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7" r:id="rId3"/>
    <p:sldId id="309" r:id="rId4"/>
    <p:sldId id="308" r:id="rId5"/>
    <p:sldId id="311" r:id="rId6"/>
    <p:sldId id="331" r:id="rId7"/>
    <p:sldId id="332" r:id="rId8"/>
    <p:sldId id="261" r:id="rId9"/>
    <p:sldId id="296" r:id="rId10"/>
    <p:sldId id="297" r:id="rId11"/>
    <p:sldId id="259" r:id="rId12"/>
    <p:sldId id="298" r:id="rId13"/>
    <p:sldId id="301" r:id="rId14"/>
    <p:sldId id="300" r:id="rId15"/>
    <p:sldId id="299" r:id="rId16"/>
    <p:sldId id="302" r:id="rId17"/>
    <p:sldId id="303" r:id="rId18"/>
    <p:sldId id="304" r:id="rId19"/>
    <p:sldId id="305" r:id="rId20"/>
    <p:sldId id="306" r:id="rId21"/>
    <p:sldId id="307" r:id="rId22"/>
    <p:sldId id="312" r:id="rId23"/>
    <p:sldId id="313" r:id="rId24"/>
    <p:sldId id="314" r:id="rId25"/>
    <p:sldId id="315" r:id="rId26"/>
    <p:sldId id="316" r:id="rId27"/>
    <p:sldId id="317" r:id="rId28"/>
  </p:sldIdLst>
  <p:sldSz cx="9144000" cy="5143500" type="screen16x9"/>
  <p:notesSz cx="6858000" cy="9144000"/>
  <p:embeddedFontLst>
    <p:embeddedFont>
      <p:font typeface="Arial Rounded MT Bold" panose="020F0704030504030204" pitchFamily="34" charset="0"/>
      <p:regular r:id="rId30"/>
    </p:embeddedFont>
    <p:embeddedFont>
      <p:font typeface="Cambria Math" panose="02040503050406030204" pitchFamily="18" charset="0"/>
      <p:regular r:id="rId31"/>
    </p:embeddedFont>
    <p:embeddedFont>
      <p:font typeface="Comic Sans MS" panose="030F0702030302020204" pitchFamily="66" charset="0"/>
      <p:regular r:id="rId32"/>
      <p:bold r:id="rId33"/>
      <p:italic r:id="rId34"/>
      <p:boldItalic r:id="rId35"/>
    </p:embeddedFont>
    <p:embeddedFont>
      <p:font typeface="Roboto Slab" pitchFamily="2" charset="0"/>
      <p:regular r:id="rId36"/>
      <p:bold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66FF"/>
    <a:srgbClr val="FF9966"/>
    <a:srgbClr val="FFCCFF"/>
    <a:srgbClr val="66FFFF"/>
    <a:srgbClr val="00CC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CFCF9-EB90-4EA4-BA1D-B0166F391BF1}">
  <a:tblStyle styleId="{83ECFCF9-EB90-4EA4-BA1D-B0166F391BF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B0BC-8218-4BC4-B384-D648047DA53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94660"/>
  </p:normalViewPr>
  <p:slideViewPr>
    <p:cSldViewPr snapToGrid="0">
      <p:cViewPr varScale="1">
        <p:scale>
          <a:sx n="132" d="100"/>
          <a:sy n="132"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7943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70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067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349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4562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12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2559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9320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713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6188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4758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6567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1429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0652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5299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9459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560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6698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586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8655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925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0605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5059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3" name="Rectangle 2">
            <a:extLst>
              <a:ext uri="{FF2B5EF4-FFF2-40B4-BE49-F238E27FC236}">
                <a16:creationId xmlns:a16="http://schemas.microsoft.com/office/drawing/2014/main" id="{98E0F186-3AB8-486B-84EE-CE0DAD2EEE61}"/>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
        <p:nvSpPr>
          <p:cNvPr id="5" name="Rectangle 4">
            <a:extLst>
              <a:ext uri="{FF2B5EF4-FFF2-40B4-BE49-F238E27FC236}">
                <a16:creationId xmlns:a16="http://schemas.microsoft.com/office/drawing/2014/main" id="{86F11068-B08A-4D05-85A3-8D824D9F176F}"/>
              </a:ext>
            </a:extLst>
          </p:cNvPr>
          <p:cNvSpPr/>
          <p:nvPr/>
        </p:nvSpPr>
        <p:spPr>
          <a:xfrm>
            <a:off x="0" y="660948"/>
            <a:ext cx="9144000" cy="3139321"/>
          </a:xfrm>
          <a:prstGeom prst="rect">
            <a:avLst/>
          </a:prstGeom>
        </p:spPr>
        <p:txBody>
          <a:bodyPr wrap="square">
            <a:spAutoFit/>
          </a:bodyPr>
          <a:lstStyle/>
          <a:p>
            <a:pPr algn="ctr" fontAlgn="base"/>
            <a:r>
              <a:rPr lang="ro-RO" sz="5400" b="1" dirty="0" err="1">
                <a:solidFill>
                  <a:schemeClr val="accent1"/>
                </a:solidFill>
                <a:latin typeface="Roboto Slab"/>
                <a:ea typeface="Roboto Slab"/>
                <a:sym typeface="Roboto Slab"/>
              </a:rPr>
              <a:t>Machine</a:t>
            </a:r>
            <a:r>
              <a:rPr lang="ro-RO" sz="5400" b="1" dirty="0">
                <a:solidFill>
                  <a:schemeClr val="accent1"/>
                </a:solidFill>
                <a:latin typeface="Roboto Slab"/>
                <a:ea typeface="Roboto Slab"/>
                <a:sym typeface="Roboto Slab"/>
              </a:rPr>
              <a:t> </a:t>
            </a:r>
            <a:r>
              <a:rPr lang="ro-RO" sz="5400" b="1" dirty="0" err="1">
                <a:solidFill>
                  <a:schemeClr val="accent1"/>
                </a:solidFill>
                <a:latin typeface="Roboto Slab"/>
                <a:ea typeface="Roboto Slab"/>
                <a:sym typeface="Roboto Slab"/>
              </a:rPr>
              <a:t>Learning</a:t>
            </a:r>
            <a:endParaRPr lang="ro-RO" sz="5400" b="1" dirty="0">
              <a:solidFill>
                <a:schemeClr val="accent1"/>
              </a:solidFill>
              <a:latin typeface="Roboto Slab"/>
              <a:ea typeface="Roboto Slab"/>
              <a:sym typeface="Roboto Slab"/>
            </a:endParaRPr>
          </a:p>
          <a:p>
            <a:pPr algn="ctr" fontAlgn="base"/>
            <a:endParaRPr lang="ro-RO" sz="4800" b="1" dirty="0">
              <a:solidFill>
                <a:schemeClr val="accent1"/>
              </a:solidFill>
              <a:latin typeface="Roboto Slab"/>
              <a:ea typeface="Roboto Slab"/>
              <a:sym typeface="Roboto Slab"/>
            </a:endParaRPr>
          </a:p>
          <a:p>
            <a:pPr algn="ctr" fontAlgn="base"/>
            <a:r>
              <a:rPr lang="ro-RO" sz="4800" b="1" dirty="0">
                <a:solidFill>
                  <a:schemeClr val="accent1"/>
                </a:solidFill>
                <a:latin typeface="Roboto Slab"/>
                <a:ea typeface="Roboto Slab"/>
                <a:sym typeface="Roboto Slab"/>
              </a:rPr>
              <a:t>Partea</a:t>
            </a:r>
            <a:r>
              <a:rPr lang="en-US" sz="4800" b="1" dirty="0">
                <a:solidFill>
                  <a:schemeClr val="accent1"/>
                </a:solidFill>
                <a:latin typeface="Roboto Slab"/>
                <a:ea typeface="Roboto Slab"/>
                <a:sym typeface="Roboto Slab"/>
              </a:rPr>
              <a:t> </a:t>
            </a:r>
            <a:r>
              <a:rPr lang="ro-RO" sz="4800" b="1" dirty="0">
                <a:solidFill>
                  <a:schemeClr val="accent1"/>
                </a:solidFill>
                <a:latin typeface="Roboto Slab"/>
                <a:ea typeface="Roboto Slab"/>
                <a:sym typeface="Roboto Slab"/>
              </a:rPr>
              <a:t>I. Introducere în </a:t>
            </a:r>
            <a:r>
              <a:rPr lang="ro-RO" sz="4800" b="1" dirty="0" err="1">
                <a:solidFill>
                  <a:schemeClr val="accent1"/>
                </a:solidFill>
                <a:latin typeface="Roboto Slab"/>
                <a:ea typeface="Roboto Slab"/>
                <a:sym typeface="Roboto Slab"/>
              </a:rPr>
              <a:t>Machine</a:t>
            </a:r>
            <a:r>
              <a:rPr lang="ro-RO" sz="4800" b="1" dirty="0">
                <a:solidFill>
                  <a:schemeClr val="accent1"/>
                </a:solidFill>
                <a:latin typeface="Roboto Slab"/>
                <a:ea typeface="Roboto Slab"/>
                <a:sym typeface="Roboto Slab"/>
              </a:rPr>
              <a:t> </a:t>
            </a:r>
            <a:r>
              <a:rPr lang="ro-RO" sz="4800" b="1" dirty="0" err="1">
                <a:solidFill>
                  <a:schemeClr val="accent1"/>
                </a:solidFill>
                <a:latin typeface="Roboto Slab"/>
                <a:ea typeface="Roboto Slab"/>
                <a:sym typeface="Roboto Slab"/>
              </a:rPr>
              <a:t>Learning</a:t>
            </a:r>
            <a:endParaRPr lang="ro-MD" sz="4800" b="1" dirty="0">
              <a:solidFill>
                <a:schemeClr val="accent1"/>
              </a:solidFill>
              <a:latin typeface="Roboto Slab"/>
              <a:ea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10</a:t>
            </a:fld>
            <a:endParaRPr dirty="0">
              <a:latin typeface="+mj-lt"/>
            </a:endParaRPr>
          </a:p>
        </p:txBody>
      </p:sp>
      <p:sp>
        <p:nvSpPr>
          <p:cNvPr id="23" name="Rectangle 22">
            <a:extLst>
              <a:ext uri="{FF2B5EF4-FFF2-40B4-BE49-F238E27FC236}">
                <a16:creationId xmlns:a16="http://schemas.microsoft.com/office/drawing/2014/main" id="{8B057503-F64B-43B8-901F-9C3CED6A8E42}"/>
              </a:ext>
            </a:extLst>
          </p:cNvPr>
          <p:cNvSpPr/>
          <p:nvPr/>
        </p:nvSpPr>
        <p:spPr>
          <a:xfrm>
            <a:off x="1122687" y="549059"/>
            <a:ext cx="2844048"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Etapele Data </a:t>
            </a:r>
            <a:r>
              <a:rPr lang="ro-RO" sz="2000" b="1" dirty="0" err="1">
                <a:solidFill>
                  <a:schemeClr val="accent1"/>
                </a:solidFill>
                <a:latin typeface="Roboto Slab"/>
                <a:ea typeface="Roboto Slab"/>
                <a:sym typeface="Roboto Slab"/>
              </a:rPr>
              <a:t>Analysis</a:t>
            </a:r>
            <a:endParaRPr lang="en-US" sz="2000" b="1" dirty="0">
              <a:solidFill>
                <a:schemeClr val="accent1"/>
              </a:solidFill>
              <a:latin typeface="Roboto Slab"/>
              <a:ea typeface="Roboto Slab"/>
              <a:sym typeface="Roboto Slab"/>
            </a:endParaRPr>
          </a:p>
        </p:txBody>
      </p:sp>
      <p:pic>
        <p:nvPicPr>
          <p:cNvPr id="13" name="Picture 12">
            <a:extLst>
              <a:ext uri="{FF2B5EF4-FFF2-40B4-BE49-F238E27FC236}">
                <a16:creationId xmlns:a16="http://schemas.microsoft.com/office/drawing/2014/main" id="{350D40BE-711E-4E55-B560-F8D333130E72}"/>
              </a:ext>
            </a:extLst>
          </p:cNvPr>
          <p:cNvPicPr>
            <a:picLocks noChangeAspect="1"/>
          </p:cNvPicPr>
          <p:nvPr/>
        </p:nvPicPr>
        <p:blipFill>
          <a:blip r:embed="rId3"/>
          <a:stretch>
            <a:fillRect/>
          </a:stretch>
        </p:blipFill>
        <p:spPr>
          <a:xfrm>
            <a:off x="413262" y="1925657"/>
            <a:ext cx="863320" cy="767013"/>
          </a:xfrm>
          <a:prstGeom prst="rect">
            <a:avLst/>
          </a:prstGeom>
        </p:spPr>
      </p:pic>
      <p:sp>
        <p:nvSpPr>
          <p:cNvPr id="14" name="Rectangle: Rounded Corners 13">
            <a:extLst>
              <a:ext uri="{FF2B5EF4-FFF2-40B4-BE49-F238E27FC236}">
                <a16:creationId xmlns:a16="http://schemas.microsoft.com/office/drawing/2014/main" id="{95D44BE5-9BBD-4037-A582-A82B03509024}"/>
              </a:ext>
            </a:extLst>
          </p:cNvPr>
          <p:cNvSpPr/>
          <p:nvPr/>
        </p:nvSpPr>
        <p:spPr>
          <a:xfrm>
            <a:off x="1528225" y="2018168"/>
            <a:ext cx="863321" cy="5819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o-RO" sz="1200" dirty="0"/>
              <a:t>Date primare</a:t>
            </a:r>
            <a:endParaRPr lang="ro-MD" sz="1200" dirty="0"/>
          </a:p>
        </p:txBody>
      </p:sp>
      <p:sp>
        <p:nvSpPr>
          <p:cNvPr id="15" name="Rectangle: Rounded Corners 14">
            <a:extLst>
              <a:ext uri="{FF2B5EF4-FFF2-40B4-BE49-F238E27FC236}">
                <a16:creationId xmlns:a16="http://schemas.microsoft.com/office/drawing/2014/main" id="{6E15CC78-D98D-4A47-BF02-34A7DFA273E7}"/>
              </a:ext>
            </a:extLst>
          </p:cNvPr>
          <p:cNvSpPr/>
          <p:nvPr/>
        </p:nvSpPr>
        <p:spPr>
          <a:xfrm>
            <a:off x="2643189" y="2023937"/>
            <a:ext cx="1059982" cy="5704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o-RO" sz="1200" dirty="0"/>
              <a:t>Procesarea și stocarea datelor</a:t>
            </a:r>
            <a:endParaRPr lang="ro-MD" sz="1200" dirty="0"/>
          </a:p>
        </p:txBody>
      </p:sp>
      <p:sp>
        <p:nvSpPr>
          <p:cNvPr id="18" name="TextBox 17">
            <a:extLst>
              <a:ext uri="{FF2B5EF4-FFF2-40B4-BE49-F238E27FC236}">
                <a16:creationId xmlns:a16="http://schemas.microsoft.com/office/drawing/2014/main" id="{07033C4E-83D6-4ABE-AEA3-3F3D2DC3D7D7}"/>
              </a:ext>
            </a:extLst>
          </p:cNvPr>
          <p:cNvSpPr txBox="1"/>
          <p:nvPr/>
        </p:nvSpPr>
        <p:spPr>
          <a:xfrm>
            <a:off x="437755" y="2692670"/>
            <a:ext cx="977979" cy="246221"/>
          </a:xfrm>
          <a:prstGeom prst="rect">
            <a:avLst/>
          </a:prstGeom>
          <a:noFill/>
        </p:spPr>
        <p:txBody>
          <a:bodyPr wrap="square" rtlCol="0">
            <a:spAutoFit/>
          </a:bodyPr>
          <a:lstStyle/>
          <a:p>
            <a:r>
              <a:rPr lang="ro-RO" sz="1000" dirty="0"/>
              <a:t>Lumea reală</a:t>
            </a:r>
            <a:endParaRPr lang="ro-MD" sz="1000" dirty="0"/>
          </a:p>
        </p:txBody>
      </p:sp>
      <p:sp>
        <p:nvSpPr>
          <p:cNvPr id="29" name="TextBox 28">
            <a:extLst>
              <a:ext uri="{FF2B5EF4-FFF2-40B4-BE49-F238E27FC236}">
                <a16:creationId xmlns:a16="http://schemas.microsoft.com/office/drawing/2014/main" id="{07C3D7D2-A80B-4A7A-AEE9-D50A67F69F34}"/>
              </a:ext>
            </a:extLst>
          </p:cNvPr>
          <p:cNvSpPr txBox="1"/>
          <p:nvPr/>
        </p:nvSpPr>
        <p:spPr>
          <a:xfrm>
            <a:off x="1463222" y="2692670"/>
            <a:ext cx="1069833" cy="861774"/>
          </a:xfrm>
          <a:prstGeom prst="rect">
            <a:avLst/>
          </a:prstGeom>
          <a:noFill/>
        </p:spPr>
        <p:txBody>
          <a:bodyPr wrap="square" rtlCol="0">
            <a:spAutoFit/>
          </a:bodyPr>
          <a:lstStyle/>
          <a:p>
            <a:r>
              <a:rPr lang="ro-RO" sz="1000" dirty="0"/>
              <a:t>Senzori fizici, sondaje, simulări, experimente, etc</a:t>
            </a:r>
            <a:endParaRPr lang="ro-MD" sz="1000" dirty="0"/>
          </a:p>
        </p:txBody>
      </p:sp>
      <p:sp>
        <p:nvSpPr>
          <p:cNvPr id="30" name="TextBox 29">
            <a:extLst>
              <a:ext uri="{FF2B5EF4-FFF2-40B4-BE49-F238E27FC236}">
                <a16:creationId xmlns:a16="http://schemas.microsoft.com/office/drawing/2014/main" id="{53AC6D84-3A72-4C21-85D7-DE61B8F4D1C5}"/>
              </a:ext>
            </a:extLst>
          </p:cNvPr>
          <p:cNvSpPr txBox="1"/>
          <p:nvPr/>
        </p:nvSpPr>
        <p:spPr>
          <a:xfrm>
            <a:off x="2580543" y="2692670"/>
            <a:ext cx="1069833" cy="707886"/>
          </a:xfrm>
          <a:prstGeom prst="rect">
            <a:avLst/>
          </a:prstGeom>
          <a:noFill/>
        </p:spPr>
        <p:txBody>
          <a:bodyPr wrap="square" rtlCol="0">
            <a:spAutoFit/>
          </a:bodyPr>
          <a:lstStyle/>
          <a:p>
            <a:r>
              <a:rPr lang="ro-RO" sz="1000" dirty="0"/>
              <a:t>Baze de date SQL, fișiere CSV, Excel, stocare </a:t>
            </a:r>
            <a:r>
              <a:rPr lang="ro-RO" sz="1000" dirty="0" err="1"/>
              <a:t>Cloud</a:t>
            </a:r>
            <a:endParaRPr lang="ro-MD" sz="1000" dirty="0"/>
          </a:p>
        </p:txBody>
      </p:sp>
      <p:sp>
        <p:nvSpPr>
          <p:cNvPr id="9" name="Right Brace 8">
            <a:extLst>
              <a:ext uri="{FF2B5EF4-FFF2-40B4-BE49-F238E27FC236}">
                <a16:creationId xmlns:a16="http://schemas.microsoft.com/office/drawing/2014/main" id="{C59B5594-6DEE-45D8-8907-53E109268CB8}"/>
              </a:ext>
            </a:extLst>
          </p:cNvPr>
          <p:cNvSpPr/>
          <p:nvPr/>
        </p:nvSpPr>
        <p:spPr>
          <a:xfrm rot="16200000">
            <a:off x="2457163" y="732432"/>
            <a:ext cx="281057" cy="2105371"/>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MD"/>
          </a:p>
        </p:txBody>
      </p:sp>
      <p:sp>
        <p:nvSpPr>
          <p:cNvPr id="31" name="TextBox 30">
            <a:extLst>
              <a:ext uri="{FF2B5EF4-FFF2-40B4-BE49-F238E27FC236}">
                <a16:creationId xmlns:a16="http://schemas.microsoft.com/office/drawing/2014/main" id="{D9A6A190-C4D0-4121-A3BC-6D0604CBDE2E}"/>
              </a:ext>
            </a:extLst>
          </p:cNvPr>
          <p:cNvSpPr txBox="1"/>
          <p:nvPr/>
        </p:nvSpPr>
        <p:spPr>
          <a:xfrm>
            <a:off x="1831462" y="1344618"/>
            <a:ext cx="1532457" cy="246221"/>
          </a:xfrm>
          <a:prstGeom prst="rect">
            <a:avLst/>
          </a:prstGeom>
          <a:noFill/>
        </p:spPr>
        <p:txBody>
          <a:bodyPr wrap="square" rtlCol="0">
            <a:spAutoFit/>
          </a:bodyPr>
          <a:lstStyle/>
          <a:p>
            <a:pPr algn="ctr"/>
            <a:r>
              <a:rPr lang="ro-RO" sz="1000" b="1" dirty="0">
                <a:solidFill>
                  <a:srgbClr val="00B050"/>
                </a:solidFill>
              </a:rPr>
              <a:t>Data Engineering</a:t>
            </a:r>
            <a:endParaRPr lang="ro-MD" sz="1000" b="1" dirty="0">
              <a:solidFill>
                <a:srgbClr val="00B050"/>
              </a:solidFill>
            </a:endParaRPr>
          </a:p>
        </p:txBody>
      </p:sp>
      <p:sp>
        <p:nvSpPr>
          <p:cNvPr id="32" name="Rectangle: Rounded Corners 31">
            <a:extLst>
              <a:ext uri="{FF2B5EF4-FFF2-40B4-BE49-F238E27FC236}">
                <a16:creationId xmlns:a16="http://schemas.microsoft.com/office/drawing/2014/main" id="{2EAE2A33-D420-4EAA-8E1C-73723505ACE8}"/>
              </a:ext>
            </a:extLst>
          </p:cNvPr>
          <p:cNvSpPr/>
          <p:nvPr/>
        </p:nvSpPr>
        <p:spPr>
          <a:xfrm>
            <a:off x="3954814" y="2023937"/>
            <a:ext cx="1094131" cy="5704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sz="1200" dirty="0"/>
              <a:t>Curățarea și organizarea datelor</a:t>
            </a:r>
            <a:endParaRPr lang="ro-MD" sz="1200" dirty="0"/>
          </a:p>
        </p:txBody>
      </p:sp>
      <p:sp>
        <p:nvSpPr>
          <p:cNvPr id="33" name="TextBox 32">
            <a:extLst>
              <a:ext uri="{FF2B5EF4-FFF2-40B4-BE49-F238E27FC236}">
                <a16:creationId xmlns:a16="http://schemas.microsoft.com/office/drawing/2014/main" id="{8AF283DD-993C-4049-BCFB-F91F66BFB455}"/>
              </a:ext>
            </a:extLst>
          </p:cNvPr>
          <p:cNvSpPr txBox="1"/>
          <p:nvPr/>
        </p:nvSpPr>
        <p:spPr>
          <a:xfrm>
            <a:off x="3954814" y="2692670"/>
            <a:ext cx="1069833" cy="1015663"/>
          </a:xfrm>
          <a:prstGeom prst="rect">
            <a:avLst/>
          </a:prstGeom>
          <a:noFill/>
        </p:spPr>
        <p:txBody>
          <a:bodyPr wrap="square" rtlCol="0">
            <a:spAutoFit/>
          </a:bodyPr>
          <a:lstStyle/>
          <a:p>
            <a:r>
              <a:rPr lang="ro-RO" sz="1000" dirty="0"/>
              <a:t>Reorganizarea datelor, procesarea lipsurilor, restructurarea datelor, etc</a:t>
            </a:r>
            <a:endParaRPr lang="ro-MD" sz="1000" dirty="0"/>
          </a:p>
        </p:txBody>
      </p:sp>
      <p:sp>
        <p:nvSpPr>
          <p:cNvPr id="34" name="Rectangle: Rounded Corners 33">
            <a:extLst>
              <a:ext uri="{FF2B5EF4-FFF2-40B4-BE49-F238E27FC236}">
                <a16:creationId xmlns:a16="http://schemas.microsoft.com/office/drawing/2014/main" id="{C742C0AE-AA87-480D-858F-8C39B15B9B1F}"/>
              </a:ext>
            </a:extLst>
          </p:cNvPr>
          <p:cNvSpPr/>
          <p:nvPr/>
        </p:nvSpPr>
        <p:spPr>
          <a:xfrm>
            <a:off x="5300588" y="2023937"/>
            <a:ext cx="1094131" cy="5704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sz="1200" dirty="0"/>
              <a:t>Analiza exploratorie a datelor</a:t>
            </a:r>
            <a:endParaRPr lang="ro-MD" sz="1200" dirty="0"/>
          </a:p>
        </p:txBody>
      </p:sp>
      <p:sp>
        <p:nvSpPr>
          <p:cNvPr id="35" name="TextBox 34">
            <a:extLst>
              <a:ext uri="{FF2B5EF4-FFF2-40B4-BE49-F238E27FC236}">
                <a16:creationId xmlns:a16="http://schemas.microsoft.com/office/drawing/2014/main" id="{9B992988-CD59-4911-B54D-88B016080651}"/>
              </a:ext>
            </a:extLst>
          </p:cNvPr>
          <p:cNvSpPr txBox="1"/>
          <p:nvPr/>
        </p:nvSpPr>
        <p:spPr>
          <a:xfrm>
            <a:off x="5300588" y="2692670"/>
            <a:ext cx="1069833" cy="707886"/>
          </a:xfrm>
          <a:prstGeom prst="rect">
            <a:avLst/>
          </a:prstGeom>
          <a:noFill/>
        </p:spPr>
        <p:txBody>
          <a:bodyPr wrap="square" rtlCol="0">
            <a:spAutoFit/>
          </a:bodyPr>
          <a:lstStyle/>
          <a:p>
            <a:r>
              <a:rPr lang="ro-RO" sz="1000" dirty="0"/>
              <a:t>Analiza statistică, vizualizarea grafică</a:t>
            </a:r>
            <a:endParaRPr lang="ro-MD" sz="1000" dirty="0"/>
          </a:p>
        </p:txBody>
      </p:sp>
      <p:sp>
        <p:nvSpPr>
          <p:cNvPr id="36" name="Right Brace 35">
            <a:extLst>
              <a:ext uri="{FF2B5EF4-FFF2-40B4-BE49-F238E27FC236}">
                <a16:creationId xmlns:a16="http://schemas.microsoft.com/office/drawing/2014/main" id="{C9B8444E-B91B-41E8-8C18-392EE65A7C0B}"/>
              </a:ext>
            </a:extLst>
          </p:cNvPr>
          <p:cNvSpPr/>
          <p:nvPr/>
        </p:nvSpPr>
        <p:spPr>
          <a:xfrm rot="16200000">
            <a:off x="5054955" y="585892"/>
            <a:ext cx="281067" cy="2398460"/>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MD"/>
          </a:p>
        </p:txBody>
      </p:sp>
      <p:sp>
        <p:nvSpPr>
          <p:cNvPr id="37" name="TextBox 36">
            <a:extLst>
              <a:ext uri="{FF2B5EF4-FFF2-40B4-BE49-F238E27FC236}">
                <a16:creationId xmlns:a16="http://schemas.microsoft.com/office/drawing/2014/main" id="{A4D77404-3D03-4CBC-81D8-FFE67803557C}"/>
              </a:ext>
            </a:extLst>
          </p:cNvPr>
          <p:cNvSpPr txBox="1"/>
          <p:nvPr/>
        </p:nvSpPr>
        <p:spPr>
          <a:xfrm>
            <a:off x="4429259" y="1350286"/>
            <a:ext cx="1532457" cy="246221"/>
          </a:xfrm>
          <a:prstGeom prst="rect">
            <a:avLst/>
          </a:prstGeom>
          <a:noFill/>
        </p:spPr>
        <p:txBody>
          <a:bodyPr wrap="square" rtlCol="0">
            <a:spAutoFit/>
          </a:bodyPr>
          <a:lstStyle/>
          <a:p>
            <a:pPr algn="ctr"/>
            <a:r>
              <a:rPr lang="ro-RO" sz="1000" b="1" dirty="0">
                <a:solidFill>
                  <a:srgbClr val="00B050"/>
                </a:solidFill>
              </a:rPr>
              <a:t>Data </a:t>
            </a:r>
            <a:r>
              <a:rPr lang="ro-RO" sz="1000" b="1" dirty="0" err="1">
                <a:solidFill>
                  <a:srgbClr val="00B050"/>
                </a:solidFill>
              </a:rPr>
              <a:t>Analysis</a:t>
            </a:r>
            <a:endParaRPr lang="ro-MD" sz="1000" b="1" dirty="0">
              <a:solidFill>
                <a:srgbClr val="00B050"/>
              </a:solidFill>
            </a:endParaRPr>
          </a:p>
        </p:txBody>
      </p:sp>
      <p:sp>
        <p:nvSpPr>
          <p:cNvPr id="38" name="Rectangle: Rounded Corners 37">
            <a:extLst>
              <a:ext uri="{FF2B5EF4-FFF2-40B4-BE49-F238E27FC236}">
                <a16:creationId xmlns:a16="http://schemas.microsoft.com/office/drawing/2014/main" id="{4E91F275-9409-4F1C-885D-22D148AEA1F3}"/>
              </a:ext>
            </a:extLst>
          </p:cNvPr>
          <p:cNvSpPr/>
          <p:nvPr/>
        </p:nvSpPr>
        <p:spPr>
          <a:xfrm>
            <a:off x="6670660" y="3962143"/>
            <a:ext cx="2092290" cy="306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Data </a:t>
            </a:r>
            <a:r>
              <a:rPr lang="ro-RO" dirty="0" err="1"/>
              <a:t>Analysis</a:t>
            </a:r>
            <a:endParaRPr lang="ro-MD" dirty="0"/>
          </a:p>
        </p:txBody>
      </p:sp>
      <p:cxnSp>
        <p:nvCxnSpPr>
          <p:cNvPr id="19" name="Straight Arrow Connector 18">
            <a:extLst>
              <a:ext uri="{FF2B5EF4-FFF2-40B4-BE49-F238E27FC236}">
                <a16:creationId xmlns:a16="http://schemas.microsoft.com/office/drawing/2014/main" id="{644D2303-BAAF-4005-85A8-241207F6FEE9}"/>
              </a:ext>
            </a:extLst>
          </p:cNvPr>
          <p:cNvCxnSpPr>
            <a:stCxn id="13" idx="3"/>
            <a:endCxn id="14" idx="1"/>
          </p:cNvCxnSpPr>
          <p:nvPr/>
        </p:nvCxnSpPr>
        <p:spPr>
          <a:xfrm flipV="1">
            <a:off x="1276582" y="2309163"/>
            <a:ext cx="251643" cy="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7DB4A651-4247-4980-B35F-20D36D39BE58}"/>
              </a:ext>
            </a:extLst>
          </p:cNvPr>
          <p:cNvCxnSpPr>
            <a:stCxn id="14" idx="3"/>
            <a:endCxn id="15" idx="1"/>
          </p:cNvCxnSpPr>
          <p:nvPr/>
        </p:nvCxnSpPr>
        <p:spPr>
          <a:xfrm flipV="1">
            <a:off x="2391546" y="2309162"/>
            <a:ext cx="25164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C5AF308-9E08-4E65-B860-6D5714AC5B95}"/>
              </a:ext>
            </a:extLst>
          </p:cNvPr>
          <p:cNvCxnSpPr>
            <a:stCxn id="15" idx="3"/>
            <a:endCxn id="32" idx="1"/>
          </p:cNvCxnSpPr>
          <p:nvPr/>
        </p:nvCxnSpPr>
        <p:spPr>
          <a:xfrm>
            <a:off x="3703171" y="2309162"/>
            <a:ext cx="25164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F5A81EC-9498-4FE9-8060-9AFDBCAF6AC7}"/>
              </a:ext>
            </a:extLst>
          </p:cNvPr>
          <p:cNvCxnSpPr>
            <a:stCxn id="32" idx="3"/>
            <a:endCxn id="34" idx="1"/>
          </p:cNvCxnSpPr>
          <p:nvPr/>
        </p:nvCxnSpPr>
        <p:spPr>
          <a:xfrm>
            <a:off x="5048945" y="2309162"/>
            <a:ext cx="2516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81F1759-B9E3-4AEE-B679-B2D2DE62AA49}"/>
              </a:ext>
            </a:extLst>
          </p:cNvPr>
          <p:cNvCxnSpPr>
            <a:stCxn id="38" idx="1"/>
            <a:endCxn id="18" idx="2"/>
          </p:cNvCxnSpPr>
          <p:nvPr/>
        </p:nvCxnSpPr>
        <p:spPr>
          <a:xfrm rot="10800000">
            <a:off x="926746" y="2938892"/>
            <a:ext cx="5743915" cy="1176365"/>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1AE6547A-E945-4CFA-951D-0A2A820576A9}"/>
              </a:ext>
            </a:extLst>
          </p:cNvPr>
          <p:cNvSpPr/>
          <p:nvPr/>
        </p:nvSpPr>
        <p:spPr>
          <a:xfrm>
            <a:off x="6504853" y="1442760"/>
            <a:ext cx="2428945" cy="1786669"/>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o-MD"/>
          </a:p>
        </p:txBody>
      </p:sp>
      <p:sp>
        <p:nvSpPr>
          <p:cNvPr id="58" name="Rectangle: Rounded Corners 57">
            <a:extLst>
              <a:ext uri="{FF2B5EF4-FFF2-40B4-BE49-F238E27FC236}">
                <a16:creationId xmlns:a16="http://schemas.microsoft.com/office/drawing/2014/main" id="{BF717491-D72E-495D-AA6F-719510778D6E}"/>
              </a:ext>
            </a:extLst>
          </p:cNvPr>
          <p:cNvSpPr/>
          <p:nvPr/>
        </p:nvSpPr>
        <p:spPr>
          <a:xfrm>
            <a:off x="6670660" y="2703791"/>
            <a:ext cx="2092290" cy="3062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o-RO" dirty="0"/>
              <a:t>Comunicări</a:t>
            </a:r>
            <a:endParaRPr lang="ro-MD" dirty="0"/>
          </a:p>
        </p:txBody>
      </p:sp>
      <p:sp>
        <p:nvSpPr>
          <p:cNvPr id="59" name="Rectangle: Rounded Corners 58">
            <a:extLst>
              <a:ext uri="{FF2B5EF4-FFF2-40B4-BE49-F238E27FC236}">
                <a16:creationId xmlns:a16="http://schemas.microsoft.com/office/drawing/2014/main" id="{0462B765-C5E7-4F69-8834-AD428D93AAF5}"/>
              </a:ext>
            </a:extLst>
          </p:cNvPr>
          <p:cNvSpPr/>
          <p:nvPr/>
        </p:nvSpPr>
        <p:spPr>
          <a:xfrm>
            <a:off x="6670660" y="2157021"/>
            <a:ext cx="2092290" cy="3062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o-RO" dirty="0"/>
              <a:t>Vizualizări grafice</a:t>
            </a:r>
            <a:endParaRPr lang="ro-MD" dirty="0"/>
          </a:p>
        </p:txBody>
      </p:sp>
      <p:sp>
        <p:nvSpPr>
          <p:cNvPr id="60" name="Rectangle: Rounded Corners 59">
            <a:extLst>
              <a:ext uri="{FF2B5EF4-FFF2-40B4-BE49-F238E27FC236}">
                <a16:creationId xmlns:a16="http://schemas.microsoft.com/office/drawing/2014/main" id="{D8C754EB-5CD8-4B59-9A97-5BAE492DAD41}"/>
              </a:ext>
            </a:extLst>
          </p:cNvPr>
          <p:cNvSpPr/>
          <p:nvPr/>
        </p:nvSpPr>
        <p:spPr>
          <a:xfrm>
            <a:off x="6670660" y="1610251"/>
            <a:ext cx="2092290" cy="3062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o-RO" dirty="0"/>
              <a:t>Rapoarte</a:t>
            </a:r>
            <a:endParaRPr lang="ro-MD" dirty="0"/>
          </a:p>
        </p:txBody>
      </p:sp>
      <p:cxnSp>
        <p:nvCxnSpPr>
          <p:cNvPr id="61" name="Straight Arrow Connector 60">
            <a:extLst>
              <a:ext uri="{FF2B5EF4-FFF2-40B4-BE49-F238E27FC236}">
                <a16:creationId xmlns:a16="http://schemas.microsoft.com/office/drawing/2014/main" id="{888D70B7-402E-4DD1-893F-083310BA3780}"/>
              </a:ext>
            </a:extLst>
          </p:cNvPr>
          <p:cNvCxnSpPr>
            <a:endCxn id="59" idx="1"/>
          </p:cNvCxnSpPr>
          <p:nvPr/>
        </p:nvCxnSpPr>
        <p:spPr>
          <a:xfrm>
            <a:off x="6394719" y="2309162"/>
            <a:ext cx="275941" cy="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EA1756A-6A7B-499D-985E-180B70A79EC4}"/>
              </a:ext>
            </a:extLst>
          </p:cNvPr>
          <p:cNvCxnSpPr>
            <a:endCxn id="60" idx="1"/>
          </p:cNvCxnSpPr>
          <p:nvPr/>
        </p:nvCxnSpPr>
        <p:spPr>
          <a:xfrm flipV="1">
            <a:off x="6394719" y="1763364"/>
            <a:ext cx="275941" cy="545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CEBA74E-C928-4E15-8584-AF5390FF9191}"/>
              </a:ext>
            </a:extLst>
          </p:cNvPr>
          <p:cNvCxnSpPr>
            <a:endCxn id="58" idx="1"/>
          </p:cNvCxnSpPr>
          <p:nvPr/>
        </p:nvCxnSpPr>
        <p:spPr>
          <a:xfrm>
            <a:off x="6394719" y="2309162"/>
            <a:ext cx="275941" cy="5477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ECF4ACC-0016-4D14-8A94-DDAE780A1746}"/>
              </a:ext>
            </a:extLst>
          </p:cNvPr>
          <p:cNvCxnSpPr>
            <a:cxnSpLocks/>
            <a:stCxn id="56" idx="2"/>
          </p:cNvCxnSpPr>
          <p:nvPr/>
        </p:nvCxnSpPr>
        <p:spPr>
          <a:xfrm flipH="1">
            <a:off x="7716806" y="3229429"/>
            <a:ext cx="2520" cy="7327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AD38E9D-A073-4AFB-9CCC-80242B274CAC}"/>
              </a:ext>
            </a:extLst>
          </p:cNvPr>
          <p:cNvSpPr txBox="1"/>
          <p:nvPr/>
        </p:nvSpPr>
        <p:spPr>
          <a:xfrm>
            <a:off x="2786632" y="3913752"/>
            <a:ext cx="2024142" cy="400110"/>
          </a:xfrm>
          <a:prstGeom prst="rect">
            <a:avLst/>
          </a:prstGeom>
          <a:noFill/>
        </p:spPr>
        <p:txBody>
          <a:bodyPr wrap="square" rtlCol="0">
            <a:spAutoFit/>
          </a:bodyPr>
          <a:lstStyle/>
          <a:p>
            <a:pPr algn="ctr"/>
            <a:r>
              <a:rPr lang="ro-RO" sz="1000" b="1" dirty="0"/>
              <a:t>Luarea deciziilor,</a:t>
            </a:r>
          </a:p>
          <a:p>
            <a:pPr algn="ctr"/>
            <a:r>
              <a:rPr lang="ro-RO" sz="1000" b="1" dirty="0"/>
              <a:t>Răspunsuri la întrebări cheie</a:t>
            </a:r>
            <a:endParaRPr lang="ro-MD" sz="1000" b="1" dirty="0"/>
          </a:p>
        </p:txBody>
      </p:sp>
      <p:sp>
        <p:nvSpPr>
          <p:cNvPr id="67" name="Rectangle 66">
            <a:extLst>
              <a:ext uri="{FF2B5EF4-FFF2-40B4-BE49-F238E27FC236}">
                <a16:creationId xmlns:a16="http://schemas.microsoft.com/office/drawing/2014/main" id="{86856224-5635-419E-AA46-D8BBF0B86757}"/>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68" name="Rectangle 67">
            <a:extLst>
              <a:ext uri="{FF2B5EF4-FFF2-40B4-BE49-F238E27FC236}">
                <a16:creationId xmlns:a16="http://schemas.microsoft.com/office/drawing/2014/main" id="{E81D41D8-C9B0-42F9-BE29-B2D665E92C41}"/>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și Data </a:t>
            </a:r>
            <a:r>
              <a:rPr lang="ro-RO" b="1" dirty="0" err="1"/>
              <a:t>Science</a:t>
            </a:r>
            <a:endParaRPr lang="ro-RO" b="1" dirty="0"/>
          </a:p>
        </p:txBody>
      </p:sp>
      <p:sp>
        <p:nvSpPr>
          <p:cNvPr id="69" name="Rectangle 68">
            <a:extLst>
              <a:ext uri="{FF2B5EF4-FFF2-40B4-BE49-F238E27FC236}">
                <a16:creationId xmlns:a16="http://schemas.microsoft.com/office/drawing/2014/main" id="{248FC7AF-BD0C-490B-A2AE-9FD17BA52598}"/>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00503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11</a:t>
            </a:fld>
            <a:endParaRPr dirty="0">
              <a:latin typeface="+mj-lt"/>
            </a:endParaRPr>
          </a:p>
        </p:txBody>
      </p:sp>
      <p:sp>
        <p:nvSpPr>
          <p:cNvPr id="14" name="Rectangle 13">
            <a:extLst>
              <a:ext uri="{FF2B5EF4-FFF2-40B4-BE49-F238E27FC236}">
                <a16:creationId xmlns:a16="http://schemas.microsoft.com/office/drawing/2014/main" id="{D5D9B49E-8FE5-4DBC-8642-96CB68830B3C}"/>
              </a:ext>
            </a:extLst>
          </p:cNvPr>
          <p:cNvSpPr/>
          <p:nvPr/>
        </p:nvSpPr>
        <p:spPr>
          <a:xfrm>
            <a:off x="955066" y="614749"/>
            <a:ext cx="3376245"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Etapele </a:t>
            </a:r>
            <a:r>
              <a:rPr lang="ro-RO" sz="2000" b="1" dirty="0" err="1">
                <a:solidFill>
                  <a:schemeClr val="accent1"/>
                </a:solidFill>
                <a:latin typeface="Roboto Slab"/>
                <a:ea typeface="Roboto Slab"/>
                <a:sym typeface="Roboto Slab"/>
              </a:rPr>
              <a:t>Machine</a:t>
            </a:r>
            <a:r>
              <a:rPr lang="ro-RO" sz="2000" b="1" dirty="0">
                <a:solidFill>
                  <a:schemeClr val="accent1"/>
                </a:solidFill>
                <a:latin typeface="Roboto Slab"/>
                <a:ea typeface="Roboto Slab"/>
                <a:sym typeface="Roboto Slab"/>
              </a:rPr>
              <a:t> </a:t>
            </a:r>
            <a:r>
              <a:rPr lang="ro-RO" sz="2000" b="1" dirty="0" err="1">
                <a:solidFill>
                  <a:schemeClr val="accent1"/>
                </a:solidFill>
                <a:latin typeface="Roboto Slab"/>
                <a:ea typeface="Roboto Slab"/>
                <a:sym typeface="Roboto Slab"/>
              </a:rPr>
              <a:t>Learning</a:t>
            </a:r>
            <a:endParaRPr lang="en-US" sz="2000" b="1" dirty="0">
              <a:solidFill>
                <a:schemeClr val="accent1"/>
              </a:solidFill>
              <a:latin typeface="Roboto Slab"/>
              <a:ea typeface="Roboto Slab"/>
              <a:sym typeface="Roboto Slab"/>
            </a:endParaRPr>
          </a:p>
        </p:txBody>
      </p:sp>
      <p:pic>
        <p:nvPicPr>
          <p:cNvPr id="17" name="Picture 16">
            <a:extLst>
              <a:ext uri="{FF2B5EF4-FFF2-40B4-BE49-F238E27FC236}">
                <a16:creationId xmlns:a16="http://schemas.microsoft.com/office/drawing/2014/main" id="{F4E2B81F-CF62-4CDB-AE54-44D40C4ADACC}"/>
              </a:ext>
            </a:extLst>
          </p:cNvPr>
          <p:cNvPicPr>
            <a:picLocks noChangeAspect="1"/>
          </p:cNvPicPr>
          <p:nvPr/>
        </p:nvPicPr>
        <p:blipFill>
          <a:blip r:embed="rId3"/>
          <a:stretch>
            <a:fillRect/>
          </a:stretch>
        </p:blipFill>
        <p:spPr>
          <a:xfrm>
            <a:off x="195944" y="2245327"/>
            <a:ext cx="863320" cy="767013"/>
          </a:xfrm>
          <a:prstGeom prst="rect">
            <a:avLst/>
          </a:prstGeom>
        </p:spPr>
      </p:pic>
      <p:sp>
        <p:nvSpPr>
          <p:cNvPr id="19" name="Rectangle: Rounded Corners 18">
            <a:extLst>
              <a:ext uri="{FF2B5EF4-FFF2-40B4-BE49-F238E27FC236}">
                <a16:creationId xmlns:a16="http://schemas.microsoft.com/office/drawing/2014/main" id="{E6D45EF4-AD30-4B2F-ACFF-D1C85A999A53}"/>
              </a:ext>
            </a:extLst>
          </p:cNvPr>
          <p:cNvSpPr/>
          <p:nvPr/>
        </p:nvSpPr>
        <p:spPr>
          <a:xfrm>
            <a:off x="1310907" y="2337838"/>
            <a:ext cx="863321" cy="5819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o-RO" sz="1200" dirty="0"/>
              <a:t>Date primare</a:t>
            </a:r>
            <a:endParaRPr lang="ro-MD" sz="1200" dirty="0"/>
          </a:p>
        </p:txBody>
      </p:sp>
      <p:sp>
        <p:nvSpPr>
          <p:cNvPr id="20" name="Rectangle: Rounded Corners 19">
            <a:extLst>
              <a:ext uri="{FF2B5EF4-FFF2-40B4-BE49-F238E27FC236}">
                <a16:creationId xmlns:a16="http://schemas.microsoft.com/office/drawing/2014/main" id="{FB6454A1-28DD-4004-ABBF-CB25A608C521}"/>
              </a:ext>
            </a:extLst>
          </p:cNvPr>
          <p:cNvSpPr/>
          <p:nvPr/>
        </p:nvSpPr>
        <p:spPr>
          <a:xfrm>
            <a:off x="2425871" y="2343607"/>
            <a:ext cx="1059982" cy="5704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o-RO" sz="1200" dirty="0"/>
              <a:t>Procesarea și stocarea datelor</a:t>
            </a:r>
            <a:endParaRPr lang="ro-MD" sz="1200" dirty="0"/>
          </a:p>
        </p:txBody>
      </p:sp>
      <p:sp>
        <p:nvSpPr>
          <p:cNvPr id="21" name="TextBox 20">
            <a:extLst>
              <a:ext uri="{FF2B5EF4-FFF2-40B4-BE49-F238E27FC236}">
                <a16:creationId xmlns:a16="http://schemas.microsoft.com/office/drawing/2014/main" id="{33BD6BE8-0326-45C7-931B-A19884179BF2}"/>
              </a:ext>
            </a:extLst>
          </p:cNvPr>
          <p:cNvSpPr txBox="1"/>
          <p:nvPr/>
        </p:nvSpPr>
        <p:spPr>
          <a:xfrm>
            <a:off x="220437" y="3012340"/>
            <a:ext cx="977979" cy="246221"/>
          </a:xfrm>
          <a:prstGeom prst="rect">
            <a:avLst/>
          </a:prstGeom>
          <a:noFill/>
        </p:spPr>
        <p:txBody>
          <a:bodyPr wrap="square" rtlCol="0">
            <a:spAutoFit/>
          </a:bodyPr>
          <a:lstStyle/>
          <a:p>
            <a:r>
              <a:rPr lang="ro-RO" sz="1000" dirty="0"/>
              <a:t>Lumea reală</a:t>
            </a:r>
            <a:endParaRPr lang="ro-MD" sz="1000" dirty="0"/>
          </a:p>
        </p:txBody>
      </p:sp>
      <p:sp>
        <p:nvSpPr>
          <p:cNvPr id="23" name="TextBox 22">
            <a:extLst>
              <a:ext uri="{FF2B5EF4-FFF2-40B4-BE49-F238E27FC236}">
                <a16:creationId xmlns:a16="http://schemas.microsoft.com/office/drawing/2014/main" id="{A17240C9-392F-4392-8F73-2D0BAD4C2550}"/>
              </a:ext>
            </a:extLst>
          </p:cNvPr>
          <p:cNvSpPr txBox="1"/>
          <p:nvPr/>
        </p:nvSpPr>
        <p:spPr>
          <a:xfrm>
            <a:off x="1245904" y="3012340"/>
            <a:ext cx="1069833" cy="861774"/>
          </a:xfrm>
          <a:prstGeom prst="rect">
            <a:avLst/>
          </a:prstGeom>
          <a:noFill/>
        </p:spPr>
        <p:txBody>
          <a:bodyPr wrap="square" rtlCol="0">
            <a:spAutoFit/>
          </a:bodyPr>
          <a:lstStyle/>
          <a:p>
            <a:r>
              <a:rPr lang="ro-RO" sz="1000" dirty="0"/>
              <a:t>Senzori fizici, sondaje, simulări, experimente, etc</a:t>
            </a:r>
            <a:endParaRPr lang="ro-MD" sz="1000" dirty="0"/>
          </a:p>
        </p:txBody>
      </p:sp>
      <p:sp>
        <p:nvSpPr>
          <p:cNvPr id="27" name="TextBox 26">
            <a:extLst>
              <a:ext uri="{FF2B5EF4-FFF2-40B4-BE49-F238E27FC236}">
                <a16:creationId xmlns:a16="http://schemas.microsoft.com/office/drawing/2014/main" id="{9CE1E424-7A63-4D39-81C9-727A2198D78F}"/>
              </a:ext>
            </a:extLst>
          </p:cNvPr>
          <p:cNvSpPr txBox="1"/>
          <p:nvPr/>
        </p:nvSpPr>
        <p:spPr>
          <a:xfrm>
            <a:off x="2363225" y="3012340"/>
            <a:ext cx="1069833" cy="707886"/>
          </a:xfrm>
          <a:prstGeom prst="rect">
            <a:avLst/>
          </a:prstGeom>
          <a:noFill/>
        </p:spPr>
        <p:txBody>
          <a:bodyPr wrap="square" rtlCol="0">
            <a:spAutoFit/>
          </a:bodyPr>
          <a:lstStyle/>
          <a:p>
            <a:r>
              <a:rPr lang="ro-RO" sz="1000" dirty="0"/>
              <a:t>Baze de date SQL, fișiere CSV, Excel, stocare </a:t>
            </a:r>
            <a:r>
              <a:rPr lang="ro-RO" sz="1000" dirty="0" err="1"/>
              <a:t>Cloud</a:t>
            </a:r>
            <a:endParaRPr lang="ro-MD" sz="1000" dirty="0"/>
          </a:p>
        </p:txBody>
      </p:sp>
      <p:sp>
        <p:nvSpPr>
          <p:cNvPr id="28" name="Right Brace 27">
            <a:extLst>
              <a:ext uri="{FF2B5EF4-FFF2-40B4-BE49-F238E27FC236}">
                <a16:creationId xmlns:a16="http://schemas.microsoft.com/office/drawing/2014/main" id="{4C288B80-3C5D-4231-9CE4-F7B31D6D781C}"/>
              </a:ext>
            </a:extLst>
          </p:cNvPr>
          <p:cNvSpPr/>
          <p:nvPr/>
        </p:nvSpPr>
        <p:spPr>
          <a:xfrm rot="16200000">
            <a:off x="2239845" y="1052102"/>
            <a:ext cx="281057" cy="2105371"/>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MD"/>
          </a:p>
        </p:txBody>
      </p:sp>
      <p:sp>
        <p:nvSpPr>
          <p:cNvPr id="29" name="TextBox 28">
            <a:extLst>
              <a:ext uri="{FF2B5EF4-FFF2-40B4-BE49-F238E27FC236}">
                <a16:creationId xmlns:a16="http://schemas.microsoft.com/office/drawing/2014/main" id="{AD9D5F25-C186-4BDC-90EE-2C632DE65DA5}"/>
              </a:ext>
            </a:extLst>
          </p:cNvPr>
          <p:cNvSpPr txBox="1"/>
          <p:nvPr/>
        </p:nvSpPr>
        <p:spPr>
          <a:xfrm>
            <a:off x="1614144" y="1664288"/>
            <a:ext cx="1532457" cy="246221"/>
          </a:xfrm>
          <a:prstGeom prst="rect">
            <a:avLst/>
          </a:prstGeom>
          <a:noFill/>
        </p:spPr>
        <p:txBody>
          <a:bodyPr wrap="square" rtlCol="0">
            <a:spAutoFit/>
          </a:bodyPr>
          <a:lstStyle/>
          <a:p>
            <a:pPr algn="ctr"/>
            <a:r>
              <a:rPr lang="ro-RO" sz="1000" b="1" dirty="0">
                <a:solidFill>
                  <a:srgbClr val="00B050"/>
                </a:solidFill>
              </a:rPr>
              <a:t>Data Engineering</a:t>
            </a:r>
            <a:endParaRPr lang="ro-MD" sz="1000" b="1" dirty="0">
              <a:solidFill>
                <a:srgbClr val="00B050"/>
              </a:solidFill>
            </a:endParaRPr>
          </a:p>
        </p:txBody>
      </p:sp>
      <p:sp>
        <p:nvSpPr>
          <p:cNvPr id="30" name="Rectangle: Rounded Corners 29">
            <a:extLst>
              <a:ext uri="{FF2B5EF4-FFF2-40B4-BE49-F238E27FC236}">
                <a16:creationId xmlns:a16="http://schemas.microsoft.com/office/drawing/2014/main" id="{D8AA13A4-DA37-4E8E-84D4-1907DB21091A}"/>
              </a:ext>
            </a:extLst>
          </p:cNvPr>
          <p:cNvSpPr/>
          <p:nvPr/>
        </p:nvSpPr>
        <p:spPr>
          <a:xfrm>
            <a:off x="3737496" y="2343607"/>
            <a:ext cx="1094131" cy="5704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sz="1200" dirty="0"/>
              <a:t>Curățarea și organizarea datelor</a:t>
            </a:r>
            <a:endParaRPr lang="ro-MD" sz="1200" dirty="0"/>
          </a:p>
        </p:txBody>
      </p:sp>
      <p:sp>
        <p:nvSpPr>
          <p:cNvPr id="31" name="TextBox 30">
            <a:extLst>
              <a:ext uri="{FF2B5EF4-FFF2-40B4-BE49-F238E27FC236}">
                <a16:creationId xmlns:a16="http://schemas.microsoft.com/office/drawing/2014/main" id="{3BC5A248-C470-4D84-8AC3-7B46DFF04EAC}"/>
              </a:ext>
            </a:extLst>
          </p:cNvPr>
          <p:cNvSpPr txBox="1"/>
          <p:nvPr/>
        </p:nvSpPr>
        <p:spPr>
          <a:xfrm>
            <a:off x="3737496" y="3012340"/>
            <a:ext cx="1069833" cy="1015663"/>
          </a:xfrm>
          <a:prstGeom prst="rect">
            <a:avLst/>
          </a:prstGeom>
          <a:noFill/>
        </p:spPr>
        <p:txBody>
          <a:bodyPr wrap="square" rtlCol="0">
            <a:spAutoFit/>
          </a:bodyPr>
          <a:lstStyle/>
          <a:p>
            <a:r>
              <a:rPr lang="ro-RO" sz="1000" dirty="0"/>
              <a:t>Reorganizarea datelor, procesarea lipsurilor, restructurarea datelor, etc</a:t>
            </a:r>
            <a:endParaRPr lang="ro-MD" sz="1000" dirty="0"/>
          </a:p>
        </p:txBody>
      </p:sp>
      <p:sp>
        <p:nvSpPr>
          <p:cNvPr id="32" name="Rectangle: Rounded Corners 31">
            <a:extLst>
              <a:ext uri="{FF2B5EF4-FFF2-40B4-BE49-F238E27FC236}">
                <a16:creationId xmlns:a16="http://schemas.microsoft.com/office/drawing/2014/main" id="{12DC7FD2-B3E7-4003-8E8B-A044A504AC89}"/>
              </a:ext>
            </a:extLst>
          </p:cNvPr>
          <p:cNvSpPr/>
          <p:nvPr/>
        </p:nvSpPr>
        <p:spPr>
          <a:xfrm>
            <a:off x="5083270" y="2343607"/>
            <a:ext cx="1094131" cy="5704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sz="1200" dirty="0"/>
              <a:t>Analiza exploratorie a datelor</a:t>
            </a:r>
            <a:endParaRPr lang="ro-MD" sz="1200" dirty="0"/>
          </a:p>
        </p:txBody>
      </p:sp>
      <p:sp>
        <p:nvSpPr>
          <p:cNvPr id="33" name="TextBox 32">
            <a:extLst>
              <a:ext uri="{FF2B5EF4-FFF2-40B4-BE49-F238E27FC236}">
                <a16:creationId xmlns:a16="http://schemas.microsoft.com/office/drawing/2014/main" id="{E979F9AA-02F7-466D-8376-7A13D4986854}"/>
              </a:ext>
            </a:extLst>
          </p:cNvPr>
          <p:cNvSpPr txBox="1"/>
          <p:nvPr/>
        </p:nvSpPr>
        <p:spPr>
          <a:xfrm>
            <a:off x="5083270" y="3012340"/>
            <a:ext cx="1069833" cy="707886"/>
          </a:xfrm>
          <a:prstGeom prst="rect">
            <a:avLst/>
          </a:prstGeom>
          <a:noFill/>
        </p:spPr>
        <p:txBody>
          <a:bodyPr wrap="square" rtlCol="0">
            <a:spAutoFit/>
          </a:bodyPr>
          <a:lstStyle/>
          <a:p>
            <a:r>
              <a:rPr lang="ro-RO" sz="1000" dirty="0"/>
              <a:t>Analiza statistică, vizualizarea grafică</a:t>
            </a:r>
            <a:endParaRPr lang="ro-MD" sz="1000" dirty="0"/>
          </a:p>
        </p:txBody>
      </p:sp>
      <p:sp>
        <p:nvSpPr>
          <p:cNvPr id="34" name="Right Brace 33">
            <a:extLst>
              <a:ext uri="{FF2B5EF4-FFF2-40B4-BE49-F238E27FC236}">
                <a16:creationId xmlns:a16="http://schemas.microsoft.com/office/drawing/2014/main" id="{99E51D1F-1C86-4B2A-ABC2-7FCE4852CD8C}"/>
              </a:ext>
            </a:extLst>
          </p:cNvPr>
          <p:cNvSpPr/>
          <p:nvPr/>
        </p:nvSpPr>
        <p:spPr>
          <a:xfrm rot="16200000">
            <a:off x="4837637" y="905562"/>
            <a:ext cx="281067" cy="2398460"/>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MD"/>
          </a:p>
        </p:txBody>
      </p:sp>
      <p:sp>
        <p:nvSpPr>
          <p:cNvPr id="35" name="TextBox 34">
            <a:extLst>
              <a:ext uri="{FF2B5EF4-FFF2-40B4-BE49-F238E27FC236}">
                <a16:creationId xmlns:a16="http://schemas.microsoft.com/office/drawing/2014/main" id="{B70987A3-A9A7-4ABC-A6B9-7EBFC63374BA}"/>
              </a:ext>
            </a:extLst>
          </p:cNvPr>
          <p:cNvSpPr txBox="1"/>
          <p:nvPr/>
        </p:nvSpPr>
        <p:spPr>
          <a:xfrm>
            <a:off x="5585465" y="1677794"/>
            <a:ext cx="1532457" cy="246221"/>
          </a:xfrm>
          <a:prstGeom prst="rect">
            <a:avLst/>
          </a:prstGeom>
          <a:noFill/>
        </p:spPr>
        <p:txBody>
          <a:bodyPr wrap="square" rtlCol="0">
            <a:spAutoFit/>
          </a:bodyPr>
          <a:lstStyle/>
          <a:p>
            <a:pPr algn="ctr"/>
            <a:r>
              <a:rPr lang="ro-RO" sz="1000" b="1" dirty="0" err="1">
                <a:solidFill>
                  <a:srgbClr val="00B050"/>
                </a:solidFill>
              </a:rPr>
              <a:t>Machine</a:t>
            </a:r>
            <a:r>
              <a:rPr lang="ro-RO" sz="1000" b="1" dirty="0">
                <a:solidFill>
                  <a:srgbClr val="00B050"/>
                </a:solidFill>
              </a:rPr>
              <a:t> </a:t>
            </a:r>
            <a:r>
              <a:rPr lang="ro-RO" sz="1000" b="1" dirty="0" err="1">
                <a:solidFill>
                  <a:srgbClr val="00B050"/>
                </a:solidFill>
              </a:rPr>
              <a:t>Learning</a:t>
            </a:r>
            <a:endParaRPr lang="ro-MD" sz="1000" b="1" dirty="0">
              <a:solidFill>
                <a:srgbClr val="00B050"/>
              </a:solidFill>
            </a:endParaRPr>
          </a:p>
        </p:txBody>
      </p:sp>
      <p:sp>
        <p:nvSpPr>
          <p:cNvPr id="36" name="Rectangle: Rounded Corners 35">
            <a:extLst>
              <a:ext uri="{FF2B5EF4-FFF2-40B4-BE49-F238E27FC236}">
                <a16:creationId xmlns:a16="http://schemas.microsoft.com/office/drawing/2014/main" id="{7B115C0D-80CA-4E09-A67F-A0E3F57C57D3}"/>
              </a:ext>
            </a:extLst>
          </p:cNvPr>
          <p:cNvSpPr/>
          <p:nvPr/>
        </p:nvSpPr>
        <p:spPr>
          <a:xfrm>
            <a:off x="7670800" y="4216141"/>
            <a:ext cx="1288093" cy="306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Data Product</a:t>
            </a:r>
            <a:endParaRPr lang="ro-MD" dirty="0"/>
          </a:p>
        </p:txBody>
      </p:sp>
      <p:cxnSp>
        <p:nvCxnSpPr>
          <p:cNvPr id="37" name="Straight Arrow Connector 36">
            <a:extLst>
              <a:ext uri="{FF2B5EF4-FFF2-40B4-BE49-F238E27FC236}">
                <a16:creationId xmlns:a16="http://schemas.microsoft.com/office/drawing/2014/main" id="{28FC8998-A6A1-44DF-BC64-F4DE788C1550}"/>
              </a:ext>
            </a:extLst>
          </p:cNvPr>
          <p:cNvCxnSpPr>
            <a:stCxn id="17" idx="3"/>
            <a:endCxn id="19" idx="1"/>
          </p:cNvCxnSpPr>
          <p:nvPr/>
        </p:nvCxnSpPr>
        <p:spPr>
          <a:xfrm flipV="1">
            <a:off x="1059264" y="2628833"/>
            <a:ext cx="251643" cy="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D8405908-FF2A-4BC9-9124-97B00415CB2F}"/>
              </a:ext>
            </a:extLst>
          </p:cNvPr>
          <p:cNvCxnSpPr>
            <a:stCxn id="19" idx="3"/>
            <a:endCxn id="20" idx="1"/>
          </p:cNvCxnSpPr>
          <p:nvPr/>
        </p:nvCxnSpPr>
        <p:spPr>
          <a:xfrm flipV="1">
            <a:off x="2174228" y="2628832"/>
            <a:ext cx="251643"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319B74-3BB7-4A2E-99D9-E995C387C500}"/>
              </a:ext>
            </a:extLst>
          </p:cNvPr>
          <p:cNvCxnSpPr>
            <a:stCxn id="20" idx="3"/>
            <a:endCxn id="30" idx="1"/>
          </p:cNvCxnSpPr>
          <p:nvPr/>
        </p:nvCxnSpPr>
        <p:spPr>
          <a:xfrm>
            <a:off x="3485853" y="2628832"/>
            <a:ext cx="25164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E56E1B-8E75-4A69-9F5D-E30E8304283F}"/>
              </a:ext>
            </a:extLst>
          </p:cNvPr>
          <p:cNvCxnSpPr>
            <a:stCxn id="30" idx="3"/>
            <a:endCxn id="32" idx="1"/>
          </p:cNvCxnSpPr>
          <p:nvPr/>
        </p:nvCxnSpPr>
        <p:spPr>
          <a:xfrm>
            <a:off x="4831627" y="2628832"/>
            <a:ext cx="2516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53D79810-A6F2-4245-A4D5-AAA31A984C41}"/>
              </a:ext>
            </a:extLst>
          </p:cNvPr>
          <p:cNvCxnSpPr>
            <a:cxnSpLocks/>
            <a:stCxn id="36" idx="1"/>
            <a:endCxn id="21" idx="2"/>
          </p:cNvCxnSpPr>
          <p:nvPr/>
        </p:nvCxnSpPr>
        <p:spPr>
          <a:xfrm rot="10800000">
            <a:off x="709428" y="3258562"/>
            <a:ext cx="6961373" cy="1110693"/>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6D0C21F3-E4C3-4674-98ED-B5FCAC04A3A8}"/>
              </a:ext>
            </a:extLst>
          </p:cNvPr>
          <p:cNvSpPr/>
          <p:nvPr/>
        </p:nvSpPr>
        <p:spPr>
          <a:xfrm>
            <a:off x="7823740" y="2119084"/>
            <a:ext cx="1117320" cy="1015664"/>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ro-MD"/>
          </a:p>
        </p:txBody>
      </p:sp>
      <p:sp>
        <p:nvSpPr>
          <p:cNvPr id="44" name="Rectangle: Rounded Corners 43">
            <a:extLst>
              <a:ext uri="{FF2B5EF4-FFF2-40B4-BE49-F238E27FC236}">
                <a16:creationId xmlns:a16="http://schemas.microsoft.com/office/drawing/2014/main" id="{AEAAF60A-F1F0-4B00-B193-175CB45E9C52}"/>
              </a:ext>
            </a:extLst>
          </p:cNvPr>
          <p:cNvSpPr/>
          <p:nvPr/>
        </p:nvSpPr>
        <p:spPr>
          <a:xfrm>
            <a:off x="7978976" y="2732568"/>
            <a:ext cx="820263" cy="24054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o-RO" sz="1200" dirty="0"/>
              <a:t>Aplicații</a:t>
            </a:r>
            <a:endParaRPr lang="ro-MD" sz="1200" dirty="0"/>
          </a:p>
        </p:txBody>
      </p:sp>
      <p:sp>
        <p:nvSpPr>
          <p:cNvPr id="45" name="Rectangle: Rounded Corners 44">
            <a:extLst>
              <a:ext uri="{FF2B5EF4-FFF2-40B4-BE49-F238E27FC236}">
                <a16:creationId xmlns:a16="http://schemas.microsoft.com/office/drawing/2014/main" id="{78D93157-C1AF-4826-9B2A-C1323756B8C0}"/>
              </a:ext>
            </a:extLst>
          </p:cNvPr>
          <p:cNvSpPr/>
          <p:nvPr/>
        </p:nvSpPr>
        <p:spPr>
          <a:xfrm>
            <a:off x="7979372" y="2280514"/>
            <a:ext cx="820263" cy="24054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ro-RO" sz="1200" dirty="0"/>
              <a:t>Servicii</a:t>
            </a:r>
            <a:endParaRPr lang="ro-MD" sz="1200" dirty="0"/>
          </a:p>
        </p:txBody>
      </p:sp>
      <p:cxnSp>
        <p:nvCxnSpPr>
          <p:cNvPr id="46" name="Straight Arrow Connector 45">
            <a:extLst>
              <a:ext uri="{FF2B5EF4-FFF2-40B4-BE49-F238E27FC236}">
                <a16:creationId xmlns:a16="http://schemas.microsoft.com/office/drawing/2014/main" id="{72687FB5-68DC-4E51-8AF7-D070A362233D}"/>
              </a:ext>
            </a:extLst>
          </p:cNvPr>
          <p:cNvCxnSpPr>
            <a:cxnSpLocks/>
            <a:stCxn id="53" idx="3"/>
            <a:endCxn id="44" idx="1"/>
          </p:cNvCxnSpPr>
          <p:nvPr/>
        </p:nvCxnSpPr>
        <p:spPr>
          <a:xfrm>
            <a:off x="7521967" y="2634229"/>
            <a:ext cx="457009" cy="2186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AB79C82-F711-4A3E-BCF1-461840EC9FB1}"/>
              </a:ext>
            </a:extLst>
          </p:cNvPr>
          <p:cNvCxnSpPr>
            <a:cxnSpLocks/>
            <a:stCxn id="53" idx="3"/>
            <a:endCxn id="45" idx="1"/>
          </p:cNvCxnSpPr>
          <p:nvPr/>
        </p:nvCxnSpPr>
        <p:spPr>
          <a:xfrm flipV="1">
            <a:off x="7521967" y="2400786"/>
            <a:ext cx="457405" cy="2334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8CE1E73-E82A-421F-8941-689AED07F05F}"/>
              </a:ext>
            </a:extLst>
          </p:cNvPr>
          <p:cNvCxnSpPr>
            <a:cxnSpLocks/>
            <a:stCxn id="42" idx="2"/>
            <a:endCxn id="36" idx="0"/>
          </p:cNvCxnSpPr>
          <p:nvPr/>
        </p:nvCxnSpPr>
        <p:spPr>
          <a:xfrm flipH="1">
            <a:off x="8314847" y="3134748"/>
            <a:ext cx="67553" cy="10813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9510F4B-5759-4A71-A95B-20C1DAC83119}"/>
              </a:ext>
            </a:extLst>
          </p:cNvPr>
          <p:cNvSpPr txBox="1"/>
          <p:nvPr/>
        </p:nvSpPr>
        <p:spPr>
          <a:xfrm>
            <a:off x="2982575" y="4167750"/>
            <a:ext cx="2815881" cy="400110"/>
          </a:xfrm>
          <a:prstGeom prst="rect">
            <a:avLst/>
          </a:prstGeom>
          <a:noFill/>
        </p:spPr>
        <p:txBody>
          <a:bodyPr wrap="square" rtlCol="0">
            <a:spAutoFit/>
          </a:bodyPr>
          <a:lstStyle/>
          <a:p>
            <a:pPr algn="ctr"/>
            <a:r>
              <a:rPr lang="ro-RO" sz="1000" b="1" dirty="0"/>
              <a:t>Prezicerea rezultatelor în viitor</a:t>
            </a:r>
          </a:p>
          <a:p>
            <a:pPr algn="ctr"/>
            <a:r>
              <a:rPr lang="ro-RO" sz="1000" b="1" dirty="0"/>
              <a:t>Obținerea unei perspective asupra datelor</a:t>
            </a:r>
            <a:endParaRPr lang="ro-MD" sz="1000" b="1" dirty="0"/>
          </a:p>
        </p:txBody>
      </p:sp>
      <p:sp>
        <p:nvSpPr>
          <p:cNvPr id="53" name="Rectangle: Rounded Corners 52">
            <a:extLst>
              <a:ext uri="{FF2B5EF4-FFF2-40B4-BE49-F238E27FC236}">
                <a16:creationId xmlns:a16="http://schemas.microsoft.com/office/drawing/2014/main" id="{A99D3DB2-EAF5-4C7D-9903-1114F7411773}"/>
              </a:ext>
            </a:extLst>
          </p:cNvPr>
          <p:cNvSpPr/>
          <p:nvPr/>
        </p:nvSpPr>
        <p:spPr>
          <a:xfrm>
            <a:off x="6427836" y="2349004"/>
            <a:ext cx="1094131" cy="57045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ro-RO" sz="1200" dirty="0"/>
              <a:t>Modele </a:t>
            </a:r>
            <a:r>
              <a:rPr lang="ro-RO" sz="1200" dirty="0" err="1"/>
              <a:t>Machine</a:t>
            </a:r>
            <a:r>
              <a:rPr lang="ro-RO" sz="1200" dirty="0"/>
              <a:t> </a:t>
            </a:r>
            <a:r>
              <a:rPr lang="ro-RO" sz="1200" dirty="0" err="1"/>
              <a:t>Learning</a:t>
            </a:r>
            <a:endParaRPr lang="ro-MD" sz="1200" dirty="0"/>
          </a:p>
        </p:txBody>
      </p:sp>
      <p:cxnSp>
        <p:nvCxnSpPr>
          <p:cNvPr id="54" name="Straight Arrow Connector 53">
            <a:extLst>
              <a:ext uri="{FF2B5EF4-FFF2-40B4-BE49-F238E27FC236}">
                <a16:creationId xmlns:a16="http://schemas.microsoft.com/office/drawing/2014/main" id="{F3298B47-E015-48F9-9610-4DF90BD60BFF}"/>
              </a:ext>
            </a:extLst>
          </p:cNvPr>
          <p:cNvCxnSpPr>
            <a:endCxn id="53" idx="1"/>
          </p:cNvCxnSpPr>
          <p:nvPr/>
        </p:nvCxnSpPr>
        <p:spPr>
          <a:xfrm>
            <a:off x="6176193" y="2634229"/>
            <a:ext cx="25164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ight Brace 54">
            <a:extLst>
              <a:ext uri="{FF2B5EF4-FFF2-40B4-BE49-F238E27FC236}">
                <a16:creationId xmlns:a16="http://schemas.microsoft.com/office/drawing/2014/main" id="{AED989D9-1AFC-48EA-AD04-A590F906551E}"/>
              </a:ext>
            </a:extLst>
          </p:cNvPr>
          <p:cNvSpPr/>
          <p:nvPr/>
        </p:nvSpPr>
        <p:spPr>
          <a:xfrm rot="16200000">
            <a:off x="6161481" y="904942"/>
            <a:ext cx="281067" cy="2398460"/>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MD"/>
          </a:p>
        </p:txBody>
      </p:sp>
      <p:sp>
        <p:nvSpPr>
          <p:cNvPr id="56" name="TextBox 55">
            <a:extLst>
              <a:ext uri="{FF2B5EF4-FFF2-40B4-BE49-F238E27FC236}">
                <a16:creationId xmlns:a16="http://schemas.microsoft.com/office/drawing/2014/main" id="{587577AB-EB1E-4783-97E5-9FDD5CE11BF6}"/>
              </a:ext>
            </a:extLst>
          </p:cNvPr>
          <p:cNvSpPr txBox="1"/>
          <p:nvPr/>
        </p:nvSpPr>
        <p:spPr>
          <a:xfrm>
            <a:off x="4211941" y="1677794"/>
            <a:ext cx="1532457" cy="246221"/>
          </a:xfrm>
          <a:prstGeom prst="rect">
            <a:avLst/>
          </a:prstGeom>
          <a:noFill/>
        </p:spPr>
        <p:txBody>
          <a:bodyPr wrap="square" rtlCol="0">
            <a:spAutoFit/>
          </a:bodyPr>
          <a:lstStyle/>
          <a:p>
            <a:pPr algn="ctr"/>
            <a:r>
              <a:rPr lang="ro-RO" sz="1000" b="1" dirty="0">
                <a:solidFill>
                  <a:srgbClr val="00B050"/>
                </a:solidFill>
              </a:rPr>
              <a:t>Data </a:t>
            </a:r>
            <a:r>
              <a:rPr lang="ro-RO" sz="1000" b="1" dirty="0" err="1">
                <a:solidFill>
                  <a:srgbClr val="00B050"/>
                </a:solidFill>
              </a:rPr>
              <a:t>Analysis</a:t>
            </a:r>
            <a:endParaRPr lang="ro-MD" sz="1000" b="1" dirty="0">
              <a:solidFill>
                <a:srgbClr val="00B050"/>
              </a:solidFill>
            </a:endParaRPr>
          </a:p>
        </p:txBody>
      </p:sp>
      <p:sp>
        <p:nvSpPr>
          <p:cNvPr id="57" name="Right Brace 56">
            <a:extLst>
              <a:ext uri="{FF2B5EF4-FFF2-40B4-BE49-F238E27FC236}">
                <a16:creationId xmlns:a16="http://schemas.microsoft.com/office/drawing/2014/main" id="{4A7B6611-FD8F-47E7-A360-27CC69213AA5}"/>
              </a:ext>
            </a:extLst>
          </p:cNvPr>
          <p:cNvSpPr/>
          <p:nvPr/>
        </p:nvSpPr>
        <p:spPr>
          <a:xfrm rot="16200000">
            <a:off x="5494706" y="-234879"/>
            <a:ext cx="281067" cy="3733953"/>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o-MD"/>
          </a:p>
        </p:txBody>
      </p:sp>
      <p:sp>
        <p:nvSpPr>
          <p:cNvPr id="58" name="TextBox 57">
            <a:extLst>
              <a:ext uri="{FF2B5EF4-FFF2-40B4-BE49-F238E27FC236}">
                <a16:creationId xmlns:a16="http://schemas.microsoft.com/office/drawing/2014/main" id="{6559D278-E921-4BA1-936A-C620E9FBD385}"/>
              </a:ext>
            </a:extLst>
          </p:cNvPr>
          <p:cNvSpPr txBox="1"/>
          <p:nvPr/>
        </p:nvSpPr>
        <p:spPr>
          <a:xfrm>
            <a:off x="4945224" y="1241435"/>
            <a:ext cx="1532457" cy="246221"/>
          </a:xfrm>
          <a:prstGeom prst="rect">
            <a:avLst/>
          </a:prstGeom>
          <a:noFill/>
        </p:spPr>
        <p:txBody>
          <a:bodyPr wrap="square" rtlCol="0">
            <a:spAutoFit/>
          </a:bodyPr>
          <a:lstStyle/>
          <a:p>
            <a:pPr algn="ctr"/>
            <a:r>
              <a:rPr lang="ro-RO" sz="1000" b="1" dirty="0">
                <a:solidFill>
                  <a:srgbClr val="00B050"/>
                </a:solidFill>
              </a:rPr>
              <a:t>Data </a:t>
            </a:r>
            <a:r>
              <a:rPr lang="ro-RO" sz="1000" b="1" dirty="0" err="1">
                <a:solidFill>
                  <a:srgbClr val="00B050"/>
                </a:solidFill>
              </a:rPr>
              <a:t>Science</a:t>
            </a:r>
            <a:endParaRPr lang="ro-MD" sz="1000" b="1" dirty="0">
              <a:solidFill>
                <a:srgbClr val="00B050"/>
              </a:solidFill>
            </a:endParaRPr>
          </a:p>
        </p:txBody>
      </p:sp>
      <p:sp>
        <p:nvSpPr>
          <p:cNvPr id="59" name="TextBox 58">
            <a:extLst>
              <a:ext uri="{FF2B5EF4-FFF2-40B4-BE49-F238E27FC236}">
                <a16:creationId xmlns:a16="http://schemas.microsoft.com/office/drawing/2014/main" id="{76B39083-6C94-4CC1-82A4-E6389A0A1309}"/>
              </a:ext>
            </a:extLst>
          </p:cNvPr>
          <p:cNvSpPr txBox="1"/>
          <p:nvPr/>
        </p:nvSpPr>
        <p:spPr>
          <a:xfrm>
            <a:off x="6427836" y="3056201"/>
            <a:ext cx="1069833" cy="707886"/>
          </a:xfrm>
          <a:prstGeom prst="rect">
            <a:avLst/>
          </a:prstGeom>
          <a:noFill/>
        </p:spPr>
        <p:txBody>
          <a:bodyPr wrap="square" rtlCol="0">
            <a:spAutoFit/>
          </a:bodyPr>
          <a:lstStyle/>
          <a:p>
            <a:r>
              <a:rPr lang="ro-RO" sz="1000" dirty="0"/>
              <a:t>Predicția rezultatelor, Detectarea șabloanelor</a:t>
            </a:r>
            <a:endParaRPr lang="ro-MD" sz="1000" dirty="0"/>
          </a:p>
        </p:txBody>
      </p:sp>
      <p:sp>
        <p:nvSpPr>
          <p:cNvPr id="70" name="Rectangle 69">
            <a:extLst>
              <a:ext uri="{FF2B5EF4-FFF2-40B4-BE49-F238E27FC236}">
                <a16:creationId xmlns:a16="http://schemas.microsoft.com/office/drawing/2014/main" id="{DE83BD01-350E-4DCD-AE9A-673656981B15}"/>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71" name="Rectangle 70">
            <a:extLst>
              <a:ext uri="{FF2B5EF4-FFF2-40B4-BE49-F238E27FC236}">
                <a16:creationId xmlns:a16="http://schemas.microsoft.com/office/drawing/2014/main" id="{D3ECE707-E756-4365-A0B2-C83F8DDDAC28}"/>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și Data </a:t>
            </a:r>
            <a:r>
              <a:rPr lang="ro-RO" b="1" dirty="0" err="1"/>
              <a:t>Science</a:t>
            </a:r>
            <a:endParaRPr lang="ro-RO" b="1" dirty="0"/>
          </a:p>
        </p:txBody>
      </p:sp>
      <p:sp>
        <p:nvSpPr>
          <p:cNvPr id="72" name="Rectangle 71">
            <a:extLst>
              <a:ext uri="{FF2B5EF4-FFF2-40B4-BE49-F238E27FC236}">
                <a16:creationId xmlns:a16="http://schemas.microsoft.com/office/drawing/2014/main" id="{F1844459-7464-4CEC-9FB8-E99CDBB4083F}"/>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12</a:t>
            </a:fld>
            <a:endParaRPr dirty="0">
              <a:latin typeface="+mj-lt"/>
            </a:endParaRPr>
          </a:p>
        </p:txBody>
      </p:sp>
      <p:sp>
        <p:nvSpPr>
          <p:cNvPr id="18" name="Rectangle 17">
            <a:extLst>
              <a:ext uri="{FF2B5EF4-FFF2-40B4-BE49-F238E27FC236}">
                <a16:creationId xmlns:a16="http://schemas.microsoft.com/office/drawing/2014/main" id="{D7993BFF-0C70-4222-B9C4-E20377357C8F}"/>
              </a:ext>
            </a:extLst>
          </p:cNvPr>
          <p:cNvSpPr/>
          <p:nvPr/>
        </p:nvSpPr>
        <p:spPr>
          <a:xfrm>
            <a:off x="1310761" y="999778"/>
            <a:ext cx="2084225"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Clasificarea ML</a:t>
            </a:r>
            <a:endParaRPr lang="en-US" sz="2000" b="1" dirty="0">
              <a:solidFill>
                <a:schemeClr val="accent1"/>
              </a:solidFill>
              <a:latin typeface="Roboto Slab"/>
              <a:ea typeface="Roboto Slab"/>
              <a:sym typeface="Roboto Slab"/>
            </a:endParaRPr>
          </a:p>
        </p:txBody>
      </p:sp>
      <p:sp>
        <p:nvSpPr>
          <p:cNvPr id="20" name="Rectangle 19">
            <a:extLst>
              <a:ext uri="{FF2B5EF4-FFF2-40B4-BE49-F238E27FC236}">
                <a16:creationId xmlns:a16="http://schemas.microsoft.com/office/drawing/2014/main" id="{AD73D928-8C17-4FEB-9D8D-3AEB8F7A4AD5}"/>
              </a:ext>
            </a:extLst>
          </p:cNvPr>
          <p:cNvSpPr/>
          <p:nvPr/>
        </p:nvSpPr>
        <p:spPr>
          <a:xfrm>
            <a:off x="882127" y="2304981"/>
            <a:ext cx="7522257" cy="923330"/>
          </a:xfrm>
          <a:prstGeom prst="rect">
            <a:avLst/>
          </a:prstGeom>
        </p:spPr>
        <p:txBody>
          <a:bodyPr wrap="square">
            <a:spAutoFit/>
          </a:bodyPr>
          <a:lstStyle/>
          <a:p>
            <a:pPr marL="285750" indent="-285750">
              <a:buFont typeface="Arial" panose="020B0604020202020204" pitchFamily="34" charset="0"/>
              <a:buChar char="•"/>
            </a:pPr>
            <a:r>
              <a:rPr lang="ro-MD" sz="1800" b="1" dirty="0">
                <a:solidFill>
                  <a:srgbClr val="FF0000"/>
                </a:solidFill>
              </a:rPr>
              <a:t>ML </a:t>
            </a:r>
            <a:r>
              <a:rPr lang="ro-MD" sz="1800" b="1" dirty="0" err="1">
                <a:solidFill>
                  <a:srgbClr val="FF0000"/>
                </a:solidFill>
              </a:rPr>
              <a:t>supravecheat</a:t>
            </a:r>
            <a:r>
              <a:rPr lang="ro-MD" sz="1800" b="1" dirty="0">
                <a:solidFill>
                  <a:srgbClr val="FF0000"/>
                </a:solidFill>
              </a:rPr>
              <a:t> </a:t>
            </a:r>
            <a:r>
              <a:rPr lang="ro-MD" sz="1800" b="1" dirty="0"/>
              <a:t>utilizează date istorice cu rezultate (</a:t>
            </a:r>
            <a:r>
              <a:rPr lang="ro-MD" sz="1800" b="1" dirty="0" err="1"/>
              <a:t>labeled</a:t>
            </a:r>
            <a:r>
              <a:rPr lang="ro-MD" sz="1800" b="1" dirty="0"/>
              <a:t> data) și permite elaborarea modelelor ce vor fi utilizate în viitor pentru predicția rezultatelor altor date similare</a:t>
            </a:r>
          </a:p>
        </p:txBody>
      </p:sp>
      <p:sp>
        <p:nvSpPr>
          <p:cNvPr id="30" name="Rectangle 29">
            <a:extLst>
              <a:ext uri="{FF2B5EF4-FFF2-40B4-BE49-F238E27FC236}">
                <a16:creationId xmlns:a16="http://schemas.microsoft.com/office/drawing/2014/main" id="{D5F287F8-C5D6-432F-9F74-54463B775BB1}"/>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a:t>Tipuri de </a:t>
            </a:r>
            <a:r>
              <a:rPr lang="ro-RO" b="1" dirty="0" err="1"/>
              <a:t>Machine</a:t>
            </a:r>
            <a:r>
              <a:rPr lang="ro-RO" b="1" dirty="0"/>
              <a:t> </a:t>
            </a:r>
            <a:r>
              <a:rPr lang="ro-RO" b="1" dirty="0" err="1"/>
              <a:t>Learning</a:t>
            </a:r>
            <a:endParaRPr lang="ro-RO" b="1" dirty="0"/>
          </a:p>
        </p:txBody>
      </p:sp>
      <p:sp>
        <p:nvSpPr>
          <p:cNvPr id="31" name="Rectangle 30">
            <a:extLst>
              <a:ext uri="{FF2B5EF4-FFF2-40B4-BE49-F238E27FC236}">
                <a16:creationId xmlns:a16="http://schemas.microsoft.com/office/drawing/2014/main" id="{B20BB45E-83D2-4EA7-BC98-E91EB3D6C24E}"/>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
        <p:nvSpPr>
          <p:cNvPr id="12" name="Rectangle 11">
            <a:extLst>
              <a:ext uri="{FF2B5EF4-FFF2-40B4-BE49-F238E27FC236}">
                <a16:creationId xmlns:a16="http://schemas.microsoft.com/office/drawing/2014/main" id="{E9D10CC6-B89B-4B76-BFD6-28671D408192}"/>
              </a:ext>
            </a:extLst>
          </p:cNvPr>
          <p:cNvSpPr/>
          <p:nvPr/>
        </p:nvSpPr>
        <p:spPr>
          <a:xfrm>
            <a:off x="2285999" y="433241"/>
            <a:ext cx="4575291" cy="461665"/>
          </a:xfrm>
          <a:prstGeom prst="rect">
            <a:avLst/>
          </a:prstGeom>
        </p:spPr>
        <p:txBody>
          <a:bodyPr wrap="none">
            <a:spAutoFit/>
          </a:bodyPr>
          <a:lstStyle/>
          <a:p>
            <a:r>
              <a:rPr lang="ro-RO" sz="2400" b="1" dirty="0">
                <a:solidFill>
                  <a:schemeClr val="accent1"/>
                </a:solidFill>
                <a:latin typeface="Roboto Slab"/>
                <a:ea typeface="Roboto Slab"/>
              </a:rPr>
              <a:t>3. Tipuri de </a:t>
            </a:r>
            <a:r>
              <a:rPr lang="ro-RO" sz="2400" b="1" dirty="0" err="1">
                <a:solidFill>
                  <a:schemeClr val="accent1"/>
                </a:solidFill>
                <a:latin typeface="Roboto Slab"/>
                <a:ea typeface="Roboto Slab"/>
              </a:rPr>
              <a:t>Machine</a:t>
            </a:r>
            <a:r>
              <a:rPr lang="ro-RO" sz="2400" b="1" dirty="0">
                <a:solidFill>
                  <a:schemeClr val="accent1"/>
                </a:solidFill>
                <a:latin typeface="Roboto Slab"/>
                <a:ea typeface="Roboto Slab"/>
              </a:rPr>
              <a:t> </a:t>
            </a:r>
            <a:r>
              <a:rPr lang="ro-RO" sz="2400" b="1" dirty="0" err="1">
                <a:solidFill>
                  <a:schemeClr val="accent1"/>
                </a:solidFill>
                <a:latin typeface="Roboto Slab"/>
                <a:ea typeface="Roboto Slab"/>
              </a:rPr>
              <a:t>Learning</a:t>
            </a:r>
            <a:endParaRPr lang="ro-RO" sz="2400" b="1" dirty="0">
              <a:solidFill>
                <a:schemeClr val="accent1"/>
              </a:solidFill>
              <a:latin typeface="Roboto Slab"/>
              <a:ea typeface="Roboto Slab"/>
            </a:endParaRPr>
          </a:p>
        </p:txBody>
      </p:sp>
      <p:sp>
        <p:nvSpPr>
          <p:cNvPr id="13" name="Rectangle 12">
            <a:extLst>
              <a:ext uri="{FF2B5EF4-FFF2-40B4-BE49-F238E27FC236}">
                <a16:creationId xmlns:a16="http://schemas.microsoft.com/office/drawing/2014/main" id="{AA4606C6-C1C4-47CD-9B70-7F1F76C3C4CE}"/>
              </a:ext>
            </a:extLst>
          </p:cNvPr>
          <p:cNvSpPr/>
          <p:nvPr/>
        </p:nvSpPr>
        <p:spPr>
          <a:xfrm>
            <a:off x="882126" y="3397092"/>
            <a:ext cx="7869988" cy="923330"/>
          </a:xfrm>
          <a:prstGeom prst="rect">
            <a:avLst/>
          </a:prstGeom>
        </p:spPr>
        <p:txBody>
          <a:bodyPr wrap="square">
            <a:spAutoFit/>
          </a:bodyPr>
          <a:lstStyle/>
          <a:p>
            <a:pPr marL="285750" indent="-285750">
              <a:buFont typeface="Arial" panose="020B0604020202020204" pitchFamily="34" charset="0"/>
              <a:buChar char="•"/>
            </a:pPr>
            <a:r>
              <a:rPr lang="ro-MD" sz="1800" b="1" dirty="0">
                <a:solidFill>
                  <a:srgbClr val="FF0000"/>
                </a:solidFill>
              </a:rPr>
              <a:t>ML </a:t>
            </a:r>
            <a:r>
              <a:rPr lang="ro-MD" sz="1800" b="1" dirty="0" err="1">
                <a:solidFill>
                  <a:srgbClr val="FF0000"/>
                </a:solidFill>
              </a:rPr>
              <a:t>nesupravecheat</a:t>
            </a:r>
            <a:r>
              <a:rPr lang="ro-MD" sz="1800" b="1" dirty="0">
                <a:solidFill>
                  <a:srgbClr val="FF0000"/>
                </a:solidFill>
              </a:rPr>
              <a:t> </a:t>
            </a:r>
            <a:r>
              <a:rPr lang="ro-MD" sz="1800" b="1" dirty="0"/>
              <a:t>utilizează date istorice fără rezultate (</a:t>
            </a:r>
            <a:r>
              <a:rPr lang="ro-MD" sz="1800" b="1" dirty="0" err="1"/>
              <a:t>unlabeled</a:t>
            </a:r>
            <a:r>
              <a:rPr lang="ro-MD" sz="1800" b="1" dirty="0"/>
              <a:t> data) și permite elaborarea modelelor ce vor fi asigura detectarea unor șabloane în date similare</a:t>
            </a:r>
          </a:p>
        </p:txBody>
      </p:sp>
      <p:sp>
        <p:nvSpPr>
          <p:cNvPr id="14" name="Rectangle 13">
            <a:extLst>
              <a:ext uri="{FF2B5EF4-FFF2-40B4-BE49-F238E27FC236}">
                <a16:creationId xmlns:a16="http://schemas.microsoft.com/office/drawing/2014/main" id="{84C13A04-B099-443B-AEC7-AD7058B7A842}"/>
              </a:ext>
            </a:extLst>
          </p:cNvPr>
          <p:cNvSpPr/>
          <p:nvPr/>
        </p:nvSpPr>
        <p:spPr>
          <a:xfrm>
            <a:off x="882126" y="1529269"/>
            <a:ext cx="7522257" cy="646331"/>
          </a:xfrm>
          <a:prstGeom prst="rect">
            <a:avLst/>
          </a:prstGeom>
        </p:spPr>
        <p:txBody>
          <a:bodyPr wrap="square">
            <a:spAutoFit/>
          </a:bodyPr>
          <a:lstStyle/>
          <a:p>
            <a:pPr marL="285750" indent="-285750">
              <a:buFont typeface="Arial" panose="020B0604020202020204" pitchFamily="34" charset="0"/>
              <a:buChar char="•"/>
            </a:pPr>
            <a:r>
              <a:rPr lang="ro-MD" sz="1800" b="1" dirty="0">
                <a:solidFill>
                  <a:schemeClr val="tx1"/>
                </a:solidFill>
              </a:rPr>
              <a:t>În funcție de conținutul datele istorice, ML se clasifică în două mari categorii</a:t>
            </a:r>
          </a:p>
        </p:txBody>
      </p:sp>
      <p:sp>
        <p:nvSpPr>
          <p:cNvPr id="15" name="Rectangle 14">
            <a:extLst>
              <a:ext uri="{FF2B5EF4-FFF2-40B4-BE49-F238E27FC236}">
                <a16:creationId xmlns:a16="http://schemas.microsoft.com/office/drawing/2014/main" id="{13A4BBD9-1690-4D2D-BE78-D7AEB50BE2E9}"/>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Tree>
    <p:extLst>
      <p:ext uri="{BB962C8B-B14F-4D97-AF65-F5344CB8AC3E}">
        <p14:creationId xmlns:p14="http://schemas.microsoft.com/office/powerpoint/2010/main" val="65802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13</a:t>
            </a:fld>
            <a:endParaRPr dirty="0">
              <a:latin typeface="+mj-lt"/>
            </a:endParaRPr>
          </a:p>
        </p:txBody>
      </p:sp>
      <p:sp>
        <p:nvSpPr>
          <p:cNvPr id="21" name="Rectangle 20">
            <a:extLst>
              <a:ext uri="{FF2B5EF4-FFF2-40B4-BE49-F238E27FC236}">
                <a16:creationId xmlns:a16="http://schemas.microsoft.com/office/drawing/2014/main" id="{2744F894-FAF1-4380-80AE-9BF9664BADBA}"/>
              </a:ext>
            </a:extLst>
          </p:cNvPr>
          <p:cNvSpPr/>
          <p:nvPr/>
        </p:nvSpPr>
        <p:spPr>
          <a:xfrm>
            <a:off x="1135684" y="365684"/>
            <a:ext cx="2300630"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ML supravegheat</a:t>
            </a:r>
            <a:endParaRPr lang="en-US" sz="2000" b="1" dirty="0">
              <a:solidFill>
                <a:schemeClr val="accent1"/>
              </a:solidFill>
              <a:latin typeface="Roboto Slab"/>
              <a:ea typeface="Roboto Slab"/>
              <a:sym typeface="Roboto Slab"/>
            </a:endParaRPr>
          </a:p>
        </p:txBody>
      </p:sp>
      <p:sp>
        <p:nvSpPr>
          <p:cNvPr id="22" name="Rectangle 21">
            <a:extLst>
              <a:ext uri="{FF2B5EF4-FFF2-40B4-BE49-F238E27FC236}">
                <a16:creationId xmlns:a16="http://schemas.microsoft.com/office/drawing/2014/main" id="{6BE78FBA-D66C-481A-82B4-7B9A1B288E41}"/>
              </a:ext>
            </a:extLst>
          </p:cNvPr>
          <p:cNvSpPr/>
          <p:nvPr/>
        </p:nvSpPr>
        <p:spPr>
          <a:xfrm>
            <a:off x="729114" y="771487"/>
            <a:ext cx="7522257" cy="646331"/>
          </a:xfrm>
          <a:prstGeom prst="rect">
            <a:avLst/>
          </a:prstGeom>
        </p:spPr>
        <p:txBody>
          <a:bodyPr wrap="square">
            <a:spAutoFit/>
          </a:bodyPr>
          <a:lstStyle/>
          <a:p>
            <a:pPr marL="285750" indent="-285750">
              <a:buFont typeface="Arial" panose="020B0604020202020204" pitchFamily="34" charset="0"/>
              <a:buChar char="•"/>
            </a:pPr>
            <a:r>
              <a:rPr lang="ro-MD" sz="1800" b="1" dirty="0"/>
              <a:t>ML supravegheat în funcție de tipul datelor rezultatelor asigură soluționarea a 2 tipuri de sarcini:</a:t>
            </a:r>
          </a:p>
        </p:txBody>
      </p:sp>
      <p:sp>
        <p:nvSpPr>
          <p:cNvPr id="23" name="Rectangle 22">
            <a:extLst>
              <a:ext uri="{FF2B5EF4-FFF2-40B4-BE49-F238E27FC236}">
                <a16:creationId xmlns:a16="http://schemas.microsoft.com/office/drawing/2014/main" id="{1008AB2A-966A-4F23-B4FE-E4CCEF8400F3}"/>
              </a:ext>
            </a:extLst>
          </p:cNvPr>
          <p:cNvSpPr/>
          <p:nvPr/>
        </p:nvSpPr>
        <p:spPr>
          <a:xfrm>
            <a:off x="671055" y="4185676"/>
            <a:ext cx="4572000" cy="369332"/>
          </a:xfrm>
          <a:prstGeom prst="rect">
            <a:avLst/>
          </a:prstGeom>
        </p:spPr>
        <p:txBody>
          <a:bodyPr>
            <a:spAutoFit/>
          </a:bodyPr>
          <a:lstStyle/>
          <a:p>
            <a:pPr marL="285750" indent="-285750">
              <a:buFont typeface="Arial" panose="020B0604020202020204" pitchFamily="34" charset="0"/>
              <a:buChar char="•"/>
            </a:pPr>
            <a:r>
              <a:rPr lang="ro-RO" sz="1800" b="1" dirty="0">
                <a:latin typeface="arial" panose="020B0604020202020204" pitchFamily="34" charset="0"/>
              </a:rPr>
              <a:t>Exemple</a:t>
            </a:r>
            <a:endParaRPr lang="ro-MD" sz="1800" b="1" dirty="0"/>
          </a:p>
        </p:txBody>
      </p:sp>
      <p:sp>
        <p:nvSpPr>
          <p:cNvPr id="24" name="Rectangle 23">
            <a:extLst>
              <a:ext uri="{FF2B5EF4-FFF2-40B4-BE49-F238E27FC236}">
                <a16:creationId xmlns:a16="http://schemas.microsoft.com/office/drawing/2014/main" id="{B7BCB542-F2C0-4EAF-9CD5-9EC6FFE35C09}"/>
              </a:ext>
            </a:extLst>
          </p:cNvPr>
          <p:cNvSpPr/>
          <p:nvPr/>
        </p:nvSpPr>
        <p:spPr>
          <a:xfrm>
            <a:off x="1310298" y="4520090"/>
            <a:ext cx="6883016" cy="584775"/>
          </a:xfrm>
          <a:prstGeom prst="rect">
            <a:avLst/>
          </a:prstGeom>
        </p:spPr>
        <p:txBody>
          <a:bodyPr wrap="square">
            <a:spAutoFit/>
          </a:bodyPr>
          <a:lstStyle/>
          <a:p>
            <a:r>
              <a:rPr lang="ro-RO" sz="1600" i="1" dirty="0">
                <a:latin typeface="arial" panose="020B0604020202020204" pitchFamily="34" charset="0"/>
              </a:rPr>
              <a:t>Predicția prețului unei case</a:t>
            </a:r>
          </a:p>
          <a:p>
            <a:r>
              <a:rPr lang="ro-RO" sz="1600" i="1" dirty="0">
                <a:latin typeface="arial" panose="020B0604020202020204" pitchFamily="34" charset="0"/>
              </a:rPr>
              <a:t>Predicția punctajului unui test</a:t>
            </a:r>
            <a:endParaRPr lang="ro-MD" sz="1600" i="1" dirty="0"/>
          </a:p>
        </p:txBody>
      </p:sp>
      <p:sp>
        <p:nvSpPr>
          <p:cNvPr id="25" name="Rectangle 24">
            <a:extLst>
              <a:ext uri="{FF2B5EF4-FFF2-40B4-BE49-F238E27FC236}">
                <a16:creationId xmlns:a16="http://schemas.microsoft.com/office/drawing/2014/main" id="{FB5F8024-75F4-4409-8DD1-4C1F225F7F77}"/>
              </a:ext>
            </a:extLst>
          </p:cNvPr>
          <p:cNvSpPr/>
          <p:nvPr/>
        </p:nvSpPr>
        <p:spPr>
          <a:xfrm>
            <a:off x="729113" y="1417818"/>
            <a:ext cx="8335057" cy="646331"/>
          </a:xfrm>
          <a:prstGeom prst="rect">
            <a:avLst/>
          </a:prstGeom>
        </p:spPr>
        <p:txBody>
          <a:bodyPr wrap="square">
            <a:spAutoFit/>
          </a:bodyPr>
          <a:lstStyle/>
          <a:p>
            <a:pPr marL="285750" indent="-285750">
              <a:buFont typeface="Arial" panose="020B0604020202020204" pitchFamily="34" charset="0"/>
              <a:buChar char="•"/>
            </a:pPr>
            <a:r>
              <a:rPr lang="ro-MD" sz="1800" b="1" dirty="0">
                <a:solidFill>
                  <a:srgbClr val="FF0000"/>
                </a:solidFill>
              </a:rPr>
              <a:t>Sarcini de clasificare </a:t>
            </a:r>
            <a:r>
              <a:rPr lang="ro-MD" sz="1800" b="1" dirty="0"/>
              <a:t>– rezultatele datelor istorice sunt de tip categoriale și se elaborează modele ce ar prezice categoria noilor rezultate </a:t>
            </a:r>
          </a:p>
        </p:txBody>
      </p:sp>
      <p:sp>
        <p:nvSpPr>
          <p:cNvPr id="26" name="Rectangle 25">
            <a:extLst>
              <a:ext uri="{FF2B5EF4-FFF2-40B4-BE49-F238E27FC236}">
                <a16:creationId xmlns:a16="http://schemas.microsoft.com/office/drawing/2014/main" id="{2CD99DA6-BA0E-4817-ACAB-AE75F572BF03}"/>
              </a:ext>
            </a:extLst>
          </p:cNvPr>
          <p:cNvSpPr/>
          <p:nvPr/>
        </p:nvSpPr>
        <p:spPr>
          <a:xfrm>
            <a:off x="729112" y="2017982"/>
            <a:ext cx="6883016" cy="369332"/>
          </a:xfrm>
          <a:prstGeom prst="rect">
            <a:avLst/>
          </a:prstGeom>
        </p:spPr>
        <p:txBody>
          <a:bodyPr wrap="square">
            <a:spAutoFit/>
          </a:bodyPr>
          <a:lstStyle/>
          <a:p>
            <a:pPr marL="285750" indent="-285750">
              <a:buFont typeface="Arial" panose="020B0604020202020204" pitchFamily="34" charset="0"/>
              <a:buChar char="•"/>
            </a:pPr>
            <a:r>
              <a:rPr lang="ro-RO" sz="1800" b="1" dirty="0"/>
              <a:t>Exemplu sarcini de clasificare cu clase binară:</a:t>
            </a:r>
            <a:endParaRPr lang="ro-MD" sz="1800" b="1" dirty="0"/>
          </a:p>
        </p:txBody>
      </p:sp>
      <p:sp>
        <p:nvSpPr>
          <p:cNvPr id="12" name="Rectangle 11">
            <a:extLst>
              <a:ext uri="{FF2B5EF4-FFF2-40B4-BE49-F238E27FC236}">
                <a16:creationId xmlns:a16="http://schemas.microsoft.com/office/drawing/2014/main" id="{56EBFBC7-9CB2-4D57-AFFB-A83BABA351C5}"/>
              </a:ext>
            </a:extLst>
          </p:cNvPr>
          <p:cNvSpPr/>
          <p:nvPr/>
        </p:nvSpPr>
        <p:spPr>
          <a:xfrm>
            <a:off x="671055" y="3573301"/>
            <a:ext cx="8335057" cy="646331"/>
          </a:xfrm>
          <a:prstGeom prst="rect">
            <a:avLst/>
          </a:prstGeom>
        </p:spPr>
        <p:txBody>
          <a:bodyPr wrap="square">
            <a:spAutoFit/>
          </a:bodyPr>
          <a:lstStyle/>
          <a:p>
            <a:pPr marL="285750" indent="-285750">
              <a:buFont typeface="Arial" panose="020B0604020202020204" pitchFamily="34" charset="0"/>
              <a:buChar char="•"/>
            </a:pPr>
            <a:r>
              <a:rPr lang="ro-MD" sz="1800" b="1" dirty="0">
                <a:solidFill>
                  <a:srgbClr val="FF0000"/>
                </a:solidFill>
              </a:rPr>
              <a:t>Sarcini de regresie </a:t>
            </a:r>
            <a:r>
              <a:rPr lang="ro-MD" sz="1800" b="1" dirty="0"/>
              <a:t>– rezultatele datelor istorice sunt de tip numeric și se elaborează modele ce ar prezice valoarea numerică a noilor rezultate </a:t>
            </a:r>
          </a:p>
        </p:txBody>
      </p:sp>
      <p:sp>
        <p:nvSpPr>
          <p:cNvPr id="13" name="Rectangle 12">
            <a:extLst>
              <a:ext uri="{FF2B5EF4-FFF2-40B4-BE49-F238E27FC236}">
                <a16:creationId xmlns:a16="http://schemas.microsoft.com/office/drawing/2014/main" id="{E04A43AC-D077-4B92-BA63-A81FF6B49563}"/>
              </a:ext>
            </a:extLst>
          </p:cNvPr>
          <p:cNvSpPr/>
          <p:nvPr/>
        </p:nvSpPr>
        <p:spPr>
          <a:xfrm>
            <a:off x="1521368" y="2283202"/>
            <a:ext cx="6883016" cy="584775"/>
          </a:xfrm>
          <a:prstGeom prst="rect">
            <a:avLst/>
          </a:prstGeom>
        </p:spPr>
        <p:txBody>
          <a:bodyPr wrap="square">
            <a:spAutoFit/>
          </a:bodyPr>
          <a:lstStyle/>
          <a:p>
            <a:r>
              <a:rPr lang="ro-RO" sz="1600" i="1" dirty="0">
                <a:latin typeface="arial" panose="020B0604020202020204" pitchFamily="34" charset="0"/>
              </a:rPr>
              <a:t>Predicția îmbolnăvirii unui pacient</a:t>
            </a:r>
          </a:p>
          <a:p>
            <a:r>
              <a:rPr lang="ro-RO" sz="1600" i="1" dirty="0">
                <a:latin typeface="arial" panose="020B0604020202020204" pitchFamily="34" charset="0"/>
              </a:rPr>
              <a:t>Predicția unui spam</a:t>
            </a:r>
            <a:endParaRPr lang="ro-MD" sz="1600" i="1" dirty="0"/>
          </a:p>
        </p:txBody>
      </p:sp>
      <p:sp>
        <p:nvSpPr>
          <p:cNvPr id="14" name="Rectangle 13">
            <a:extLst>
              <a:ext uri="{FF2B5EF4-FFF2-40B4-BE49-F238E27FC236}">
                <a16:creationId xmlns:a16="http://schemas.microsoft.com/office/drawing/2014/main" id="{11E9FFF8-9334-4E16-A538-DD58CC9DA6EB}"/>
              </a:ext>
            </a:extLst>
          </p:cNvPr>
          <p:cNvSpPr/>
          <p:nvPr/>
        </p:nvSpPr>
        <p:spPr>
          <a:xfrm>
            <a:off x="739616" y="2799103"/>
            <a:ext cx="6883016" cy="369332"/>
          </a:xfrm>
          <a:prstGeom prst="rect">
            <a:avLst/>
          </a:prstGeom>
        </p:spPr>
        <p:txBody>
          <a:bodyPr wrap="square">
            <a:spAutoFit/>
          </a:bodyPr>
          <a:lstStyle/>
          <a:p>
            <a:pPr marL="285750" indent="-285750">
              <a:buFont typeface="Arial" panose="020B0604020202020204" pitchFamily="34" charset="0"/>
              <a:buChar char="•"/>
            </a:pPr>
            <a:r>
              <a:rPr lang="ro-RO" sz="1800" b="1" dirty="0"/>
              <a:t>Exemplu sarcini de clasificare cu clase multiple:</a:t>
            </a:r>
            <a:endParaRPr lang="ro-MD" sz="1800" b="1" dirty="0"/>
          </a:p>
        </p:txBody>
      </p:sp>
      <p:sp>
        <p:nvSpPr>
          <p:cNvPr id="15" name="Rectangle 14">
            <a:extLst>
              <a:ext uri="{FF2B5EF4-FFF2-40B4-BE49-F238E27FC236}">
                <a16:creationId xmlns:a16="http://schemas.microsoft.com/office/drawing/2014/main" id="{A091DE28-D505-47A2-9EE2-BC85C9F4EA94}"/>
              </a:ext>
            </a:extLst>
          </p:cNvPr>
          <p:cNvSpPr/>
          <p:nvPr/>
        </p:nvSpPr>
        <p:spPr>
          <a:xfrm>
            <a:off x="1531872" y="3064323"/>
            <a:ext cx="6883016" cy="584775"/>
          </a:xfrm>
          <a:prstGeom prst="rect">
            <a:avLst/>
          </a:prstGeom>
        </p:spPr>
        <p:txBody>
          <a:bodyPr wrap="square">
            <a:spAutoFit/>
          </a:bodyPr>
          <a:lstStyle/>
          <a:p>
            <a:r>
              <a:rPr lang="ro-RO" sz="1600" i="1" dirty="0">
                <a:latin typeface="arial" panose="020B0604020202020204" pitchFamily="34" charset="0"/>
              </a:rPr>
              <a:t>Predicția rasei unui câine</a:t>
            </a:r>
          </a:p>
          <a:p>
            <a:r>
              <a:rPr lang="ro-RO" sz="1600" i="1" dirty="0">
                <a:latin typeface="arial" panose="020B0604020202020204" pitchFamily="34" charset="0"/>
              </a:rPr>
              <a:t>Predicția literei scrisă de mână</a:t>
            </a:r>
            <a:endParaRPr lang="ro-MD" sz="1600" i="1" dirty="0"/>
          </a:p>
        </p:txBody>
      </p:sp>
      <p:sp>
        <p:nvSpPr>
          <p:cNvPr id="16" name="Rectangle 15">
            <a:extLst>
              <a:ext uri="{FF2B5EF4-FFF2-40B4-BE49-F238E27FC236}">
                <a16:creationId xmlns:a16="http://schemas.microsoft.com/office/drawing/2014/main" id="{61443077-D9B8-4B42-839E-01C8BBDAB51C}"/>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17" name="Rectangle 16">
            <a:extLst>
              <a:ext uri="{FF2B5EF4-FFF2-40B4-BE49-F238E27FC236}">
                <a16:creationId xmlns:a16="http://schemas.microsoft.com/office/drawing/2014/main" id="{70DB9E78-66BC-4692-8266-74CC68C811C2}"/>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a:t>Tipuri de </a:t>
            </a:r>
            <a:r>
              <a:rPr lang="ro-RO" b="1" dirty="0" err="1"/>
              <a:t>Machine</a:t>
            </a:r>
            <a:r>
              <a:rPr lang="ro-RO" b="1" dirty="0"/>
              <a:t> </a:t>
            </a:r>
            <a:r>
              <a:rPr lang="ro-RO" b="1" dirty="0" err="1"/>
              <a:t>Learning</a:t>
            </a:r>
            <a:endParaRPr lang="ro-RO" b="1" dirty="0"/>
          </a:p>
        </p:txBody>
      </p:sp>
      <p:sp>
        <p:nvSpPr>
          <p:cNvPr id="18" name="Rectangle 17">
            <a:extLst>
              <a:ext uri="{FF2B5EF4-FFF2-40B4-BE49-F238E27FC236}">
                <a16:creationId xmlns:a16="http://schemas.microsoft.com/office/drawing/2014/main" id="{D5859532-7D96-4DA5-A0AB-B8455DE9B9FF}"/>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58878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3" name="Rectangle 12">
            <a:extLst>
              <a:ext uri="{FF2B5EF4-FFF2-40B4-BE49-F238E27FC236}">
                <a16:creationId xmlns:a16="http://schemas.microsoft.com/office/drawing/2014/main" id="{6D377557-86C9-483F-A398-B649884F7C3F}"/>
              </a:ext>
            </a:extLst>
          </p:cNvPr>
          <p:cNvSpPr/>
          <p:nvPr/>
        </p:nvSpPr>
        <p:spPr>
          <a:xfrm>
            <a:off x="773269" y="1161198"/>
            <a:ext cx="7848216" cy="646331"/>
          </a:xfrm>
          <a:prstGeom prst="rect">
            <a:avLst/>
          </a:prstGeom>
        </p:spPr>
        <p:txBody>
          <a:bodyPr wrap="square">
            <a:spAutoFit/>
          </a:bodyPr>
          <a:lstStyle/>
          <a:p>
            <a:pPr marL="285750" indent="-285750">
              <a:buFont typeface="Arial" panose="020B0604020202020204" pitchFamily="34" charset="0"/>
              <a:buChar char="•"/>
            </a:pPr>
            <a:r>
              <a:rPr lang="ro-MD" sz="1800" b="1" dirty="0"/>
              <a:t>Asigură soluționarea sarcinilor legate de gruparea și interpretarea datelor fără rezultate</a:t>
            </a:r>
          </a:p>
        </p:txBody>
      </p:sp>
      <p:sp>
        <p:nvSpPr>
          <p:cNvPr id="14" name="Rectangle 13">
            <a:extLst>
              <a:ext uri="{FF2B5EF4-FFF2-40B4-BE49-F238E27FC236}">
                <a16:creationId xmlns:a16="http://schemas.microsoft.com/office/drawing/2014/main" id="{2FD0C645-819C-4F26-86AB-20A796E8D8BF}"/>
              </a:ext>
            </a:extLst>
          </p:cNvPr>
          <p:cNvSpPr/>
          <p:nvPr/>
        </p:nvSpPr>
        <p:spPr>
          <a:xfrm>
            <a:off x="773269" y="1953688"/>
            <a:ext cx="4572000" cy="369332"/>
          </a:xfrm>
          <a:prstGeom prst="rect">
            <a:avLst/>
          </a:prstGeom>
        </p:spPr>
        <p:txBody>
          <a:bodyPr>
            <a:spAutoFit/>
          </a:bodyPr>
          <a:lstStyle/>
          <a:p>
            <a:pPr marL="285750" indent="-285750">
              <a:buFont typeface="Arial" panose="020B0604020202020204" pitchFamily="34" charset="0"/>
              <a:buChar char="•"/>
            </a:pPr>
            <a:r>
              <a:rPr lang="ro-RO" sz="1800" b="1" dirty="0">
                <a:latin typeface="arial" panose="020B0604020202020204" pitchFamily="34" charset="0"/>
              </a:rPr>
              <a:t>Exemplu</a:t>
            </a:r>
            <a:endParaRPr lang="ro-MD" sz="1800" b="1" dirty="0"/>
          </a:p>
        </p:txBody>
      </p:sp>
      <p:sp>
        <p:nvSpPr>
          <p:cNvPr id="15" name="Rectangle 14">
            <a:extLst>
              <a:ext uri="{FF2B5EF4-FFF2-40B4-BE49-F238E27FC236}">
                <a16:creationId xmlns:a16="http://schemas.microsoft.com/office/drawing/2014/main" id="{33B4DF71-94D3-44D3-B9C4-70FDE3F83D9D}"/>
              </a:ext>
            </a:extLst>
          </p:cNvPr>
          <p:cNvSpPr/>
          <p:nvPr/>
        </p:nvSpPr>
        <p:spPr>
          <a:xfrm>
            <a:off x="1368355" y="2310275"/>
            <a:ext cx="6883016" cy="830997"/>
          </a:xfrm>
          <a:prstGeom prst="rect">
            <a:avLst/>
          </a:prstGeom>
        </p:spPr>
        <p:txBody>
          <a:bodyPr wrap="square">
            <a:spAutoFit/>
          </a:bodyPr>
          <a:lstStyle/>
          <a:p>
            <a:r>
              <a:rPr lang="ro-RO" sz="1600" i="1" dirty="0">
                <a:latin typeface="arial" panose="020B0604020202020204" pitchFamily="34" charset="0"/>
              </a:rPr>
              <a:t>Gruparea clienților unui magazin în funcție de produsele cumpărate în ultima perioadă cu scopul de a le transmite mesaje informative corespunzătoare</a:t>
            </a:r>
            <a:endParaRPr lang="ro-MD" sz="1600" i="1" dirty="0"/>
          </a:p>
        </p:txBody>
      </p:sp>
      <p:sp>
        <p:nvSpPr>
          <p:cNvPr id="16" name="Rectangle 15">
            <a:extLst>
              <a:ext uri="{FF2B5EF4-FFF2-40B4-BE49-F238E27FC236}">
                <a16:creationId xmlns:a16="http://schemas.microsoft.com/office/drawing/2014/main" id="{0E8838EB-1E06-45A5-8DFC-EEC1BABF29E8}"/>
              </a:ext>
            </a:extLst>
          </p:cNvPr>
          <p:cNvSpPr/>
          <p:nvPr/>
        </p:nvSpPr>
        <p:spPr>
          <a:xfrm>
            <a:off x="1152718" y="585632"/>
            <a:ext cx="2600392"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ML nesupravegheat</a:t>
            </a:r>
            <a:endParaRPr lang="en-US" sz="2000" b="1" dirty="0">
              <a:solidFill>
                <a:schemeClr val="accent1"/>
              </a:solidFill>
              <a:latin typeface="Roboto Slab"/>
              <a:ea typeface="Roboto Slab"/>
              <a:sym typeface="Roboto Slab"/>
            </a:endParaRPr>
          </a:p>
        </p:txBody>
      </p:sp>
      <p:sp>
        <p:nvSpPr>
          <p:cNvPr id="18" name="Rectangle 17">
            <a:extLst>
              <a:ext uri="{FF2B5EF4-FFF2-40B4-BE49-F238E27FC236}">
                <a16:creationId xmlns:a16="http://schemas.microsoft.com/office/drawing/2014/main" id="{E5B9C067-6769-42C0-BFE0-4A15ECC2D166}"/>
              </a:ext>
            </a:extLst>
          </p:cNvPr>
          <p:cNvSpPr/>
          <p:nvPr/>
        </p:nvSpPr>
        <p:spPr>
          <a:xfrm>
            <a:off x="892629" y="3497859"/>
            <a:ext cx="7848216" cy="923330"/>
          </a:xfrm>
          <a:prstGeom prst="rect">
            <a:avLst/>
          </a:prstGeom>
        </p:spPr>
        <p:txBody>
          <a:bodyPr wrap="square">
            <a:spAutoFit/>
          </a:bodyPr>
          <a:lstStyle/>
          <a:p>
            <a:pPr marL="285750" indent="-285750">
              <a:buFont typeface="Arial" panose="020B0604020202020204" pitchFamily="34" charset="0"/>
              <a:buChar char="•"/>
            </a:pPr>
            <a:r>
              <a:rPr lang="ro-MD" sz="1800" b="1" dirty="0"/>
              <a:t>Unul dintre neajunsurile algoritmilor ML nesupravegheat este lipsa mecanismelor de evaluarea a performatelor acestora din cauza lipsei </a:t>
            </a:r>
            <a:r>
              <a:rPr lang="en-US" sz="1800" b="1" dirty="0"/>
              <a:t>“ </a:t>
            </a:r>
            <a:r>
              <a:rPr lang="ro-MD" sz="1800" b="1" dirty="0"/>
              <a:t>răspunsurilor </a:t>
            </a:r>
            <a:r>
              <a:rPr lang="ro-RO" sz="1800" b="1" dirty="0"/>
              <a:t>corecte</a:t>
            </a:r>
            <a:r>
              <a:rPr lang="en-US" sz="1800" b="1" dirty="0"/>
              <a:t>”</a:t>
            </a:r>
            <a:r>
              <a:rPr lang="ro-RO" sz="1800" b="1" dirty="0"/>
              <a:t> a datelor istorice</a:t>
            </a:r>
            <a:endParaRPr lang="ro-MD" sz="1800" b="1" dirty="0"/>
          </a:p>
        </p:txBody>
      </p:sp>
      <p:sp>
        <p:nvSpPr>
          <p:cNvPr id="19" name="Rectangle 18">
            <a:extLst>
              <a:ext uri="{FF2B5EF4-FFF2-40B4-BE49-F238E27FC236}">
                <a16:creationId xmlns:a16="http://schemas.microsoft.com/office/drawing/2014/main" id="{74C0FA0D-16B2-492F-B274-B5FC9575C174}"/>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25" name="Rectangle 24">
            <a:extLst>
              <a:ext uri="{FF2B5EF4-FFF2-40B4-BE49-F238E27FC236}">
                <a16:creationId xmlns:a16="http://schemas.microsoft.com/office/drawing/2014/main" id="{D6805179-765D-4928-952E-CDE9ED9420B6}"/>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a:t>Tipuri de </a:t>
            </a:r>
            <a:r>
              <a:rPr lang="ro-RO" b="1" dirty="0" err="1"/>
              <a:t>Machine</a:t>
            </a:r>
            <a:r>
              <a:rPr lang="ro-RO" b="1" dirty="0"/>
              <a:t> </a:t>
            </a:r>
            <a:r>
              <a:rPr lang="ro-RO" b="1" dirty="0" err="1"/>
              <a:t>Learning</a:t>
            </a:r>
            <a:endParaRPr lang="ro-RO" b="1" dirty="0"/>
          </a:p>
        </p:txBody>
      </p:sp>
      <p:sp>
        <p:nvSpPr>
          <p:cNvPr id="26" name="Rectangle 25">
            <a:extLst>
              <a:ext uri="{FF2B5EF4-FFF2-40B4-BE49-F238E27FC236}">
                <a16:creationId xmlns:a16="http://schemas.microsoft.com/office/drawing/2014/main" id="{3AAD0AC9-0E6B-4527-BE4F-68F4E0B64E4E}"/>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554459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15</a:t>
            </a:fld>
            <a:endParaRPr dirty="0">
              <a:latin typeface="+mj-lt"/>
            </a:endParaRPr>
          </a:p>
        </p:txBody>
      </p:sp>
      <p:sp>
        <p:nvSpPr>
          <p:cNvPr id="12" name="Rectangle 11">
            <a:extLst>
              <a:ext uri="{FF2B5EF4-FFF2-40B4-BE49-F238E27FC236}">
                <a16:creationId xmlns:a16="http://schemas.microsoft.com/office/drawing/2014/main" id="{F9D32C2C-ACA7-4A84-8CF3-28C6E36D9815}"/>
              </a:ext>
            </a:extLst>
          </p:cNvPr>
          <p:cNvSpPr/>
          <p:nvPr/>
        </p:nvSpPr>
        <p:spPr>
          <a:xfrm>
            <a:off x="1155313" y="725255"/>
            <a:ext cx="2392001"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Colectarea datelor</a:t>
            </a:r>
            <a:endParaRPr lang="en-US" sz="2000" b="1" dirty="0">
              <a:solidFill>
                <a:schemeClr val="accent1"/>
              </a:solidFill>
              <a:latin typeface="Roboto Slab"/>
              <a:ea typeface="Roboto Slab"/>
              <a:sym typeface="Roboto Slab"/>
            </a:endParaRPr>
          </a:p>
        </p:txBody>
      </p:sp>
      <p:sp>
        <p:nvSpPr>
          <p:cNvPr id="13" name="Rectangle 12">
            <a:extLst>
              <a:ext uri="{FF2B5EF4-FFF2-40B4-BE49-F238E27FC236}">
                <a16:creationId xmlns:a16="http://schemas.microsoft.com/office/drawing/2014/main" id="{70FA9201-67E6-4534-A7D1-0E8B04863E28}"/>
              </a:ext>
            </a:extLst>
          </p:cNvPr>
          <p:cNvSpPr/>
          <p:nvPr/>
        </p:nvSpPr>
        <p:spPr>
          <a:xfrm>
            <a:off x="735237" y="1062064"/>
            <a:ext cx="7851376" cy="369332"/>
          </a:xfrm>
          <a:prstGeom prst="rect">
            <a:avLst/>
          </a:prstGeom>
        </p:spPr>
        <p:txBody>
          <a:bodyPr wrap="square">
            <a:spAutoFit/>
          </a:bodyPr>
          <a:lstStyle/>
          <a:p>
            <a:pPr marL="285750" indent="-285750">
              <a:buFont typeface="Arial" panose="020B0604020202020204" pitchFamily="34" charset="0"/>
              <a:buChar char="•"/>
            </a:pPr>
            <a:r>
              <a:rPr lang="ro-MD" sz="1800" b="1" dirty="0"/>
              <a:t>Concretizarea sarcinii și particularitățile produsului rezultat</a:t>
            </a:r>
          </a:p>
        </p:txBody>
      </p:sp>
      <p:sp>
        <p:nvSpPr>
          <p:cNvPr id="18" name="Rectangle 17">
            <a:extLst>
              <a:ext uri="{FF2B5EF4-FFF2-40B4-BE49-F238E27FC236}">
                <a16:creationId xmlns:a16="http://schemas.microsoft.com/office/drawing/2014/main" id="{775F61B1-AF8E-4ECA-998B-96ACA4CDAAC4}"/>
              </a:ext>
            </a:extLst>
          </p:cNvPr>
          <p:cNvSpPr/>
          <p:nvPr/>
        </p:nvSpPr>
        <p:spPr>
          <a:xfrm>
            <a:off x="1272255" y="2341328"/>
            <a:ext cx="7568073" cy="830997"/>
          </a:xfrm>
          <a:prstGeom prst="rect">
            <a:avLst/>
          </a:prstGeom>
        </p:spPr>
        <p:txBody>
          <a:bodyPr wrap="square">
            <a:spAutoFit/>
          </a:bodyPr>
          <a:lstStyle/>
          <a:p>
            <a:r>
              <a:rPr lang="ro-RO" sz="1600" i="1" dirty="0">
                <a:latin typeface="arial" panose="020B0604020202020204" pitchFamily="34" charset="0"/>
              </a:rPr>
              <a:t>Sarcina constă în elaborarea unui model de predicție a prețului caselor într-o anumită zonă. Un set organizat de date istorice referitoare la caracteristicile și prețul caselor de locuit în acea zonă este prezentat în tabel </a:t>
            </a:r>
            <a:endParaRPr lang="ro-MD" sz="1600" i="1" dirty="0"/>
          </a:p>
        </p:txBody>
      </p:sp>
      <p:sp>
        <p:nvSpPr>
          <p:cNvPr id="19" name="Rectangle 18">
            <a:extLst>
              <a:ext uri="{FF2B5EF4-FFF2-40B4-BE49-F238E27FC236}">
                <a16:creationId xmlns:a16="http://schemas.microsoft.com/office/drawing/2014/main" id="{673B52A6-A3F4-4703-81E1-D65D4145B88B}"/>
              </a:ext>
            </a:extLst>
          </p:cNvPr>
          <p:cNvSpPr/>
          <p:nvPr/>
        </p:nvSpPr>
        <p:spPr>
          <a:xfrm>
            <a:off x="735237" y="2077961"/>
            <a:ext cx="4572000" cy="369332"/>
          </a:xfrm>
          <a:prstGeom prst="rect">
            <a:avLst/>
          </a:prstGeom>
        </p:spPr>
        <p:txBody>
          <a:bodyPr>
            <a:spAutoFit/>
          </a:bodyPr>
          <a:lstStyle/>
          <a:p>
            <a:pPr marL="285750" indent="-285750">
              <a:buFont typeface="Arial" panose="020B0604020202020204" pitchFamily="34" charset="0"/>
              <a:buChar char="•"/>
            </a:pPr>
            <a:r>
              <a:rPr lang="ro-RO" sz="1800" b="1" dirty="0">
                <a:latin typeface="arial" panose="020B0604020202020204" pitchFamily="34" charset="0"/>
              </a:rPr>
              <a:t>Exemplu</a:t>
            </a:r>
            <a:endParaRPr lang="ro-MD" sz="1800" b="1" dirty="0"/>
          </a:p>
        </p:txBody>
      </p:sp>
      <p:sp>
        <p:nvSpPr>
          <p:cNvPr id="21" name="Rectangle 20">
            <a:extLst>
              <a:ext uri="{FF2B5EF4-FFF2-40B4-BE49-F238E27FC236}">
                <a16:creationId xmlns:a16="http://schemas.microsoft.com/office/drawing/2014/main" id="{C5D7E922-C110-4F1D-B129-BE501296F43A}"/>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supravegheat</a:t>
            </a:r>
          </a:p>
        </p:txBody>
      </p:sp>
      <p:sp>
        <p:nvSpPr>
          <p:cNvPr id="23" name="Rectangle 22">
            <a:extLst>
              <a:ext uri="{FF2B5EF4-FFF2-40B4-BE49-F238E27FC236}">
                <a16:creationId xmlns:a16="http://schemas.microsoft.com/office/drawing/2014/main" id="{A10B1D3E-5689-4698-98E0-8AD6AB9E9E42}"/>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
        <p:nvSpPr>
          <p:cNvPr id="15" name="Rectangle 14">
            <a:extLst>
              <a:ext uri="{FF2B5EF4-FFF2-40B4-BE49-F238E27FC236}">
                <a16:creationId xmlns:a16="http://schemas.microsoft.com/office/drawing/2014/main" id="{3509FA12-B187-422D-B973-0B1FF3FEF26B}"/>
              </a:ext>
            </a:extLst>
          </p:cNvPr>
          <p:cNvSpPr/>
          <p:nvPr/>
        </p:nvSpPr>
        <p:spPr>
          <a:xfrm>
            <a:off x="1952530" y="324746"/>
            <a:ext cx="5238935" cy="461665"/>
          </a:xfrm>
          <a:prstGeom prst="rect">
            <a:avLst/>
          </a:prstGeom>
        </p:spPr>
        <p:txBody>
          <a:bodyPr wrap="none">
            <a:spAutoFit/>
          </a:bodyPr>
          <a:lstStyle/>
          <a:p>
            <a:r>
              <a:rPr lang="ro-RO" sz="2400" b="1" dirty="0">
                <a:solidFill>
                  <a:schemeClr val="accent1"/>
                </a:solidFill>
                <a:latin typeface="Roboto Slab"/>
                <a:ea typeface="Roboto Slab"/>
              </a:rPr>
              <a:t>4. </a:t>
            </a:r>
            <a:r>
              <a:rPr lang="ro-RO" sz="2400" b="1" dirty="0" err="1">
                <a:solidFill>
                  <a:schemeClr val="accent1"/>
                </a:solidFill>
                <a:latin typeface="Roboto Slab"/>
                <a:ea typeface="Roboto Slab"/>
              </a:rPr>
              <a:t>Machine</a:t>
            </a:r>
            <a:r>
              <a:rPr lang="ro-RO" sz="2400" b="1" dirty="0">
                <a:solidFill>
                  <a:schemeClr val="accent1"/>
                </a:solidFill>
                <a:latin typeface="Roboto Slab"/>
                <a:ea typeface="Roboto Slab"/>
              </a:rPr>
              <a:t> </a:t>
            </a:r>
            <a:r>
              <a:rPr lang="ro-RO" sz="2400" b="1" dirty="0" err="1">
                <a:solidFill>
                  <a:schemeClr val="accent1"/>
                </a:solidFill>
                <a:latin typeface="Roboto Slab"/>
                <a:ea typeface="Roboto Slab"/>
              </a:rPr>
              <a:t>Learning</a:t>
            </a:r>
            <a:r>
              <a:rPr lang="ro-RO" sz="2400" b="1" dirty="0">
                <a:solidFill>
                  <a:schemeClr val="accent1"/>
                </a:solidFill>
                <a:latin typeface="Roboto Slab"/>
                <a:ea typeface="Roboto Slab"/>
              </a:rPr>
              <a:t> supravegheat</a:t>
            </a:r>
          </a:p>
        </p:txBody>
      </p:sp>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558FD1E2-FDF5-49D8-9D61-CB85CD7246F5}"/>
                  </a:ext>
                </a:extLst>
              </p:cNvPr>
              <p:cNvGraphicFramePr>
                <a:graphicFrameLocks noGrp="1"/>
              </p:cNvGraphicFramePr>
              <p:nvPr>
                <p:extLst>
                  <p:ext uri="{D42A27DB-BD31-4B8C-83A1-F6EECF244321}">
                    <p14:modId xmlns:p14="http://schemas.microsoft.com/office/powerpoint/2010/main" val="1691799811"/>
                  </p:ext>
                </p:extLst>
              </p:nvPr>
            </p:nvGraphicFramePr>
            <p:xfrm>
              <a:off x="2344057" y="3228632"/>
              <a:ext cx="5101772" cy="169170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pPr algn="ctr"/>
                          <a:r>
                            <a:rPr lang="ro-RO" sz="1200" b="1" dirty="0"/>
                            <a:t>Suprafața (</a:t>
                          </a:r>
                          <a14:m>
                            <m:oMath xmlns:m="http://schemas.openxmlformats.org/officeDocument/2006/math">
                              <m:sSup>
                                <m:sSupPr>
                                  <m:ctrlPr>
                                    <a:rPr lang="ro-RO" sz="1200" b="1" i="1" smtClean="0">
                                      <a:latin typeface="Cambria Math" panose="02040503050406030204" pitchFamily="18" charset="0"/>
                                    </a:rPr>
                                  </m:ctrlPr>
                                </m:sSupPr>
                                <m:e>
                                  <m:r>
                                    <a:rPr lang="ro-RO" sz="1200" b="1" i="1" smtClean="0">
                                      <a:latin typeface="Cambria Math" panose="02040503050406030204" pitchFamily="18" charset="0"/>
                                    </a:rPr>
                                    <m:t>𝒎</m:t>
                                  </m:r>
                                </m:e>
                                <m:sup>
                                  <m:r>
                                    <a:rPr lang="ro-RO" sz="1200" b="1" i="1" smtClean="0">
                                      <a:latin typeface="Cambria Math" panose="02040503050406030204" pitchFamily="18" charset="0"/>
                                    </a:rPr>
                                    <m:t>𝟐</m:t>
                                  </m:r>
                                </m:sup>
                              </m:sSup>
                            </m:oMath>
                          </a14:m>
                          <a:r>
                            <a:rPr lang="ro-RO" sz="1200" b="1" dirty="0"/>
                            <a:t>)</a:t>
                          </a:r>
                          <a:endParaRPr lang="ro-MD" sz="1200" b="1" dirty="0"/>
                        </a:p>
                      </a:txBody>
                      <a:tcPr anchor="ctr"/>
                    </a:tc>
                    <a:tc>
                      <a:txBody>
                        <a:bodyPr/>
                        <a:lstStyle/>
                        <a:p>
                          <a:pPr algn="ctr"/>
                          <a:r>
                            <a:rPr lang="ro-RO" sz="1200" b="1" dirty="0"/>
                            <a:t>Nr. dormitoare</a:t>
                          </a:r>
                          <a:endParaRPr lang="ro-MD" sz="1200" b="1" dirty="0"/>
                        </a:p>
                      </a:txBody>
                      <a:tcPr anchor="ctr"/>
                    </a:tc>
                    <a:tc>
                      <a:txBody>
                        <a:bodyPr/>
                        <a:lstStyle/>
                        <a:p>
                          <a:pPr algn="ctr"/>
                          <a:r>
                            <a:rPr lang="ro-RO" sz="1200" b="1" dirty="0"/>
                            <a:t>Nr. garaje</a:t>
                          </a:r>
                          <a:endParaRPr lang="ro-MD" sz="1200" b="1" dirty="0"/>
                        </a:p>
                      </a:txBody>
                      <a:tcPr anchor="ctr"/>
                    </a:tc>
                    <a:tc>
                      <a:txBody>
                        <a:bodyPr/>
                        <a:lstStyle/>
                        <a:p>
                          <a:pPr algn="ctr"/>
                          <a:r>
                            <a:rPr lang="ro-RO" sz="1200" b="1" dirty="0"/>
                            <a:t>Prețul (€)</a:t>
                          </a:r>
                          <a:endParaRPr lang="ro-MD" sz="1200" b="1" dirty="0"/>
                        </a:p>
                      </a:txBody>
                      <a:tcPr anchor="ctr"/>
                    </a:tc>
                    <a:extLst>
                      <a:ext uri="{0D108BD9-81ED-4DB2-BD59-A6C34878D82A}">
                        <a16:rowId xmlns:a16="http://schemas.microsoft.com/office/drawing/2014/main" val="601546828"/>
                      </a:ext>
                    </a:extLst>
                  </a:tr>
                  <a:tr h="205665">
                    <a:tc>
                      <a:txBody>
                        <a:bodyPr/>
                        <a:lstStyle/>
                        <a:p>
                          <a:pPr algn="ctr"/>
                          <a:r>
                            <a:rPr lang="ro-RO" sz="1200" dirty="0"/>
                            <a:t>200</a:t>
                          </a:r>
                          <a:endParaRPr lang="ro-MD" sz="1200" dirty="0"/>
                        </a:p>
                      </a:txBody>
                      <a:tcPr anchor="ctr"/>
                    </a:tc>
                    <a:tc>
                      <a:txBody>
                        <a:bodyPr/>
                        <a:lstStyle/>
                        <a:p>
                          <a:pPr algn="ctr"/>
                          <a:r>
                            <a:rPr lang="ro-RO" sz="1200" dirty="0"/>
                            <a:t>3</a:t>
                          </a:r>
                          <a:endParaRPr lang="ro-MD" sz="1200" dirty="0"/>
                        </a:p>
                      </a:txBody>
                      <a:tcPr anchor="ctr"/>
                    </a:tc>
                    <a:tc>
                      <a:txBody>
                        <a:bodyPr/>
                        <a:lstStyle/>
                        <a:p>
                          <a:pPr algn="ctr"/>
                          <a:r>
                            <a:rPr lang="ro-RO" sz="1200" dirty="0"/>
                            <a:t>2</a:t>
                          </a:r>
                          <a:endParaRPr lang="ro-MD" sz="1200" dirty="0"/>
                        </a:p>
                      </a:txBody>
                      <a:tcPr anchor="ctr"/>
                    </a:tc>
                    <a:tc>
                      <a:txBody>
                        <a:bodyPr/>
                        <a:lstStyle/>
                        <a:p>
                          <a:pPr algn="ctr"/>
                          <a:r>
                            <a:rPr lang="ro-RO" sz="1200" dirty="0"/>
                            <a:t>250 000</a:t>
                          </a:r>
                          <a:endParaRPr lang="ro-MD" sz="1200" dirty="0"/>
                        </a:p>
                      </a:txBody>
                      <a:tcPr anchor="ctr"/>
                    </a:tc>
                    <a:extLst>
                      <a:ext uri="{0D108BD9-81ED-4DB2-BD59-A6C34878D82A}">
                        <a16:rowId xmlns:a16="http://schemas.microsoft.com/office/drawing/2014/main" val="3703627147"/>
                      </a:ext>
                    </a:extLst>
                  </a:tr>
                  <a:tr h="205665">
                    <a:tc>
                      <a:txBody>
                        <a:bodyPr/>
                        <a:lstStyle/>
                        <a:p>
                          <a:pPr algn="ctr"/>
                          <a:r>
                            <a:rPr lang="ro-RO" sz="1200" dirty="0"/>
                            <a:t>190</a:t>
                          </a:r>
                          <a:endParaRPr lang="ro-MD" sz="1200" dirty="0"/>
                        </a:p>
                      </a:txBody>
                      <a:tcPr anchor="ctr"/>
                    </a:tc>
                    <a:tc>
                      <a:txBody>
                        <a:bodyPr/>
                        <a:lstStyle/>
                        <a:p>
                          <a:pPr algn="ctr"/>
                          <a:r>
                            <a:rPr lang="ro-RO" sz="1200" dirty="0"/>
                            <a:t>2</a:t>
                          </a:r>
                          <a:endParaRPr lang="ro-MD" sz="1200" dirty="0"/>
                        </a:p>
                      </a:txBody>
                      <a:tcPr anchor="ctr"/>
                    </a:tc>
                    <a:tc>
                      <a:txBody>
                        <a:bodyPr/>
                        <a:lstStyle/>
                        <a:p>
                          <a:pPr algn="ctr"/>
                          <a:r>
                            <a:rPr lang="ro-RO" sz="1200" dirty="0"/>
                            <a:t>1</a:t>
                          </a:r>
                          <a:endParaRPr lang="ro-MD" sz="1200" dirty="0"/>
                        </a:p>
                      </a:txBody>
                      <a:tcPr anchor="ctr"/>
                    </a:tc>
                    <a:tc>
                      <a:txBody>
                        <a:bodyPr/>
                        <a:lstStyle/>
                        <a:p>
                          <a:pPr algn="ctr"/>
                          <a:r>
                            <a:rPr lang="ro-RO" sz="1200" dirty="0"/>
                            <a:t>225 000</a:t>
                          </a:r>
                          <a:endParaRPr lang="ro-MD" sz="1200" dirty="0"/>
                        </a:p>
                      </a:txBody>
                      <a:tcPr anchor="ctr"/>
                    </a:tc>
                    <a:extLst>
                      <a:ext uri="{0D108BD9-81ED-4DB2-BD59-A6C34878D82A}">
                        <a16:rowId xmlns:a16="http://schemas.microsoft.com/office/drawing/2014/main" val="2604734586"/>
                      </a:ext>
                    </a:extLst>
                  </a:tr>
                  <a:tr h="205665">
                    <a:tc>
                      <a:txBody>
                        <a:bodyPr/>
                        <a:lstStyle/>
                        <a:p>
                          <a:pPr algn="ctr"/>
                          <a:r>
                            <a:rPr lang="ro-RO" sz="1200" dirty="0"/>
                            <a:t>230</a:t>
                          </a:r>
                          <a:endParaRPr lang="ro-MD" sz="1200" dirty="0"/>
                        </a:p>
                      </a:txBody>
                      <a:tcPr anchor="ctr"/>
                    </a:tc>
                    <a:tc>
                      <a:txBody>
                        <a:bodyPr/>
                        <a:lstStyle/>
                        <a:p>
                          <a:pPr algn="ctr"/>
                          <a:r>
                            <a:rPr lang="ro-RO" sz="1200" dirty="0"/>
                            <a:t>3</a:t>
                          </a:r>
                          <a:endParaRPr lang="ro-MD" sz="1200" dirty="0"/>
                        </a:p>
                      </a:txBody>
                      <a:tcPr anchor="ctr"/>
                    </a:tc>
                    <a:tc>
                      <a:txBody>
                        <a:bodyPr/>
                        <a:lstStyle/>
                        <a:p>
                          <a:pPr algn="ctr"/>
                          <a:r>
                            <a:rPr lang="ro-RO" sz="1200" dirty="0"/>
                            <a:t>3</a:t>
                          </a:r>
                          <a:endParaRPr lang="ro-MD" sz="1200" dirty="0"/>
                        </a:p>
                      </a:txBody>
                      <a:tcPr anchor="ctr"/>
                    </a:tc>
                    <a:tc>
                      <a:txBody>
                        <a:bodyPr/>
                        <a:lstStyle/>
                        <a:p>
                          <a:pPr algn="ctr"/>
                          <a:r>
                            <a:rPr lang="ro-RO" sz="1200" dirty="0"/>
                            <a:t>325 000</a:t>
                          </a:r>
                          <a:endParaRPr lang="ro-MD" sz="1200" dirty="0"/>
                        </a:p>
                      </a:txBody>
                      <a:tcPr anchor="ctr"/>
                    </a:tc>
                    <a:extLst>
                      <a:ext uri="{0D108BD9-81ED-4DB2-BD59-A6C34878D82A}">
                        <a16:rowId xmlns:a16="http://schemas.microsoft.com/office/drawing/2014/main" val="2699211729"/>
                      </a:ext>
                    </a:extLst>
                  </a:tr>
                  <a:tr h="205665">
                    <a:tc>
                      <a:txBody>
                        <a:bodyPr/>
                        <a:lstStyle/>
                        <a:p>
                          <a:pPr algn="ctr"/>
                          <a:r>
                            <a:rPr lang="ro-RO" sz="1200" dirty="0"/>
                            <a:t>180</a:t>
                          </a:r>
                          <a:endParaRPr lang="ro-MD" sz="1200" dirty="0"/>
                        </a:p>
                      </a:txBody>
                      <a:tcPr anchor="ctr"/>
                    </a:tc>
                    <a:tc>
                      <a:txBody>
                        <a:bodyPr/>
                        <a:lstStyle/>
                        <a:p>
                          <a:pPr algn="ctr"/>
                          <a:r>
                            <a:rPr lang="ro-RO" sz="1200" dirty="0"/>
                            <a:t>1</a:t>
                          </a:r>
                          <a:endParaRPr lang="ro-MD" sz="1200" dirty="0"/>
                        </a:p>
                      </a:txBody>
                      <a:tcPr anchor="ctr"/>
                    </a:tc>
                    <a:tc>
                      <a:txBody>
                        <a:bodyPr/>
                        <a:lstStyle/>
                        <a:p>
                          <a:pPr algn="ctr"/>
                          <a:r>
                            <a:rPr lang="ro-RO" sz="1200" dirty="0"/>
                            <a:t>1</a:t>
                          </a:r>
                          <a:endParaRPr lang="ro-MD" sz="1200" dirty="0"/>
                        </a:p>
                      </a:txBody>
                      <a:tcPr anchor="ctr"/>
                    </a:tc>
                    <a:tc>
                      <a:txBody>
                        <a:bodyPr/>
                        <a:lstStyle/>
                        <a:p>
                          <a:pPr algn="ctr"/>
                          <a:r>
                            <a:rPr lang="ro-RO" sz="1200" dirty="0"/>
                            <a:t>200 000</a:t>
                          </a:r>
                          <a:endParaRPr lang="ro-MD" sz="1200" dirty="0"/>
                        </a:p>
                      </a:txBody>
                      <a:tcPr anchor="ctr"/>
                    </a:tc>
                    <a:extLst>
                      <a:ext uri="{0D108BD9-81ED-4DB2-BD59-A6C34878D82A}">
                        <a16:rowId xmlns:a16="http://schemas.microsoft.com/office/drawing/2014/main" val="1395089912"/>
                      </a:ext>
                    </a:extLst>
                  </a:tr>
                  <a:tr h="205665">
                    <a:tc>
                      <a:txBody>
                        <a:bodyPr/>
                        <a:lstStyle/>
                        <a:p>
                          <a:pPr algn="ctr"/>
                          <a:r>
                            <a:rPr lang="ro-RO" sz="1200" dirty="0"/>
                            <a:t>210</a:t>
                          </a:r>
                          <a:endParaRPr lang="ro-MD" sz="1200" dirty="0"/>
                        </a:p>
                      </a:txBody>
                      <a:tcPr anchor="ctr"/>
                    </a:tc>
                    <a:tc>
                      <a:txBody>
                        <a:bodyPr/>
                        <a:lstStyle/>
                        <a:p>
                          <a:pPr algn="ctr"/>
                          <a:r>
                            <a:rPr lang="ro-RO" sz="1200" dirty="0"/>
                            <a:t>2</a:t>
                          </a:r>
                          <a:endParaRPr lang="ro-MD" sz="1200" dirty="0"/>
                        </a:p>
                      </a:txBody>
                      <a:tcPr anchor="ctr"/>
                    </a:tc>
                    <a:tc>
                      <a:txBody>
                        <a:bodyPr/>
                        <a:lstStyle/>
                        <a:p>
                          <a:pPr algn="ctr"/>
                          <a:r>
                            <a:rPr lang="ro-RO" sz="1200" dirty="0"/>
                            <a:t>2</a:t>
                          </a:r>
                          <a:endParaRPr lang="ro-MD" sz="1200" dirty="0"/>
                        </a:p>
                      </a:txBody>
                      <a:tcPr anchor="ctr"/>
                    </a:tc>
                    <a:tc>
                      <a:txBody>
                        <a:bodyPr/>
                        <a:lstStyle/>
                        <a:p>
                          <a:pPr algn="ctr"/>
                          <a:r>
                            <a:rPr lang="ro-RO" sz="1200" dirty="0"/>
                            <a:t>275 000</a:t>
                          </a:r>
                          <a:endParaRPr lang="ro-MD" sz="1200" dirty="0"/>
                        </a:p>
                      </a:txBody>
                      <a:tcPr anchor="ctr"/>
                    </a:tc>
                    <a:extLst>
                      <a:ext uri="{0D108BD9-81ED-4DB2-BD59-A6C34878D82A}">
                        <a16:rowId xmlns:a16="http://schemas.microsoft.com/office/drawing/2014/main" val="569969894"/>
                      </a:ext>
                    </a:extLst>
                  </a:tr>
                </a:tbl>
              </a:graphicData>
            </a:graphic>
          </p:graphicFrame>
        </mc:Choice>
        <mc:Fallback xmlns="">
          <p:graphicFrame>
            <p:nvGraphicFramePr>
              <p:cNvPr id="2" name="Table 2">
                <a:extLst>
                  <a:ext uri="{FF2B5EF4-FFF2-40B4-BE49-F238E27FC236}">
                    <a16:creationId xmlns:a16="http://schemas.microsoft.com/office/drawing/2014/main" id="{558FD1E2-FDF5-49D8-9D61-CB85CD7246F5}"/>
                  </a:ext>
                </a:extLst>
              </p:cNvPr>
              <p:cNvGraphicFramePr>
                <a:graphicFrameLocks noGrp="1"/>
              </p:cNvGraphicFramePr>
              <p:nvPr>
                <p:extLst>
                  <p:ext uri="{D42A27DB-BD31-4B8C-83A1-F6EECF244321}">
                    <p14:modId xmlns:p14="http://schemas.microsoft.com/office/powerpoint/2010/main" val="1691799811"/>
                  </p:ext>
                </p:extLst>
              </p:nvPr>
            </p:nvGraphicFramePr>
            <p:xfrm>
              <a:off x="2344057" y="3228632"/>
              <a:ext cx="5101772" cy="169170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endParaRPr lang="ro-MD"/>
                        </a:p>
                      </a:txBody>
                      <a:tcPr anchor="ctr">
                        <a:blipFill>
                          <a:blip r:embed="rId3"/>
                          <a:stretch>
                            <a:fillRect l="-476" t="-1887" r="-299524" b="-437736"/>
                          </a:stretch>
                        </a:blipFill>
                      </a:tcPr>
                    </a:tc>
                    <a:tc>
                      <a:txBody>
                        <a:bodyPr/>
                        <a:lstStyle/>
                        <a:p>
                          <a:pPr algn="ctr"/>
                          <a:r>
                            <a:rPr lang="ro-RO" sz="1200" b="1" dirty="0"/>
                            <a:t>Nr. dormitoare</a:t>
                          </a:r>
                          <a:endParaRPr lang="ro-MD" sz="1200" b="1" dirty="0"/>
                        </a:p>
                      </a:txBody>
                      <a:tcPr anchor="ctr"/>
                    </a:tc>
                    <a:tc>
                      <a:txBody>
                        <a:bodyPr/>
                        <a:lstStyle/>
                        <a:p>
                          <a:pPr algn="ctr"/>
                          <a:r>
                            <a:rPr lang="ro-RO" sz="1200" b="1" dirty="0"/>
                            <a:t>Nr. garaje</a:t>
                          </a:r>
                          <a:endParaRPr lang="ro-MD" sz="1200" b="1" dirty="0"/>
                        </a:p>
                      </a:txBody>
                      <a:tcPr anchor="ctr"/>
                    </a:tc>
                    <a:tc>
                      <a:txBody>
                        <a:bodyPr/>
                        <a:lstStyle/>
                        <a:p>
                          <a:pPr algn="ctr"/>
                          <a:r>
                            <a:rPr lang="ro-RO" sz="1200" b="1" dirty="0"/>
                            <a:t>Prețul (€)</a:t>
                          </a:r>
                          <a:endParaRPr lang="ro-MD" sz="1200" b="1" dirty="0"/>
                        </a:p>
                      </a:txBody>
                      <a:tcPr anchor="ctr"/>
                    </a:tc>
                    <a:extLst>
                      <a:ext uri="{0D108BD9-81ED-4DB2-BD59-A6C34878D82A}">
                        <a16:rowId xmlns:a16="http://schemas.microsoft.com/office/drawing/2014/main" val="601546828"/>
                      </a:ext>
                    </a:extLst>
                  </a:tr>
                  <a:tr h="274320">
                    <a:tc>
                      <a:txBody>
                        <a:bodyPr/>
                        <a:lstStyle/>
                        <a:p>
                          <a:pPr algn="ctr"/>
                          <a:r>
                            <a:rPr lang="ro-RO" sz="1200" dirty="0"/>
                            <a:t>200</a:t>
                          </a:r>
                          <a:endParaRPr lang="ro-MD" sz="1200" dirty="0"/>
                        </a:p>
                      </a:txBody>
                      <a:tcPr anchor="ctr"/>
                    </a:tc>
                    <a:tc>
                      <a:txBody>
                        <a:bodyPr/>
                        <a:lstStyle/>
                        <a:p>
                          <a:pPr algn="ctr"/>
                          <a:r>
                            <a:rPr lang="ro-RO" sz="1200" dirty="0"/>
                            <a:t>3</a:t>
                          </a:r>
                          <a:endParaRPr lang="ro-MD" sz="1200" dirty="0"/>
                        </a:p>
                      </a:txBody>
                      <a:tcPr anchor="ctr"/>
                    </a:tc>
                    <a:tc>
                      <a:txBody>
                        <a:bodyPr/>
                        <a:lstStyle/>
                        <a:p>
                          <a:pPr algn="ctr"/>
                          <a:r>
                            <a:rPr lang="ro-RO" sz="1200" dirty="0"/>
                            <a:t>2</a:t>
                          </a:r>
                          <a:endParaRPr lang="ro-MD" sz="1200" dirty="0"/>
                        </a:p>
                      </a:txBody>
                      <a:tcPr anchor="ctr"/>
                    </a:tc>
                    <a:tc>
                      <a:txBody>
                        <a:bodyPr/>
                        <a:lstStyle/>
                        <a:p>
                          <a:pPr algn="ctr"/>
                          <a:r>
                            <a:rPr lang="ro-RO" sz="1200" dirty="0"/>
                            <a:t>250 000</a:t>
                          </a:r>
                          <a:endParaRPr lang="ro-MD" sz="1200" dirty="0"/>
                        </a:p>
                      </a:txBody>
                      <a:tcPr anchor="ctr"/>
                    </a:tc>
                    <a:extLst>
                      <a:ext uri="{0D108BD9-81ED-4DB2-BD59-A6C34878D82A}">
                        <a16:rowId xmlns:a16="http://schemas.microsoft.com/office/drawing/2014/main" val="3703627147"/>
                      </a:ext>
                    </a:extLst>
                  </a:tr>
                  <a:tr h="274320">
                    <a:tc>
                      <a:txBody>
                        <a:bodyPr/>
                        <a:lstStyle/>
                        <a:p>
                          <a:pPr algn="ctr"/>
                          <a:r>
                            <a:rPr lang="ro-RO" sz="1200" dirty="0"/>
                            <a:t>190</a:t>
                          </a:r>
                          <a:endParaRPr lang="ro-MD" sz="1200" dirty="0"/>
                        </a:p>
                      </a:txBody>
                      <a:tcPr anchor="ctr"/>
                    </a:tc>
                    <a:tc>
                      <a:txBody>
                        <a:bodyPr/>
                        <a:lstStyle/>
                        <a:p>
                          <a:pPr algn="ctr"/>
                          <a:r>
                            <a:rPr lang="ro-RO" sz="1200" dirty="0"/>
                            <a:t>2</a:t>
                          </a:r>
                          <a:endParaRPr lang="ro-MD" sz="1200" dirty="0"/>
                        </a:p>
                      </a:txBody>
                      <a:tcPr anchor="ctr"/>
                    </a:tc>
                    <a:tc>
                      <a:txBody>
                        <a:bodyPr/>
                        <a:lstStyle/>
                        <a:p>
                          <a:pPr algn="ctr"/>
                          <a:r>
                            <a:rPr lang="ro-RO" sz="1200" dirty="0"/>
                            <a:t>1</a:t>
                          </a:r>
                          <a:endParaRPr lang="ro-MD" sz="1200" dirty="0"/>
                        </a:p>
                      </a:txBody>
                      <a:tcPr anchor="ctr"/>
                    </a:tc>
                    <a:tc>
                      <a:txBody>
                        <a:bodyPr/>
                        <a:lstStyle/>
                        <a:p>
                          <a:pPr algn="ctr"/>
                          <a:r>
                            <a:rPr lang="ro-RO" sz="1200" dirty="0"/>
                            <a:t>225 000</a:t>
                          </a:r>
                          <a:endParaRPr lang="ro-MD" sz="1200" dirty="0"/>
                        </a:p>
                      </a:txBody>
                      <a:tcPr anchor="ctr"/>
                    </a:tc>
                    <a:extLst>
                      <a:ext uri="{0D108BD9-81ED-4DB2-BD59-A6C34878D82A}">
                        <a16:rowId xmlns:a16="http://schemas.microsoft.com/office/drawing/2014/main" val="2604734586"/>
                      </a:ext>
                    </a:extLst>
                  </a:tr>
                  <a:tr h="274320">
                    <a:tc>
                      <a:txBody>
                        <a:bodyPr/>
                        <a:lstStyle/>
                        <a:p>
                          <a:pPr algn="ctr"/>
                          <a:r>
                            <a:rPr lang="ro-RO" sz="1200" dirty="0"/>
                            <a:t>230</a:t>
                          </a:r>
                          <a:endParaRPr lang="ro-MD" sz="1200" dirty="0"/>
                        </a:p>
                      </a:txBody>
                      <a:tcPr anchor="ctr"/>
                    </a:tc>
                    <a:tc>
                      <a:txBody>
                        <a:bodyPr/>
                        <a:lstStyle/>
                        <a:p>
                          <a:pPr algn="ctr"/>
                          <a:r>
                            <a:rPr lang="ro-RO" sz="1200" dirty="0"/>
                            <a:t>3</a:t>
                          </a:r>
                          <a:endParaRPr lang="ro-MD" sz="1200" dirty="0"/>
                        </a:p>
                      </a:txBody>
                      <a:tcPr anchor="ctr"/>
                    </a:tc>
                    <a:tc>
                      <a:txBody>
                        <a:bodyPr/>
                        <a:lstStyle/>
                        <a:p>
                          <a:pPr algn="ctr"/>
                          <a:r>
                            <a:rPr lang="ro-RO" sz="1200" dirty="0"/>
                            <a:t>3</a:t>
                          </a:r>
                          <a:endParaRPr lang="ro-MD" sz="1200" dirty="0"/>
                        </a:p>
                      </a:txBody>
                      <a:tcPr anchor="ctr"/>
                    </a:tc>
                    <a:tc>
                      <a:txBody>
                        <a:bodyPr/>
                        <a:lstStyle/>
                        <a:p>
                          <a:pPr algn="ctr"/>
                          <a:r>
                            <a:rPr lang="ro-RO" sz="1200" dirty="0"/>
                            <a:t>325 000</a:t>
                          </a:r>
                          <a:endParaRPr lang="ro-MD" sz="1200" dirty="0"/>
                        </a:p>
                      </a:txBody>
                      <a:tcPr anchor="ctr"/>
                    </a:tc>
                    <a:extLst>
                      <a:ext uri="{0D108BD9-81ED-4DB2-BD59-A6C34878D82A}">
                        <a16:rowId xmlns:a16="http://schemas.microsoft.com/office/drawing/2014/main" val="2699211729"/>
                      </a:ext>
                    </a:extLst>
                  </a:tr>
                  <a:tr h="274320">
                    <a:tc>
                      <a:txBody>
                        <a:bodyPr/>
                        <a:lstStyle/>
                        <a:p>
                          <a:pPr algn="ctr"/>
                          <a:r>
                            <a:rPr lang="ro-RO" sz="1200" dirty="0"/>
                            <a:t>180</a:t>
                          </a:r>
                          <a:endParaRPr lang="ro-MD" sz="1200" dirty="0"/>
                        </a:p>
                      </a:txBody>
                      <a:tcPr anchor="ctr"/>
                    </a:tc>
                    <a:tc>
                      <a:txBody>
                        <a:bodyPr/>
                        <a:lstStyle/>
                        <a:p>
                          <a:pPr algn="ctr"/>
                          <a:r>
                            <a:rPr lang="ro-RO" sz="1200" dirty="0"/>
                            <a:t>1</a:t>
                          </a:r>
                          <a:endParaRPr lang="ro-MD" sz="1200" dirty="0"/>
                        </a:p>
                      </a:txBody>
                      <a:tcPr anchor="ctr"/>
                    </a:tc>
                    <a:tc>
                      <a:txBody>
                        <a:bodyPr/>
                        <a:lstStyle/>
                        <a:p>
                          <a:pPr algn="ctr"/>
                          <a:r>
                            <a:rPr lang="ro-RO" sz="1200" dirty="0"/>
                            <a:t>1</a:t>
                          </a:r>
                          <a:endParaRPr lang="ro-MD" sz="1200" dirty="0"/>
                        </a:p>
                      </a:txBody>
                      <a:tcPr anchor="ctr"/>
                    </a:tc>
                    <a:tc>
                      <a:txBody>
                        <a:bodyPr/>
                        <a:lstStyle/>
                        <a:p>
                          <a:pPr algn="ctr"/>
                          <a:r>
                            <a:rPr lang="ro-RO" sz="1200" dirty="0"/>
                            <a:t>200 000</a:t>
                          </a:r>
                          <a:endParaRPr lang="ro-MD" sz="1200" dirty="0"/>
                        </a:p>
                      </a:txBody>
                      <a:tcPr anchor="ctr"/>
                    </a:tc>
                    <a:extLst>
                      <a:ext uri="{0D108BD9-81ED-4DB2-BD59-A6C34878D82A}">
                        <a16:rowId xmlns:a16="http://schemas.microsoft.com/office/drawing/2014/main" val="1395089912"/>
                      </a:ext>
                    </a:extLst>
                  </a:tr>
                  <a:tr h="274320">
                    <a:tc>
                      <a:txBody>
                        <a:bodyPr/>
                        <a:lstStyle/>
                        <a:p>
                          <a:pPr algn="ctr"/>
                          <a:r>
                            <a:rPr lang="ro-RO" sz="1200" dirty="0"/>
                            <a:t>210</a:t>
                          </a:r>
                          <a:endParaRPr lang="ro-MD" sz="1200" dirty="0"/>
                        </a:p>
                      </a:txBody>
                      <a:tcPr anchor="ctr"/>
                    </a:tc>
                    <a:tc>
                      <a:txBody>
                        <a:bodyPr/>
                        <a:lstStyle/>
                        <a:p>
                          <a:pPr algn="ctr"/>
                          <a:r>
                            <a:rPr lang="ro-RO" sz="1200" dirty="0"/>
                            <a:t>2</a:t>
                          </a:r>
                          <a:endParaRPr lang="ro-MD" sz="1200" dirty="0"/>
                        </a:p>
                      </a:txBody>
                      <a:tcPr anchor="ctr"/>
                    </a:tc>
                    <a:tc>
                      <a:txBody>
                        <a:bodyPr/>
                        <a:lstStyle/>
                        <a:p>
                          <a:pPr algn="ctr"/>
                          <a:r>
                            <a:rPr lang="ro-RO" sz="1200" dirty="0"/>
                            <a:t>2</a:t>
                          </a:r>
                          <a:endParaRPr lang="ro-MD" sz="1200" dirty="0"/>
                        </a:p>
                      </a:txBody>
                      <a:tcPr anchor="ctr"/>
                    </a:tc>
                    <a:tc>
                      <a:txBody>
                        <a:bodyPr/>
                        <a:lstStyle/>
                        <a:p>
                          <a:pPr algn="ctr"/>
                          <a:r>
                            <a:rPr lang="ro-RO" sz="1200" dirty="0"/>
                            <a:t>275 000</a:t>
                          </a:r>
                          <a:endParaRPr lang="ro-MD" sz="1200" dirty="0"/>
                        </a:p>
                      </a:txBody>
                      <a:tcPr anchor="ctr"/>
                    </a:tc>
                    <a:extLst>
                      <a:ext uri="{0D108BD9-81ED-4DB2-BD59-A6C34878D82A}">
                        <a16:rowId xmlns:a16="http://schemas.microsoft.com/office/drawing/2014/main" val="569969894"/>
                      </a:ext>
                    </a:extLst>
                  </a:tr>
                </a:tbl>
              </a:graphicData>
            </a:graphic>
          </p:graphicFrame>
        </mc:Fallback>
      </mc:AlternateContent>
      <p:sp>
        <p:nvSpPr>
          <p:cNvPr id="22" name="Rectangle 21">
            <a:extLst>
              <a:ext uri="{FF2B5EF4-FFF2-40B4-BE49-F238E27FC236}">
                <a16:creationId xmlns:a16="http://schemas.microsoft.com/office/drawing/2014/main" id="{AF0C9C75-3671-4CE3-951B-F03A279AEA18}"/>
              </a:ext>
            </a:extLst>
          </p:cNvPr>
          <p:cNvSpPr/>
          <p:nvPr/>
        </p:nvSpPr>
        <p:spPr>
          <a:xfrm>
            <a:off x="735237" y="1445039"/>
            <a:ext cx="8105091" cy="646331"/>
          </a:xfrm>
          <a:prstGeom prst="rect">
            <a:avLst/>
          </a:prstGeom>
        </p:spPr>
        <p:txBody>
          <a:bodyPr wrap="square">
            <a:spAutoFit/>
          </a:bodyPr>
          <a:lstStyle/>
          <a:p>
            <a:pPr marL="285750" indent="-285750">
              <a:buFont typeface="Arial" panose="020B0604020202020204" pitchFamily="34" charset="0"/>
              <a:buChar char="•"/>
            </a:pPr>
            <a:r>
              <a:rPr lang="ro-MD" sz="1800" b="1" dirty="0"/>
              <a:t>Colectarea și organizarea setului de date istorice, de obicei, </a:t>
            </a:r>
            <a:r>
              <a:rPr lang="ro-RO" sz="1800" b="1" dirty="0">
                <a:latin typeface="arial" panose="020B0604020202020204" pitchFamily="34" charset="0"/>
              </a:rPr>
              <a:t>cea mai de durată în cadrul ML</a:t>
            </a:r>
            <a:endParaRPr lang="ro-MD" sz="1800" b="1" dirty="0"/>
          </a:p>
        </p:txBody>
      </p:sp>
      <p:sp>
        <p:nvSpPr>
          <p:cNvPr id="24" name="Rectangle 23">
            <a:extLst>
              <a:ext uri="{FF2B5EF4-FFF2-40B4-BE49-F238E27FC236}">
                <a16:creationId xmlns:a16="http://schemas.microsoft.com/office/drawing/2014/main" id="{64C8303C-128B-4055-AF11-ACBA9C16256F}"/>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Tree>
    <p:extLst>
      <p:ext uri="{BB962C8B-B14F-4D97-AF65-F5344CB8AC3E}">
        <p14:creationId xmlns:p14="http://schemas.microsoft.com/office/powerpoint/2010/main" val="1221261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16</a:t>
            </a:fld>
            <a:endParaRPr dirty="0">
              <a:latin typeface="+mj-lt"/>
            </a:endParaRPr>
          </a:p>
        </p:txBody>
      </p:sp>
      <p:sp>
        <p:nvSpPr>
          <p:cNvPr id="16" name="Rectangle 15">
            <a:extLst>
              <a:ext uri="{FF2B5EF4-FFF2-40B4-BE49-F238E27FC236}">
                <a16:creationId xmlns:a16="http://schemas.microsoft.com/office/drawing/2014/main" id="{3CCB95DD-0024-4F3D-8549-6E677FCE61C0}"/>
              </a:ext>
            </a:extLst>
          </p:cNvPr>
          <p:cNvSpPr/>
          <p:nvPr/>
        </p:nvSpPr>
        <p:spPr>
          <a:xfrm>
            <a:off x="1415366" y="344931"/>
            <a:ext cx="3156633"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Setul de date X și setul y</a:t>
            </a:r>
            <a:endParaRPr lang="en-US" sz="2000" b="1" dirty="0">
              <a:solidFill>
                <a:schemeClr val="accent1"/>
              </a:solidFill>
              <a:latin typeface="Roboto Slab"/>
              <a:ea typeface="Roboto Slab"/>
              <a:sym typeface="Roboto Slab"/>
            </a:endParaRPr>
          </a:p>
        </p:txBody>
      </p:sp>
      <p:sp>
        <p:nvSpPr>
          <p:cNvPr id="17" name="Rectangle 16">
            <a:extLst>
              <a:ext uri="{FF2B5EF4-FFF2-40B4-BE49-F238E27FC236}">
                <a16:creationId xmlns:a16="http://schemas.microsoft.com/office/drawing/2014/main" id="{7BA2133C-B322-4D44-9D51-8FA1AE60B0FD}"/>
              </a:ext>
            </a:extLst>
          </p:cNvPr>
          <p:cNvSpPr/>
          <p:nvPr/>
        </p:nvSpPr>
        <p:spPr>
          <a:xfrm>
            <a:off x="600411" y="720938"/>
            <a:ext cx="8166216" cy="369332"/>
          </a:xfrm>
          <a:prstGeom prst="rect">
            <a:avLst/>
          </a:prstGeom>
        </p:spPr>
        <p:txBody>
          <a:bodyPr wrap="square">
            <a:spAutoFit/>
          </a:bodyPr>
          <a:lstStyle/>
          <a:p>
            <a:pPr marL="285750" indent="-285750">
              <a:buFont typeface="Arial" panose="020B0604020202020204" pitchFamily="34" charset="0"/>
              <a:buChar char="•"/>
            </a:pPr>
            <a:r>
              <a:rPr lang="ro-MD" sz="1800" b="1" dirty="0"/>
              <a:t>Divizarea setul de date istorice în setul de date X și setul de date y</a:t>
            </a:r>
          </a:p>
        </p:txBody>
      </p:sp>
      <p:sp>
        <p:nvSpPr>
          <p:cNvPr id="18" name="Rectangle 17">
            <a:extLst>
              <a:ext uri="{FF2B5EF4-FFF2-40B4-BE49-F238E27FC236}">
                <a16:creationId xmlns:a16="http://schemas.microsoft.com/office/drawing/2014/main" id="{0CB329CB-5C4D-4AAC-A05B-DAEA18419DEC}"/>
              </a:ext>
            </a:extLst>
          </p:cNvPr>
          <p:cNvSpPr/>
          <p:nvPr/>
        </p:nvSpPr>
        <p:spPr>
          <a:xfrm>
            <a:off x="600411" y="1094939"/>
            <a:ext cx="8090423" cy="646331"/>
          </a:xfrm>
          <a:prstGeom prst="rect">
            <a:avLst/>
          </a:prstGeom>
        </p:spPr>
        <p:txBody>
          <a:bodyPr wrap="square">
            <a:spAutoFit/>
          </a:bodyPr>
          <a:lstStyle/>
          <a:p>
            <a:pPr marL="285750" indent="-285750">
              <a:buFont typeface="Arial" panose="020B0604020202020204" pitchFamily="34" charset="0"/>
              <a:buChar char="•"/>
            </a:pPr>
            <a:r>
              <a:rPr lang="ro-RO" sz="1800" b="1" dirty="0"/>
              <a:t>Setul de date X reprezintă caracteristicile datelor istorice sau datele istorice de intrarea </a:t>
            </a:r>
            <a:endParaRPr lang="ro-MD" sz="1800" b="1" dirty="0"/>
          </a:p>
        </p:txBody>
      </p:sp>
      <p:sp>
        <p:nvSpPr>
          <p:cNvPr id="20" name="Rectangle 19">
            <a:extLst>
              <a:ext uri="{FF2B5EF4-FFF2-40B4-BE49-F238E27FC236}">
                <a16:creationId xmlns:a16="http://schemas.microsoft.com/office/drawing/2014/main" id="{FD6F7D0E-9B9D-4FA5-B4FF-7AC86F9A2803}"/>
              </a:ext>
            </a:extLst>
          </p:cNvPr>
          <p:cNvSpPr/>
          <p:nvPr/>
        </p:nvSpPr>
        <p:spPr>
          <a:xfrm>
            <a:off x="600411" y="2341435"/>
            <a:ext cx="8224885" cy="646331"/>
          </a:xfrm>
          <a:prstGeom prst="rect">
            <a:avLst/>
          </a:prstGeom>
        </p:spPr>
        <p:txBody>
          <a:bodyPr wrap="square">
            <a:spAutoFit/>
          </a:bodyPr>
          <a:lstStyle/>
          <a:p>
            <a:pPr marL="285750" indent="-285750">
              <a:buFont typeface="Arial" panose="020B0604020202020204" pitchFamily="34" charset="0"/>
              <a:buChar char="•"/>
            </a:pPr>
            <a:r>
              <a:rPr lang="ro-MD" sz="1800" b="1" dirty="0"/>
              <a:t>După elaborarea modelului ML, pe baza caracteristicilor similare a datelor noi se va prezice eticheta acestora:</a:t>
            </a:r>
            <a:r>
              <a:rPr lang="ro-RO" sz="1800" b="1" dirty="0"/>
              <a:t> </a:t>
            </a:r>
            <a:endParaRPr lang="ro-MD" sz="1800" b="1" dirty="0"/>
          </a:p>
        </p:txBody>
      </p:sp>
      <p:sp>
        <p:nvSpPr>
          <p:cNvPr id="13" name="Rectangle 12">
            <a:extLst>
              <a:ext uri="{FF2B5EF4-FFF2-40B4-BE49-F238E27FC236}">
                <a16:creationId xmlns:a16="http://schemas.microsoft.com/office/drawing/2014/main" id="{FEF10987-70F2-476A-873F-E008E1A7A1FD}"/>
              </a:ext>
            </a:extLst>
          </p:cNvPr>
          <p:cNvSpPr/>
          <p:nvPr/>
        </p:nvSpPr>
        <p:spPr>
          <a:xfrm>
            <a:off x="600411" y="1731012"/>
            <a:ext cx="8224885" cy="646331"/>
          </a:xfrm>
          <a:prstGeom prst="rect">
            <a:avLst/>
          </a:prstGeom>
        </p:spPr>
        <p:txBody>
          <a:bodyPr wrap="square">
            <a:spAutoFit/>
          </a:bodyPr>
          <a:lstStyle/>
          <a:p>
            <a:pPr marL="285750" indent="-285750">
              <a:buFont typeface="Arial" panose="020B0604020202020204" pitchFamily="34" charset="0"/>
              <a:buChar char="•"/>
            </a:pPr>
            <a:r>
              <a:rPr lang="ro-RO" sz="1800" b="1" dirty="0"/>
              <a:t>Setul de date y reprezintă etichetele datelor istorice sau datele istorice de ieșire </a:t>
            </a:r>
            <a:endParaRPr lang="ro-MD" sz="1800" b="1" dirty="0"/>
          </a:p>
        </p:txBody>
      </p:sp>
      <mc:AlternateContent xmlns:mc="http://schemas.openxmlformats.org/markup-compatibility/2006" xmlns:a14="http://schemas.microsoft.com/office/drawing/2010/main">
        <mc:Choice Requires="a14">
          <p:graphicFrame>
            <p:nvGraphicFramePr>
              <p:cNvPr id="14" name="Table 2">
                <a:extLst>
                  <a:ext uri="{FF2B5EF4-FFF2-40B4-BE49-F238E27FC236}">
                    <a16:creationId xmlns:a16="http://schemas.microsoft.com/office/drawing/2014/main" id="{A9495D2B-7858-4195-8242-33A8DFBCD3E8}"/>
                  </a:ext>
                </a:extLst>
              </p:cNvPr>
              <p:cNvGraphicFramePr>
                <a:graphicFrameLocks noGrp="1"/>
              </p:cNvGraphicFramePr>
              <p:nvPr>
                <p:extLst>
                  <p:ext uri="{D42A27DB-BD31-4B8C-83A1-F6EECF244321}">
                    <p14:modId xmlns:p14="http://schemas.microsoft.com/office/powerpoint/2010/main" val="1943653494"/>
                  </p:ext>
                </p:extLst>
              </p:nvPr>
            </p:nvGraphicFramePr>
            <p:xfrm>
              <a:off x="2351314" y="3361736"/>
              <a:ext cx="5101772" cy="169170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pPr algn="ctr"/>
                          <a:r>
                            <a:rPr lang="ro-RO" sz="1200" b="1" dirty="0"/>
                            <a:t>Suprafața (</a:t>
                          </a:r>
                          <a14:m>
                            <m:oMath xmlns:m="http://schemas.openxmlformats.org/officeDocument/2006/math">
                              <m:sSup>
                                <m:sSupPr>
                                  <m:ctrlPr>
                                    <a:rPr lang="ro-RO" sz="1200" b="1" i="1" smtClean="0">
                                      <a:latin typeface="Cambria Math" panose="02040503050406030204" pitchFamily="18" charset="0"/>
                                    </a:rPr>
                                  </m:ctrlPr>
                                </m:sSupPr>
                                <m:e>
                                  <m:r>
                                    <a:rPr lang="ro-RO" sz="1200" b="1" i="1" smtClean="0">
                                      <a:latin typeface="Cambria Math" panose="02040503050406030204" pitchFamily="18" charset="0"/>
                                    </a:rPr>
                                    <m:t>𝒎</m:t>
                                  </m:r>
                                </m:e>
                                <m:sup>
                                  <m:r>
                                    <a:rPr lang="ro-RO" sz="1200" b="1" i="1" smtClean="0">
                                      <a:latin typeface="Cambria Math" panose="02040503050406030204" pitchFamily="18" charset="0"/>
                                    </a:rPr>
                                    <m:t>𝟐</m:t>
                                  </m:r>
                                </m:sup>
                              </m:sSup>
                            </m:oMath>
                          </a14:m>
                          <a:r>
                            <a:rPr lang="ro-RO" sz="1200" b="1" dirty="0"/>
                            <a:t>)</a:t>
                          </a:r>
                          <a:endParaRPr lang="ro-MD" sz="1200" b="1" dirty="0"/>
                        </a:p>
                      </a:txBody>
                      <a:tcPr anchor="ctr">
                        <a:solidFill>
                          <a:srgbClr val="66FFFF"/>
                        </a:solid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t>
                          </a:r>
                          <a:endParaRPr lang="ro-MD" sz="1200" b="1" dirty="0"/>
                        </a:p>
                      </a:txBody>
                      <a:tcPr anchor="ctr">
                        <a:solidFill>
                          <a:srgbClr val="FFCCFF"/>
                        </a:solidFill>
                      </a:tcPr>
                    </a:tc>
                    <a:extLst>
                      <a:ext uri="{0D108BD9-81ED-4DB2-BD59-A6C34878D82A}">
                        <a16:rowId xmlns:a16="http://schemas.microsoft.com/office/drawing/2014/main" val="601546828"/>
                      </a:ext>
                    </a:extLst>
                  </a:tr>
                  <a:tr h="205665">
                    <a:tc>
                      <a:txBody>
                        <a:bodyPr/>
                        <a:lstStyle/>
                        <a:p>
                          <a:pPr algn="ctr"/>
                          <a:r>
                            <a:rPr lang="ro-RO" sz="1200" dirty="0"/>
                            <a:t>200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250 000</a:t>
                          </a:r>
                          <a:endParaRPr lang="ro-MD" sz="1200" dirty="0"/>
                        </a:p>
                      </a:txBody>
                      <a:tcPr anchor="ctr">
                        <a:solidFill>
                          <a:srgbClr val="FFCCFF"/>
                        </a:solidFill>
                      </a:tcPr>
                    </a:tc>
                    <a:extLst>
                      <a:ext uri="{0D108BD9-81ED-4DB2-BD59-A6C34878D82A}">
                        <a16:rowId xmlns:a16="http://schemas.microsoft.com/office/drawing/2014/main" val="3703627147"/>
                      </a:ext>
                    </a:extLst>
                  </a:tr>
                  <a:tr h="205665">
                    <a:tc>
                      <a:txBody>
                        <a:bodyPr/>
                        <a:lstStyle/>
                        <a:p>
                          <a:pPr algn="ctr"/>
                          <a:r>
                            <a:rPr lang="ro-RO" sz="1200" dirty="0"/>
                            <a:t>190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225 000</a:t>
                          </a:r>
                          <a:endParaRPr lang="ro-MD" sz="1200" dirty="0"/>
                        </a:p>
                      </a:txBody>
                      <a:tcPr anchor="ctr">
                        <a:solidFill>
                          <a:srgbClr val="FFCCFF"/>
                        </a:solidFill>
                      </a:tcPr>
                    </a:tc>
                    <a:extLst>
                      <a:ext uri="{0D108BD9-81ED-4DB2-BD59-A6C34878D82A}">
                        <a16:rowId xmlns:a16="http://schemas.microsoft.com/office/drawing/2014/main" val="2604734586"/>
                      </a:ext>
                    </a:extLst>
                  </a:tr>
                  <a:tr h="205665">
                    <a:tc>
                      <a:txBody>
                        <a:bodyPr/>
                        <a:lstStyle/>
                        <a:p>
                          <a:pPr algn="ctr"/>
                          <a:r>
                            <a:rPr lang="ro-RO" sz="1200" dirty="0"/>
                            <a:t>230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325 000</a:t>
                          </a:r>
                          <a:endParaRPr lang="ro-MD" sz="1200" dirty="0"/>
                        </a:p>
                      </a:txBody>
                      <a:tcPr anchor="ctr">
                        <a:solidFill>
                          <a:srgbClr val="FFCCFF"/>
                        </a:solidFill>
                      </a:tcPr>
                    </a:tc>
                    <a:extLst>
                      <a:ext uri="{0D108BD9-81ED-4DB2-BD59-A6C34878D82A}">
                        <a16:rowId xmlns:a16="http://schemas.microsoft.com/office/drawing/2014/main" val="2699211729"/>
                      </a:ext>
                    </a:extLst>
                  </a:tr>
                  <a:tr h="205665">
                    <a:tc>
                      <a:txBody>
                        <a:bodyPr/>
                        <a:lstStyle/>
                        <a:p>
                          <a:pPr algn="ctr"/>
                          <a:r>
                            <a:rPr lang="ro-RO" sz="1200" dirty="0"/>
                            <a:t>180</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200 000</a:t>
                          </a:r>
                          <a:endParaRPr lang="ro-MD" sz="1200" dirty="0"/>
                        </a:p>
                      </a:txBody>
                      <a:tcPr anchor="ctr">
                        <a:solidFill>
                          <a:srgbClr val="FFCCFF"/>
                        </a:solidFill>
                      </a:tcPr>
                    </a:tc>
                    <a:extLst>
                      <a:ext uri="{0D108BD9-81ED-4DB2-BD59-A6C34878D82A}">
                        <a16:rowId xmlns:a16="http://schemas.microsoft.com/office/drawing/2014/main" val="1395089912"/>
                      </a:ext>
                    </a:extLst>
                  </a:tr>
                  <a:tr h="205665">
                    <a:tc>
                      <a:txBody>
                        <a:bodyPr/>
                        <a:lstStyle/>
                        <a:p>
                          <a:pPr algn="ctr"/>
                          <a:r>
                            <a:rPr lang="ro-RO" sz="1200" dirty="0"/>
                            <a:t>210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275 000</a:t>
                          </a:r>
                          <a:endParaRPr lang="ro-MD" sz="1200" dirty="0"/>
                        </a:p>
                      </a:txBody>
                      <a:tcPr anchor="ctr">
                        <a:solidFill>
                          <a:srgbClr val="FFCCFF"/>
                        </a:solidFill>
                      </a:tcPr>
                    </a:tc>
                    <a:extLst>
                      <a:ext uri="{0D108BD9-81ED-4DB2-BD59-A6C34878D82A}">
                        <a16:rowId xmlns:a16="http://schemas.microsoft.com/office/drawing/2014/main" val="569969894"/>
                      </a:ext>
                    </a:extLst>
                  </a:tr>
                </a:tbl>
              </a:graphicData>
            </a:graphic>
          </p:graphicFrame>
        </mc:Choice>
        <mc:Fallback xmlns="">
          <p:graphicFrame>
            <p:nvGraphicFramePr>
              <p:cNvPr id="14" name="Table 2">
                <a:extLst>
                  <a:ext uri="{FF2B5EF4-FFF2-40B4-BE49-F238E27FC236}">
                    <a16:creationId xmlns:a16="http://schemas.microsoft.com/office/drawing/2014/main" id="{A9495D2B-7858-4195-8242-33A8DFBCD3E8}"/>
                  </a:ext>
                </a:extLst>
              </p:cNvPr>
              <p:cNvGraphicFramePr>
                <a:graphicFrameLocks noGrp="1"/>
              </p:cNvGraphicFramePr>
              <p:nvPr>
                <p:extLst>
                  <p:ext uri="{D42A27DB-BD31-4B8C-83A1-F6EECF244321}">
                    <p14:modId xmlns:p14="http://schemas.microsoft.com/office/powerpoint/2010/main" val="1943653494"/>
                  </p:ext>
                </p:extLst>
              </p:nvPr>
            </p:nvGraphicFramePr>
            <p:xfrm>
              <a:off x="2351314" y="3361736"/>
              <a:ext cx="5101772" cy="169170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endParaRPr lang="ro-MD"/>
                        </a:p>
                      </a:txBody>
                      <a:tcPr anchor="ctr">
                        <a:blipFill>
                          <a:blip r:embed="rId3"/>
                          <a:stretch>
                            <a:fillRect l="-476" t="-1887" r="-300000" b="-437736"/>
                          </a:stretch>
                        </a:blip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t>
                          </a:r>
                          <a:endParaRPr lang="ro-MD" sz="1200" b="1" dirty="0"/>
                        </a:p>
                      </a:txBody>
                      <a:tcPr anchor="ctr">
                        <a:solidFill>
                          <a:srgbClr val="FFCCFF"/>
                        </a:solidFill>
                      </a:tcPr>
                    </a:tc>
                    <a:extLst>
                      <a:ext uri="{0D108BD9-81ED-4DB2-BD59-A6C34878D82A}">
                        <a16:rowId xmlns:a16="http://schemas.microsoft.com/office/drawing/2014/main" val="601546828"/>
                      </a:ext>
                    </a:extLst>
                  </a:tr>
                  <a:tr h="274320">
                    <a:tc>
                      <a:txBody>
                        <a:bodyPr/>
                        <a:lstStyle/>
                        <a:p>
                          <a:pPr algn="ctr"/>
                          <a:r>
                            <a:rPr lang="ro-RO" sz="1200" dirty="0"/>
                            <a:t>200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250 000</a:t>
                          </a:r>
                          <a:endParaRPr lang="ro-MD" sz="1200" dirty="0"/>
                        </a:p>
                      </a:txBody>
                      <a:tcPr anchor="ctr">
                        <a:solidFill>
                          <a:srgbClr val="FFCCFF"/>
                        </a:solidFill>
                      </a:tcPr>
                    </a:tc>
                    <a:extLst>
                      <a:ext uri="{0D108BD9-81ED-4DB2-BD59-A6C34878D82A}">
                        <a16:rowId xmlns:a16="http://schemas.microsoft.com/office/drawing/2014/main" val="3703627147"/>
                      </a:ext>
                    </a:extLst>
                  </a:tr>
                  <a:tr h="274320">
                    <a:tc>
                      <a:txBody>
                        <a:bodyPr/>
                        <a:lstStyle/>
                        <a:p>
                          <a:pPr algn="ctr"/>
                          <a:r>
                            <a:rPr lang="ro-RO" sz="1200" dirty="0"/>
                            <a:t>190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225 000</a:t>
                          </a:r>
                          <a:endParaRPr lang="ro-MD" sz="1200" dirty="0"/>
                        </a:p>
                      </a:txBody>
                      <a:tcPr anchor="ctr">
                        <a:solidFill>
                          <a:srgbClr val="FFCCFF"/>
                        </a:solidFill>
                      </a:tcPr>
                    </a:tc>
                    <a:extLst>
                      <a:ext uri="{0D108BD9-81ED-4DB2-BD59-A6C34878D82A}">
                        <a16:rowId xmlns:a16="http://schemas.microsoft.com/office/drawing/2014/main" val="2604734586"/>
                      </a:ext>
                    </a:extLst>
                  </a:tr>
                  <a:tr h="274320">
                    <a:tc>
                      <a:txBody>
                        <a:bodyPr/>
                        <a:lstStyle/>
                        <a:p>
                          <a:pPr algn="ctr"/>
                          <a:r>
                            <a:rPr lang="ro-RO" sz="1200" dirty="0"/>
                            <a:t>230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325 000</a:t>
                          </a:r>
                          <a:endParaRPr lang="ro-MD" sz="1200" dirty="0"/>
                        </a:p>
                      </a:txBody>
                      <a:tcPr anchor="ctr">
                        <a:solidFill>
                          <a:srgbClr val="FFCCFF"/>
                        </a:solidFill>
                      </a:tcPr>
                    </a:tc>
                    <a:extLst>
                      <a:ext uri="{0D108BD9-81ED-4DB2-BD59-A6C34878D82A}">
                        <a16:rowId xmlns:a16="http://schemas.microsoft.com/office/drawing/2014/main" val="2699211729"/>
                      </a:ext>
                    </a:extLst>
                  </a:tr>
                  <a:tr h="274320">
                    <a:tc>
                      <a:txBody>
                        <a:bodyPr/>
                        <a:lstStyle/>
                        <a:p>
                          <a:pPr algn="ctr"/>
                          <a:r>
                            <a:rPr lang="ro-RO" sz="1200" dirty="0"/>
                            <a:t>180</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200 000</a:t>
                          </a:r>
                          <a:endParaRPr lang="ro-MD" sz="1200" dirty="0"/>
                        </a:p>
                      </a:txBody>
                      <a:tcPr anchor="ctr">
                        <a:solidFill>
                          <a:srgbClr val="FFCCFF"/>
                        </a:solidFill>
                      </a:tcPr>
                    </a:tc>
                    <a:extLst>
                      <a:ext uri="{0D108BD9-81ED-4DB2-BD59-A6C34878D82A}">
                        <a16:rowId xmlns:a16="http://schemas.microsoft.com/office/drawing/2014/main" val="1395089912"/>
                      </a:ext>
                    </a:extLst>
                  </a:tr>
                  <a:tr h="274320">
                    <a:tc>
                      <a:txBody>
                        <a:bodyPr/>
                        <a:lstStyle/>
                        <a:p>
                          <a:pPr algn="ctr"/>
                          <a:r>
                            <a:rPr lang="ro-RO" sz="1200" dirty="0"/>
                            <a:t>210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275 000</a:t>
                          </a:r>
                          <a:endParaRPr lang="ro-MD" sz="1200" dirty="0"/>
                        </a:p>
                      </a:txBody>
                      <a:tcPr anchor="ctr">
                        <a:solidFill>
                          <a:srgbClr val="FFCCFF"/>
                        </a:solidFill>
                      </a:tcPr>
                    </a:tc>
                    <a:extLst>
                      <a:ext uri="{0D108BD9-81ED-4DB2-BD59-A6C34878D82A}">
                        <a16:rowId xmlns:a16="http://schemas.microsoft.com/office/drawing/2014/main" val="569969894"/>
                      </a:ext>
                    </a:extLst>
                  </a:tr>
                </a:tbl>
              </a:graphicData>
            </a:graphic>
          </p:graphicFrame>
        </mc:Fallback>
      </mc:AlternateContent>
      <p:sp>
        <p:nvSpPr>
          <p:cNvPr id="2" name="Left Brace 1">
            <a:extLst>
              <a:ext uri="{FF2B5EF4-FFF2-40B4-BE49-F238E27FC236}">
                <a16:creationId xmlns:a16="http://schemas.microsoft.com/office/drawing/2014/main" id="{A0D0E3D9-7A69-4BEC-9238-68699372DCCE}"/>
              </a:ext>
            </a:extLst>
          </p:cNvPr>
          <p:cNvSpPr/>
          <p:nvPr/>
        </p:nvSpPr>
        <p:spPr>
          <a:xfrm rot="5400000">
            <a:off x="4223850" y="1385324"/>
            <a:ext cx="122981" cy="366485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o-MD">
              <a:ln w="19050">
                <a:solidFill>
                  <a:schemeClr val="tx1"/>
                </a:solidFill>
              </a:ln>
            </a:endParaRPr>
          </a:p>
        </p:txBody>
      </p:sp>
      <p:sp>
        <p:nvSpPr>
          <p:cNvPr id="25" name="Left Brace 24">
            <a:extLst>
              <a:ext uri="{FF2B5EF4-FFF2-40B4-BE49-F238E27FC236}">
                <a16:creationId xmlns:a16="http://schemas.microsoft.com/office/drawing/2014/main" id="{B05D6971-E420-4465-AB55-8CE71236A1D5}"/>
              </a:ext>
            </a:extLst>
          </p:cNvPr>
          <p:cNvSpPr/>
          <p:nvPr/>
        </p:nvSpPr>
        <p:spPr>
          <a:xfrm rot="5400000">
            <a:off x="6771108" y="2670824"/>
            <a:ext cx="122981" cy="111034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o-MD">
              <a:ln w="19050">
                <a:solidFill>
                  <a:schemeClr val="tx1"/>
                </a:solidFill>
              </a:ln>
            </a:endParaRPr>
          </a:p>
        </p:txBody>
      </p:sp>
      <p:sp>
        <p:nvSpPr>
          <p:cNvPr id="3" name="TextBox 2">
            <a:extLst>
              <a:ext uri="{FF2B5EF4-FFF2-40B4-BE49-F238E27FC236}">
                <a16:creationId xmlns:a16="http://schemas.microsoft.com/office/drawing/2014/main" id="{AEC46559-58AB-4329-AF7A-DB79FF161B60}"/>
              </a:ext>
            </a:extLst>
          </p:cNvPr>
          <p:cNvSpPr txBox="1"/>
          <p:nvPr/>
        </p:nvSpPr>
        <p:spPr>
          <a:xfrm>
            <a:off x="3903664" y="2908127"/>
            <a:ext cx="763351" cy="307777"/>
          </a:xfrm>
          <a:prstGeom prst="rect">
            <a:avLst/>
          </a:prstGeom>
          <a:noFill/>
        </p:spPr>
        <p:txBody>
          <a:bodyPr wrap="none" rtlCol="0">
            <a:spAutoFit/>
          </a:bodyPr>
          <a:lstStyle/>
          <a:p>
            <a:r>
              <a:rPr lang="ro-RO" dirty="0"/>
              <a:t>Setul X</a:t>
            </a:r>
            <a:endParaRPr lang="ro-MD" dirty="0"/>
          </a:p>
        </p:txBody>
      </p:sp>
      <p:sp>
        <p:nvSpPr>
          <p:cNvPr id="26" name="TextBox 25">
            <a:extLst>
              <a:ext uri="{FF2B5EF4-FFF2-40B4-BE49-F238E27FC236}">
                <a16:creationId xmlns:a16="http://schemas.microsoft.com/office/drawing/2014/main" id="{83E501DE-FBF0-4036-B6DC-25906107999A}"/>
              </a:ext>
            </a:extLst>
          </p:cNvPr>
          <p:cNvSpPr txBox="1"/>
          <p:nvPr/>
        </p:nvSpPr>
        <p:spPr>
          <a:xfrm>
            <a:off x="6468447" y="2861160"/>
            <a:ext cx="732893" cy="307777"/>
          </a:xfrm>
          <a:prstGeom prst="rect">
            <a:avLst/>
          </a:prstGeom>
          <a:noFill/>
        </p:spPr>
        <p:txBody>
          <a:bodyPr wrap="none" rtlCol="0">
            <a:spAutoFit/>
          </a:bodyPr>
          <a:lstStyle/>
          <a:p>
            <a:r>
              <a:rPr lang="ro-RO" dirty="0"/>
              <a:t>Setul y</a:t>
            </a:r>
            <a:endParaRPr lang="ro-MD" dirty="0"/>
          </a:p>
        </p:txBody>
      </p:sp>
      <p:sp>
        <p:nvSpPr>
          <p:cNvPr id="27" name="Rectangle 26">
            <a:extLst>
              <a:ext uri="{FF2B5EF4-FFF2-40B4-BE49-F238E27FC236}">
                <a16:creationId xmlns:a16="http://schemas.microsoft.com/office/drawing/2014/main" id="{D0B97839-D7CD-4D46-828E-5F137BE0A603}"/>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32" name="Rectangle 31">
            <a:extLst>
              <a:ext uri="{FF2B5EF4-FFF2-40B4-BE49-F238E27FC236}">
                <a16:creationId xmlns:a16="http://schemas.microsoft.com/office/drawing/2014/main" id="{B5695F06-469F-4B1A-8F9B-61C997E81E0A}"/>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supravegheat</a:t>
            </a:r>
          </a:p>
        </p:txBody>
      </p:sp>
      <p:sp>
        <p:nvSpPr>
          <p:cNvPr id="33" name="Rectangle 32">
            <a:extLst>
              <a:ext uri="{FF2B5EF4-FFF2-40B4-BE49-F238E27FC236}">
                <a16:creationId xmlns:a16="http://schemas.microsoft.com/office/drawing/2014/main" id="{F12D0CB4-77D0-4AAD-910F-232C7F933EAF}"/>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761035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17</a:t>
            </a:fld>
            <a:endParaRPr dirty="0">
              <a:latin typeface="+mj-lt"/>
            </a:endParaRPr>
          </a:p>
        </p:txBody>
      </p:sp>
      <p:sp>
        <p:nvSpPr>
          <p:cNvPr id="9" name="Rectangle 8">
            <a:extLst>
              <a:ext uri="{FF2B5EF4-FFF2-40B4-BE49-F238E27FC236}">
                <a16:creationId xmlns:a16="http://schemas.microsoft.com/office/drawing/2014/main" id="{13235223-9389-406D-9B94-DC5DC86FB1E8}"/>
              </a:ext>
            </a:extLst>
          </p:cNvPr>
          <p:cNvSpPr/>
          <p:nvPr/>
        </p:nvSpPr>
        <p:spPr>
          <a:xfrm>
            <a:off x="985371" y="469004"/>
            <a:ext cx="4307589"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Datele de training și datele de test</a:t>
            </a:r>
            <a:endParaRPr lang="en-US" sz="2000" b="1" dirty="0">
              <a:solidFill>
                <a:schemeClr val="accent1"/>
              </a:solidFill>
              <a:latin typeface="Roboto Slab"/>
              <a:ea typeface="Roboto Slab"/>
              <a:sym typeface="Roboto Slab"/>
            </a:endParaRPr>
          </a:p>
        </p:txBody>
      </p:sp>
      <p:sp>
        <p:nvSpPr>
          <p:cNvPr id="14" name="Rectangle 13">
            <a:extLst>
              <a:ext uri="{FF2B5EF4-FFF2-40B4-BE49-F238E27FC236}">
                <a16:creationId xmlns:a16="http://schemas.microsoft.com/office/drawing/2014/main" id="{4D744D74-8082-40BF-8D87-889BEE26CFE6}"/>
              </a:ext>
            </a:extLst>
          </p:cNvPr>
          <p:cNvSpPr/>
          <p:nvPr/>
        </p:nvSpPr>
        <p:spPr>
          <a:xfrm>
            <a:off x="721855" y="1605332"/>
            <a:ext cx="7805286" cy="369332"/>
          </a:xfrm>
          <a:prstGeom prst="rect">
            <a:avLst/>
          </a:prstGeom>
        </p:spPr>
        <p:txBody>
          <a:bodyPr wrap="square">
            <a:spAutoFit/>
          </a:bodyPr>
          <a:lstStyle/>
          <a:p>
            <a:pPr marL="285750" indent="-285750">
              <a:buFont typeface="Arial" panose="020B0604020202020204" pitchFamily="34" charset="0"/>
              <a:buChar char="•"/>
            </a:pPr>
            <a:r>
              <a:rPr lang="ro-RO" sz="1800" b="1" dirty="0"/>
              <a:t>Datele de training vor permite crearea modelul ML</a:t>
            </a:r>
            <a:endParaRPr lang="ro-MD" sz="1800" b="1" dirty="0"/>
          </a:p>
        </p:txBody>
      </p:sp>
      <p:sp>
        <p:nvSpPr>
          <p:cNvPr id="16" name="Rectangle 15">
            <a:extLst>
              <a:ext uri="{FF2B5EF4-FFF2-40B4-BE49-F238E27FC236}">
                <a16:creationId xmlns:a16="http://schemas.microsoft.com/office/drawing/2014/main" id="{8F598DFE-74A3-40A5-99BE-B13CA20D9E17}"/>
              </a:ext>
            </a:extLst>
          </p:cNvPr>
          <p:cNvSpPr/>
          <p:nvPr/>
        </p:nvSpPr>
        <p:spPr>
          <a:xfrm>
            <a:off x="721855" y="2048512"/>
            <a:ext cx="7805286" cy="369332"/>
          </a:xfrm>
          <a:prstGeom prst="rect">
            <a:avLst/>
          </a:prstGeom>
        </p:spPr>
        <p:txBody>
          <a:bodyPr wrap="square">
            <a:spAutoFit/>
          </a:bodyPr>
          <a:lstStyle/>
          <a:p>
            <a:pPr marL="285750" indent="-285750">
              <a:buFont typeface="Arial" panose="020B0604020202020204" pitchFamily="34" charset="0"/>
              <a:buChar char="•"/>
            </a:pPr>
            <a:r>
              <a:rPr lang="ro-RO" sz="1800" b="1" dirty="0"/>
              <a:t>Datele de test vor permite evaluarea performanțelor modelului ML</a:t>
            </a:r>
            <a:endParaRPr lang="ro-MD" sz="1800" b="1" dirty="0"/>
          </a:p>
        </p:txBody>
      </p:sp>
      <mc:AlternateContent xmlns:mc="http://schemas.openxmlformats.org/markup-compatibility/2006" xmlns:a14="http://schemas.microsoft.com/office/drawing/2010/main">
        <mc:Choice Requires="a14">
          <p:graphicFrame>
            <p:nvGraphicFramePr>
              <p:cNvPr id="18" name="Table 2">
                <a:extLst>
                  <a:ext uri="{FF2B5EF4-FFF2-40B4-BE49-F238E27FC236}">
                    <a16:creationId xmlns:a16="http://schemas.microsoft.com/office/drawing/2014/main" id="{39D4CAA7-25CC-40B0-BC66-9D0C47A44CD7}"/>
                  </a:ext>
                </a:extLst>
              </p:cNvPr>
              <p:cNvGraphicFramePr>
                <a:graphicFrameLocks noGrp="1"/>
              </p:cNvGraphicFramePr>
              <p:nvPr>
                <p:extLst>
                  <p:ext uri="{D42A27DB-BD31-4B8C-83A1-F6EECF244321}">
                    <p14:modId xmlns:p14="http://schemas.microsoft.com/office/powerpoint/2010/main" val="2598679224"/>
                  </p:ext>
                </p:extLst>
              </p:nvPr>
            </p:nvGraphicFramePr>
            <p:xfrm>
              <a:off x="2409371" y="2813358"/>
              <a:ext cx="5101772" cy="169170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pPr algn="ctr"/>
                          <a:r>
                            <a:rPr lang="ro-RO" sz="1200" b="1" dirty="0"/>
                            <a:t>Suprafața (</a:t>
                          </a:r>
                          <a14:m>
                            <m:oMath xmlns:m="http://schemas.openxmlformats.org/officeDocument/2006/math">
                              <m:sSup>
                                <m:sSupPr>
                                  <m:ctrlPr>
                                    <a:rPr lang="ro-RO" sz="1200" b="1" i="1" smtClean="0">
                                      <a:latin typeface="Cambria Math" panose="02040503050406030204" pitchFamily="18" charset="0"/>
                                    </a:rPr>
                                  </m:ctrlPr>
                                </m:sSupPr>
                                <m:e>
                                  <m:r>
                                    <a:rPr lang="ro-RO" sz="1200" b="1" i="1" smtClean="0">
                                      <a:latin typeface="Cambria Math" panose="02040503050406030204" pitchFamily="18" charset="0"/>
                                    </a:rPr>
                                    <m:t>𝒎</m:t>
                                  </m:r>
                                </m:e>
                                <m:sup>
                                  <m:r>
                                    <a:rPr lang="ro-RO" sz="1200" b="1" i="1" smtClean="0">
                                      <a:latin typeface="Cambria Math" panose="02040503050406030204" pitchFamily="18" charset="0"/>
                                    </a:rPr>
                                    <m:t>𝟐</m:t>
                                  </m:r>
                                </m:sup>
                              </m:sSup>
                            </m:oMath>
                          </a14:m>
                          <a:r>
                            <a:rPr lang="ro-RO" sz="1200" b="1" dirty="0"/>
                            <a:t>)</a:t>
                          </a:r>
                          <a:endParaRPr lang="ro-MD" sz="1200" b="1" dirty="0"/>
                        </a:p>
                      </a:txBody>
                      <a:tcPr anchor="ctr">
                        <a:solidFill>
                          <a:srgbClr val="66FFFF"/>
                        </a:solid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t>
                          </a:r>
                          <a:endParaRPr lang="ro-MD" sz="1200" b="1" dirty="0"/>
                        </a:p>
                      </a:txBody>
                      <a:tcPr anchor="ctr">
                        <a:solidFill>
                          <a:srgbClr val="FFCCFF"/>
                        </a:solidFill>
                      </a:tcPr>
                    </a:tc>
                    <a:extLst>
                      <a:ext uri="{0D108BD9-81ED-4DB2-BD59-A6C34878D82A}">
                        <a16:rowId xmlns:a16="http://schemas.microsoft.com/office/drawing/2014/main" val="601546828"/>
                      </a:ext>
                    </a:extLst>
                  </a:tr>
                  <a:tr h="205665">
                    <a:tc>
                      <a:txBody>
                        <a:bodyPr/>
                        <a:lstStyle/>
                        <a:p>
                          <a:pPr algn="ctr"/>
                          <a:r>
                            <a:rPr lang="ro-RO" sz="1200" dirty="0"/>
                            <a:t>200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250 000</a:t>
                          </a:r>
                          <a:endParaRPr lang="ro-MD" sz="1200" dirty="0"/>
                        </a:p>
                      </a:txBody>
                      <a:tcPr anchor="ctr">
                        <a:solidFill>
                          <a:srgbClr val="FFCCFF"/>
                        </a:solidFill>
                      </a:tcPr>
                    </a:tc>
                    <a:extLst>
                      <a:ext uri="{0D108BD9-81ED-4DB2-BD59-A6C34878D82A}">
                        <a16:rowId xmlns:a16="http://schemas.microsoft.com/office/drawing/2014/main" val="3703627147"/>
                      </a:ext>
                    </a:extLst>
                  </a:tr>
                  <a:tr h="205665">
                    <a:tc>
                      <a:txBody>
                        <a:bodyPr/>
                        <a:lstStyle/>
                        <a:p>
                          <a:pPr algn="ctr"/>
                          <a:r>
                            <a:rPr lang="ro-RO" sz="1200" dirty="0"/>
                            <a:t>190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225 000</a:t>
                          </a:r>
                          <a:endParaRPr lang="ro-MD" sz="1200" dirty="0"/>
                        </a:p>
                      </a:txBody>
                      <a:tcPr anchor="ctr">
                        <a:solidFill>
                          <a:srgbClr val="FFCCFF"/>
                        </a:solidFill>
                      </a:tcPr>
                    </a:tc>
                    <a:extLst>
                      <a:ext uri="{0D108BD9-81ED-4DB2-BD59-A6C34878D82A}">
                        <a16:rowId xmlns:a16="http://schemas.microsoft.com/office/drawing/2014/main" val="2604734586"/>
                      </a:ext>
                    </a:extLst>
                  </a:tr>
                  <a:tr h="205665">
                    <a:tc>
                      <a:txBody>
                        <a:bodyPr/>
                        <a:lstStyle/>
                        <a:p>
                          <a:pPr algn="ctr"/>
                          <a:r>
                            <a:rPr lang="ro-RO" sz="1200" dirty="0"/>
                            <a:t>230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325 000</a:t>
                          </a:r>
                          <a:endParaRPr lang="ro-MD" sz="1200" dirty="0"/>
                        </a:p>
                      </a:txBody>
                      <a:tcPr anchor="ctr">
                        <a:solidFill>
                          <a:srgbClr val="FFCCFF"/>
                        </a:solidFill>
                      </a:tcPr>
                    </a:tc>
                    <a:extLst>
                      <a:ext uri="{0D108BD9-81ED-4DB2-BD59-A6C34878D82A}">
                        <a16:rowId xmlns:a16="http://schemas.microsoft.com/office/drawing/2014/main" val="2699211729"/>
                      </a:ext>
                    </a:extLst>
                  </a:tr>
                  <a:tr h="205665">
                    <a:tc>
                      <a:txBody>
                        <a:bodyPr/>
                        <a:lstStyle/>
                        <a:p>
                          <a:pPr algn="ctr"/>
                          <a:r>
                            <a:rPr lang="ro-RO" sz="1200" dirty="0"/>
                            <a:t>180</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200 000</a:t>
                          </a:r>
                          <a:endParaRPr lang="ro-MD" sz="1200" dirty="0"/>
                        </a:p>
                      </a:txBody>
                      <a:tcPr anchor="ctr">
                        <a:solidFill>
                          <a:srgbClr val="FFCCFF"/>
                        </a:solidFill>
                      </a:tcPr>
                    </a:tc>
                    <a:extLst>
                      <a:ext uri="{0D108BD9-81ED-4DB2-BD59-A6C34878D82A}">
                        <a16:rowId xmlns:a16="http://schemas.microsoft.com/office/drawing/2014/main" val="1395089912"/>
                      </a:ext>
                    </a:extLst>
                  </a:tr>
                  <a:tr h="205665">
                    <a:tc>
                      <a:txBody>
                        <a:bodyPr/>
                        <a:lstStyle/>
                        <a:p>
                          <a:pPr algn="ctr"/>
                          <a:r>
                            <a:rPr lang="ro-RO" sz="1200" dirty="0"/>
                            <a:t>210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275 000</a:t>
                          </a:r>
                          <a:endParaRPr lang="ro-MD" sz="1200" dirty="0"/>
                        </a:p>
                      </a:txBody>
                      <a:tcPr anchor="ctr">
                        <a:solidFill>
                          <a:srgbClr val="FFCCFF"/>
                        </a:solidFill>
                      </a:tcPr>
                    </a:tc>
                    <a:extLst>
                      <a:ext uri="{0D108BD9-81ED-4DB2-BD59-A6C34878D82A}">
                        <a16:rowId xmlns:a16="http://schemas.microsoft.com/office/drawing/2014/main" val="569969894"/>
                      </a:ext>
                    </a:extLst>
                  </a:tr>
                </a:tbl>
              </a:graphicData>
            </a:graphic>
          </p:graphicFrame>
        </mc:Choice>
        <mc:Fallback xmlns="">
          <p:graphicFrame>
            <p:nvGraphicFramePr>
              <p:cNvPr id="18" name="Table 2">
                <a:extLst>
                  <a:ext uri="{FF2B5EF4-FFF2-40B4-BE49-F238E27FC236}">
                    <a16:creationId xmlns:a16="http://schemas.microsoft.com/office/drawing/2014/main" id="{39D4CAA7-25CC-40B0-BC66-9D0C47A44CD7}"/>
                  </a:ext>
                </a:extLst>
              </p:cNvPr>
              <p:cNvGraphicFramePr>
                <a:graphicFrameLocks noGrp="1"/>
              </p:cNvGraphicFramePr>
              <p:nvPr>
                <p:extLst>
                  <p:ext uri="{D42A27DB-BD31-4B8C-83A1-F6EECF244321}">
                    <p14:modId xmlns:p14="http://schemas.microsoft.com/office/powerpoint/2010/main" val="2598679224"/>
                  </p:ext>
                </p:extLst>
              </p:nvPr>
            </p:nvGraphicFramePr>
            <p:xfrm>
              <a:off x="2409371" y="2813358"/>
              <a:ext cx="5101772" cy="169170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endParaRPr lang="ro-MD"/>
                        </a:p>
                      </a:txBody>
                      <a:tcPr anchor="ctr">
                        <a:blipFill>
                          <a:blip r:embed="rId3"/>
                          <a:stretch>
                            <a:fillRect l="-476" t="-1887" r="-299524" b="-437736"/>
                          </a:stretch>
                        </a:blip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t>
                          </a:r>
                          <a:endParaRPr lang="ro-MD" sz="1200" b="1" dirty="0"/>
                        </a:p>
                      </a:txBody>
                      <a:tcPr anchor="ctr">
                        <a:solidFill>
                          <a:srgbClr val="FFCCFF"/>
                        </a:solidFill>
                      </a:tcPr>
                    </a:tc>
                    <a:extLst>
                      <a:ext uri="{0D108BD9-81ED-4DB2-BD59-A6C34878D82A}">
                        <a16:rowId xmlns:a16="http://schemas.microsoft.com/office/drawing/2014/main" val="601546828"/>
                      </a:ext>
                    </a:extLst>
                  </a:tr>
                  <a:tr h="274320">
                    <a:tc>
                      <a:txBody>
                        <a:bodyPr/>
                        <a:lstStyle/>
                        <a:p>
                          <a:pPr algn="ctr"/>
                          <a:r>
                            <a:rPr lang="ro-RO" sz="1200" dirty="0"/>
                            <a:t>200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250 000</a:t>
                          </a:r>
                          <a:endParaRPr lang="ro-MD" sz="1200" dirty="0"/>
                        </a:p>
                      </a:txBody>
                      <a:tcPr anchor="ctr">
                        <a:solidFill>
                          <a:srgbClr val="FFCCFF"/>
                        </a:solidFill>
                      </a:tcPr>
                    </a:tc>
                    <a:extLst>
                      <a:ext uri="{0D108BD9-81ED-4DB2-BD59-A6C34878D82A}">
                        <a16:rowId xmlns:a16="http://schemas.microsoft.com/office/drawing/2014/main" val="3703627147"/>
                      </a:ext>
                    </a:extLst>
                  </a:tr>
                  <a:tr h="274320">
                    <a:tc>
                      <a:txBody>
                        <a:bodyPr/>
                        <a:lstStyle/>
                        <a:p>
                          <a:pPr algn="ctr"/>
                          <a:r>
                            <a:rPr lang="ro-RO" sz="1200" dirty="0"/>
                            <a:t>190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225 000</a:t>
                          </a:r>
                          <a:endParaRPr lang="ro-MD" sz="1200" dirty="0"/>
                        </a:p>
                      </a:txBody>
                      <a:tcPr anchor="ctr">
                        <a:solidFill>
                          <a:srgbClr val="FFCCFF"/>
                        </a:solidFill>
                      </a:tcPr>
                    </a:tc>
                    <a:extLst>
                      <a:ext uri="{0D108BD9-81ED-4DB2-BD59-A6C34878D82A}">
                        <a16:rowId xmlns:a16="http://schemas.microsoft.com/office/drawing/2014/main" val="2604734586"/>
                      </a:ext>
                    </a:extLst>
                  </a:tr>
                  <a:tr h="274320">
                    <a:tc>
                      <a:txBody>
                        <a:bodyPr/>
                        <a:lstStyle/>
                        <a:p>
                          <a:pPr algn="ctr"/>
                          <a:r>
                            <a:rPr lang="ro-RO" sz="1200" dirty="0"/>
                            <a:t>230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325 000</a:t>
                          </a:r>
                          <a:endParaRPr lang="ro-MD" sz="1200" dirty="0"/>
                        </a:p>
                      </a:txBody>
                      <a:tcPr anchor="ctr">
                        <a:solidFill>
                          <a:srgbClr val="FFCCFF"/>
                        </a:solidFill>
                      </a:tcPr>
                    </a:tc>
                    <a:extLst>
                      <a:ext uri="{0D108BD9-81ED-4DB2-BD59-A6C34878D82A}">
                        <a16:rowId xmlns:a16="http://schemas.microsoft.com/office/drawing/2014/main" val="2699211729"/>
                      </a:ext>
                    </a:extLst>
                  </a:tr>
                  <a:tr h="274320">
                    <a:tc>
                      <a:txBody>
                        <a:bodyPr/>
                        <a:lstStyle/>
                        <a:p>
                          <a:pPr algn="ctr"/>
                          <a:r>
                            <a:rPr lang="ro-RO" sz="1200" dirty="0"/>
                            <a:t>180</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200 000</a:t>
                          </a:r>
                          <a:endParaRPr lang="ro-MD" sz="1200" dirty="0"/>
                        </a:p>
                      </a:txBody>
                      <a:tcPr anchor="ctr">
                        <a:solidFill>
                          <a:srgbClr val="FFCCFF"/>
                        </a:solidFill>
                      </a:tcPr>
                    </a:tc>
                    <a:extLst>
                      <a:ext uri="{0D108BD9-81ED-4DB2-BD59-A6C34878D82A}">
                        <a16:rowId xmlns:a16="http://schemas.microsoft.com/office/drawing/2014/main" val="1395089912"/>
                      </a:ext>
                    </a:extLst>
                  </a:tr>
                  <a:tr h="274320">
                    <a:tc>
                      <a:txBody>
                        <a:bodyPr/>
                        <a:lstStyle/>
                        <a:p>
                          <a:pPr algn="ctr"/>
                          <a:r>
                            <a:rPr lang="ro-RO" sz="1200" dirty="0"/>
                            <a:t>210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275 000</a:t>
                          </a:r>
                          <a:endParaRPr lang="ro-MD" sz="1200" dirty="0"/>
                        </a:p>
                      </a:txBody>
                      <a:tcPr anchor="ctr">
                        <a:solidFill>
                          <a:srgbClr val="FFCCFF"/>
                        </a:solidFill>
                      </a:tcPr>
                    </a:tc>
                    <a:extLst>
                      <a:ext uri="{0D108BD9-81ED-4DB2-BD59-A6C34878D82A}">
                        <a16:rowId xmlns:a16="http://schemas.microsoft.com/office/drawing/2014/main" val="569969894"/>
                      </a:ext>
                    </a:extLst>
                  </a:tr>
                </a:tbl>
              </a:graphicData>
            </a:graphic>
          </p:graphicFrame>
        </mc:Fallback>
      </mc:AlternateContent>
      <p:sp>
        <p:nvSpPr>
          <p:cNvPr id="3" name="Rectangle: Rounded Corners 2">
            <a:extLst>
              <a:ext uri="{FF2B5EF4-FFF2-40B4-BE49-F238E27FC236}">
                <a16:creationId xmlns:a16="http://schemas.microsoft.com/office/drawing/2014/main" id="{EAA43BB4-8A5A-4158-943B-54F516C92A58}"/>
              </a:ext>
            </a:extLst>
          </p:cNvPr>
          <p:cNvSpPr/>
          <p:nvPr/>
        </p:nvSpPr>
        <p:spPr>
          <a:xfrm>
            <a:off x="2409371" y="3149599"/>
            <a:ext cx="5101772" cy="791029"/>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19" name="Rectangle: Rounded Corners 18">
            <a:extLst>
              <a:ext uri="{FF2B5EF4-FFF2-40B4-BE49-F238E27FC236}">
                <a16:creationId xmlns:a16="http://schemas.microsoft.com/office/drawing/2014/main" id="{36B1ECB5-E0DA-4D7F-A1A3-32A7C3CC460F}"/>
              </a:ext>
            </a:extLst>
          </p:cNvPr>
          <p:cNvSpPr/>
          <p:nvPr/>
        </p:nvSpPr>
        <p:spPr>
          <a:xfrm>
            <a:off x="2409371" y="3940628"/>
            <a:ext cx="5101772" cy="562127"/>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22" name="TextBox 21">
            <a:extLst>
              <a:ext uri="{FF2B5EF4-FFF2-40B4-BE49-F238E27FC236}">
                <a16:creationId xmlns:a16="http://schemas.microsoft.com/office/drawing/2014/main" id="{A1B4986F-2955-4636-901E-287584F8AF79}"/>
              </a:ext>
            </a:extLst>
          </p:cNvPr>
          <p:cNvSpPr txBox="1"/>
          <p:nvPr/>
        </p:nvSpPr>
        <p:spPr>
          <a:xfrm>
            <a:off x="1283834" y="3227361"/>
            <a:ext cx="1002165" cy="523220"/>
          </a:xfrm>
          <a:prstGeom prst="rect">
            <a:avLst/>
          </a:prstGeom>
          <a:noFill/>
        </p:spPr>
        <p:txBody>
          <a:bodyPr wrap="square" rtlCol="0">
            <a:spAutoFit/>
          </a:bodyPr>
          <a:lstStyle/>
          <a:p>
            <a:pPr algn="r"/>
            <a:r>
              <a:rPr lang="ro-RO" dirty="0"/>
              <a:t>Datele de training</a:t>
            </a:r>
            <a:endParaRPr lang="ro-MD" dirty="0"/>
          </a:p>
        </p:txBody>
      </p:sp>
      <p:sp>
        <p:nvSpPr>
          <p:cNvPr id="23" name="TextBox 22">
            <a:extLst>
              <a:ext uri="{FF2B5EF4-FFF2-40B4-BE49-F238E27FC236}">
                <a16:creationId xmlns:a16="http://schemas.microsoft.com/office/drawing/2014/main" id="{EBAE1802-42EA-4EA0-B802-E46F0E4D2F57}"/>
              </a:ext>
            </a:extLst>
          </p:cNvPr>
          <p:cNvSpPr txBox="1"/>
          <p:nvPr/>
        </p:nvSpPr>
        <p:spPr>
          <a:xfrm>
            <a:off x="1382145" y="3960081"/>
            <a:ext cx="805541" cy="523220"/>
          </a:xfrm>
          <a:prstGeom prst="rect">
            <a:avLst/>
          </a:prstGeom>
          <a:noFill/>
        </p:spPr>
        <p:txBody>
          <a:bodyPr wrap="square" rtlCol="0">
            <a:spAutoFit/>
          </a:bodyPr>
          <a:lstStyle/>
          <a:p>
            <a:pPr algn="r"/>
            <a:r>
              <a:rPr lang="ro-RO" dirty="0"/>
              <a:t>Datele de test</a:t>
            </a:r>
            <a:endParaRPr lang="ro-MD" dirty="0"/>
          </a:p>
        </p:txBody>
      </p:sp>
      <p:sp>
        <p:nvSpPr>
          <p:cNvPr id="24" name="Rectangle 23">
            <a:extLst>
              <a:ext uri="{FF2B5EF4-FFF2-40B4-BE49-F238E27FC236}">
                <a16:creationId xmlns:a16="http://schemas.microsoft.com/office/drawing/2014/main" id="{9A7095AD-9DEB-48F9-BF9A-B898F9FF6CEE}"/>
              </a:ext>
            </a:extLst>
          </p:cNvPr>
          <p:cNvSpPr/>
          <p:nvPr/>
        </p:nvSpPr>
        <p:spPr>
          <a:xfrm>
            <a:off x="721855" y="899684"/>
            <a:ext cx="7805286" cy="646331"/>
          </a:xfrm>
          <a:prstGeom prst="rect">
            <a:avLst/>
          </a:prstGeom>
        </p:spPr>
        <p:txBody>
          <a:bodyPr wrap="square">
            <a:spAutoFit/>
          </a:bodyPr>
          <a:lstStyle/>
          <a:p>
            <a:pPr marL="285750" indent="-285750">
              <a:buFont typeface="Arial" panose="020B0604020202020204" pitchFamily="34" charset="0"/>
              <a:buChar char="•"/>
            </a:pPr>
            <a:r>
              <a:rPr lang="ro-RO" sz="1800" b="1" dirty="0"/>
              <a:t>Divizarea setului de date în date de training (70-80%) și date de test (20-30%)</a:t>
            </a:r>
            <a:endParaRPr lang="ro-MD" sz="1800" b="1" dirty="0"/>
          </a:p>
        </p:txBody>
      </p:sp>
      <p:sp>
        <p:nvSpPr>
          <p:cNvPr id="25" name="Rectangle 24">
            <a:extLst>
              <a:ext uri="{FF2B5EF4-FFF2-40B4-BE49-F238E27FC236}">
                <a16:creationId xmlns:a16="http://schemas.microsoft.com/office/drawing/2014/main" id="{53CB7FDB-2F3E-4A49-A85D-89C2F2CA0B89}"/>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26" name="Rectangle 25">
            <a:extLst>
              <a:ext uri="{FF2B5EF4-FFF2-40B4-BE49-F238E27FC236}">
                <a16:creationId xmlns:a16="http://schemas.microsoft.com/office/drawing/2014/main" id="{73D8A71B-9ABA-4CD7-9FE3-E46667307FB3}"/>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supravegheat</a:t>
            </a:r>
          </a:p>
        </p:txBody>
      </p:sp>
      <p:sp>
        <p:nvSpPr>
          <p:cNvPr id="27" name="Rectangle 26">
            <a:extLst>
              <a:ext uri="{FF2B5EF4-FFF2-40B4-BE49-F238E27FC236}">
                <a16:creationId xmlns:a16="http://schemas.microsoft.com/office/drawing/2014/main" id="{F3633346-3ED5-4301-AA49-09EFDFDA6029}"/>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933239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18</a:t>
            </a:fld>
            <a:endParaRPr dirty="0">
              <a:latin typeface="+mj-lt"/>
            </a:endParaRPr>
          </a:p>
        </p:txBody>
      </p:sp>
      <p:sp>
        <p:nvSpPr>
          <p:cNvPr id="11" name="Rectangle 10">
            <a:extLst>
              <a:ext uri="{FF2B5EF4-FFF2-40B4-BE49-F238E27FC236}">
                <a16:creationId xmlns:a16="http://schemas.microsoft.com/office/drawing/2014/main" id="{E137057C-6AFD-4F01-8F17-A25530412849}"/>
              </a:ext>
            </a:extLst>
          </p:cNvPr>
          <p:cNvSpPr/>
          <p:nvPr/>
        </p:nvSpPr>
        <p:spPr>
          <a:xfrm>
            <a:off x="1158378" y="328834"/>
            <a:ext cx="2706190"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Subseturi ale datelor</a:t>
            </a:r>
            <a:endParaRPr lang="en-US" sz="2000" b="1" dirty="0">
              <a:solidFill>
                <a:schemeClr val="accent1"/>
              </a:solidFill>
              <a:latin typeface="Roboto Slab"/>
              <a:ea typeface="Roboto Slab"/>
              <a:sym typeface="Roboto Slab"/>
            </a:endParaRPr>
          </a:p>
        </p:txBody>
      </p:sp>
      <p:sp>
        <p:nvSpPr>
          <p:cNvPr id="12" name="Rectangle 11">
            <a:extLst>
              <a:ext uri="{FF2B5EF4-FFF2-40B4-BE49-F238E27FC236}">
                <a16:creationId xmlns:a16="http://schemas.microsoft.com/office/drawing/2014/main" id="{3DDDBFBD-D8AF-4679-B61D-47CB92AB9228}"/>
              </a:ext>
            </a:extLst>
          </p:cNvPr>
          <p:cNvSpPr/>
          <p:nvPr/>
        </p:nvSpPr>
        <p:spPr>
          <a:xfrm>
            <a:off x="810870" y="683293"/>
            <a:ext cx="7522257" cy="369332"/>
          </a:xfrm>
          <a:prstGeom prst="rect">
            <a:avLst/>
          </a:prstGeom>
        </p:spPr>
        <p:txBody>
          <a:bodyPr wrap="square">
            <a:spAutoFit/>
          </a:bodyPr>
          <a:lstStyle/>
          <a:p>
            <a:pPr marL="285750" indent="-285750">
              <a:buFont typeface="Arial" panose="020B0604020202020204" pitchFamily="34" charset="0"/>
              <a:buChar char="•"/>
            </a:pPr>
            <a:r>
              <a:rPr lang="ro-MD" sz="1800" b="1" dirty="0"/>
              <a:t>În rezultatul divizării datelor în subseturi se obțin:</a:t>
            </a:r>
          </a:p>
        </p:txBody>
      </p:sp>
      <p:sp>
        <p:nvSpPr>
          <p:cNvPr id="13" name="Rectangle 12">
            <a:extLst>
              <a:ext uri="{FF2B5EF4-FFF2-40B4-BE49-F238E27FC236}">
                <a16:creationId xmlns:a16="http://schemas.microsoft.com/office/drawing/2014/main" id="{26A8B77E-6FD7-4A07-B835-FE7D2C7D09A9}"/>
              </a:ext>
            </a:extLst>
          </p:cNvPr>
          <p:cNvSpPr/>
          <p:nvPr/>
        </p:nvSpPr>
        <p:spPr>
          <a:xfrm>
            <a:off x="882125" y="973388"/>
            <a:ext cx="8070957" cy="646331"/>
          </a:xfrm>
          <a:prstGeom prst="rect">
            <a:avLst/>
          </a:prstGeom>
        </p:spPr>
        <p:txBody>
          <a:bodyPr wrap="square">
            <a:spAutoFit/>
          </a:bodyPr>
          <a:lstStyle/>
          <a:p>
            <a:pPr marL="285750" indent="-285750">
              <a:buFont typeface="Courier New" panose="02070309020205020404" pitchFamily="49" charset="0"/>
              <a:buChar char="o"/>
            </a:pPr>
            <a:r>
              <a:rPr lang="ro-MD" sz="1800" b="1" dirty="0"/>
              <a:t>Subsetul X de training (</a:t>
            </a:r>
            <a:r>
              <a:rPr lang="ro-MD" sz="1800" b="1" dirty="0" err="1"/>
              <a:t>X</a:t>
            </a:r>
            <a:r>
              <a:rPr lang="ro-MD" sz="1200" b="1" dirty="0" err="1"/>
              <a:t>train</a:t>
            </a:r>
            <a:r>
              <a:rPr lang="ro-MD" sz="1800" b="1" dirty="0"/>
              <a:t>) – conține caracteristicile datelor ce se vor utiliza la crearea modelului</a:t>
            </a:r>
          </a:p>
        </p:txBody>
      </p:sp>
      <p:sp>
        <p:nvSpPr>
          <p:cNvPr id="16" name="Rectangle 15">
            <a:extLst>
              <a:ext uri="{FF2B5EF4-FFF2-40B4-BE49-F238E27FC236}">
                <a16:creationId xmlns:a16="http://schemas.microsoft.com/office/drawing/2014/main" id="{E937F677-49E8-494B-936F-5E04058B243C}"/>
              </a:ext>
            </a:extLst>
          </p:cNvPr>
          <p:cNvSpPr/>
          <p:nvPr/>
        </p:nvSpPr>
        <p:spPr>
          <a:xfrm>
            <a:off x="882126" y="1532476"/>
            <a:ext cx="8070957" cy="646331"/>
          </a:xfrm>
          <a:prstGeom prst="rect">
            <a:avLst/>
          </a:prstGeom>
        </p:spPr>
        <p:txBody>
          <a:bodyPr wrap="square">
            <a:spAutoFit/>
          </a:bodyPr>
          <a:lstStyle/>
          <a:p>
            <a:pPr marL="285750" indent="-285750">
              <a:buFont typeface="Courier New" panose="02070309020205020404" pitchFamily="49" charset="0"/>
              <a:buChar char="o"/>
            </a:pPr>
            <a:r>
              <a:rPr lang="ro-MD" sz="1800" b="1" dirty="0"/>
              <a:t>Subsetul y de training (</a:t>
            </a:r>
            <a:r>
              <a:rPr lang="ro-MD" sz="1800" b="1" dirty="0" err="1"/>
              <a:t>y</a:t>
            </a:r>
            <a:r>
              <a:rPr lang="ro-MD" sz="1200" b="1" dirty="0" err="1"/>
              <a:t>train</a:t>
            </a:r>
            <a:r>
              <a:rPr lang="ro-MD" sz="1800" b="1" dirty="0"/>
              <a:t>) – conține etichetele datelor ce se vor utiliza la crearea modelului</a:t>
            </a:r>
          </a:p>
        </p:txBody>
      </p:sp>
      <p:sp>
        <p:nvSpPr>
          <p:cNvPr id="18" name="Rectangle 17">
            <a:extLst>
              <a:ext uri="{FF2B5EF4-FFF2-40B4-BE49-F238E27FC236}">
                <a16:creationId xmlns:a16="http://schemas.microsoft.com/office/drawing/2014/main" id="{66EFA7CE-0B21-44EA-9DAB-D2816988E46D}"/>
              </a:ext>
            </a:extLst>
          </p:cNvPr>
          <p:cNvSpPr/>
          <p:nvPr/>
        </p:nvSpPr>
        <p:spPr>
          <a:xfrm>
            <a:off x="882126" y="2115147"/>
            <a:ext cx="8070957" cy="646331"/>
          </a:xfrm>
          <a:prstGeom prst="rect">
            <a:avLst/>
          </a:prstGeom>
        </p:spPr>
        <p:txBody>
          <a:bodyPr wrap="square">
            <a:spAutoFit/>
          </a:bodyPr>
          <a:lstStyle/>
          <a:p>
            <a:pPr marL="285750" indent="-285750">
              <a:buFont typeface="Courier New" panose="02070309020205020404" pitchFamily="49" charset="0"/>
              <a:buChar char="o"/>
            </a:pPr>
            <a:r>
              <a:rPr lang="ro-MD" sz="1800" b="1" dirty="0"/>
              <a:t>Subsetul X de test (</a:t>
            </a:r>
            <a:r>
              <a:rPr lang="ro-MD" sz="1800" b="1" dirty="0" err="1"/>
              <a:t>X</a:t>
            </a:r>
            <a:r>
              <a:rPr lang="ro-MD" sz="1200" b="1" dirty="0" err="1"/>
              <a:t>test</a:t>
            </a:r>
            <a:r>
              <a:rPr lang="ro-MD" sz="1800" b="1" dirty="0"/>
              <a:t>) – conține caracteristicile datelor ce se vor utiliza la evaluarea modelului</a:t>
            </a:r>
          </a:p>
        </p:txBody>
      </p:sp>
      <p:sp>
        <p:nvSpPr>
          <p:cNvPr id="19" name="Rectangle 18">
            <a:extLst>
              <a:ext uri="{FF2B5EF4-FFF2-40B4-BE49-F238E27FC236}">
                <a16:creationId xmlns:a16="http://schemas.microsoft.com/office/drawing/2014/main" id="{F21516FD-58F8-42D7-8130-5A5FFBA9B18B}"/>
              </a:ext>
            </a:extLst>
          </p:cNvPr>
          <p:cNvSpPr/>
          <p:nvPr/>
        </p:nvSpPr>
        <p:spPr>
          <a:xfrm>
            <a:off x="882125" y="2688990"/>
            <a:ext cx="8070957" cy="646331"/>
          </a:xfrm>
          <a:prstGeom prst="rect">
            <a:avLst/>
          </a:prstGeom>
        </p:spPr>
        <p:txBody>
          <a:bodyPr wrap="square">
            <a:spAutoFit/>
          </a:bodyPr>
          <a:lstStyle/>
          <a:p>
            <a:pPr marL="285750" indent="-285750">
              <a:buFont typeface="Courier New" panose="02070309020205020404" pitchFamily="49" charset="0"/>
              <a:buChar char="o"/>
            </a:pPr>
            <a:r>
              <a:rPr lang="ro-MD" sz="1800" b="1" dirty="0"/>
              <a:t>Subsetul y de training (</a:t>
            </a:r>
            <a:r>
              <a:rPr lang="ro-MD" sz="1800" b="1" dirty="0" err="1"/>
              <a:t>y</a:t>
            </a:r>
            <a:r>
              <a:rPr lang="ro-MD" sz="1200" b="1" dirty="0" err="1"/>
              <a:t>test</a:t>
            </a:r>
            <a:r>
              <a:rPr lang="ro-MD" sz="1800" b="1" dirty="0"/>
              <a:t>) – conține etichetele datelor ce se vor utiliza la evaluarea modelului</a:t>
            </a:r>
          </a:p>
        </p:txBody>
      </p:sp>
      <mc:AlternateContent xmlns:mc="http://schemas.openxmlformats.org/markup-compatibility/2006" xmlns:a14="http://schemas.microsoft.com/office/drawing/2010/main">
        <mc:Choice Requires="a14">
          <p:graphicFrame>
            <p:nvGraphicFramePr>
              <p:cNvPr id="22" name="Table 2">
                <a:extLst>
                  <a:ext uri="{FF2B5EF4-FFF2-40B4-BE49-F238E27FC236}">
                    <a16:creationId xmlns:a16="http://schemas.microsoft.com/office/drawing/2014/main" id="{CE381453-CD3F-41F4-ABAB-667FA83F8967}"/>
                  </a:ext>
                </a:extLst>
              </p:cNvPr>
              <p:cNvGraphicFramePr>
                <a:graphicFrameLocks noGrp="1"/>
              </p:cNvGraphicFramePr>
              <p:nvPr>
                <p:extLst>
                  <p:ext uri="{D42A27DB-BD31-4B8C-83A1-F6EECF244321}">
                    <p14:modId xmlns:p14="http://schemas.microsoft.com/office/powerpoint/2010/main" val="3792099208"/>
                  </p:ext>
                </p:extLst>
              </p:nvPr>
            </p:nvGraphicFramePr>
            <p:xfrm>
              <a:off x="1879599" y="3401187"/>
              <a:ext cx="5101772" cy="169170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pPr algn="ctr"/>
                          <a:r>
                            <a:rPr lang="ro-RO" sz="1200" b="1" dirty="0"/>
                            <a:t>Suprafața (</a:t>
                          </a:r>
                          <a14:m>
                            <m:oMath xmlns:m="http://schemas.openxmlformats.org/officeDocument/2006/math">
                              <m:sSup>
                                <m:sSupPr>
                                  <m:ctrlPr>
                                    <a:rPr lang="ro-RO" sz="1200" b="1" i="1" smtClean="0">
                                      <a:latin typeface="Cambria Math" panose="02040503050406030204" pitchFamily="18" charset="0"/>
                                    </a:rPr>
                                  </m:ctrlPr>
                                </m:sSupPr>
                                <m:e>
                                  <m:r>
                                    <a:rPr lang="ro-RO" sz="1200" b="1" i="1" smtClean="0">
                                      <a:latin typeface="Cambria Math" panose="02040503050406030204" pitchFamily="18" charset="0"/>
                                    </a:rPr>
                                    <m:t>𝒎</m:t>
                                  </m:r>
                                </m:e>
                                <m:sup>
                                  <m:r>
                                    <a:rPr lang="ro-RO" sz="1200" b="1" i="1" smtClean="0">
                                      <a:latin typeface="Cambria Math" panose="02040503050406030204" pitchFamily="18" charset="0"/>
                                    </a:rPr>
                                    <m:t>𝟐</m:t>
                                  </m:r>
                                </m:sup>
                              </m:sSup>
                            </m:oMath>
                          </a14:m>
                          <a:r>
                            <a:rPr lang="ro-RO" sz="1200" b="1" dirty="0"/>
                            <a:t>)</a:t>
                          </a:r>
                          <a:endParaRPr lang="ro-MD" sz="1200" b="1" dirty="0"/>
                        </a:p>
                      </a:txBody>
                      <a:tcPr anchor="ctr">
                        <a:solidFill>
                          <a:srgbClr val="66FFFF"/>
                        </a:solid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t>
                          </a:r>
                          <a:endParaRPr lang="ro-MD" sz="1200" b="1" dirty="0"/>
                        </a:p>
                      </a:txBody>
                      <a:tcPr anchor="ctr">
                        <a:solidFill>
                          <a:srgbClr val="FFCCFF"/>
                        </a:solidFill>
                      </a:tcPr>
                    </a:tc>
                    <a:extLst>
                      <a:ext uri="{0D108BD9-81ED-4DB2-BD59-A6C34878D82A}">
                        <a16:rowId xmlns:a16="http://schemas.microsoft.com/office/drawing/2014/main" val="601546828"/>
                      </a:ext>
                    </a:extLst>
                  </a:tr>
                  <a:tr h="205665">
                    <a:tc>
                      <a:txBody>
                        <a:bodyPr/>
                        <a:lstStyle/>
                        <a:p>
                          <a:pPr algn="ctr"/>
                          <a:r>
                            <a:rPr lang="ro-RO" sz="1200" dirty="0"/>
                            <a:t>200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250 000</a:t>
                          </a:r>
                          <a:endParaRPr lang="ro-MD" sz="1200" dirty="0"/>
                        </a:p>
                      </a:txBody>
                      <a:tcPr anchor="ctr">
                        <a:solidFill>
                          <a:srgbClr val="FFCCFF"/>
                        </a:solidFill>
                      </a:tcPr>
                    </a:tc>
                    <a:extLst>
                      <a:ext uri="{0D108BD9-81ED-4DB2-BD59-A6C34878D82A}">
                        <a16:rowId xmlns:a16="http://schemas.microsoft.com/office/drawing/2014/main" val="3703627147"/>
                      </a:ext>
                    </a:extLst>
                  </a:tr>
                  <a:tr h="205665">
                    <a:tc>
                      <a:txBody>
                        <a:bodyPr/>
                        <a:lstStyle/>
                        <a:p>
                          <a:pPr algn="ctr"/>
                          <a:r>
                            <a:rPr lang="ro-RO" sz="1200" dirty="0"/>
                            <a:t>190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225 000</a:t>
                          </a:r>
                          <a:endParaRPr lang="ro-MD" sz="1200" dirty="0"/>
                        </a:p>
                      </a:txBody>
                      <a:tcPr anchor="ctr">
                        <a:solidFill>
                          <a:srgbClr val="FFCCFF"/>
                        </a:solidFill>
                      </a:tcPr>
                    </a:tc>
                    <a:extLst>
                      <a:ext uri="{0D108BD9-81ED-4DB2-BD59-A6C34878D82A}">
                        <a16:rowId xmlns:a16="http://schemas.microsoft.com/office/drawing/2014/main" val="2604734586"/>
                      </a:ext>
                    </a:extLst>
                  </a:tr>
                  <a:tr h="205665">
                    <a:tc>
                      <a:txBody>
                        <a:bodyPr/>
                        <a:lstStyle/>
                        <a:p>
                          <a:pPr algn="ctr"/>
                          <a:r>
                            <a:rPr lang="ro-RO" sz="1200" dirty="0"/>
                            <a:t>230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325 000</a:t>
                          </a:r>
                          <a:endParaRPr lang="ro-MD" sz="1200" dirty="0"/>
                        </a:p>
                      </a:txBody>
                      <a:tcPr anchor="ctr">
                        <a:solidFill>
                          <a:srgbClr val="FFCCFF"/>
                        </a:solidFill>
                      </a:tcPr>
                    </a:tc>
                    <a:extLst>
                      <a:ext uri="{0D108BD9-81ED-4DB2-BD59-A6C34878D82A}">
                        <a16:rowId xmlns:a16="http://schemas.microsoft.com/office/drawing/2014/main" val="2699211729"/>
                      </a:ext>
                    </a:extLst>
                  </a:tr>
                  <a:tr h="205665">
                    <a:tc>
                      <a:txBody>
                        <a:bodyPr/>
                        <a:lstStyle/>
                        <a:p>
                          <a:pPr algn="ctr"/>
                          <a:r>
                            <a:rPr lang="ro-RO" sz="1200" dirty="0"/>
                            <a:t>180</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200 000</a:t>
                          </a:r>
                          <a:endParaRPr lang="ro-MD" sz="1200" dirty="0"/>
                        </a:p>
                      </a:txBody>
                      <a:tcPr anchor="ctr">
                        <a:solidFill>
                          <a:srgbClr val="FFCCFF"/>
                        </a:solidFill>
                      </a:tcPr>
                    </a:tc>
                    <a:extLst>
                      <a:ext uri="{0D108BD9-81ED-4DB2-BD59-A6C34878D82A}">
                        <a16:rowId xmlns:a16="http://schemas.microsoft.com/office/drawing/2014/main" val="1395089912"/>
                      </a:ext>
                    </a:extLst>
                  </a:tr>
                  <a:tr h="205665">
                    <a:tc>
                      <a:txBody>
                        <a:bodyPr/>
                        <a:lstStyle/>
                        <a:p>
                          <a:pPr algn="ctr"/>
                          <a:r>
                            <a:rPr lang="ro-RO" sz="1200" dirty="0"/>
                            <a:t>210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275 000</a:t>
                          </a:r>
                          <a:endParaRPr lang="ro-MD" sz="1200" dirty="0"/>
                        </a:p>
                      </a:txBody>
                      <a:tcPr anchor="ctr">
                        <a:solidFill>
                          <a:srgbClr val="FFCCFF"/>
                        </a:solidFill>
                      </a:tcPr>
                    </a:tc>
                    <a:extLst>
                      <a:ext uri="{0D108BD9-81ED-4DB2-BD59-A6C34878D82A}">
                        <a16:rowId xmlns:a16="http://schemas.microsoft.com/office/drawing/2014/main" val="569969894"/>
                      </a:ext>
                    </a:extLst>
                  </a:tr>
                </a:tbl>
              </a:graphicData>
            </a:graphic>
          </p:graphicFrame>
        </mc:Choice>
        <mc:Fallback xmlns="">
          <p:graphicFrame>
            <p:nvGraphicFramePr>
              <p:cNvPr id="22" name="Table 2">
                <a:extLst>
                  <a:ext uri="{FF2B5EF4-FFF2-40B4-BE49-F238E27FC236}">
                    <a16:creationId xmlns:a16="http://schemas.microsoft.com/office/drawing/2014/main" id="{CE381453-CD3F-41F4-ABAB-667FA83F8967}"/>
                  </a:ext>
                </a:extLst>
              </p:cNvPr>
              <p:cNvGraphicFramePr>
                <a:graphicFrameLocks noGrp="1"/>
              </p:cNvGraphicFramePr>
              <p:nvPr>
                <p:extLst>
                  <p:ext uri="{D42A27DB-BD31-4B8C-83A1-F6EECF244321}">
                    <p14:modId xmlns:p14="http://schemas.microsoft.com/office/powerpoint/2010/main" val="3792099208"/>
                  </p:ext>
                </p:extLst>
              </p:nvPr>
            </p:nvGraphicFramePr>
            <p:xfrm>
              <a:off x="1879599" y="3401187"/>
              <a:ext cx="5101772" cy="169170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endParaRPr lang="ro-MD"/>
                        </a:p>
                      </a:txBody>
                      <a:tcPr anchor="ctr">
                        <a:blipFill>
                          <a:blip r:embed="rId3"/>
                          <a:stretch>
                            <a:fillRect l="-476" r="-299524" b="-437736"/>
                          </a:stretch>
                        </a:blip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t>
                          </a:r>
                          <a:endParaRPr lang="ro-MD" sz="1200" b="1" dirty="0"/>
                        </a:p>
                      </a:txBody>
                      <a:tcPr anchor="ctr">
                        <a:solidFill>
                          <a:srgbClr val="FFCCFF"/>
                        </a:solidFill>
                      </a:tcPr>
                    </a:tc>
                    <a:extLst>
                      <a:ext uri="{0D108BD9-81ED-4DB2-BD59-A6C34878D82A}">
                        <a16:rowId xmlns:a16="http://schemas.microsoft.com/office/drawing/2014/main" val="601546828"/>
                      </a:ext>
                    </a:extLst>
                  </a:tr>
                  <a:tr h="274320">
                    <a:tc>
                      <a:txBody>
                        <a:bodyPr/>
                        <a:lstStyle/>
                        <a:p>
                          <a:pPr algn="ctr"/>
                          <a:r>
                            <a:rPr lang="ro-RO" sz="1200" dirty="0"/>
                            <a:t>200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250 000</a:t>
                          </a:r>
                          <a:endParaRPr lang="ro-MD" sz="1200" dirty="0"/>
                        </a:p>
                      </a:txBody>
                      <a:tcPr anchor="ctr">
                        <a:solidFill>
                          <a:srgbClr val="FFCCFF"/>
                        </a:solidFill>
                      </a:tcPr>
                    </a:tc>
                    <a:extLst>
                      <a:ext uri="{0D108BD9-81ED-4DB2-BD59-A6C34878D82A}">
                        <a16:rowId xmlns:a16="http://schemas.microsoft.com/office/drawing/2014/main" val="3703627147"/>
                      </a:ext>
                    </a:extLst>
                  </a:tr>
                  <a:tr h="274320">
                    <a:tc>
                      <a:txBody>
                        <a:bodyPr/>
                        <a:lstStyle/>
                        <a:p>
                          <a:pPr algn="ctr"/>
                          <a:r>
                            <a:rPr lang="ro-RO" sz="1200" dirty="0"/>
                            <a:t>190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225 000</a:t>
                          </a:r>
                          <a:endParaRPr lang="ro-MD" sz="1200" dirty="0"/>
                        </a:p>
                      </a:txBody>
                      <a:tcPr anchor="ctr">
                        <a:solidFill>
                          <a:srgbClr val="FFCCFF"/>
                        </a:solidFill>
                      </a:tcPr>
                    </a:tc>
                    <a:extLst>
                      <a:ext uri="{0D108BD9-81ED-4DB2-BD59-A6C34878D82A}">
                        <a16:rowId xmlns:a16="http://schemas.microsoft.com/office/drawing/2014/main" val="2604734586"/>
                      </a:ext>
                    </a:extLst>
                  </a:tr>
                  <a:tr h="274320">
                    <a:tc>
                      <a:txBody>
                        <a:bodyPr/>
                        <a:lstStyle/>
                        <a:p>
                          <a:pPr algn="ctr"/>
                          <a:r>
                            <a:rPr lang="ro-RO" sz="1200" dirty="0"/>
                            <a:t>230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325 000</a:t>
                          </a:r>
                          <a:endParaRPr lang="ro-MD" sz="1200" dirty="0"/>
                        </a:p>
                      </a:txBody>
                      <a:tcPr anchor="ctr">
                        <a:solidFill>
                          <a:srgbClr val="FFCCFF"/>
                        </a:solidFill>
                      </a:tcPr>
                    </a:tc>
                    <a:extLst>
                      <a:ext uri="{0D108BD9-81ED-4DB2-BD59-A6C34878D82A}">
                        <a16:rowId xmlns:a16="http://schemas.microsoft.com/office/drawing/2014/main" val="2699211729"/>
                      </a:ext>
                    </a:extLst>
                  </a:tr>
                  <a:tr h="274320">
                    <a:tc>
                      <a:txBody>
                        <a:bodyPr/>
                        <a:lstStyle/>
                        <a:p>
                          <a:pPr algn="ctr"/>
                          <a:r>
                            <a:rPr lang="ro-RO" sz="1200" dirty="0"/>
                            <a:t>180</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200 000</a:t>
                          </a:r>
                          <a:endParaRPr lang="ro-MD" sz="1200" dirty="0"/>
                        </a:p>
                      </a:txBody>
                      <a:tcPr anchor="ctr">
                        <a:solidFill>
                          <a:srgbClr val="FFCCFF"/>
                        </a:solidFill>
                      </a:tcPr>
                    </a:tc>
                    <a:extLst>
                      <a:ext uri="{0D108BD9-81ED-4DB2-BD59-A6C34878D82A}">
                        <a16:rowId xmlns:a16="http://schemas.microsoft.com/office/drawing/2014/main" val="1395089912"/>
                      </a:ext>
                    </a:extLst>
                  </a:tr>
                  <a:tr h="274320">
                    <a:tc>
                      <a:txBody>
                        <a:bodyPr/>
                        <a:lstStyle/>
                        <a:p>
                          <a:pPr algn="ctr"/>
                          <a:r>
                            <a:rPr lang="ro-RO" sz="1200" dirty="0"/>
                            <a:t>210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275 000</a:t>
                          </a:r>
                          <a:endParaRPr lang="ro-MD" sz="1200" dirty="0"/>
                        </a:p>
                      </a:txBody>
                      <a:tcPr anchor="ctr">
                        <a:solidFill>
                          <a:srgbClr val="FFCCFF"/>
                        </a:solidFill>
                      </a:tcPr>
                    </a:tc>
                    <a:extLst>
                      <a:ext uri="{0D108BD9-81ED-4DB2-BD59-A6C34878D82A}">
                        <a16:rowId xmlns:a16="http://schemas.microsoft.com/office/drawing/2014/main" val="569969894"/>
                      </a:ext>
                    </a:extLst>
                  </a:tr>
                </a:tbl>
              </a:graphicData>
            </a:graphic>
          </p:graphicFrame>
        </mc:Fallback>
      </mc:AlternateContent>
      <p:sp>
        <p:nvSpPr>
          <p:cNvPr id="23" name="Rectangle: Rounded Corners 22">
            <a:extLst>
              <a:ext uri="{FF2B5EF4-FFF2-40B4-BE49-F238E27FC236}">
                <a16:creationId xmlns:a16="http://schemas.microsoft.com/office/drawing/2014/main" id="{F7632CD4-B402-4B7D-9EE5-9EEC33CA80F0}"/>
              </a:ext>
            </a:extLst>
          </p:cNvPr>
          <p:cNvSpPr/>
          <p:nvPr/>
        </p:nvSpPr>
        <p:spPr>
          <a:xfrm>
            <a:off x="1879599" y="3737428"/>
            <a:ext cx="3839029" cy="791029"/>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24" name="Rectangle: Rounded Corners 23">
            <a:extLst>
              <a:ext uri="{FF2B5EF4-FFF2-40B4-BE49-F238E27FC236}">
                <a16:creationId xmlns:a16="http://schemas.microsoft.com/office/drawing/2014/main" id="{06080AF7-C298-4F58-ABED-4028DA6B0402}"/>
              </a:ext>
            </a:extLst>
          </p:cNvPr>
          <p:cNvSpPr/>
          <p:nvPr/>
        </p:nvSpPr>
        <p:spPr>
          <a:xfrm>
            <a:off x="1879599" y="4528457"/>
            <a:ext cx="3839029" cy="562127"/>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25" name="TextBox 24">
            <a:extLst>
              <a:ext uri="{FF2B5EF4-FFF2-40B4-BE49-F238E27FC236}">
                <a16:creationId xmlns:a16="http://schemas.microsoft.com/office/drawing/2014/main" id="{EE915875-E68E-4935-954C-F5BC102BE924}"/>
              </a:ext>
            </a:extLst>
          </p:cNvPr>
          <p:cNvSpPr txBox="1"/>
          <p:nvPr/>
        </p:nvSpPr>
        <p:spPr>
          <a:xfrm>
            <a:off x="754062" y="3946244"/>
            <a:ext cx="1002165" cy="307777"/>
          </a:xfrm>
          <a:prstGeom prst="rect">
            <a:avLst/>
          </a:prstGeom>
          <a:noFill/>
        </p:spPr>
        <p:txBody>
          <a:bodyPr wrap="square" rtlCol="0">
            <a:spAutoFit/>
          </a:bodyPr>
          <a:lstStyle/>
          <a:p>
            <a:pPr algn="r"/>
            <a:r>
              <a:rPr lang="ro-RO" dirty="0" err="1"/>
              <a:t>X</a:t>
            </a:r>
            <a:r>
              <a:rPr lang="ro-RO" sz="800" dirty="0" err="1"/>
              <a:t>train</a:t>
            </a:r>
            <a:endParaRPr lang="ro-MD" dirty="0"/>
          </a:p>
        </p:txBody>
      </p:sp>
      <p:sp>
        <p:nvSpPr>
          <p:cNvPr id="27" name="Rectangle: Rounded Corners 26">
            <a:extLst>
              <a:ext uri="{FF2B5EF4-FFF2-40B4-BE49-F238E27FC236}">
                <a16:creationId xmlns:a16="http://schemas.microsoft.com/office/drawing/2014/main" id="{487742AF-95A6-483A-8D22-079132C9CB65}"/>
              </a:ext>
            </a:extLst>
          </p:cNvPr>
          <p:cNvSpPr/>
          <p:nvPr/>
        </p:nvSpPr>
        <p:spPr>
          <a:xfrm>
            <a:off x="5718628" y="4521199"/>
            <a:ext cx="1262743" cy="562127"/>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28" name="Rectangle: Rounded Corners 27">
            <a:extLst>
              <a:ext uri="{FF2B5EF4-FFF2-40B4-BE49-F238E27FC236}">
                <a16:creationId xmlns:a16="http://schemas.microsoft.com/office/drawing/2014/main" id="{37A9B09D-7029-40A1-8832-532E54D42B3E}"/>
              </a:ext>
            </a:extLst>
          </p:cNvPr>
          <p:cNvSpPr/>
          <p:nvPr/>
        </p:nvSpPr>
        <p:spPr>
          <a:xfrm>
            <a:off x="5718628" y="3742370"/>
            <a:ext cx="1262743" cy="78377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29" name="TextBox 28">
            <a:extLst>
              <a:ext uri="{FF2B5EF4-FFF2-40B4-BE49-F238E27FC236}">
                <a16:creationId xmlns:a16="http://schemas.microsoft.com/office/drawing/2014/main" id="{90B0D752-A6A1-4666-B4D0-876C08FC84FE}"/>
              </a:ext>
            </a:extLst>
          </p:cNvPr>
          <p:cNvSpPr txBox="1"/>
          <p:nvPr/>
        </p:nvSpPr>
        <p:spPr>
          <a:xfrm>
            <a:off x="754062" y="4639317"/>
            <a:ext cx="1002165" cy="307777"/>
          </a:xfrm>
          <a:prstGeom prst="rect">
            <a:avLst/>
          </a:prstGeom>
          <a:noFill/>
        </p:spPr>
        <p:txBody>
          <a:bodyPr wrap="square" rtlCol="0">
            <a:spAutoFit/>
          </a:bodyPr>
          <a:lstStyle/>
          <a:p>
            <a:pPr algn="r"/>
            <a:r>
              <a:rPr lang="ro-RO" dirty="0" err="1"/>
              <a:t>X</a:t>
            </a:r>
            <a:r>
              <a:rPr lang="ro-RO" sz="800" dirty="0" err="1"/>
              <a:t>test</a:t>
            </a:r>
            <a:endParaRPr lang="ro-MD" dirty="0"/>
          </a:p>
        </p:txBody>
      </p:sp>
      <p:sp>
        <p:nvSpPr>
          <p:cNvPr id="30" name="TextBox 29">
            <a:extLst>
              <a:ext uri="{FF2B5EF4-FFF2-40B4-BE49-F238E27FC236}">
                <a16:creationId xmlns:a16="http://schemas.microsoft.com/office/drawing/2014/main" id="{10758BC5-8A95-423A-BC62-78F97E9395E5}"/>
              </a:ext>
            </a:extLst>
          </p:cNvPr>
          <p:cNvSpPr txBox="1"/>
          <p:nvPr/>
        </p:nvSpPr>
        <p:spPr>
          <a:xfrm>
            <a:off x="7061813" y="3928611"/>
            <a:ext cx="1002165" cy="307777"/>
          </a:xfrm>
          <a:prstGeom prst="rect">
            <a:avLst/>
          </a:prstGeom>
          <a:noFill/>
        </p:spPr>
        <p:txBody>
          <a:bodyPr wrap="square" rtlCol="0">
            <a:spAutoFit/>
          </a:bodyPr>
          <a:lstStyle/>
          <a:p>
            <a:r>
              <a:rPr lang="ro-RO" dirty="0" err="1"/>
              <a:t>y</a:t>
            </a:r>
            <a:r>
              <a:rPr lang="ro-RO" sz="800" dirty="0" err="1"/>
              <a:t>train</a:t>
            </a:r>
            <a:endParaRPr lang="ro-MD" dirty="0"/>
          </a:p>
        </p:txBody>
      </p:sp>
      <p:sp>
        <p:nvSpPr>
          <p:cNvPr id="31" name="TextBox 30">
            <a:extLst>
              <a:ext uri="{FF2B5EF4-FFF2-40B4-BE49-F238E27FC236}">
                <a16:creationId xmlns:a16="http://schemas.microsoft.com/office/drawing/2014/main" id="{3CE1CAD4-DFFE-442C-BD6E-876EF1DEB7D2}"/>
              </a:ext>
            </a:extLst>
          </p:cNvPr>
          <p:cNvSpPr txBox="1"/>
          <p:nvPr/>
        </p:nvSpPr>
        <p:spPr>
          <a:xfrm>
            <a:off x="7091794" y="4639317"/>
            <a:ext cx="1002165" cy="307777"/>
          </a:xfrm>
          <a:prstGeom prst="rect">
            <a:avLst/>
          </a:prstGeom>
          <a:noFill/>
        </p:spPr>
        <p:txBody>
          <a:bodyPr wrap="square" rtlCol="0">
            <a:spAutoFit/>
          </a:bodyPr>
          <a:lstStyle/>
          <a:p>
            <a:r>
              <a:rPr lang="ro-RO" dirty="0" err="1"/>
              <a:t>y</a:t>
            </a:r>
            <a:r>
              <a:rPr lang="ro-RO" sz="800" dirty="0" err="1"/>
              <a:t>test</a:t>
            </a:r>
            <a:endParaRPr lang="ro-MD" dirty="0"/>
          </a:p>
        </p:txBody>
      </p:sp>
      <p:sp>
        <p:nvSpPr>
          <p:cNvPr id="32" name="Rectangle 31">
            <a:extLst>
              <a:ext uri="{FF2B5EF4-FFF2-40B4-BE49-F238E27FC236}">
                <a16:creationId xmlns:a16="http://schemas.microsoft.com/office/drawing/2014/main" id="{65C1619D-FFC1-44F8-8081-8FCDDFAD90EF}"/>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33" name="Rectangle 32">
            <a:extLst>
              <a:ext uri="{FF2B5EF4-FFF2-40B4-BE49-F238E27FC236}">
                <a16:creationId xmlns:a16="http://schemas.microsoft.com/office/drawing/2014/main" id="{4D3DF23B-1394-4D02-98EF-BB0F089EE740}"/>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supravegheat</a:t>
            </a:r>
          </a:p>
        </p:txBody>
      </p:sp>
      <p:sp>
        <p:nvSpPr>
          <p:cNvPr id="34" name="Rectangle 33">
            <a:extLst>
              <a:ext uri="{FF2B5EF4-FFF2-40B4-BE49-F238E27FC236}">
                <a16:creationId xmlns:a16="http://schemas.microsoft.com/office/drawing/2014/main" id="{3CFBE6D2-CE01-4755-A35B-EA7835D0833C}"/>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737787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19</a:t>
            </a:fld>
            <a:endParaRPr dirty="0">
              <a:latin typeface="+mj-lt"/>
            </a:endParaRPr>
          </a:p>
        </p:txBody>
      </p:sp>
      <p:sp>
        <p:nvSpPr>
          <p:cNvPr id="12" name="Rectangle 11">
            <a:extLst>
              <a:ext uri="{FF2B5EF4-FFF2-40B4-BE49-F238E27FC236}">
                <a16:creationId xmlns:a16="http://schemas.microsoft.com/office/drawing/2014/main" id="{C2FF1ED3-8669-44AB-B3CB-88EA577B24FD}"/>
              </a:ext>
            </a:extLst>
          </p:cNvPr>
          <p:cNvSpPr/>
          <p:nvPr/>
        </p:nvSpPr>
        <p:spPr>
          <a:xfrm>
            <a:off x="803655" y="590334"/>
            <a:ext cx="3988592"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Crearea și trainingul modelului</a:t>
            </a:r>
            <a:endParaRPr lang="en-US" sz="2000" b="1" dirty="0">
              <a:solidFill>
                <a:schemeClr val="accent1"/>
              </a:solidFill>
              <a:latin typeface="Roboto Slab"/>
              <a:ea typeface="Roboto Slab"/>
              <a:sym typeface="Roboto Slab"/>
            </a:endParaRPr>
          </a:p>
        </p:txBody>
      </p:sp>
      <p:sp>
        <p:nvSpPr>
          <p:cNvPr id="13" name="Rectangle 12">
            <a:extLst>
              <a:ext uri="{FF2B5EF4-FFF2-40B4-BE49-F238E27FC236}">
                <a16:creationId xmlns:a16="http://schemas.microsoft.com/office/drawing/2014/main" id="{4D3B2B5C-AD07-4CC1-A347-48981EBBB8E1}"/>
              </a:ext>
            </a:extLst>
          </p:cNvPr>
          <p:cNvSpPr/>
          <p:nvPr/>
        </p:nvSpPr>
        <p:spPr>
          <a:xfrm>
            <a:off x="729114" y="1044290"/>
            <a:ext cx="7522257" cy="646331"/>
          </a:xfrm>
          <a:prstGeom prst="rect">
            <a:avLst/>
          </a:prstGeom>
        </p:spPr>
        <p:txBody>
          <a:bodyPr wrap="square">
            <a:spAutoFit/>
          </a:bodyPr>
          <a:lstStyle/>
          <a:p>
            <a:pPr marL="285750" indent="-285750">
              <a:buFont typeface="Arial" panose="020B0604020202020204" pitchFamily="34" charset="0"/>
              <a:buChar char="•"/>
            </a:pPr>
            <a:r>
              <a:rPr lang="ro-MD" sz="1800" b="1" dirty="0"/>
              <a:t>Selectarea algoritmului statistic  - în funcție de sarcina propusă se selectează un algoritm de soluționare </a:t>
            </a:r>
          </a:p>
        </p:txBody>
      </p:sp>
      <p:sp>
        <p:nvSpPr>
          <p:cNvPr id="22" name="Rectangle 21">
            <a:extLst>
              <a:ext uri="{FF2B5EF4-FFF2-40B4-BE49-F238E27FC236}">
                <a16:creationId xmlns:a16="http://schemas.microsoft.com/office/drawing/2014/main" id="{A015FBE1-924B-4EBC-A304-9305505B73AA}"/>
              </a:ext>
            </a:extLst>
          </p:cNvPr>
          <p:cNvSpPr/>
          <p:nvPr/>
        </p:nvSpPr>
        <p:spPr>
          <a:xfrm>
            <a:off x="663799" y="1690621"/>
            <a:ext cx="7522257" cy="646331"/>
          </a:xfrm>
          <a:prstGeom prst="rect">
            <a:avLst/>
          </a:prstGeom>
        </p:spPr>
        <p:txBody>
          <a:bodyPr wrap="square">
            <a:spAutoFit/>
          </a:bodyPr>
          <a:lstStyle/>
          <a:p>
            <a:pPr marL="285750" indent="-285750">
              <a:buFont typeface="Arial" panose="020B0604020202020204" pitchFamily="34" charset="0"/>
              <a:buChar char="•"/>
            </a:pPr>
            <a:r>
              <a:rPr lang="ro-MD" sz="1800" b="1" dirty="0"/>
              <a:t>Crearea modelului – odată selectat algoritmul se creează un model ML </a:t>
            </a:r>
            <a:r>
              <a:rPr lang="en-US" sz="1800" b="1" dirty="0"/>
              <a:t>“</a:t>
            </a:r>
            <a:r>
              <a:rPr lang="ro-RO" sz="1800" b="1" dirty="0"/>
              <a:t>ne antrenat</a:t>
            </a:r>
            <a:r>
              <a:rPr lang="en-US" sz="1800" b="1" dirty="0"/>
              <a:t>”</a:t>
            </a:r>
            <a:endParaRPr lang="ro-MD" sz="1800" b="1" dirty="0"/>
          </a:p>
        </p:txBody>
      </p:sp>
      <p:sp>
        <p:nvSpPr>
          <p:cNvPr id="23" name="Rectangle 22">
            <a:extLst>
              <a:ext uri="{FF2B5EF4-FFF2-40B4-BE49-F238E27FC236}">
                <a16:creationId xmlns:a16="http://schemas.microsoft.com/office/drawing/2014/main" id="{F95FF2A9-0A9E-4740-9684-44B290778FBA}"/>
              </a:ext>
            </a:extLst>
          </p:cNvPr>
          <p:cNvSpPr/>
          <p:nvPr/>
        </p:nvSpPr>
        <p:spPr>
          <a:xfrm>
            <a:off x="663799" y="2373288"/>
            <a:ext cx="7986715" cy="646331"/>
          </a:xfrm>
          <a:prstGeom prst="rect">
            <a:avLst/>
          </a:prstGeom>
        </p:spPr>
        <p:txBody>
          <a:bodyPr wrap="square">
            <a:spAutoFit/>
          </a:bodyPr>
          <a:lstStyle/>
          <a:p>
            <a:pPr marL="285750" indent="-285750">
              <a:buFont typeface="Arial" panose="020B0604020202020204" pitchFamily="34" charset="0"/>
              <a:buChar char="•"/>
            </a:pPr>
            <a:r>
              <a:rPr lang="ro-MD" sz="1800" b="1" dirty="0"/>
              <a:t>Trainingul modelului ML – învățarea modelului pe baza datelor de training (</a:t>
            </a:r>
            <a:r>
              <a:rPr lang="ro-MD" sz="1800" b="1" dirty="0" err="1"/>
              <a:t>X</a:t>
            </a:r>
            <a:r>
              <a:rPr lang="ro-MD" sz="1050" b="1" dirty="0" err="1"/>
              <a:t>train</a:t>
            </a:r>
            <a:r>
              <a:rPr lang="ro-MD" sz="1800" b="1" dirty="0"/>
              <a:t> și </a:t>
            </a:r>
            <a:r>
              <a:rPr lang="ro-MD" sz="1800" b="1" dirty="0" err="1"/>
              <a:t>y</a:t>
            </a:r>
            <a:r>
              <a:rPr lang="ro-MD" sz="1000" b="1" dirty="0" err="1"/>
              <a:t>train</a:t>
            </a:r>
            <a:r>
              <a:rPr lang="ro-MD" sz="1800" b="1" dirty="0"/>
              <a:t>)</a:t>
            </a:r>
          </a:p>
        </p:txBody>
      </p:sp>
      <p:sp>
        <p:nvSpPr>
          <p:cNvPr id="24" name="Rectangle 23">
            <a:extLst>
              <a:ext uri="{FF2B5EF4-FFF2-40B4-BE49-F238E27FC236}">
                <a16:creationId xmlns:a16="http://schemas.microsoft.com/office/drawing/2014/main" id="{C1A73403-DF84-4A8A-A7F4-92015961FD9F}"/>
              </a:ext>
            </a:extLst>
          </p:cNvPr>
          <p:cNvSpPr/>
          <p:nvPr/>
        </p:nvSpPr>
        <p:spPr>
          <a:xfrm>
            <a:off x="692019" y="2976724"/>
            <a:ext cx="7986715" cy="646331"/>
          </a:xfrm>
          <a:prstGeom prst="rect">
            <a:avLst/>
          </a:prstGeom>
        </p:spPr>
        <p:txBody>
          <a:bodyPr wrap="square">
            <a:spAutoFit/>
          </a:bodyPr>
          <a:lstStyle/>
          <a:p>
            <a:pPr marL="285750" indent="-285750">
              <a:buFont typeface="Arial" panose="020B0604020202020204" pitchFamily="34" charset="0"/>
              <a:buChar char="•"/>
            </a:pPr>
            <a:r>
              <a:rPr lang="ro-MD" sz="1800" b="1" dirty="0"/>
              <a:t>Învățarea modelului presupune determinarea legității dintre caracteristicile datelor (</a:t>
            </a:r>
            <a:r>
              <a:rPr lang="ro-MD" sz="1800" b="1" dirty="0" err="1"/>
              <a:t>X</a:t>
            </a:r>
            <a:r>
              <a:rPr lang="ro-MD" sz="1050" b="1" dirty="0" err="1"/>
              <a:t>train</a:t>
            </a:r>
            <a:r>
              <a:rPr lang="ro-MD" sz="1800" b="1" dirty="0"/>
              <a:t>) și etichetele corespunzătoare lor (</a:t>
            </a:r>
            <a:r>
              <a:rPr lang="ro-MD" sz="1800" b="1" dirty="0" err="1"/>
              <a:t>y</a:t>
            </a:r>
            <a:r>
              <a:rPr lang="ro-MD" sz="1000" b="1" dirty="0" err="1"/>
              <a:t>train</a:t>
            </a:r>
            <a:r>
              <a:rPr lang="ro-MD" sz="1800" b="1" dirty="0"/>
              <a:t>)</a:t>
            </a:r>
          </a:p>
        </p:txBody>
      </p:sp>
      <mc:AlternateContent xmlns:mc="http://schemas.openxmlformats.org/markup-compatibility/2006" xmlns:a14="http://schemas.microsoft.com/office/drawing/2010/main">
        <mc:Choice Requires="a14">
          <p:graphicFrame>
            <p:nvGraphicFramePr>
              <p:cNvPr id="25" name="Table 2">
                <a:extLst>
                  <a:ext uri="{FF2B5EF4-FFF2-40B4-BE49-F238E27FC236}">
                    <a16:creationId xmlns:a16="http://schemas.microsoft.com/office/drawing/2014/main" id="{0CA10AEC-45EA-451E-9D53-6709321D452B}"/>
                  </a:ext>
                </a:extLst>
              </p:cNvPr>
              <p:cNvGraphicFramePr>
                <a:graphicFrameLocks noGrp="1"/>
              </p:cNvGraphicFramePr>
              <p:nvPr>
                <p:extLst>
                  <p:ext uri="{D42A27DB-BD31-4B8C-83A1-F6EECF244321}">
                    <p14:modId xmlns:p14="http://schemas.microsoft.com/office/powerpoint/2010/main" val="2741754400"/>
                  </p:ext>
                </p:extLst>
              </p:nvPr>
            </p:nvGraphicFramePr>
            <p:xfrm>
              <a:off x="1886856" y="3756132"/>
              <a:ext cx="5101772" cy="114306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pPr algn="ctr"/>
                          <a:r>
                            <a:rPr lang="ro-RO" sz="1200" b="1" dirty="0"/>
                            <a:t>Suprafața (</a:t>
                          </a:r>
                          <a14:m>
                            <m:oMath xmlns:m="http://schemas.openxmlformats.org/officeDocument/2006/math">
                              <m:sSup>
                                <m:sSupPr>
                                  <m:ctrlPr>
                                    <a:rPr lang="ro-RO" sz="1200" b="1" i="1" smtClean="0">
                                      <a:latin typeface="Cambria Math" panose="02040503050406030204" pitchFamily="18" charset="0"/>
                                    </a:rPr>
                                  </m:ctrlPr>
                                </m:sSupPr>
                                <m:e>
                                  <m:r>
                                    <a:rPr lang="ro-RO" sz="1200" b="1" i="1" smtClean="0">
                                      <a:latin typeface="Cambria Math" panose="02040503050406030204" pitchFamily="18" charset="0"/>
                                    </a:rPr>
                                    <m:t>𝒎</m:t>
                                  </m:r>
                                </m:e>
                                <m:sup>
                                  <m:r>
                                    <a:rPr lang="ro-RO" sz="1200" b="1" i="1" smtClean="0">
                                      <a:latin typeface="Cambria Math" panose="02040503050406030204" pitchFamily="18" charset="0"/>
                                    </a:rPr>
                                    <m:t>𝟐</m:t>
                                  </m:r>
                                </m:sup>
                              </m:sSup>
                            </m:oMath>
                          </a14:m>
                          <a:r>
                            <a:rPr lang="ro-RO" sz="1200" b="1" dirty="0"/>
                            <a:t>)</a:t>
                          </a:r>
                          <a:endParaRPr lang="ro-MD" sz="1200" b="1" dirty="0"/>
                        </a:p>
                      </a:txBody>
                      <a:tcPr anchor="ctr">
                        <a:solidFill>
                          <a:srgbClr val="66FFFF"/>
                        </a:solid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t>
                          </a:r>
                          <a:endParaRPr lang="ro-MD" sz="1200" b="1" dirty="0"/>
                        </a:p>
                      </a:txBody>
                      <a:tcPr anchor="ctr">
                        <a:solidFill>
                          <a:srgbClr val="FFCCFF"/>
                        </a:solidFill>
                      </a:tcPr>
                    </a:tc>
                    <a:extLst>
                      <a:ext uri="{0D108BD9-81ED-4DB2-BD59-A6C34878D82A}">
                        <a16:rowId xmlns:a16="http://schemas.microsoft.com/office/drawing/2014/main" val="601546828"/>
                      </a:ext>
                    </a:extLst>
                  </a:tr>
                  <a:tr h="205665">
                    <a:tc>
                      <a:txBody>
                        <a:bodyPr/>
                        <a:lstStyle/>
                        <a:p>
                          <a:pPr algn="ctr"/>
                          <a:r>
                            <a:rPr lang="ro-RO" sz="1200" dirty="0"/>
                            <a:t>200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250 000</a:t>
                          </a:r>
                          <a:endParaRPr lang="ro-MD" sz="1200" dirty="0"/>
                        </a:p>
                      </a:txBody>
                      <a:tcPr anchor="ctr">
                        <a:solidFill>
                          <a:srgbClr val="FFCCFF"/>
                        </a:solidFill>
                      </a:tcPr>
                    </a:tc>
                    <a:extLst>
                      <a:ext uri="{0D108BD9-81ED-4DB2-BD59-A6C34878D82A}">
                        <a16:rowId xmlns:a16="http://schemas.microsoft.com/office/drawing/2014/main" val="3703627147"/>
                      </a:ext>
                    </a:extLst>
                  </a:tr>
                  <a:tr h="205665">
                    <a:tc>
                      <a:txBody>
                        <a:bodyPr/>
                        <a:lstStyle/>
                        <a:p>
                          <a:pPr algn="ctr"/>
                          <a:r>
                            <a:rPr lang="ro-RO" sz="1200" dirty="0"/>
                            <a:t>190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225 000</a:t>
                          </a:r>
                          <a:endParaRPr lang="ro-MD" sz="1200" dirty="0"/>
                        </a:p>
                      </a:txBody>
                      <a:tcPr anchor="ctr">
                        <a:solidFill>
                          <a:srgbClr val="FFCCFF"/>
                        </a:solidFill>
                      </a:tcPr>
                    </a:tc>
                    <a:extLst>
                      <a:ext uri="{0D108BD9-81ED-4DB2-BD59-A6C34878D82A}">
                        <a16:rowId xmlns:a16="http://schemas.microsoft.com/office/drawing/2014/main" val="2604734586"/>
                      </a:ext>
                    </a:extLst>
                  </a:tr>
                  <a:tr h="205665">
                    <a:tc>
                      <a:txBody>
                        <a:bodyPr/>
                        <a:lstStyle/>
                        <a:p>
                          <a:pPr algn="ctr"/>
                          <a:r>
                            <a:rPr lang="ro-RO" sz="1200" dirty="0"/>
                            <a:t>230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325 000</a:t>
                          </a:r>
                          <a:endParaRPr lang="ro-MD" sz="1200" dirty="0"/>
                        </a:p>
                      </a:txBody>
                      <a:tcPr anchor="ctr">
                        <a:solidFill>
                          <a:srgbClr val="FFCCFF"/>
                        </a:solidFill>
                      </a:tcPr>
                    </a:tc>
                    <a:extLst>
                      <a:ext uri="{0D108BD9-81ED-4DB2-BD59-A6C34878D82A}">
                        <a16:rowId xmlns:a16="http://schemas.microsoft.com/office/drawing/2014/main" val="2699211729"/>
                      </a:ext>
                    </a:extLst>
                  </a:tr>
                </a:tbl>
              </a:graphicData>
            </a:graphic>
          </p:graphicFrame>
        </mc:Choice>
        <mc:Fallback xmlns="">
          <p:graphicFrame>
            <p:nvGraphicFramePr>
              <p:cNvPr id="25" name="Table 2">
                <a:extLst>
                  <a:ext uri="{FF2B5EF4-FFF2-40B4-BE49-F238E27FC236}">
                    <a16:creationId xmlns:a16="http://schemas.microsoft.com/office/drawing/2014/main" id="{0CA10AEC-45EA-451E-9D53-6709321D452B}"/>
                  </a:ext>
                </a:extLst>
              </p:cNvPr>
              <p:cNvGraphicFramePr>
                <a:graphicFrameLocks noGrp="1"/>
              </p:cNvGraphicFramePr>
              <p:nvPr>
                <p:extLst>
                  <p:ext uri="{D42A27DB-BD31-4B8C-83A1-F6EECF244321}">
                    <p14:modId xmlns:p14="http://schemas.microsoft.com/office/powerpoint/2010/main" val="2741754400"/>
                  </p:ext>
                </p:extLst>
              </p:nvPr>
            </p:nvGraphicFramePr>
            <p:xfrm>
              <a:off x="1886856" y="3756132"/>
              <a:ext cx="5101772" cy="1143069"/>
            </p:xfrm>
            <a:graphic>
              <a:graphicData uri="http://schemas.openxmlformats.org/drawingml/2006/table">
                <a:tbl>
                  <a:tblPr firstRow="1" bandRow="1">
                    <a:tableStyleId>{83ECFCF9-EB90-4EA4-BA1D-B0166F391BF1}</a:tableStyleId>
                  </a:tblPr>
                  <a:tblGrid>
                    <a:gridCol w="1275443">
                      <a:extLst>
                        <a:ext uri="{9D8B030D-6E8A-4147-A177-3AD203B41FA5}">
                          <a16:colId xmlns:a16="http://schemas.microsoft.com/office/drawing/2014/main" val="476660008"/>
                        </a:ext>
                      </a:extLst>
                    </a:gridCol>
                    <a:gridCol w="1275443">
                      <a:extLst>
                        <a:ext uri="{9D8B030D-6E8A-4147-A177-3AD203B41FA5}">
                          <a16:colId xmlns:a16="http://schemas.microsoft.com/office/drawing/2014/main" val="2830729349"/>
                        </a:ext>
                      </a:extLst>
                    </a:gridCol>
                    <a:gridCol w="1275443">
                      <a:extLst>
                        <a:ext uri="{9D8B030D-6E8A-4147-A177-3AD203B41FA5}">
                          <a16:colId xmlns:a16="http://schemas.microsoft.com/office/drawing/2014/main" val="3712262073"/>
                        </a:ext>
                      </a:extLst>
                    </a:gridCol>
                    <a:gridCol w="1275443">
                      <a:extLst>
                        <a:ext uri="{9D8B030D-6E8A-4147-A177-3AD203B41FA5}">
                          <a16:colId xmlns:a16="http://schemas.microsoft.com/office/drawing/2014/main" val="2609678452"/>
                        </a:ext>
                      </a:extLst>
                    </a:gridCol>
                  </a:tblGrid>
                  <a:tr h="320109">
                    <a:tc>
                      <a:txBody>
                        <a:bodyPr/>
                        <a:lstStyle/>
                        <a:p>
                          <a:endParaRPr lang="ro-MD"/>
                        </a:p>
                      </a:txBody>
                      <a:tcPr anchor="ctr">
                        <a:blipFill>
                          <a:blip r:embed="rId3"/>
                          <a:stretch>
                            <a:fillRect l="-476" t="-1887" r="-299524" b="-267925"/>
                          </a:stretch>
                        </a:blip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t>
                          </a:r>
                          <a:endParaRPr lang="ro-MD" sz="1200" b="1" dirty="0"/>
                        </a:p>
                      </a:txBody>
                      <a:tcPr anchor="ctr">
                        <a:solidFill>
                          <a:srgbClr val="FFCCFF"/>
                        </a:solidFill>
                      </a:tcPr>
                    </a:tc>
                    <a:extLst>
                      <a:ext uri="{0D108BD9-81ED-4DB2-BD59-A6C34878D82A}">
                        <a16:rowId xmlns:a16="http://schemas.microsoft.com/office/drawing/2014/main" val="601546828"/>
                      </a:ext>
                    </a:extLst>
                  </a:tr>
                  <a:tr h="274320">
                    <a:tc>
                      <a:txBody>
                        <a:bodyPr/>
                        <a:lstStyle/>
                        <a:p>
                          <a:pPr algn="ctr"/>
                          <a:r>
                            <a:rPr lang="ro-RO" sz="1200" dirty="0"/>
                            <a:t>200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250 000</a:t>
                          </a:r>
                          <a:endParaRPr lang="ro-MD" sz="1200" dirty="0"/>
                        </a:p>
                      </a:txBody>
                      <a:tcPr anchor="ctr">
                        <a:solidFill>
                          <a:srgbClr val="FFCCFF"/>
                        </a:solidFill>
                      </a:tcPr>
                    </a:tc>
                    <a:extLst>
                      <a:ext uri="{0D108BD9-81ED-4DB2-BD59-A6C34878D82A}">
                        <a16:rowId xmlns:a16="http://schemas.microsoft.com/office/drawing/2014/main" val="3703627147"/>
                      </a:ext>
                    </a:extLst>
                  </a:tr>
                  <a:tr h="274320">
                    <a:tc>
                      <a:txBody>
                        <a:bodyPr/>
                        <a:lstStyle/>
                        <a:p>
                          <a:pPr algn="ctr"/>
                          <a:r>
                            <a:rPr lang="ro-RO" sz="1200" dirty="0"/>
                            <a:t>190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225 000</a:t>
                          </a:r>
                          <a:endParaRPr lang="ro-MD" sz="1200" dirty="0"/>
                        </a:p>
                      </a:txBody>
                      <a:tcPr anchor="ctr">
                        <a:solidFill>
                          <a:srgbClr val="FFCCFF"/>
                        </a:solidFill>
                      </a:tcPr>
                    </a:tc>
                    <a:extLst>
                      <a:ext uri="{0D108BD9-81ED-4DB2-BD59-A6C34878D82A}">
                        <a16:rowId xmlns:a16="http://schemas.microsoft.com/office/drawing/2014/main" val="2604734586"/>
                      </a:ext>
                    </a:extLst>
                  </a:tr>
                  <a:tr h="274320">
                    <a:tc>
                      <a:txBody>
                        <a:bodyPr/>
                        <a:lstStyle/>
                        <a:p>
                          <a:pPr algn="ctr"/>
                          <a:r>
                            <a:rPr lang="ro-RO" sz="1200" dirty="0"/>
                            <a:t>230</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a:t>
                          </a:r>
                          <a:endParaRPr lang="ro-MD" sz="1200" dirty="0"/>
                        </a:p>
                      </a:txBody>
                      <a:tcPr anchor="ctr">
                        <a:solidFill>
                          <a:srgbClr val="66FFFF"/>
                        </a:solidFill>
                      </a:tcPr>
                    </a:tc>
                    <a:tc>
                      <a:txBody>
                        <a:bodyPr/>
                        <a:lstStyle/>
                        <a:p>
                          <a:pPr algn="ctr"/>
                          <a:r>
                            <a:rPr lang="ro-RO" sz="1200" dirty="0"/>
                            <a:t>325 000</a:t>
                          </a:r>
                          <a:endParaRPr lang="ro-MD" sz="1200" dirty="0"/>
                        </a:p>
                      </a:txBody>
                      <a:tcPr anchor="ctr">
                        <a:solidFill>
                          <a:srgbClr val="FFCCFF"/>
                        </a:solidFill>
                      </a:tcPr>
                    </a:tc>
                    <a:extLst>
                      <a:ext uri="{0D108BD9-81ED-4DB2-BD59-A6C34878D82A}">
                        <a16:rowId xmlns:a16="http://schemas.microsoft.com/office/drawing/2014/main" val="2699211729"/>
                      </a:ext>
                    </a:extLst>
                  </a:tr>
                </a:tbl>
              </a:graphicData>
            </a:graphic>
          </p:graphicFrame>
        </mc:Fallback>
      </mc:AlternateContent>
      <p:sp>
        <p:nvSpPr>
          <p:cNvPr id="26" name="Rectangle: Rounded Corners 25">
            <a:extLst>
              <a:ext uri="{FF2B5EF4-FFF2-40B4-BE49-F238E27FC236}">
                <a16:creationId xmlns:a16="http://schemas.microsoft.com/office/drawing/2014/main" id="{92B1D70D-AD9B-4B45-8785-E9CE08FE1CBC}"/>
              </a:ext>
            </a:extLst>
          </p:cNvPr>
          <p:cNvSpPr/>
          <p:nvPr/>
        </p:nvSpPr>
        <p:spPr>
          <a:xfrm>
            <a:off x="1886856" y="4092373"/>
            <a:ext cx="3839029" cy="791029"/>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28" name="TextBox 27">
            <a:extLst>
              <a:ext uri="{FF2B5EF4-FFF2-40B4-BE49-F238E27FC236}">
                <a16:creationId xmlns:a16="http://schemas.microsoft.com/office/drawing/2014/main" id="{7D37ADD8-945E-4231-9C9A-4DA8FF19BF86}"/>
              </a:ext>
            </a:extLst>
          </p:cNvPr>
          <p:cNvSpPr txBox="1"/>
          <p:nvPr/>
        </p:nvSpPr>
        <p:spPr>
          <a:xfrm>
            <a:off x="750075" y="4283556"/>
            <a:ext cx="1002165" cy="307777"/>
          </a:xfrm>
          <a:prstGeom prst="rect">
            <a:avLst/>
          </a:prstGeom>
          <a:noFill/>
        </p:spPr>
        <p:txBody>
          <a:bodyPr wrap="square" rtlCol="0">
            <a:spAutoFit/>
          </a:bodyPr>
          <a:lstStyle/>
          <a:p>
            <a:pPr algn="r"/>
            <a:r>
              <a:rPr lang="ro-RO" dirty="0" err="1"/>
              <a:t>X</a:t>
            </a:r>
            <a:r>
              <a:rPr lang="ro-RO" sz="800" dirty="0" err="1"/>
              <a:t>train</a:t>
            </a:r>
            <a:endParaRPr lang="ro-MD" dirty="0"/>
          </a:p>
        </p:txBody>
      </p:sp>
      <p:sp>
        <p:nvSpPr>
          <p:cNvPr id="30" name="Rectangle: Rounded Corners 29">
            <a:extLst>
              <a:ext uri="{FF2B5EF4-FFF2-40B4-BE49-F238E27FC236}">
                <a16:creationId xmlns:a16="http://schemas.microsoft.com/office/drawing/2014/main" id="{5D62B6C1-90FB-41F2-AA7B-F0D11DDA9E4D}"/>
              </a:ext>
            </a:extLst>
          </p:cNvPr>
          <p:cNvSpPr/>
          <p:nvPr/>
        </p:nvSpPr>
        <p:spPr>
          <a:xfrm>
            <a:off x="5725885" y="4097315"/>
            <a:ext cx="1262743" cy="78377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32" name="TextBox 31">
            <a:extLst>
              <a:ext uri="{FF2B5EF4-FFF2-40B4-BE49-F238E27FC236}">
                <a16:creationId xmlns:a16="http://schemas.microsoft.com/office/drawing/2014/main" id="{D3EA488A-8805-4BE3-9FEB-49605995C2C6}"/>
              </a:ext>
            </a:extLst>
          </p:cNvPr>
          <p:cNvSpPr txBox="1"/>
          <p:nvPr/>
        </p:nvSpPr>
        <p:spPr>
          <a:xfrm>
            <a:off x="7069070" y="4283556"/>
            <a:ext cx="1002165" cy="307777"/>
          </a:xfrm>
          <a:prstGeom prst="rect">
            <a:avLst/>
          </a:prstGeom>
          <a:noFill/>
        </p:spPr>
        <p:txBody>
          <a:bodyPr wrap="square" rtlCol="0">
            <a:spAutoFit/>
          </a:bodyPr>
          <a:lstStyle/>
          <a:p>
            <a:r>
              <a:rPr lang="ro-RO" dirty="0" err="1"/>
              <a:t>y</a:t>
            </a:r>
            <a:r>
              <a:rPr lang="ro-RO" sz="800" dirty="0" err="1"/>
              <a:t>train</a:t>
            </a:r>
            <a:endParaRPr lang="ro-MD" dirty="0"/>
          </a:p>
        </p:txBody>
      </p:sp>
      <p:sp>
        <p:nvSpPr>
          <p:cNvPr id="34" name="Rectangle 33">
            <a:extLst>
              <a:ext uri="{FF2B5EF4-FFF2-40B4-BE49-F238E27FC236}">
                <a16:creationId xmlns:a16="http://schemas.microsoft.com/office/drawing/2014/main" id="{985AFA68-2318-4842-B142-6CD182E1111B}"/>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35" name="Rectangle 34">
            <a:extLst>
              <a:ext uri="{FF2B5EF4-FFF2-40B4-BE49-F238E27FC236}">
                <a16:creationId xmlns:a16="http://schemas.microsoft.com/office/drawing/2014/main" id="{AD13D548-4832-40FE-87A9-5D4FA25C7E36}"/>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supravegheat</a:t>
            </a:r>
          </a:p>
        </p:txBody>
      </p:sp>
      <p:sp>
        <p:nvSpPr>
          <p:cNvPr id="36" name="Rectangle 35">
            <a:extLst>
              <a:ext uri="{FF2B5EF4-FFF2-40B4-BE49-F238E27FC236}">
                <a16:creationId xmlns:a16="http://schemas.microsoft.com/office/drawing/2014/main" id="{B2A76214-E77D-427A-A83B-54D90A87BE54}"/>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6035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2</a:t>
            </a:fld>
            <a:endParaRPr dirty="0">
              <a:latin typeface="+mj-lt"/>
            </a:endParaRPr>
          </a:p>
        </p:txBody>
      </p:sp>
      <p:sp>
        <p:nvSpPr>
          <p:cNvPr id="4" name="Rectangle 3">
            <a:extLst>
              <a:ext uri="{FF2B5EF4-FFF2-40B4-BE49-F238E27FC236}">
                <a16:creationId xmlns:a16="http://schemas.microsoft.com/office/drawing/2014/main" id="{0D6CE2F3-67F0-4477-B7C8-48D85867DA06}"/>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11" name="Rectangle 10">
            <a:extLst>
              <a:ext uri="{FF2B5EF4-FFF2-40B4-BE49-F238E27FC236}">
                <a16:creationId xmlns:a16="http://schemas.microsoft.com/office/drawing/2014/main" id="{D062EE94-5E29-4E0B-A6FF-368948AA2BD6}"/>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algn="r" fontAlgn="base"/>
            <a:endParaRPr lang="en-US" b="1" dirty="0">
              <a:solidFill>
                <a:schemeClr val="accent1"/>
              </a:solidFill>
              <a:latin typeface="Roboto Slab"/>
              <a:ea typeface="Roboto Slab"/>
            </a:endParaRPr>
          </a:p>
        </p:txBody>
      </p:sp>
      <p:sp>
        <p:nvSpPr>
          <p:cNvPr id="2" name="Rectangle 1">
            <a:extLst>
              <a:ext uri="{FF2B5EF4-FFF2-40B4-BE49-F238E27FC236}">
                <a16:creationId xmlns:a16="http://schemas.microsoft.com/office/drawing/2014/main" id="{F9568B48-584D-43C6-951E-04DED4E43ECA}"/>
              </a:ext>
            </a:extLst>
          </p:cNvPr>
          <p:cNvSpPr/>
          <p:nvPr/>
        </p:nvSpPr>
        <p:spPr>
          <a:xfrm>
            <a:off x="1083305" y="1045640"/>
            <a:ext cx="7321079" cy="3250955"/>
          </a:xfrm>
          <a:prstGeom prst="rect">
            <a:avLst/>
          </a:prstGeom>
        </p:spPr>
        <p:txBody>
          <a:bodyPr wrap="square">
            <a:spAutoFit/>
          </a:bodyPr>
          <a:lstStyle/>
          <a:p>
            <a:pPr>
              <a:lnSpc>
                <a:spcPct val="150000"/>
              </a:lnSpc>
            </a:pPr>
            <a:r>
              <a:rPr lang="ro-RO" sz="2800" b="1" dirty="0">
                <a:solidFill>
                  <a:schemeClr val="accent1"/>
                </a:solidFill>
                <a:latin typeface="Roboto Slab"/>
                <a:ea typeface="Roboto Slab"/>
              </a:rPr>
              <a:t>1. Ce este </a:t>
            </a:r>
            <a:r>
              <a:rPr lang="ro-RO" sz="2800" b="1" dirty="0" err="1">
                <a:solidFill>
                  <a:schemeClr val="accent1"/>
                </a:solidFill>
                <a:latin typeface="Roboto Slab"/>
                <a:ea typeface="Roboto Slab"/>
              </a:rPr>
              <a:t>Machine</a:t>
            </a:r>
            <a:r>
              <a:rPr lang="ro-RO" sz="2800" b="1" dirty="0">
                <a:solidFill>
                  <a:schemeClr val="accent1"/>
                </a:solidFill>
                <a:latin typeface="Roboto Slab"/>
                <a:ea typeface="Roboto Slab"/>
              </a:rPr>
              <a:t> </a:t>
            </a:r>
            <a:r>
              <a:rPr lang="ro-RO" sz="2800" b="1" dirty="0" err="1">
                <a:solidFill>
                  <a:schemeClr val="accent1"/>
                </a:solidFill>
                <a:latin typeface="Roboto Slab"/>
                <a:ea typeface="Roboto Slab"/>
              </a:rPr>
              <a:t>Learning</a:t>
            </a:r>
            <a:endParaRPr lang="ro-RO" sz="2800" b="1" dirty="0">
              <a:solidFill>
                <a:schemeClr val="accent1"/>
              </a:solidFill>
              <a:latin typeface="Roboto Slab"/>
              <a:ea typeface="Roboto Slab"/>
            </a:endParaRPr>
          </a:p>
          <a:p>
            <a:pPr>
              <a:lnSpc>
                <a:spcPct val="150000"/>
              </a:lnSpc>
            </a:pPr>
            <a:r>
              <a:rPr lang="ro-RO" sz="2800" b="1" dirty="0">
                <a:solidFill>
                  <a:schemeClr val="accent1"/>
                </a:solidFill>
                <a:latin typeface="Roboto Slab"/>
                <a:ea typeface="Roboto Slab"/>
              </a:rPr>
              <a:t>2. </a:t>
            </a:r>
            <a:r>
              <a:rPr lang="ro-RO" sz="2800" b="1" dirty="0" err="1">
                <a:solidFill>
                  <a:schemeClr val="accent1"/>
                </a:solidFill>
                <a:latin typeface="Roboto Slab"/>
                <a:ea typeface="Roboto Slab"/>
              </a:rPr>
              <a:t>Machine</a:t>
            </a:r>
            <a:r>
              <a:rPr lang="ro-RO" sz="2800" b="1" dirty="0">
                <a:solidFill>
                  <a:schemeClr val="accent1"/>
                </a:solidFill>
                <a:latin typeface="Roboto Slab"/>
                <a:ea typeface="Roboto Slab"/>
              </a:rPr>
              <a:t> </a:t>
            </a:r>
            <a:r>
              <a:rPr lang="ro-RO" sz="2800" b="1" dirty="0" err="1">
                <a:solidFill>
                  <a:schemeClr val="accent1"/>
                </a:solidFill>
                <a:latin typeface="Roboto Slab"/>
                <a:ea typeface="Roboto Slab"/>
              </a:rPr>
              <a:t>Learning</a:t>
            </a:r>
            <a:r>
              <a:rPr lang="ro-RO" sz="2800" b="1" dirty="0">
                <a:solidFill>
                  <a:schemeClr val="accent1"/>
                </a:solidFill>
                <a:latin typeface="Roboto Slab"/>
                <a:ea typeface="Roboto Slab"/>
              </a:rPr>
              <a:t> și Data </a:t>
            </a:r>
            <a:r>
              <a:rPr lang="ro-RO" sz="2800" b="1" dirty="0" err="1">
                <a:solidFill>
                  <a:schemeClr val="accent1"/>
                </a:solidFill>
                <a:latin typeface="Roboto Slab"/>
                <a:ea typeface="Roboto Slab"/>
              </a:rPr>
              <a:t>Science</a:t>
            </a:r>
            <a:endParaRPr lang="ro-RO" sz="2800" b="1" dirty="0">
              <a:solidFill>
                <a:schemeClr val="accent1"/>
              </a:solidFill>
              <a:latin typeface="Roboto Slab"/>
              <a:ea typeface="Roboto Slab"/>
            </a:endParaRPr>
          </a:p>
          <a:p>
            <a:pPr>
              <a:lnSpc>
                <a:spcPct val="150000"/>
              </a:lnSpc>
            </a:pPr>
            <a:r>
              <a:rPr lang="ro-RO" sz="2800" b="1" dirty="0">
                <a:solidFill>
                  <a:schemeClr val="accent1"/>
                </a:solidFill>
                <a:latin typeface="Roboto Slab"/>
                <a:ea typeface="Roboto Slab"/>
              </a:rPr>
              <a:t>3. Tipuri de </a:t>
            </a:r>
            <a:r>
              <a:rPr lang="ro-RO" sz="2800" b="1" dirty="0" err="1">
                <a:solidFill>
                  <a:schemeClr val="accent1"/>
                </a:solidFill>
                <a:latin typeface="Roboto Slab"/>
                <a:ea typeface="Roboto Slab"/>
              </a:rPr>
              <a:t>Machine</a:t>
            </a:r>
            <a:r>
              <a:rPr lang="ro-RO" sz="2800" b="1" dirty="0">
                <a:solidFill>
                  <a:schemeClr val="accent1"/>
                </a:solidFill>
                <a:latin typeface="Roboto Slab"/>
                <a:ea typeface="Roboto Slab"/>
              </a:rPr>
              <a:t> </a:t>
            </a:r>
            <a:r>
              <a:rPr lang="ro-RO" sz="2800" b="1" dirty="0" err="1">
                <a:solidFill>
                  <a:schemeClr val="accent1"/>
                </a:solidFill>
                <a:latin typeface="Roboto Slab"/>
                <a:ea typeface="Roboto Slab"/>
              </a:rPr>
              <a:t>Learning</a:t>
            </a:r>
            <a:endParaRPr lang="ro-RO" sz="2800" b="1" dirty="0">
              <a:solidFill>
                <a:schemeClr val="accent1"/>
              </a:solidFill>
              <a:latin typeface="Roboto Slab"/>
              <a:ea typeface="Roboto Slab"/>
            </a:endParaRPr>
          </a:p>
          <a:p>
            <a:pPr>
              <a:lnSpc>
                <a:spcPct val="150000"/>
              </a:lnSpc>
            </a:pPr>
            <a:r>
              <a:rPr lang="ro-RO" sz="2800" b="1" dirty="0">
                <a:solidFill>
                  <a:schemeClr val="accent1"/>
                </a:solidFill>
                <a:latin typeface="Roboto Slab"/>
                <a:ea typeface="Roboto Slab"/>
              </a:rPr>
              <a:t>4. </a:t>
            </a:r>
            <a:r>
              <a:rPr lang="ro-RO" sz="2800" b="1" dirty="0" err="1">
                <a:solidFill>
                  <a:schemeClr val="accent1"/>
                </a:solidFill>
                <a:latin typeface="Roboto Slab"/>
                <a:ea typeface="Roboto Slab"/>
              </a:rPr>
              <a:t>Machine</a:t>
            </a:r>
            <a:r>
              <a:rPr lang="ro-RO" sz="2800" b="1" dirty="0">
                <a:solidFill>
                  <a:schemeClr val="accent1"/>
                </a:solidFill>
                <a:latin typeface="Roboto Slab"/>
                <a:ea typeface="Roboto Slab"/>
              </a:rPr>
              <a:t> </a:t>
            </a:r>
            <a:r>
              <a:rPr lang="ro-RO" sz="2800" b="1" dirty="0" err="1">
                <a:solidFill>
                  <a:schemeClr val="accent1"/>
                </a:solidFill>
                <a:latin typeface="Roboto Slab"/>
                <a:ea typeface="Roboto Slab"/>
              </a:rPr>
              <a:t>Learning</a:t>
            </a:r>
            <a:r>
              <a:rPr lang="ro-RO" sz="2800" b="1" dirty="0">
                <a:solidFill>
                  <a:schemeClr val="accent1"/>
                </a:solidFill>
                <a:latin typeface="Roboto Slab"/>
                <a:ea typeface="Roboto Slab"/>
              </a:rPr>
              <a:t> supravegheat</a:t>
            </a:r>
          </a:p>
          <a:p>
            <a:pPr>
              <a:lnSpc>
                <a:spcPct val="150000"/>
              </a:lnSpc>
            </a:pPr>
            <a:r>
              <a:rPr lang="ro-RO" sz="2800" b="1" dirty="0">
                <a:solidFill>
                  <a:schemeClr val="accent1"/>
                </a:solidFill>
                <a:latin typeface="Roboto Slab"/>
                <a:ea typeface="Roboto Slab"/>
              </a:rPr>
              <a:t>5. </a:t>
            </a:r>
            <a:r>
              <a:rPr lang="ro-RO" sz="2800" b="1" dirty="0" err="1">
                <a:solidFill>
                  <a:schemeClr val="accent1"/>
                </a:solidFill>
                <a:latin typeface="Roboto Slab"/>
                <a:ea typeface="Roboto Slab"/>
              </a:rPr>
              <a:t>Machine</a:t>
            </a:r>
            <a:r>
              <a:rPr lang="ro-RO" sz="2800" b="1" dirty="0">
                <a:solidFill>
                  <a:schemeClr val="accent1"/>
                </a:solidFill>
                <a:latin typeface="Roboto Slab"/>
                <a:ea typeface="Roboto Slab"/>
              </a:rPr>
              <a:t> </a:t>
            </a:r>
            <a:r>
              <a:rPr lang="ro-RO" sz="2800" b="1" dirty="0" err="1">
                <a:solidFill>
                  <a:schemeClr val="accent1"/>
                </a:solidFill>
                <a:latin typeface="Roboto Slab"/>
                <a:ea typeface="Roboto Slab"/>
              </a:rPr>
              <a:t>Learning</a:t>
            </a:r>
            <a:r>
              <a:rPr lang="ro-RO" sz="2800" b="1" dirty="0">
                <a:solidFill>
                  <a:schemeClr val="accent1"/>
                </a:solidFill>
                <a:latin typeface="Roboto Slab"/>
                <a:ea typeface="Roboto Slab"/>
              </a:rPr>
              <a:t> nesupravegheat</a:t>
            </a:r>
          </a:p>
        </p:txBody>
      </p:sp>
      <p:sp>
        <p:nvSpPr>
          <p:cNvPr id="10" name="Rectangle 9">
            <a:extLst>
              <a:ext uri="{FF2B5EF4-FFF2-40B4-BE49-F238E27FC236}">
                <a16:creationId xmlns:a16="http://schemas.microsoft.com/office/drawing/2014/main" id="{4B48C223-935D-412B-AFB6-A6996020ABD7}"/>
              </a:ext>
            </a:extLst>
          </p:cNvPr>
          <p:cNvSpPr/>
          <p:nvPr/>
        </p:nvSpPr>
        <p:spPr>
          <a:xfrm>
            <a:off x="1868750" y="676308"/>
            <a:ext cx="5531543" cy="369332"/>
          </a:xfrm>
          <a:prstGeom prst="rect">
            <a:avLst/>
          </a:prstGeom>
        </p:spPr>
        <p:txBody>
          <a:bodyPr wrap="square">
            <a:spAutoFit/>
          </a:bodyPr>
          <a:lstStyle/>
          <a:p>
            <a:r>
              <a:rPr lang="ro-RO" sz="1800" b="1" dirty="0">
                <a:solidFill>
                  <a:schemeClr val="accent1"/>
                </a:solidFill>
                <a:latin typeface="Roboto Slab"/>
                <a:ea typeface="Roboto Slab"/>
              </a:rPr>
              <a:t>Ce ne așteaptă?</a:t>
            </a:r>
          </a:p>
        </p:txBody>
      </p:sp>
      <p:sp>
        <p:nvSpPr>
          <p:cNvPr id="9" name="Rectangle 8">
            <a:extLst>
              <a:ext uri="{FF2B5EF4-FFF2-40B4-BE49-F238E27FC236}">
                <a16:creationId xmlns:a16="http://schemas.microsoft.com/office/drawing/2014/main" id="{0586F455-CFCD-4594-A689-B28F46552275}"/>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20</a:t>
            </a:fld>
            <a:endParaRPr dirty="0">
              <a:latin typeface="+mj-lt"/>
            </a:endParaRPr>
          </a:p>
        </p:txBody>
      </p:sp>
      <p:sp>
        <p:nvSpPr>
          <p:cNvPr id="14" name="Rectangle 13">
            <a:extLst>
              <a:ext uri="{FF2B5EF4-FFF2-40B4-BE49-F238E27FC236}">
                <a16:creationId xmlns:a16="http://schemas.microsoft.com/office/drawing/2014/main" id="{B267B6CE-CB8F-4977-9436-9D77059DAD78}"/>
              </a:ext>
            </a:extLst>
          </p:cNvPr>
          <p:cNvSpPr/>
          <p:nvPr/>
        </p:nvSpPr>
        <p:spPr>
          <a:xfrm>
            <a:off x="1445659" y="590334"/>
            <a:ext cx="2704587"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Evaluarea modelului</a:t>
            </a:r>
            <a:endParaRPr lang="en-US" sz="2000" b="1" dirty="0">
              <a:solidFill>
                <a:schemeClr val="accent1"/>
              </a:solidFill>
              <a:latin typeface="Roboto Slab"/>
              <a:ea typeface="Roboto Slab"/>
              <a:sym typeface="Roboto Slab"/>
            </a:endParaRPr>
          </a:p>
        </p:txBody>
      </p:sp>
      <p:sp>
        <p:nvSpPr>
          <p:cNvPr id="15" name="Rectangle 14">
            <a:extLst>
              <a:ext uri="{FF2B5EF4-FFF2-40B4-BE49-F238E27FC236}">
                <a16:creationId xmlns:a16="http://schemas.microsoft.com/office/drawing/2014/main" id="{6A49F6D6-D82D-45F9-BCB0-7BD6DED28BD6}"/>
              </a:ext>
            </a:extLst>
          </p:cNvPr>
          <p:cNvSpPr/>
          <p:nvPr/>
        </p:nvSpPr>
        <p:spPr>
          <a:xfrm>
            <a:off x="729114" y="1044290"/>
            <a:ext cx="7522257" cy="923330"/>
          </a:xfrm>
          <a:prstGeom prst="rect">
            <a:avLst/>
          </a:prstGeom>
        </p:spPr>
        <p:txBody>
          <a:bodyPr wrap="square">
            <a:spAutoFit/>
          </a:bodyPr>
          <a:lstStyle/>
          <a:p>
            <a:pPr marL="285750" indent="-285750">
              <a:buFont typeface="Arial" panose="020B0604020202020204" pitchFamily="34" charset="0"/>
              <a:buChar char="•"/>
            </a:pPr>
            <a:r>
              <a:rPr lang="ro-RO" sz="1800" b="1" dirty="0"/>
              <a:t>Realizarea predicției – modelul creat și antrenat este utilizat pentru realizarea predicției pe datele </a:t>
            </a:r>
            <a:r>
              <a:rPr lang="ro-RO" sz="1800" b="1" dirty="0" err="1"/>
              <a:t>X</a:t>
            </a:r>
            <a:r>
              <a:rPr lang="ro-RO" sz="1100" b="1" dirty="0" err="1"/>
              <a:t>test</a:t>
            </a:r>
            <a:r>
              <a:rPr lang="ro-RO" sz="1800" b="1" dirty="0"/>
              <a:t> creându-se datele de predicție </a:t>
            </a:r>
            <a:r>
              <a:rPr lang="ro-RO" sz="1800" b="1" dirty="0" err="1"/>
              <a:t>y</a:t>
            </a:r>
            <a:r>
              <a:rPr lang="ro-RO" sz="1100" b="1" dirty="0" err="1"/>
              <a:t>pred</a:t>
            </a:r>
            <a:endParaRPr lang="ro-MD" sz="1800" b="1" dirty="0"/>
          </a:p>
        </p:txBody>
      </p:sp>
      <p:sp>
        <p:nvSpPr>
          <p:cNvPr id="11" name="Rectangle 10">
            <a:extLst>
              <a:ext uri="{FF2B5EF4-FFF2-40B4-BE49-F238E27FC236}">
                <a16:creationId xmlns:a16="http://schemas.microsoft.com/office/drawing/2014/main" id="{0A744FBC-28CD-4C09-8B20-2848997126D6}"/>
              </a:ext>
            </a:extLst>
          </p:cNvPr>
          <p:cNvSpPr/>
          <p:nvPr/>
        </p:nvSpPr>
        <p:spPr>
          <a:xfrm>
            <a:off x="692019" y="2021466"/>
            <a:ext cx="7986715" cy="923330"/>
          </a:xfrm>
          <a:prstGeom prst="rect">
            <a:avLst/>
          </a:prstGeom>
        </p:spPr>
        <p:txBody>
          <a:bodyPr wrap="square">
            <a:spAutoFit/>
          </a:bodyPr>
          <a:lstStyle/>
          <a:p>
            <a:pPr marL="285750" indent="-285750">
              <a:buFont typeface="Arial" panose="020B0604020202020204" pitchFamily="34" charset="0"/>
              <a:buChar char="•"/>
            </a:pPr>
            <a:r>
              <a:rPr lang="ro-MD" sz="1800" b="1" dirty="0"/>
              <a:t>Evaluarea modelului – prin diverse mecanisme matematice se determină gradul de similitudine dintre datele etichetă de test (</a:t>
            </a:r>
            <a:r>
              <a:rPr lang="ro-MD" sz="1800" b="1" dirty="0" err="1"/>
              <a:t>y</a:t>
            </a:r>
            <a:r>
              <a:rPr lang="ro-MD" sz="1050" b="1" dirty="0" err="1"/>
              <a:t>test</a:t>
            </a:r>
            <a:r>
              <a:rPr lang="ro-MD" sz="1800" b="1" dirty="0"/>
              <a:t>) considerate și valori adevărate și datele de predicție (</a:t>
            </a:r>
            <a:r>
              <a:rPr lang="ro-MD" sz="1800" b="1" dirty="0" err="1"/>
              <a:t>y</a:t>
            </a:r>
            <a:r>
              <a:rPr lang="ro-MD" sz="1000" b="1" dirty="0" err="1"/>
              <a:t>pred</a:t>
            </a:r>
            <a:r>
              <a:rPr lang="ro-MD" sz="1800" b="1" dirty="0"/>
              <a:t>)</a:t>
            </a:r>
          </a:p>
        </p:txBody>
      </p:sp>
      <mc:AlternateContent xmlns:mc="http://schemas.openxmlformats.org/markup-compatibility/2006" xmlns:a14="http://schemas.microsoft.com/office/drawing/2010/main">
        <mc:Choice Requires="a14">
          <p:graphicFrame>
            <p:nvGraphicFramePr>
              <p:cNvPr id="13" name="Table 2">
                <a:extLst>
                  <a:ext uri="{FF2B5EF4-FFF2-40B4-BE49-F238E27FC236}">
                    <a16:creationId xmlns:a16="http://schemas.microsoft.com/office/drawing/2014/main" id="{4D9B4F43-BDC2-4E2C-9958-8782AFC8560A}"/>
                  </a:ext>
                </a:extLst>
              </p:cNvPr>
              <p:cNvGraphicFramePr>
                <a:graphicFrameLocks noGrp="1"/>
              </p:cNvGraphicFramePr>
              <p:nvPr>
                <p:extLst>
                  <p:ext uri="{D42A27DB-BD31-4B8C-83A1-F6EECF244321}">
                    <p14:modId xmlns:p14="http://schemas.microsoft.com/office/powerpoint/2010/main" val="76347086"/>
                  </p:ext>
                </p:extLst>
              </p:nvPr>
            </p:nvGraphicFramePr>
            <p:xfrm>
              <a:off x="1030515" y="3294994"/>
              <a:ext cx="7511140" cy="868749"/>
            </p:xfrm>
            <a:graphic>
              <a:graphicData uri="http://schemas.openxmlformats.org/drawingml/2006/table">
                <a:tbl>
                  <a:tblPr firstRow="1" bandRow="1">
                    <a:tableStyleId>{83ECFCF9-EB90-4EA4-BA1D-B0166F391BF1}</a:tableStyleId>
                  </a:tblPr>
                  <a:tblGrid>
                    <a:gridCol w="1436914">
                      <a:extLst>
                        <a:ext uri="{9D8B030D-6E8A-4147-A177-3AD203B41FA5}">
                          <a16:colId xmlns:a16="http://schemas.microsoft.com/office/drawing/2014/main" val="476660008"/>
                        </a:ext>
                      </a:extLst>
                    </a:gridCol>
                    <a:gridCol w="1429657">
                      <a:extLst>
                        <a:ext uri="{9D8B030D-6E8A-4147-A177-3AD203B41FA5}">
                          <a16:colId xmlns:a16="http://schemas.microsoft.com/office/drawing/2014/main" val="2830729349"/>
                        </a:ext>
                      </a:extLst>
                    </a:gridCol>
                    <a:gridCol w="1451428">
                      <a:extLst>
                        <a:ext uri="{9D8B030D-6E8A-4147-A177-3AD203B41FA5}">
                          <a16:colId xmlns:a16="http://schemas.microsoft.com/office/drawing/2014/main" val="3712262073"/>
                        </a:ext>
                      </a:extLst>
                    </a:gridCol>
                    <a:gridCol w="1589315">
                      <a:extLst>
                        <a:ext uri="{9D8B030D-6E8A-4147-A177-3AD203B41FA5}">
                          <a16:colId xmlns:a16="http://schemas.microsoft.com/office/drawing/2014/main" val="2609678452"/>
                        </a:ext>
                      </a:extLst>
                    </a:gridCol>
                    <a:gridCol w="1603826">
                      <a:extLst>
                        <a:ext uri="{9D8B030D-6E8A-4147-A177-3AD203B41FA5}">
                          <a16:colId xmlns:a16="http://schemas.microsoft.com/office/drawing/2014/main" val="1193333769"/>
                        </a:ext>
                      </a:extLst>
                    </a:gridCol>
                  </a:tblGrid>
                  <a:tr h="320109">
                    <a:tc>
                      <a:txBody>
                        <a:bodyPr/>
                        <a:lstStyle/>
                        <a:p>
                          <a:pPr algn="ctr"/>
                          <a:r>
                            <a:rPr lang="ro-RO" sz="1200" b="1" dirty="0"/>
                            <a:t>Suprafața (</a:t>
                          </a:r>
                          <a14:m>
                            <m:oMath xmlns:m="http://schemas.openxmlformats.org/officeDocument/2006/math">
                              <m:sSup>
                                <m:sSupPr>
                                  <m:ctrlPr>
                                    <a:rPr lang="ro-RO" sz="1200" b="1" i="1" smtClean="0">
                                      <a:latin typeface="Cambria Math" panose="02040503050406030204" pitchFamily="18" charset="0"/>
                                    </a:rPr>
                                  </m:ctrlPr>
                                </m:sSupPr>
                                <m:e>
                                  <m:r>
                                    <a:rPr lang="ro-RO" sz="1200" b="1" i="1" smtClean="0">
                                      <a:latin typeface="Cambria Math" panose="02040503050406030204" pitchFamily="18" charset="0"/>
                                    </a:rPr>
                                    <m:t>𝒎</m:t>
                                  </m:r>
                                </m:e>
                                <m:sup>
                                  <m:r>
                                    <a:rPr lang="ro-RO" sz="1200" b="1" i="1" smtClean="0">
                                      <a:latin typeface="Cambria Math" panose="02040503050406030204" pitchFamily="18" charset="0"/>
                                    </a:rPr>
                                    <m:t>𝟐</m:t>
                                  </m:r>
                                </m:sup>
                              </m:sSup>
                            </m:oMath>
                          </a14:m>
                          <a:r>
                            <a:rPr lang="ro-RO" sz="1200" b="1" dirty="0"/>
                            <a:t>)</a:t>
                          </a:r>
                          <a:endParaRPr lang="ro-MD" sz="1200" b="1" dirty="0"/>
                        </a:p>
                      </a:txBody>
                      <a:tcPr anchor="ctr">
                        <a:solidFill>
                          <a:srgbClr val="66FFFF"/>
                        </a:solid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adevărat (€)</a:t>
                          </a:r>
                          <a:endParaRPr lang="ro-MD" sz="1200" b="1" dirty="0"/>
                        </a:p>
                      </a:txBody>
                      <a:tcPr anchor="ctr">
                        <a:solidFill>
                          <a:srgbClr val="FFCCFF"/>
                        </a:solidFill>
                      </a:tcPr>
                    </a:tc>
                    <a:tc>
                      <a:txBody>
                        <a:bodyPr/>
                        <a:lstStyle/>
                        <a:p>
                          <a:pPr algn="ctr"/>
                          <a:r>
                            <a:rPr lang="ro-RO" sz="1200" b="1" dirty="0"/>
                            <a:t>Prețul prezis (€)</a:t>
                          </a:r>
                          <a:endParaRPr lang="ro-MD" sz="1200" b="1" dirty="0"/>
                        </a:p>
                      </a:txBody>
                      <a:tcPr anchor="ctr">
                        <a:solidFill>
                          <a:srgbClr val="FF9966"/>
                        </a:solidFill>
                      </a:tcPr>
                    </a:tc>
                    <a:extLst>
                      <a:ext uri="{0D108BD9-81ED-4DB2-BD59-A6C34878D82A}">
                        <a16:rowId xmlns:a16="http://schemas.microsoft.com/office/drawing/2014/main" val="601546828"/>
                      </a:ext>
                    </a:extLst>
                  </a:tr>
                  <a:tr h="205665">
                    <a:tc>
                      <a:txBody>
                        <a:bodyPr/>
                        <a:lstStyle/>
                        <a:p>
                          <a:pPr algn="ctr"/>
                          <a:r>
                            <a:rPr lang="ro-RO" sz="1200" dirty="0"/>
                            <a:t>180</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200 000</a:t>
                          </a:r>
                          <a:endParaRPr lang="ro-MD" sz="1200" dirty="0"/>
                        </a:p>
                      </a:txBody>
                      <a:tcPr anchor="ctr">
                        <a:solidFill>
                          <a:srgbClr val="FFCCFF"/>
                        </a:solidFill>
                      </a:tcPr>
                    </a:tc>
                    <a:tc>
                      <a:txBody>
                        <a:bodyPr/>
                        <a:lstStyle/>
                        <a:p>
                          <a:pPr algn="ctr"/>
                          <a:r>
                            <a:rPr lang="ro-RO" sz="1200" dirty="0"/>
                            <a:t>210 000</a:t>
                          </a:r>
                          <a:endParaRPr lang="ro-MD" sz="1200" dirty="0"/>
                        </a:p>
                      </a:txBody>
                      <a:tcPr anchor="ctr">
                        <a:solidFill>
                          <a:srgbClr val="FF9966"/>
                        </a:solidFill>
                      </a:tcPr>
                    </a:tc>
                    <a:extLst>
                      <a:ext uri="{0D108BD9-81ED-4DB2-BD59-A6C34878D82A}">
                        <a16:rowId xmlns:a16="http://schemas.microsoft.com/office/drawing/2014/main" val="1395089912"/>
                      </a:ext>
                    </a:extLst>
                  </a:tr>
                  <a:tr h="205665">
                    <a:tc>
                      <a:txBody>
                        <a:bodyPr/>
                        <a:lstStyle/>
                        <a:p>
                          <a:pPr algn="ctr"/>
                          <a:r>
                            <a:rPr lang="ro-RO" sz="1200" dirty="0"/>
                            <a:t>210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275 000</a:t>
                          </a:r>
                          <a:endParaRPr lang="ro-MD" sz="1200" dirty="0"/>
                        </a:p>
                      </a:txBody>
                      <a:tcPr anchor="ctr">
                        <a:solidFill>
                          <a:srgbClr val="FFCCFF"/>
                        </a:solidFill>
                      </a:tcPr>
                    </a:tc>
                    <a:tc>
                      <a:txBody>
                        <a:bodyPr/>
                        <a:lstStyle/>
                        <a:p>
                          <a:pPr algn="ctr"/>
                          <a:r>
                            <a:rPr lang="ro-RO" sz="1200" dirty="0"/>
                            <a:t>260 000</a:t>
                          </a:r>
                          <a:endParaRPr lang="ro-MD" sz="1200" dirty="0"/>
                        </a:p>
                      </a:txBody>
                      <a:tcPr anchor="ctr">
                        <a:solidFill>
                          <a:srgbClr val="FF9966"/>
                        </a:solidFill>
                      </a:tcPr>
                    </a:tc>
                    <a:extLst>
                      <a:ext uri="{0D108BD9-81ED-4DB2-BD59-A6C34878D82A}">
                        <a16:rowId xmlns:a16="http://schemas.microsoft.com/office/drawing/2014/main" val="569969894"/>
                      </a:ext>
                    </a:extLst>
                  </a:tr>
                </a:tbl>
              </a:graphicData>
            </a:graphic>
          </p:graphicFrame>
        </mc:Choice>
        <mc:Fallback xmlns="">
          <p:graphicFrame>
            <p:nvGraphicFramePr>
              <p:cNvPr id="13" name="Table 2">
                <a:extLst>
                  <a:ext uri="{FF2B5EF4-FFF2-40B4-BE49-F238E27FC236}">
                    <a16:creationId xmlns:a16="http://schemas.microsoft.com/office/drawing/2014/main" id="{4D9B4F43-BDC2-4E2C-9958-8782AFC8560A}"/>
                  </a:ext>
                </a:extLst>
              </p:cNvPr>
              <p:cNvGraphicFramePr>
                <a:graphicFrameLocks noGrp="1"/>
              </p:cNvGraphicFramePr>
              <p:nvPr>
                <p:extLst>
                  <p:ext uri="{D42A27DB-BD31-4B8C-83A1-F6EECF244321}">
                    <p14:modId xmlns:p14="http://schemas.microsoft.com/office/powerpoint/2010/main" val="76347086"/>
                  </p:ext>
                </p:extLst>
              </p:nvPr>
            </p:nvGraphicFramePr>
            <p:xfrm>
              <a:off x="1030515" y="3294994"/>
              <a:ext cx="7511140" cy="868749"/>
            </p:xfrm>
            <a:graphic>
              <a:graphicData uri="http://schemas.openxmlformats.org/drawingml/2006/table">
                <a:tbl>
                  <a:tblPr firstRow="1" bandRow="1">
                    <a:tableStyleId>{83ECFCF9-EB90-4EA4-BA1D-B0166F391BF1}</a:tableStyleId>
                  </a:tblPr>
                  <a:tblGrid>
                    <a:gridCol w="1436914">
                      <a:extLst>
                        <a:ext uri="{9D8B030D-6E8A-4147-A177-3AD203B41FA5}">
                          <a16:colId xmlns:a16="http://schemas.microsoft.com/office/drawing/2014/main" val="476660008"/>
                        </a:ext>
                      </a:extLst>
                    </a:gridCol>
                    <a:gridCol w="1429657">
                      <a:extLst>
                        <a:ext uri="{9D8B030D-6E8A-4147-A177-3AD203B41FA5}">
                          <a16:colId xmlns:a16="http://schemas.microsoft.com/office/drawing/2014/main" val="2830729349"/>
                        </a:ext>
                      </a:extLst>
                    </a:gridCol>
                    <a:gridCol w="1451428">
                      <a:extLst>
                        <a:ext uri="{9D8B030D-6E8A-4147-A177-3AD203B41FA5}">
                          <a16:colId xmlns:a16="http://schemas.microsoft.com/office/drawing/2014/main" val="3712262073"/>
                        </a:ext>
                      </a:extLst>
                    </a:gridCol>
                    <a:gridCol w="1589315">
                      <a:extLst>
                        <a:ext uri="{9D8B030D-6E8A-4147-A177-3AD203B41FA5}">
                          <a16:colId xmlns:a16="http://schemas.microsoft.com/office/drawing/2014/main" val="2609678452"/>
                        </a:ext>
                      </a:extLst>
                    </a:gridCol>
                    <a:gridCol w="1603826">
                      <a:extLst>
                        <a:ext uri="{9D8B030D-6E8A-4147-A177-3AD203B41FA5}">
                          <a16:colId xmlns:a16="http://schemas.microsoft.com/office/drawing/2014/main" val="1193333769"/>
                        </a:ext>
                      </a:extLst>
                    </a:gridCol>
                  </a:tblGrid>
                  <a:tr h="320109">
                    <a:tc>
                      <a:txBody>
                        <a:bodyPr/>
                        <a:lstStyle/>
                        <a:p>
                          <a:endParaRPr lang="ro-MD"/>
                        </a:p>
                      </a:txBody>
                      <a:tcPr anchor="ctr">
                        <a:blipFill>
                          <a:blip r:embed="rId3"/>
                          <a:stretch>
                            <a:fillRect l="-424" t="-1887" r="-422881" b="-183019"/>
                          </a:stretch>
                        </a:blipFill>
                      </a:tcPr>
                    </a:tc>
                    <a:tc>
                      <a:txBody>
                        <a:bodyPr/>
                        <a:lstStyle/>
                        <a:p>
                          <a:pPr algn="ctr"/>
                          <a:r>
                            <a:rPr lang="ro-RO" sz="1200" b="1" dirty="0"/>
                            <a:t>Nr. dormitoare</a:t>
                          </a:r>
                          <a:endParaRPr lang="ro-MD" sz="1200" b="1" dirty="0"/>
                        </a:p>
                      </a:txBody>
                      <a:tcPr anchor="ctr">
                        <a:solidFill>
                          <a:srgbClr val="66FFFF"/>
                        </a:solidFill>
                      </a:tcPr>
                    </a:tc>
                    <a:tc>
                      <a:txBody>
                        <a:bodyPr/>
                        <a:lstStyle/>
                        <a:p>
                          <a:pPr algn="ctr"/>
                          <a:r>
                            <a:rPr lang="ro-RO" sz="1200" b="1" dirty="0"/>
                            <a:t>Nr. garaje</a:t>
                          </a:r>
                          <a:endParaRPr lang="ro-MD" sz="1200" b="1" dirty="0"/>
                        </a:p>
                      </a:txBody>
                      <a:tcPr anchor="ctr">
                        <a:solidFill>
                          <a:srgbClr val="66FFFF"/>
                        </a:solidFill>
                      </a:tcPr>
                    </a:tc>
                    <a:tc>
                      <a:txBody>
                        <a:bodyPr/>
                        <a:lstStyle/>
                        <a:p>
                          <a:pPr algn="ctr"/>
                          <a:r>
                            <a:rPr lang="ro-RO" sz="1200" b="1" dirty="0"/>
                            <a:t>Prețul adevărat (€)</a:t>
                          </a:r>
                          <a:endParaRPr lang="ro-MD" sz="1200" b="1" dirty="0"/>
                        </a:p>
                      </a:txBody>
                      <a:tcPr anchor="ctr">
                        <a:solidFill>
                          <a:srgbClr val="FFCCFF"/>
                        </a:solidFill>
                      </a:tcPr>
                    </a:tc>
                    <a:tc>
                      <a:txBody>
                        <a:bodyPr/>
                        <a:lstStyle/>
                        <a:p>
                          <a:pPr algn="ctr"/>
                          <a:r>
                            <a:rPr lang="ro-RO" sz="1200" b="1" dirty="0"/>
                            <a:t>Prețul prezis (€)</a:t>
                          </a:r>
                          <a:endParaRPr lang="ro-MD" sz="1200" b="1" dirty="0"/>
                        </a:p>
                      </a:txBody>
                      <a:tcPr anchor="ctr">
                        <a:solidFill>
                          <a:srgbClr val="FF9966"/>
                        </a:solidFill>
                      </a:tcPr>
                    </a:tc>
                    <a:extLst>
                      <a:ext uri="{0D108BD9-81ED-4DB2-BD59-A6C34878D82A}">
                        <a16:rowId xmlns:a16="http://schemas.microsoft.com/office/drawing/2014/main" val="601546828"/>
                      </a:ext>
                    </a:extLst>
                  </a:tr>
                  <a:tr h="274320">
                    <a:tc>
                      <a:txBody>
                        <a:bodyPr/>
                        <a:lstStyle/>
                        <a:p>
                          <a:pPr algn="ctr"/>
                          <a:r>
                            <a:rPr lang="ro-RO" sz="1200" dirty="0"/>
                            <a:t>180</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1</a:t>
                          </a:r>
                          <a:endParaRPr lang="ro-MD" sz="1200" dirty="0"/>
                        </a:p>
                      </a:txBody>
                      <a:tcPr anchor="ctr">
                        <a:solidFill>
                          <a:srgbClr val="66FFFF"/>
                        </a:solidFill>
                      </a:tcPr>
                    </a:tc>
                    <a:tc>
                      <a:txBody>
                        <a:bodyPr/>
                        <a:lstStyle/>
                        <a:p>
                          <a:pPr algn="ctr"/>
                          <a:r>
                            <a:rPr lang="ro-RO" sz="1200" dirty="0"/>
                            <a:t>200 000</a:t>
                          </a:r>
                          <a:endParaRPr lang="ro-MD" sz="1200" dirty="0"/>
                        </a:p>
                      </a:txBody>
                      <a:tcPr anchor="ctr">
                        <a:solidFill>
                          <a:srgbClr val="FFCCFF"/>
                        </a:solidFill>
                      </a:tcPr>
                    </a:tc>
                    <a:tc>
                      <a:txBody>
                        <a:bodyPr/>
                        <a:lstStyle/>
                        <a:p>
                          <a:pPr algn="ctr"/>
                          <a:r>
                            <a:rPr lang="ro-RO" sz="1200" dirty="0"/>
                            <a:t>210 000</a:t>
                          </a:r>
                          <a:endParaRPr lang="ro-MD" sz="1200" dirty="0"/>
                        </a:p>
                      </a:txBody>
                      <a:tcPr anchor="ctr">
                        <a:solidFill>
                          <a:srgbClr val="FF9966"/>
                        </a:solidFill>
                      </a:tcPr>
                    </a:tc>
                    <a:extLst>
                      <a:ext uri="{0D108BD9-81ED-4DB2-BD59-A6C34878D82A}">
                        <a16:rowId xmlns:a16="http://schemas.microsoft.com/office/drawing/2014/main" val="1395089912"/>
                      </a:ext>
                    </a:extLst>
                  </a:tr>
                  <a:tr h="274320">
                    <a:tc>
                      <a:txBody>
                        <a:bodyPr/>
                        <a:lstStyle/>
                        <a:p>
                          <a:pPr algn="ctr"/>
                          <a:r>
                            <a:rPr lang="ro-RO" sz="1200" dirty="0"/>
                            <a:t>210</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a:t>
                          </a:r>
                          <a:endParaRPr lang="ro-MD" sz="1200" dirty="0"/>
                        </a:p>
                      </a:txBody>
                      <a:tcPr anchor="ctr">
                        <a:solidFill>
                          <a:srgbClr val="66FFFF"/>
                        </a:solidFill>
                      </a:tcPr>
                    </a:tc>
                    <a:tc>
                      <a:txBody>
                        <a:bodyPr/>
                        <a:lstStyle/>
                        <a:p>
                          <a:pPr algn="ctr"/>
                          <a:r>
                            <a:rPr lang="ro-RO" sz="1200" dirty="0"/>
                            <a:t>275 000</a:t>
                          </a:r>
                          <a:endParaRPr lang="ro-MD" sz="1200" dirty="0"/>
                        </a:p>
                      </a:txBody>
                      <a:tcPr anchor="ctr">
                        <a:solidFill>
                          <a:srgbClr val="FFCCFF"/>
                        </a:solidFill>
                      </a:tcPr>
                    </a:tc>
                    <a:tc>
                      <a:txBody>
                        <a:bodyPr/>
                        <a:lstStyle/>
                        <a:p>
                          <a:pPr algn="ctr"/>
                          <a:r>
                            <a:rPr lang="ro-RO" sz="1200" dirty="0"/>
                            <a:t>260 000</a:t>
                          </a:r>
                          <a:endParaRPr lang="ro-MD" sz="1200" dirty="0"/>
                        </a:p>
                      </a:txBody>
                      <a:tcPr anchor="ctr">
                        <a:solidFill>
                          <a:srgbClr val="FF9966"/>
                        </a:solidFill>
                      </a:tcPr>
                    </a:tc>
                    <a:extLst>
                      <a:ext uri="{0D108BD9-81ED-4DB2-BD59-A6C34878D82A}">
                        <a16:rowId xmlns:a16="http://schemas.microsoft.com/office/drawing/2014/main" val="569969894"/>
                      </a:ext>
                    </a:extLst>
                  </a:tr>
                </a:tbl>
              </a:graphicData>
            </a:graphic>
          </p:graphicFrame>
        </mc:Fallback>
      </mc:AlternateContent>
      <p:sp>
        <p:nvSpPr>
          <p:cNvPr id="17" name="Rectangle: Rounded Corners 16">
            <a:extLst>
              <a:ext uri="{FF2B5EF4-FFF2-40B4-BE49-F238E27FC236}">
                <a16:creationId xmlns:a16="http://schemas.microsoft.com/office/drawing/2014/main" id="{CE300677-18BF-4E01-A5FE-8D64401E0DC3}"/>
              </a:ext>
            </a:extLst>
          </p:cNvPr>
          <p:cNvSpPr/>
          <p:nvPr/>
        </p:nvSpPr>
        <p:spPr>
          <a:xfrm>
            <a:off x="1030515" y="3611811"/>
            <a:ext cx="4317999" cy="562127"/>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19" name="Rectangle: Rounded Corners 18">
            <a:extLst>
              <a:ext uri="{FF2B5EF4-FFF2-40B4-BE49-F238E27FC236}">
                <a16:creationId xmlns:a16="http://schemas.microsoft.com/office/drawing/2014/main" id="{E673EF5D-04AC-41C3-BBA2-8F404979F2B3}"/>
              </a:ext>
            </a:extLst>
          </p:cNvPr>
          <p:cNvSpPr/>
          <p:nvPr/>
        </p:nvSpPr>
        <p:spPr>
          <a:xfrm>
            <a:off x="5348514" y="3608873"/>
            <a:ext cx="1589315" cy="562127"/>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21" name="TextBox 20">
            <a:extLst>
              <a:ext uri="{FF2B5EF4-FFF2-40B4-BE49-F238E27FC236}">
                <a16:creationId xmlns:a16="http://schemas.microsoft.com/office/drawing/2014/main" id="{55F9F082-5056-4E5D-87DB-ECAF4956AC21}"/>
              </a:ext>
            </a:extLst>
          </p:cNvPr>
          <p:cNvSpPr txBox="1"/>
          <p:nvPr/>
        </p:nvSpPr>
        <p:spPr>
          <a:xfrm>
            <a:off x="2437719" y="4222421"/>
            <a:ext cx="1002165" cy="307777"/>
          </a:xfrm>
          <a:prstGeom prst="rect">
            <a:avLst/>
          </a:prstGeom>
          <a:noFill/>
        </p:spPr>
        <p:txBody>
          <a:bodyPr wrap="square" rtlCol="0">
            <a:spAutoFit/>
          </a:bodyPr>
          <a:lstStyle/>
          <a:p>
            <a:pPr algn="r"/>
            <a:r>
              <a:rPr lang="ro-RO" dirty="0" err="1"/>
              <a:t>X</a:t>
            </a:r>
            <a:r>
              <a:rPr lang="ro-RO" sz="800" dirty="0" err="1"/>
              <a:t>test</a:t>
            </a:r>
            <a:endParaRPr lang="ro-MD" dirty="0"/>
          </a:p>
        </p:txBody>
      </p:sp>
      <p:sp>
        <p:nvSpPr>
          <p:cNvPr id="22" name="TextBox 21">
            <a:extLst>
              <a:ext uri="{FF2B5EF4-FFF2-40B4-BE49-F238E27FC236}">
                <a16:creationId xmlns:a16="http://schemas.microsoft.com/office/drawing/2014/main" id="{25E4B2E9-008A-43BD-AA5A-94CAC7782326}"/>
              </a:ext>
            </a:extLst>
          </p:cNvPr>
          <p:cNvSpPr txBox="1"/>
          <p:nvPr/>
        </p:nvSpPr>
        <p:spPr>
          <a:xfrm>
            <a:off x="7567713" y="4202365"/>
            <a:ext cx="1002165" cy="307777"/>
          </a:xfrm>
          <a:prstGeom prst="rect">
            <a:avLst/>
          </a:prstGeom>
          <a:noFill/>
        </p:spPr>
        <p:txBody>
          <a:bodyPr wrap="square" rtlCol="0">
            <a:spAutoFit/>
          </a:bodyPr>
          <a:lstStyle/>
          <a:p>
            <a:r>
              <a:rPr lang="ro-RO" dirty="0" err="1"/>
              <a:t>y</a:t>
            </a:r>
            <a:r>
              <a:rPr lang="ro-RO" sz="800" dirty="0" err="1"/>
              <a:t>pred</a:t>
            </a:r>
            <a:endParaRPr lang="ro-MD" dirty="0"/>
          </a:p>
        </p:txBody>
      </p:sp>
      <p:sp>
        <p:nvSpPr>
          <p:cNvPr id="23" name="TextBox 22">
            <a:extLst>
              <a:ext uri="{FF2B5EF4-FFF2-40B4-BE49-F238E27FC236}">
                <a16:creationId xmlns:a16="http://schemas.microsoft.com/office/drawing/2014/main" id="{7DBFA9F4-8A56-4B3F-9249-68F9C3454DF5}"/>
              </a:ext>
            </a:extLst>
          </p:cNvPr>
          <p:cNvSpPr txBox="1"/>
          <p:nvPr/>
        </p:nvSpPr>
        <p:spPr>
          <a:xfrm>
            <a:off x="5935664" y="4202366"/>
            <a:ext cx="1002165" cy="307777"/>
          </a:xfrm>
          <a:prstGeom prst="rect">
            <a:avLst/>
          </a:prstGeom>
          <a:noFill/>
        </p:spPr>
        <p:txBody>
          <a:bodyPr wrap="square" rtlCol="0">
            <a:spAutoFit/>
          </a:bodyPr>
          <a:lstStyle/>
          <a:p>
            <a:r>
              <a:rPr lang="ro-RO" dirty="0" err="1"/>
              <a:t>y</a:t>
            </a:r>
            <a:r>
              <a:rPr lang="ro-RO" sz="800" dirty="0" err="1"/>
              <a:t>test</a:t>
            </a:r>
            <a:endParaRPr lang="ro-MD" dirty="0"/>
          </a:p>
        </p:txBody>
      </p:sp>
      <p:sp>
        <p:nvSpPr>
          <p:cNvPr id="27" name="Rectangle: Rounded Corners 26">
            <a:extLst>
              <a:ext uri="{FF2B5EF4-FFF2-40B4-BE49-F238E27FC236}">
                <a16:creationId xmlns:a16="http://schemas.microsoft.com/office/drawing/2014/main" id="{3CE61CE2-73F9-4A61-A8C1-285E0D99F2AC}"/>
              </a:ext>
            </a:extLst>
          </p:cNvPr>
          <p:cNvSpPr/>
          <p:nvPr/>
        </p:nvSpPr>
        <p:spPr>
          <a:xfrm>
            <a:off x="6937829" y="3605935"/>
            <a:ext cx="1589315" cy="562127"/>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ro-MD"/>
          </a:p>
        </p:txBody>
      </p:sp>
      <p:sp>
        <p:nvSpPr>
          <p:cNvPr id="28" name="Rectangle 27">
            <a:extLst>
              <a:ext uri="{FF2B5EF4-FFF2-40B4-BE49-F238E27FC236}">
                <a16:creationId xmlns:a16="http://schemas.microsoft.com/office/drawing/2014/main" id="{5E86A3FF-EF38-4C18-AE70-06D2FEF99D32}"/>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29" name="Rectangle 28">
            <a:extLst>
              <a:ext uri="{FF2B5EF4-FFF2-40B4-BE49-F238E27FC236}">
                <a16:creationId xmlns:a16="http://schemas.microsoft.com/office/drawing/2014/main" id="{5F5F30A5-D03C-45F0-BA80-BE107A9D3D47}"/>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supravegheat</a:t>
            </a:r>
          </a:p>
        </p:txBody>
      </p:sp>
      <p:sp>
        <p:nvSpPr>
          <p:cNvPr id="30" name="Rectangle 29">
            <a:extLst>
              <a:ext uri="{FF2B5EF4-FFF2-40B4-BE49-F238E27FC236}">
                <a16:creationId xmlns:a16="http://schemas.microsoft.com/office/drawing/2014/main" id="{2A04A43E-54D7-4BAC-AF02-80AB824E4628}"/>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75486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0091EA"/>
                </a:solidFill>
                <a:effectLst/>
                <a:uLnTx/>
                <a:uFillTx/>
                <a:latin typeface="+mj-lt"/>
                <a:ea typeface="Source Sans Pro"/>
                <a:sym typeface="Source Sans Pr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sz="1300" b="1" i="0" u="none" strike="noStrike" kern="0" cap="none" spc="0" normalizeH="0" baseline="0" noProof="0" dirty="0">
              <a:ln>
                <a:noFill/>
              </a:ln>
              <a:solidFill>
                <a:srgbClr val="0091EA"/>
              </a:solidFill>
              <a:effectLst/>
              <a:uLnTx/>
              <a:uFillTx/>
              <a:latin typeface="+mj-lt"/>
              <a:ea typeface="Source Sans Pro"/>
              <a:sym typeface="Source Sans Pro"/>
            </a:endParaRPr>
          </a:p>
        </p:txBody>
      </p:sp>
      <p:sp>
        <p:nvSpPr>
          <p:cNvPr id="13" name="Rectangle 12">
            <a:extLst>
              <a:ext uri="{FF2B5EF4-FFF2-40B4-BE49-F238E27FC236}">
                <a16:creationId xmlns:a16="http://schemas.microsoft.com/office/drawing/2014/main" id="{8E284FCF-9469-4874-9602-39685EC5BE62}"/>
              </a:ext>
            </a:extLst>
          </p:cNvPr>
          <p:cNvSpPr/>
          <p:nvPr/>
        </p:nvSpPr>
        <p:spPr>
          <a:xfrm>
            <a:off x="1398316" y="531983"/>
            <a:ext cx="2659702"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Ajustarea modelului</a:t>
            </a:r>
            <a:endParaRPr lang="en-US" sz="2000" b="1" dirty="0">
              <a:solidFill>
                <a:schemeClr val="accent1"/>
              </a:solidFill>
              <a:latin typeface="Roboto Slab"/>
              <a:ea typeface="Roboto Slab"/>
              <a:sym typeface="Roboto Slab"/>
            </a:endParaRPr>
          </a:p>
        </p:txBody>
      </p:sp>
      <p:sp>
        <p:nvSpPr>
          <p:cNvPr id="14" name="Rectangle 13">
            <a:extLst>
              <a:ext uri="{FF2B5EF4-FFF2-40B4-BE49-F238E27FC236}">
                <a16:creationId xmlns:a16="http://schemas.microsoft.com/office/drawing/2014/main" id="{F05C7379-FF29-4810-869C-864CFEF3C8BB}"/>
              </a:ext>
            </a:extLst>
          </p:cNvPr>
          <p:cNvSpPr/>
          <p:nvPr/>
        </p:nvSpPr>
        <p:spPr>
          <a:xfrm>
            <a:off x="810870" y="1133395"/>
            <a:ext cx="7788844" cy="646331"/>
          </a:xfrm>
          <a:prstGeom prst="rect">
            <a:avLst/>
          </a:prstGeom>
        </p:spPr>
        <p:txBody>
          <a:bodyPr wrap="square">
            <a:spAutoFit/>
          </a:bodyPr>
          <a:lstStyle/>
          <a:p>
            <a:pPr marL="285750" indent="-285750">
              <a:buFont typeface="Arial" panose="020B0604020202020204" pitchFamily="34" charset="0"/>
              <a:buChar char="•"/>
            </a:pPr>
            <a:r>
              <a:rPr lang="ro-RO" sz="1800" b="1" dirty="0"/>
              <a:t>Ajustarea modelului  - modificarea valorilor </a:t>
            </a:r>
            <a:r>
              <a:rPr lang="ro-RO" sz="1800" b="1" dirty="0" err="1"/>
              <a:t>hiper</a:t>
            </a:r>
            <a:r>
              <a:rPr lang="ro-RO" sz="1800" b="1" dirty="0"/>
              <a:t>-parametrilor algoritmului în cazul performanțelor nesatisfăcătoare a modelului</a:t>
            </a:r>
            <a:endParaRPr lang="ro-MD" sz="1800" b="1" dirty="0"/>
          </a:p>
        </p:txBody>
      </p:sp>
      <p:sp>
        <p:nvSpPr>
          <p:cNvPr id="15" name="Rectangle 14">
            <a:extLst>
              <a:ext uri="{FF2B5EF4-FFF2-40B4-BE49-F238E27FC236}">
                <a16:creationId xmlns:a16="http://schemas.microsoft.com/office/drawing/2014/main" id="{7A0F4194-7E63-469E-8711-EDEC760E1A84}"/>
              </a:ext>
            </a:extLst>
          </p:cNvPr>
          <p:cNvSpPr/>
          <p:nvPr/>
        </p:nvSpPr>
        <p:spPr>
          <a:xfrm>
            <a:off x="810869" y="1959915"/>
            <a:ext cx="7522257" cy="646331"/>
          </a:xfrm>
          <a:prstGeom prst="rect">
            <a:avLst/>
          </a:prstGeom>
        </p:spPr>
        <p:txBody>
          <a:bodyPr wrap="square">
            <a:spAutoFit/>
          </a:bodyPr>
          <a:lstStyle/>
          <a:p>
            <a:pPr marL="285750" indent="-285750">
              <a:buFont typeface="Arial" panose="020B0604020202020204" pitchFamily="34" charset="0"/>
              <a:buChar char="•"/>
            </a:pPr>
            <a:r>
              <a:rPr lang="ro-MD" sz="1800" b="1" dirty="0" err="1"/>
              <a:t>Hiper</a:t>
            </a:r>
            <a:r>
              <a:rPr lang="ro-MD" sz="1800" b="1" dirty="0"/>
              <a:t>-parametrii sunt niște parametri ai algoritmului ce pot fi modificați de către utilizator</a:t>
            </a:r>
          </a:p>
        </p:txBody>
      </p:sp>
      <p:sp>
        <p:nvSpPr>
          <p:cNvPr id="17" name="Rectangle 16">
            <a:extLst>
              <a:ext uri="{FF2B5EF4-FFF2-40B4-BE49-F238E27FC236}">
                <a16:creationId xmlns:a16="http://schemas.microsoft.com/office/drawing/2014/main" id="{7CB2890D-35A7-4B0F-8456-4E4EC42C497C}"/>
              </a:ext>
            </a:extLst>
          </p:cNvPr>
          <p:cNvSpPr/>
          <p:nvPr/>
        </p:nvSpPr>
        <p:spPr>
          <a:xfrm>
            <a:off x="810870" y="2716890"/>
            <a:ext cx="7522257" cy="369332"/>
          </a:xfrm>
          <a:prstGeom prst="rect">
            <a:avLst/>
          </a:prstGeom>
        </p:spPr>
        <p:txBody>
          <a:bodyPr wrap="square">
            <a:spAutoFit/>
          </a:bodyPr>
          <a:lstStyle/>
          <a:p>
            <a:pPr marL="285750" indent="-285750">
              <a:buFont typeface="Arial" panose="020B0604020202020204" pitchFamily="34" charset="0"/>
              <a:buChar char="•"/>
            </a:pPr>
            <a:r>
              <a:rPr lang="ro-MD" sz="1800" b="1" dirty="0"/>
              <a:t>Numărul și tipul </a:t>
            </a:r>
            <a:r>
              <a:rPr lang="ro-MD" sz="1800" b="1" dirty="0" err="1"/>
              <a:t>hiper</a:t>
            </a:r>
            <a:r>
              <a:rPr lang="ro-MD" sz="1800" b="1" dirty="0"/>
              <a:t>-parametrilor depind de algoritmul utilizat</a:t>
            </a:r>
          </a:p>
        </p:txBody>
      </p:sp>
      <p:sp>
        <p:nvSpPr>
          <p:cNvPr id="18" name="Rectangle 17">
            <a:extLst>
              <a:ext uri="{FF2B5EF4-FFF2-40B4-BE49-F238E27FC236}">
                <a16:creationId xmlns:a16="http://schemas.microsoft.com/office/drawing/2014/main" id="{39E03981-7C3B-42D4-8DC8-133E7D8AD432}"/>
              </a:ext>
            </a:extLst>
          </p:cNvPr>
          <p:cNvSpPr/>
          <p:nvPr/>
        </p:nvSpPr>
        <p:spPr>
          <a:xfrm>
            <a:off x="810870" y="3196866"/>
            <a:ext cx="7717587" cy="646331"/>
          </a:xfrm>
          <a:prstGeom prst="rect">
            <a:avLst/>
          </a:prstGeom>
        </p:spPr>
        <p:txBody>
          <a:bodyPr wrap="square">
            <a:spAutoFit/>
          </a:bodyPr>
          <a:lstStyle/>
          <a:p>
            <a:pPr marL="285750" indent="-285750">
              <a:buFont typeface="Arial" panose="020B0604020202020204" pitchFamily="34" charset="0"/>
              <a:buChar char="•"/>
            </a:pPr>
            <a:r>
              <a:rPr lang="ro-MD" sz="1800" b="1" dirty="0"/>
              <a:t>După ajustarea modelului se repetă procedurile de creare, training și evaluarea a modelului până se ajunge la performanțele dorite</a:t>
            </a:r>
          </a:p>
        </p:txBody>
      </p:sp>
      <p:sp>
        <p:nvSpPr>
          <p:cNvPr id="19" name="Rectangle 18">
            <a:extLst>
              <a:ext uri="{FF2B5EF4-FFF2-40B4-BE49-F238E27FC236}">
                <a16:creationId xmlns:a16="http://schemas.microsoft.com/office/drawing/2014/main" id="{30654004-E95F-4439-97AB-6E43B280DD4E}"/>
              </a:ext>
            </a:extLst>
          </p:cNvPr>
          <p:cNvSpPr/>
          <p:nvPr/>
        </p:nvSpPr>
        <p:spPr>
          <a:xfrm>
            <a:off x="810870" y="3992443"/>
            <a:ext cx="7717587" cy="646331"/>
          </a:xfrm>
          <a:prstGeom prst="rect">
            <a:avLst/>
          </a:prstGeom>
        </p:spPr>
        <p:txBody>
          <a:bodyPr wrap="square">
            <a:spAutoFit/>
          </a:bodyPr>
          <a:lstStyle/>
          <a:p>
            <a:pPr marL="285750" indent="-285750">
              <a:buFont typeface="Arial" panose="020B0604020202020204" pitchFamily="34" charset="0"/>
              <a:buChar char="•"/>
            </a:pPr>
            <a:r>
              <a:rPr lang="ro-MD" sz="1800" b="1" dirty="0"/>
              <a:t>Dacă performanțele dorite nu pot fi atinse cu acest algoritm se purcede la îmbunătățirea datelor și/sau selectarea altui algoritm</a:t>
            </a:r>
          </a:p>
        </p:txBody>
      </p:sp>
      <p:sp>
        <p:nvSpPr>
          <p:cNvPr id="20" name="Rectangle 19">
            <a:extLst>
              <a:ext uri="{FF2B5EF4-FFF2-40B4-BE49-F238E27FC236}">
                <a16:creationId xmlns:a16="http://schemas.microsoft.com/office/drawing/2014/main" id="{3575AF10-9723-4DE0-8725-449622491B2E}"/>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21" name="Rectangle 20">
            <a:extLst>
              <a:ext uri="{FF2B5EF4-FFF2-40B4-BE49-F238E27FC236}">
                <a16:creationId xmlns:a16="http://schemas.microsoft.com/office/drawing/2014/main" id="{667841DA-0DE6-466A-9846-DB0857A1CF28}"/>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supravegheat</a:t>
            </a:r>
          </a:p>
        </p:txBody>
      </p:sp>
      <p:sp>
        <p:nvSpPr>
          <p:cNvPr id="22" name="Rectangle 21">
            <a:extLst>
              <a:ext uri="{FF2B5EF4-FFF2-40B4-BE49-F238E27FC236}">
                <a16:creationId xmlns:a16="http://schemas.microsoft.com/office/drawing/2014/main" id="{AB83E31C-EC59-4FC2-943E-C317E7538607}"/>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07594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22</a:t>
            </a:fld>
            <a:endParaRPr dirty="0">
              <a:latin typeface="+mj-lt"/>
            </a:endParaRPr>
          </a:p>
        </p:txBody>
      </p:sp>
      <p:sp>
        <p:nvSpPr>
          <p:cNvPr id="14" name="Rectangle 13">
            <a:extLst>
              <a:ext uri="{FF2B5EF4-FFF2-40B4-BE49-F238E27FC236}">
                <a16:creationId xmlns:a16="http://schemas.microsoft.com/office/drawing/2014/main" id="{B267B6CE-CB8F-4977-9436-9D77059DAD78}"/>
              </a:ext>
            </a:extLst>
          </p:cNvPr>
          <p:cNvSpPr/>
          <p:nvPr/>
        </p:nvSpPr>
        <p:spPr>
          <a:xfrm>
            <a:off x="988558" y="305367"/>
            <a:ext cx="3204723"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Totalizarea procedurilor </a:t>
            </a:r>
            <a:endParaRPr lang="en-US" sz="2000" b="1" dirty="0">
              <a:solidFill>
                <a:schemeClr val="accent1"/>
              </a:solidFill>
              <a:latin typeface="Roboto Slab"/>
              <a:ea typeface="Roboto Slab"/>
              <a:sym typeface="Roboto Slab"/>
            </a:endParaRPr>
          </a:p>
        </p:txBody>
      </p:sp>
      <p:sp>
        <p:nvSpPr>
          <p:cNvPr id="46" name="Rectangle 45">
            <a:extLst>
              <a:ext uri="{FF2B5EF4-FFF2-40B4-BE49-F238E27FC236}">
                <a16:creationId xmlns:a16="http://schemas.microsoft.com/office/drawing/2014/main" id="{934D6F5E-E1D6-4D21-A9A8-E7E5B71E8366}"/>
              </a:ext>
            </a:extLst>
          </p:cNvPr>
          <p:cNvSpPr/>
          <p:nvPr/>
        </p:nvSpPr>
        <p:spPr>
          <a:xfrm>
            <a:off x="594120" y="688673"/>
            <a:ext cx="7788844" cy="369332"/>
          </a:xfrm>
          <a:prstGeom prst="rect">
            <a:avLst/>
          </a:prstGeom>
        </p:spPr>
        <p:txBody>
          <a:bodyPr wrap="square">
            <a:spAutoFit/>
          </a:bodyPr>
          <a:lstStyle/>
          <a:p>
            <a:pPr marL="285750" indent="-285750">
              <a:buFont typeface="Arial" panose="020B0604020202020204" pitchFamily="34" charset="0"/>
              <a:buChar char="•"/>
            </a:pPr>
            <a:r>
              <a:rPr lang="ro-RO" sz="1800" b="1" dirty="0"/>
              <a:t>Elaborarea modelului</a:t>
            </a:r>
            <a:endParaRPr lang="ro-MD" sz="1800" b="1" dirty="0"/>
          </a:p>
        </p:txBody>
      </p:sp>
      <p:grpSp>
        <p:nvGrpSpPr>
          <p:cNvPr id="48" name="Group 47">
            <a:extLst>
              <a:ext uri="{FF2B5EF4-FFF2-40B4-BE49-F238E27FC236}">
                <a16:creationId xmlns:a16="http://schemas.microsoft.com/office/drawing/2014/main" id="{326C6F73-3DC7-4062-A75C-66B52CCE42B5}"/>
              </a:ext>
            </a:extLst>
          </p:cNvPr>
          <p:cNvGrpSpPr/>
          <p:nvPr/>
        </p:nvGrpSpPr>
        <p:grpSpPr>
          <a:xfrm>
            <a:off x="863600" y="1138065"/>
            <a:ext cx="7387771" cy="1578236"/>
            <a:chOff x="384629" y="1056107"/>
            <a:chExt cx="8431332" cy="2095500"/>
          </a:xfrm>
        </p:grpSpPr>
        <p:sp>
          <p:nvSpPr>
            <p:cNvPr id="2" name="Rectangle: Rounded Corners 1">
              <a:extLst>
                <a:ext uri="{FF2B5EF4-FFF2-40B4-BE49-F238E27FC236}">
                  <a16:creationId xmlns:a16="http://schemas.microsoft.com/office/drawing/2014/main" id="{4BA14896-4B64-456F-9110-66ACBE7B2AA7}"/>
                </a:ext>
              </a:extLst>
            </p:cNvPr>
            <p:cNvSpPr/>
            <p:nvPr/>
          </p:nvSpPr>
          <p:spPr>
            <a:xfrm>
              <a:off x="384629" y="1970507"/>
              <a:ext cx="850925" cy="42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dirty="0"/>
                <a:t>Date</a:t>
              </a:r>
              <a:endParaRPr lang="ro-MD" sz="1100" dirty="0"/>
            </a:p>
          </p:txBody>
        </p:sp>
        <p:sp>
          <p:nvSpPr>
            <p:cNvPr id="16" name="Rectangle: Rounded Corners 15">
              <a:extLst>
                <a:ext uri="{FF2B5EF4-FFF2-40B4-BE49-F238E27FC236}">
                  <a16:creationId xmlns:a16="http://schemas.microsoft.com/office/drawing/2014/main" id="{489F42CC-FCDA-4DCD-9950-E0849A456507}"/>
                </a:ext>
              </a:extLst>
            </p:cNvPr>
            <p:cNvSpPr/>
            <p:nvPr/>
          </p:nvSpPr>
          <p:spPr>
            <a:xfrm>
              <a:off x="1675947" y="1970507"/>
              <a:ext cx="850925" cy="42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dirty="0"/>
                <a:t>Setul X, setul y</a:t>
              </a:r>
              <a:endParaRPr lang="ro-MD" sz="1100" dirty="0"/>
            </a:p>
          </p:txBody>
        </p:sp>
        <p:sp>
          <p:nvSpPr>
            <p:cNvPr id="17" name="Rectangle: Rounded Corners 16">
              <a:extLst>
                <a:ext uri="{FF2B5EF4-FFF2-40B4-BE49-F238E27FC236}">
                  <a16:creationId xmlns:a16="http://schemas.microsoft.com/office/drawing/2014/main" id="{59199154-256C-4574-9710-33688E4AADB0}"/>
                </a:ext>
              </a:extLst>
            </p:cNvPr>
            <p:cNvSpPr/>
            <p:nvPr/>
          </p:nvSpPr>
          <p:spPr>
            <a:xfrm>
              <a:off x="2837915" y="1056107"/>
              <a:ext cx="993857" cy="42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dirty="0"/>
                <a:t>Setul de training</a:t>
              </a:r>
              <a:endParaRPr lang="ro-MD" sz="1100" dirty="0"/>
            </a:p>
          </p:txBody>
        </p:sp>
        <p:sp>
          <p:nvSpPr>
            <p:cNvPr id="24" name="Rectangle: Rounded Corners 23">
              <a:extLst>
                <a:ext uri="{FF2B5EF4-FFF2-40B4-BE49-F238E27FC236}">
                  <a16:creationId xmlns:a16="http://schemas.microsoft.com/office/drawing/2014/main" id="{4AF74995-01D3-4F70-8DB1-DA23CCBB3247}"/>
                </a:ext>
              </a:extLst>
            </p:cNvPr>
            <p:cNvSpPr/>
            <p:nvPr/>
          </p:nvSpPr>
          <p:spPr>
            <a:xfrm>
              <a:off x="2837915" y="2730693"/>
              <a:ext cx="993857" cy="42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dirty="0"/>
                <a:t>Setul de test</a:t>
              </a:r>
              <a:endParaRPr lang="ro-MD" sz="1100" dirty="0"/>
            </a:p>
          </p:txBody>
        </p:sp>
        <p:sp>
          <p:nvSpPr>
            <p:cNvPr id="25" name="Rectangle: Rounded Corners 24">
              <a:extLst>
                <a:ext uri="{FF2B5EF4-FFF2-40B4-BE49-F238E27FC236}">
                  <a16:creationId xmlns:a16="http://schemas.microsoft.com/office/drawing/2014/main" id="{2957F2A7-C846-455E-B74C-9FF9B930CA3D}"/>
                </a:ext>
              </a:extLst>
            </p:cNvPr>
            <p:cNvSpPr/>
            <p:nvPr/>
          </p:nvSpPr>
          <p:spPr>
            <a:xfrm>
              <a:off x="4289343" y="1720375"/>
              <a:ext cx="1472829" cy="42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dirty="0"/>
                <a:t>Creare,  training model</a:t>
              </a:r>
              <a:endParaRPr lang="ro-MD" sz="1100" dirty="0"/>
            </a:p>
          </p:txBody>
        </p:sp>
        <p:sp>
          <p:nvSpPr>
            <p:cNvPr id="26" name="Rectangle: Rounded Corners 25">
              <a:extLst>
                <a:ext uri="{FF2B5EF4-FFF2-40B4-BE49-F238E27FC236}">
                  <a16:creationId xmlns:a16="http://schemas.microsoft.com/office/drawing/2014/main" id="{494BBF48-D098-42D2-996D-44423C083366}"/>
                </a:ext>
              </a:extLst>
            </p:cNvPr>
            <p:cNvSpPr/>
            <p:nvPr/>
          </p:nvSpPr>
          <p:spPr>
            <a:xfrm>
              <a:off x="4488542" y="2730693"/>
              <a:ext cx="1074429" cy="42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dirty="0"/>
                <a:t>Evaluare model</a:t>
              </a:r>
              <a:endParaRPr lang="ro-MD" sz="1100" dirty="0"/>
            </a:p>
          </p:txBody>
        </p:sp>
        <p:sp>
          <p:nvSpPr>
            <p:cNvPr id="28" name="Rectangle: Rounded Corners 27">
              <a:extLst>
                <a:ext uri="{FF2B5EF4-FFF2-40B4-BE49-F238E27FC236}">
                  <a16:creationId xmlns:a16="http://schemas.microsoft.com/office/drawing/2014/main" id="{53CE26DD-1A4C-414A-AE71-44B2279C6E2E}"/>
                </a:ext>
              </a:extLst>
            </p:cNvPr>
            <p:cNvSpPr/>
            <p:nvPr/>
          </p:nvSpPr>
          <p:spPr>
            <a:xfrm>
              <a:off x="6214637" y="1720375"/>
              <a:ext cx="1074429" cy="42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dirty="0"/>
                <a:t>Ajustare model</a:t>
              </a:r>
              <a:endParaRPr lang="ro-MD" sz="1100" dirty="0"/>
            </a:p>
          </p:txBody>
        </p:sp>
        <p:sp>
          <p:nvSpPr>
            <p:cNvPr id="29" name="Rectangle: Rounded Corners 28">
              <a:extLst>
                <a:ext uri="{FF2B5EF4-FFF2-40B4-BE49-F238E27FC236}">
                  <a16:creationId xmlns:a16="http://schemas.microsoft.com/office/drawing/2014/main" id="{F9D805BA-417C-4C05-978E-6E39D6DAFBF7}"/>
                </a:ext>
              </a:extLst>
            </p:cNvPr>
            <p:cNvSpPr/>
            <p:nvPr/>
          </p:nvSpPr>
          <p:spPr>
            <a:xfrm>
              <a:off x="7741532" y="1720375"/>
              <a:ext cx="1074429" cy="4209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dirty="0"/>
                <a:t>Livrarea model</a:t>
              </a:r>
              <a:endParaRPr lang="ro-MD" sz="1100" dirty="0"/>
            </a:p>
          </p:txBody>
        </p:sp>
        <p:cxnSp>
          <p:nvCxnSpPr>
            <p:cNvPr id="12" name="Straight Arrow Connector 11">
              <a:extLst>
                <a:ext uri="{FF2B5EF4-FFF2-40B4-BE49-F238E27FC236}">
                  <a16:creationId xmlns:a16="http://schemas.microsoft.com/office/drawing/2014/main" id="{04A8C7D3-2EB6-4B16-A26E-498A1A184FF8}"/>
                </a:ext>
              </a:extLst>
            </p:cNvPr>
            <p:cNvCxnSpPr>
              <a:stCxn id="2" idx="3"/>
              <a:endCxn id="16" idx="1"/>
            </p:cNvCxnSpPr>
            <p:nvPr/>
          </p:nvCxnSpPr>
          <p:spPr>
            <a:xfrm>
              <a:off x="1235554" y="2180964"/>
              <a:ext cx="44039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67D1A65-CF9F-4EE7-8A47-86DB0A15E728}"/>
                </a:ext>
              </a:extLst>
            </p:cNvPr>
            <p:cNvCxnSpPr>
              <a:stCxn id="16" idx="0"/>
              <a:endCxn id="17" idx="1"/>
            </p:cNvCxnSpPr>
            <p:nvPr/>
          </p:nvCxnSpPr>
          <p:spPr>
            <a:xfrm rot="5400000" flipH="1" flipV="1">
              <a:off x="2117691" y="1250284"/>
              <a:ext cx="703943" cy="736505"/>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46595F3A-0A4A-460C-A26F-24C9EE9B9A18}"/>
                </a:ext>
              </a:extLst>
            </p:cNvPr>
            <p:cNvCxnSpPr>
              <a:stCxn id="16" idx="2"/>
              <a:endCxn id="24" idx="1"/>
            </p:cNvCxnSpPr>
            <p:nvPr/>
          </p:nvCxnSpPr>
          <p:spPr>
            <a:xfrm rot="16200000" flipH="1">
              <a:off x="2194798" y="2298032"/>
              <a:ext cx="549729" cy="736505"/>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1C57391-B440-4236-B861-9BC5CD988BE4}"/>
                </a:ext>
              </a:extLst>
            </p:cNvPr>
            <p:cNvCxnSpPr>
              <a:stCxn id="17" idx="3"/>
              <a:endCxn id="25" idx="0"/>
            </p:cNvCxnSpPr>
            <p:nvPr/>
          </p:nvCxnSpPr>
          <p:spPr>
            <a:xfrm>
              <a:off x="3831772" y="1266564"/>
              <a:ext cx="1193986" cy="45381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CAEA17F-ED49-4CEB-8945-D940BA8F1C2D}"/>
                </a:ext>
              </a:extLst>
            </p:cNvPr>
            <p:cNvCxnSpPr>
              <a:stCxn id="25" idx="2"/>
              <a:endCxn id="26" idx="0"/>
            </p:cNvCxnSpPr>
            <p:nvPr/>
          </p:nvCxnSpPr>
          <p:spPr>
            <a:xfrm flipH="1">
              <a:off x="5025757" y="2141289"/>
              <a:ext cx="1" cy="5894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826EDA-7D32-479E-8582-1A0332C38632}"/>
                </a:ext>
              </a:extLst>
            </p:cNvPr>
            <p:cNvCxnSpPr>
              <a:stCxn id="24" idx="3"/>
              <a:endCxn id="26" idx="1"/>
            </p:cNvCxnSpPr>
            <p:nvPr/>
          </p:nvCxnSpPr>
          <p:spPr>
            <a:xfrm>
              <a:off x="3831772" y="2941150"/>
              <a:ext cx="65677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530393-A211-422B-96BC-0EABE9FD830A}"/>
                </a:ext>
              </a:extLst>
            </p:cNvPr>
            <p:cNvCxnSpPr>
              <a:cxnSpLocks/>
            </p:cNvCxnSpPr>
            <p:nvPr/>
          </p:nvCxnSpPr>
          <p:spPr>
            <a:xfrm>
              <a:off x="5762172" y="1845098"/>
              <a:ext cx="45246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4F27392-A6F8-48C3-9527-CA90C89F01C2}"/>
                </a:ext>
              </a:extLst>
            </p:cNvPr>
            <p:cNvCxnSpPr>
              <a:cxnSpLocks/>
            </p:cNvCxnSpPr>
            <p:nvPr/>
          </p:nvCxnSpPr>
          <p:spPr>
            <a:xfrm>
              <a:off x="5762172" y="2026089"/>
              <a:ext cx="452465"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BC62EB9-263C-46D1-9558-34BC009F3D34}"/>
                </a:ext>
              </a:extLst>
            </p:cNvPr>
            <p:cNvCxnSpPr>
              <a:stCxn id="28" idx="3"/>
              <a:endCxn id="29" idx="1"/>
            </p:cNvCxnSpPr>
            <p:nvPr/>
          </p:nvCxnSpPr>
          <p:spPr>
            <a:xfrm>
              <a:off x="7289066" y="1930832"/>
              <a:ext cx="45246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C80B1374-3C0E-40E0-9CF2-76AAFE02AB34}"/>
              </a:ext>
            </a:extLst>
          </p:cNvPr>
          <p:cNvSpPr/>
          <p:nvPr/>
        </p:nvSpPr>
        <p:spPr>
          <a:xfrm>
            <a:off x="632429" y="2841585"/>
            <a:ext cx="7788844" cy="369332"/>
          </a:xfrm>
          <a:prstGeom prst="rect">
            <a:avLst/>
          </a:prstGeom>
        </p:spPr>
        <p:txBody>
          <a:bodyPr wrap="square">
            <a:spAutoFit/>
          </a:bodyPr>
          <a:lstStyle/>
          <a:p>
            <a:pPr marL="285750" indent="-285750">
              <a:buFont typeface="Arial" panose="020B0604020202020204" pitchFamily="34" charset="0"/>
              <a:buChar char="•"/>
            </a:pPr>
            <a:r>
              <a:rPr lang="ro-RO" sz="1800" b="1" dirty="0"/>
              <a:t>Utilizarea modelului</a:t>
            </a:r>
            <a:endParaRPr lang="ro-MD" sz="1800" b="1" dirty="0"/>
          </a:p>
        </p:txBody>
      </p:sp>
      <p:grpSp>
        <p:nvGrpSpPr>
          <p:cNvPr id="58" name="Group 57">
            <a:extLst>
              <a:ext uri="{FF2B5EF4-FFF2-40B4-BE49-F238E27FC236}">
                <a16:creationId xmlns:a16="http://schemas.microsoft.com/office/drawing/2014/main" id="{4C9FCF08-5BDB-490D-A3A4-0EF1B7326CE7}"/>
              </a:ext>
            </a:extLst>
          </p:cNvPr>
          <p:cNvGrpSpPr/>
          <p:nvPr/>
        </p:nvGrpSpPr>
        <p:grpSpPr>
          <a:xfrm>
            <a:off x="3282536" y="3160213"/>
            <a:ext cx="2568896" cy="1995239"/>
            <a:chOff x="3282536" y="3160213"/>
            <a:chExt cx="2568896" cy="1995239"/>
          </a:xfrm>
        </p:grpSpPr>
        <p:pic>
          <p:nvPicPr>
            <p:cNvPr id="49" name="Picture 48">
              <a:extLst>
                <a:ext uri="{FF2B5EF4-FFF2-40B4-BE49-F238E27FC236}">
                  <a16:creationId xmlns:a16="http://schemas.microsoft.com/office/drawing/2014/main" id="{3A4905CD-6147-478E-A2BF-9BBEA8D1A7E1}"/>
                </a:ext>
              </a:extLst>
            </p:cNvPr>
            <p:cNvPicPr>
              <a:picLocks noChangeAspect="1"/>
            </p:cNvPicPr>
            <p:nvPr/>
          </p:nvPicPr>
          <p:blipFill>
            <a:blip r:embed="rId3"/>
            <a:stretch>
              <a:fillRect/>
            </a:stretch>
          </p:blipFill>
          <p:spPr>
            <a:xfrm>
              <a:off x="3348403" y="3160213"/>
              <a:ext cx="2447192" cy="1850253"/>
            </a:xfrm>
            <a:prstGeom prst="rect">
              <a:avLst/>
            </a:prstGeom>
          </p:spPr>
        </p:pic>
        <p:sp>
          <p:nvSpPr>
            <p:cNvPr id="50" name="TextBox 49">
              <a:extLst>
                <a:ext uri="{FF2B5EF4-FFF2-40B4-BE49-F238E27FC236}">
                  <a16:creationId xmlns:a16="http://schemas.microsoft.com/office/drawing/2014/main" id="{A4CBBA5F-456D-4A7D-9770-2A74569C4366}"/>
                </a:ext>
              </a:extLst>
            </p:cNvPr>
            <p:cNvSpPr txBox="1"/>
            <p:nvPr/>
          </p:nvSpPr>
          <p:spPr>
            <a:xfrm>
              <a:off x="3288147" y="3480146"/>
              <a:ext cx="551754" cy="215444"/>
            </a:xfrm>
            <a:prstGeom prst="rect">
              <a:avLst/>
            </a:prstGeom>
            <a:noFill/>
          </p:spPr>
          <p:txBody>
            <a:bodyPr wrap="none" rtlCol="0">
              <a:spAutoFit/>
            </a:bodyPr>
            <a:lstStyle/>
            <a:p>
              <a:r>
                <a:rPr lang="ro-RO" sz="800" dirty="0">
                  <a:latin typeface="Comic Sans MS" panose="030F0702030302020204" pitchFamily="66" charset="0"/>
                </a:rPr>
                <a:t>Intrare</a:t>
              </a:r>
              <a:endParaRPr lang="ro-MD" sz="800" dirty="0">
                <a:latin typeface="Comic Sans MS" panose="030F0702030302020204" pitchFamily="66" charset="0"/>
              </a:endParaRPr>
            </a:p>
          </p:txBody>
        </p:sp>
        <p:sp>
          <p:nvSpPr>
            <p:cNvPr id="52" name="TextBox 51">
              <a:extLst>
                <a:ext uri="{FF2B5EF4-FFF2-40B4-BE49-F238E27FC236}">
                  <a16:creationId xmlns:a16="http://schemas.microsoft.com/office/drawing/2014/main" id="{9625E739-CB0F-45B5-A7BA-9129A86CEB6C}"/>
                </a:ext>
              </a:extLst>
            </p:cNvPr>
            <p:cNvSpPr txBox="1"/>
            <p:nvPr/>
          </p:nvSpPr>
          <p:spPr>
            <a:xfrm>
              <a:off x="3288147" y="4019885"/>
              <a:ext cx="562975" cy="215444"/>
            </a:xfrm>
            <a:prstGeom prst="rect">
              <a:avLst/>
            </a:prstGeom>
            <a:noFill/>
          </p:spPr>
          <p:txBody>
            <a:bodyPr wrap="none" rtlCol="0">
              <a:spAutoFit/>
            </a:bodyPr>
            <a:lstStyle/>
            <a:p>
              <a:r>
                <a:rPr lang="ro-RO" sz="800" dirty="0">
                  <a:latin typeface="Comic Sans MS" panose="030F0702030302020204" pitchFamily="66" charset="0"/>
                </a:rPr>
                <a:t>Răspuns</a:t>
              </a:r>
              <a:endParaRPr lang="ro-MD" sz="800" dirty="0">
                <a:latin typeface="Comic Sans MS" panose="030F0702030302020204" pitchFamily="66" charset="0"/>
              </a:endParaRPr>
            </a:p>
          </p:txBody>
        </p:sp>
        <p:sp>
          <p:nvSpPr>
            <p:cNvPr id="53" name="TextBox 52">
              <a:extLst>
                <a:ext uri="{FF2B5EF4-FFF2-40B4-BE49-F238E27FC236}">
                  <a16:creationId xmlns:a16="http://schemas.microsoft.com/office/drawing/2014/main" id="{81BB5478-EEA3-4305-88CE-25736321A3AF}"/>
                </a:ext>
              </a:extLst>
            </p:cNvPr>
            <p:cNvSpPr txBox="1"/>
            <p:nvPr/>
          </p:nvSpPr>
          <p:spPr>
            <a:xfrm>
              <a:off x="4268168" y="3258959"/>
              <a:ext cx="585417" cy="215444"/>
            </a:xfrm>
            <a:prstGeom prst="rect">
              <a:avLst/>
            </a:prstGeom>
            <a:noFill/>
          </p:spPr>
          <p:txBody>
            <a:bodyPr wrap="none" rtlCol="0">
              <a:spAutoFit/>
            </a:bodyPr>
            <a:lstStyle/>
            <a:p>
              <a:pPr algn="ctr"/>
              <a:r>
                <a:rPr lang="ro-RO" sz="800" b="1" dirty="0">
                  <a:solidFill>
                    <a:srgbClr val="FF66FF"/>
                  </a:solidFill>
                  <a:latin typeface="Comic Sans MS" panose="030F0702030302020204" pitchFamily="66" charset="0"/>
                </a:rPr>
                <a:t>Training</a:t>
              </a:r>
              <a:endParaRPr lang="ro-MD" sz="800" b="1" dirty="0">
                <a:solidFill>
                  <a:srgbClr val="FF66FF"/>
                </a:solidFill>
                <a:latin typeface="Comic Sans MS" panose="030F0702030302020204" pitchFamily="66" charset="0"/>
              </a:endParaRPr>
            </a:p>
          </p:txBody>
        </p:sp>
        <p:sp>
          <p:nvSpPr>
            <p:cNvPr id="54" name="TextBox 53">
              <a:extLst>
                <a:ext uri="{FF2B5EF4-FFF2-40B4-BE49-F238E27FC236}">
                  <a16:creationId xmlns:a16="http://schemas.microsoft.com/office/drawing/2014/main" id="{23DBF945-A70E-4ABE-98ED-484E3D59116C}"/>
                </a:ext>
              </a:extLst>
            </p:cNvPr>
            <p:cNvSpPr txBox="1"/>
            <p:nvPr/>
          </p:nvSpPr>
          <p:spPr>
            <a:xfrm>
              <a:off x="5319183" y="4281346"/>
              <a:ext cx="476412" cy="215444"/>
            </a:xfrm>
            <a:prstGeom prst="rect">
              <a:avLst/>
            </a:prstGeom>
            <a:noFill/>
          </p:spPr>
          <p:txBody>
            <a:bodyPr wrap="none" rtlCol="0">
              <a:spAutoFit/>
            </a:bodyPr>
            <a:lstStyle/>
            <a:p>
              <a:r>
                <a:rPr lang="ro-RO" sz="800" dirty="0">
                  <a:latin typeface="Comic Sans MS" panose="030F0702030302020204" pitchFamily="66" charset="0"/>
                </a:rPr>
                <a:t>Model</a:t>
              </a:r>
              <a:endParaRPr lang="ro-MD" sz="800" dirty="0">
                <a:latin typeface="Comic Sans MS" panose="030F0702030302020204" pitchFamily="66" charset="0"/>
              </a:endParaRPr>
            </a:p>
          </p:txBody>
        </p:sp>
        <p:sp>
          <p:nvSpPr>
            <p:cNvPr id="55" name="TextBox 54">
              <a:extLst>
                <a:ext uri="{FF2B5EF4-FFF2-40B4-BE49-F238E27FC236}">
                  <a16:creationId xmlns:a16="http://schemas.microsoft.com/office/drawing/2014/main" id="{63A474F8-F3EB-40EC-B987-E98D5217278E}"/>
                </a:ext>
              </a:extLst>
            </p:cNvPr>
            <p:cNvSpPr txBox="1"/>
            <p:nvPr/>
          </p:nvSpPr>
          <p:spPr>
            <a:xfrm>
              <a:off x="3282536" y="4693779"/>
              <a:ext cx="562975" cy="215444"/>
            </a:xfrm>
            <a:prstGeom prst="rect">
              <a:avLst/>
            </a:prstGeom>
            <a:noFill/>
          </p:spPr>
          <p:txBody>
            <a:bodyPr wrap="none" rtlCol="0">
              <a:spAutoFit/>
            </a:bodyPr>
            <a:lstStyle/>
            <a:p>
              <a:r>
                <a:rPr lang="ro-RO" sz="800" dirty="0">
                  <a:latin typeface="Comic Sans MS" panose="030F0702030302020204" pitchFamily="66" charset="0"/>
                </a:rPr>
                <a:t>Răspuns</a:t>
              </a:r>
              <a:endParaRPr lang="ro-MD" sz="800" dirty="0">
                <a:latin typeface="Comic Sans MS" panose="030F0702030302020204" pitchFamily="66" charset="0"/>
              </a:endParaRPr>
            </a:p>
          </p:txBody>
        </p:sp>
        <p:sp>
          <p:nvSpPr>
            <p:cNvPr id="56" name="TextBox 55">
              <a:extLst>
                <a:ext uri="{FF2B5EF4-FFF2-40B4-BE49-F238E27FC236}">
                  <a16:creationId xmlns:a16="http://schemas.microsoft.com/office/drawing/2014/main" id="{D840FC2C-67A9-4F52-AEB0-8F2C1E99AE07}"/>
                </a:ext>
              </a:extLst>
            </p:cNvPr>
            <p:cNvSpPr txBox="1"/>
            <p:nvPr/>
          </p:nvSpPr>
          <p:spPr>
            <a:xfrm>
              <a:off x="5299678" y="4940008"/>
              <a:ext cx="551754" cy="215444"/>
            </a:xfrm>
            <a:prstGeom prst="rect">
              <a:avLst/>
            </a:prstGeom>
            <a:noFill/>
          </p:spPr>
          <p:txBody>
            <a:bodyPr wrap="none" rtlCol="0">
              <a:spAutoFit/>
            </a:bodyPr>
            <a:lstStyle/>
            <a:p>
              <a:r>
                <a:rPr lang="ro-RO" sz="800" dirty="0">
                  <a:latin typeface="Comic Sans MS" panose="030F0702030302020204" pitchFamily="66" charset="0"/>
                </a:rPr>
                <a:t>Intrare</a:t>
              </a:r>
              <a:endParaRPr lang="ro-MD" sz="800" dirty="0">
                <a:latin typeface="Comic Sans MS" panose="030F0702030302020204" pitchFamily="66" charset="0"/>
              </a:endParaRPr>
            </a:p>
          </p:txBody>
        </p:sp>
        <p:sp>
          <p:nvSpPr>
            <p:cNvPr id="57" name="TextBox 56">
              <a:extLst>
                <a:ext uri="{FF2B5EF4-FFF2-40B4-BE49-F238E27FC236}">
                  <a16:creationId xmlns:a16="http://schemas.microsoft.com/office/drawing/2014/main" id="{0B5A02B5-D967-48D7-9403-FACE7BA5F4DF}"/>
                </a:ext>
              </a:extLst>
            </p:cNvPr>
            <p:cNvSpPr txBox="1"/>
            <p:nvPr/>
          </p:nvSpPr>
          <p:spPr>
            <a:xfrm>
              <a:off x="4114321" y="4850834"/>
              <a:ext cx="867545" cy="215444"/>
            </a:xfrm>
            <a:prstGeom prst="rect">
              <a:avLst/>
            </a:prstGeom>
            <a:noFill/>
          </p:spPr>
          <p:txBody>
            <a:bodyPr wrap="none" rtlCol="0">
              <a:spAutoFit/>
            </a:bodyPr>
            <a:lstStyle/>
            <a:p>
              <a:pPr algn="ctr"/>
              <a:r>
                <a:rPr lang="ro-RO" sz="800" b="1" dirty="0">
                  <a:solidFill>
                    <a:srgbClr val="3366FF"/>
                  </a:solidFill>
                  <a:latin typeface="Comic Sans MS" panose="030F0702030302020204" pitchFamily="66" charset="0"/>
                </a:rPr>
                <a:t>Implementare</a:t>
              </a:r>
              <a:endParaRPr lang="ro-MD" sz="800" b="1" dirty="0">
                <a:solidFill>
                  <a:srgbClr val="3366FF"/>
                </a:solidFill>
                <a:latin typeface="Comic Sans MS" panose="030F0702030302020204" pitchFamily="66" charset="0"/>
              </a:endParaRPr>
            </a:p>
          </p:txBody>
        </p:sp>
      </p:grpSp>
      <p:sp>
        <p:nvSpPr>
          <p:cNvPr id="60" name="Rectangle 59">
            <a:extLst>
              <a:ext uri="{FF2B5EF4-FFF2-40B4-BE49-F238E27FC236}">
                <a16:creationId xmlns:a16="http://schemas.microsoft.com/office/drawing/2014/main" id="{C423C659-04AD-40D9-BD15-21A1CC7EC0F1}"/>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61" name="Rectangle 60">
            <a:extLst>
              <a:ext uri="{FF2B5EF4-FFF2-40B4-BE49-F238E27FC236}">
                <a16:creationId xmlns:a16="http://schemas.microsoft.com/office/drawing/2014/main" id="{C6B97B49-E4B2-4253-B701-5D13AEDFD2A8}"/>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supravegheat</a:t>
            </a:r>
          </a:p>
        </p:txBody>
      </p:sp>
      <p:sp>
        <p:nvSpPr>
          <p:cNvPr id="62" name="Rectangle 61">
            <a:extLst>
              <a:ext uri="{FF2B5EF4-FFF2-40B4-BE49-F238E27FC236}">
                <a16:creationId xmlns:a16="http://schemas.microsoft.com/office/drawing/2014/main" id="{1842E2E2-E26B-4062-832D-DA72831CACD1}"/>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419913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23</a:t>
            </a:fld>
            <a:endParaRPr dirty="0">
              <a:latin typeface="+mj-lt"/>
            </a:endParaRPr>
          </a:p>
        </p:txBody>
      </p:sp>
      <p:sp>
        <p:nvSpPr>
          <p:cNvPr id="18" name="Rectangle 17">
            <a:extLst>
              <a:ext uri="{FF2B5EF4-FFF2-40B4-BE49-F238E27FC236}">
                <a16:creationId xmlns:a16="http://schemas.microsoft.com/office/drawing/2014/main" id="{0E6126F9-5F87-490E-BD9D-E524D2027BC8}"/>
              </a:ext>
            </a:extLst>
          </p:cNvPr>
          <p:cNvSpPr/>
          <p:nvPr/>
        </p:nvSpPr>
        <p:spPr>
          <a:xfrm>
            <a:off x="882127" y="3787892"/>
            <a:ext cx="7522257" cy="923330"/>
          </a:xfrm>
          <a:prstGeom prst="rect">
            <a:avLst/>
          </a:prstGeom>
        </p:spPr>
        <p:txBody>
          <a:bodyPr wrap="square">
            <a:spAutoFit/>
          </a:bodyPr>
          <a:lstStyle/>
          <a:p>
            <a:pPr marL="285750" indent="-285750">
              <a:buFont typeface="Arial" panose="020B0604020202020204" pitchFamily="34" charset="0"/>
              <a:buChar char="•"/>
            </a:pPr>
            <a:r>
              <a:rPr lang="ro-MD" sz="1800" b="1" dirty="0"/>
              <a:t>În lipsa etichetelor datelor nu este posibilă evaluarea modelului și deci nu are sens crearea setului datelor de test, deci toate datele vor fi considerate date de training.</a:t>
            </a:r>
          </a:p>
        </p:txBody>
      </p:sp>
      <p:sp>
        <p:nvSpPr>
          <p:cNvPr id="22" name="Rectangle 21">
            <a:extLst>
              <a:ext uri="{FF2B5EF4-FFF2-40B4-BE49-F238E27FC236}">
                <a16:creationId xmlns:a16="http://schemas.microsoft.com/office/drawing/2014/main" id="{156965A4-2A66-4668-B0F7-7A42BF5AB1B4}"/>
              </a:ext>
            </a:extLst>
          </p:cNvPr>
          <p:cNvSpPr/>
          <p:nvPr/>
        </p:nvSpPr>
        <p:spPr>
          <a:xfrm>
            <a:off x="1067280" y="762714"/>
            <a:ext cx="2265364"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Structura datelor</a:t>
            </a:r>
            <a:endParaRPr lang="en-US" sz="2000" b="1" dirty="0">
              <a:solidFill>
                <a:schemeClr val="accent1"/>
              </a:solidFill>
              <a:latin typeface="Roboto Slab"/>
              <a:ea typeface="Roboto Slab"/>
              <a:sym typeface="Roboto Slab"/>
            </a:endParaRPr>
          </a:p>
        </p:txBody>
      </p:sp>
      <p:sp>
        <p:nvSpPr>
          <p:cNvPr id="23" name="Rectangle 22">
            <a:extLst>
              <a:ext uri="{FF2B5EF4-FFF2-40B4-BE49-F238E27FC236}">
                <a16:creationId xmlns:a16="http://schemas.microsoft.com/office/drawing/2014/main" id="{57E2C8AE-4DCD-49A6-825F-EE925BDBC0EB}"/>
              </a:ext>
            </a:extLst>
          </p:cNvPr>
          <p:cNvSpPr/>
          <p:nvPr/>
        </p:nvSpPr>
        <p:spPr>
          <a:xfrm>
            <a:off x="1952530" y="324746"/>
            <a:ext cx="5598007" cy="461665"/>
          </a:xfrm>
          <a:prstGeom prst="rect">
            <a:avLst/>
          </a:prstGeom>
        </p:spPr>
        <p:txBody>
          <a:bodyPr wrap="none">
            <a:spAutoFit/>
          </a:bodyPr>
          <a:lstStyle/>
          <a:p>
            <a:r>
              <a:rPr lang="ro-RO" sz="2400" b="1" dirty="0">
                <a:solidFill>
                  <a:schemeClr val="accent1"/>
                </a:solidFill>
                <a:latin typeface="Roboto Slab"/>
                <a:ea typeface="Roboto Slab"/>
              </a:rPr>
              <a:t>5. </a:t>
            </a:r>
            <a:r>
              <a:rPr lang="ro-RO" sz="2400" b="1" dirty="0" err="1">
                <a:solidFill>
                  <a:schemeClr val="accent1"/>
                </a:solidFill>
                <a:latin typeface="Roboto Slab"/>
                <a:ea typeface="Roboto Slab"/>
              </a:rPr>
              <a:t>Machine</a:t>
            </a:r>
            <a:r>
              <a:rPr lang="ro-RO" sz="2400" b="1" dirty="0">
                <a:solidFill>
                  <a:schemeClr val="accent1"/>
                </a:solidFill>
                <a:latin typeface="Roboto Slab"/>
                <a:ea typeface="Roboto Slab"/>
              </a:rPr>
              <a:t> </a:t>
            </a:r>
            <a:r>
              <a:rPr lang="ro-RO" sz="2400" b="1" dirty="0" err="1">
                <a:solidFill>
                  <a:schemeClr val="accent1"/>
                </a:solidFill>
                <a:latin typeface="Roboto Slab"/>
                <a:ea typeface="Roboto Slab"/>
              </a:rPr>
              <a:t>Learning</a:t>
            </a:r>
            <a:r>
              <a:rPr lang="ro-RO" sz="2400" b="1" dirty="0">
                <a:solidFill>
                  <a:schemeClr val="accent1"/>
                </a:solidFill>
                <a:latin typeface="Roboto Slab"/>
                <a:ea typeface="Roboto Slab"/>
              </a:rPr>
              <a:t> nesupravegheat</a:t>
            </a:r>
          </a:p>
        </p:txBody>
      </p:sp>
      <p:sp>
        <p:nvSpPr>
          <p:cNvPr id="24" name="Rectangle 23">
            <a:extLst>
              <a:ext uri="{FF2B5EF4-FFF2-40B4-BE49-F238E27FC236}">
                <a16:creationId xmlns:a16="http://schemas.microsoft.com/office/drawing/2014/main" id="{C65FC1D8-D186-49C6-980D-6D7E9F7D47AA}"/>
              </a:ext>
            </a:extLst>
          </p:cNvPr>
          <p:cNvSpPr/>
          <p:nvPr/>
        </p:nvSpPr>
        <p:spPr>
          <a:xfrm>
            <a:off x="882127" y="1241199"/>
            <a:ext cx="7964330" cy="923330"/>
          </a:xfrm>
          <a:prstGeom prst="rect">
            <a:avLst/>
          </a:prstGeom>
        </p:spPr>
        <p:txBody>
          <a:bodyPr wrap="square">
            <a:spAutoFit/>
          </a:bodyPr>
          <a:lstStyle/>
          <a:p>
            <a:pPr marL="285750" indent="-285750">
              <a:buFont typeface="Arial" panose="020B0604020202020204" pitchFamily="34" charset="0"/>
              <a:buChar char="•"/>
            </a:pPr>
            <a:r>
              <a:rPr lang="ro-MD" sz="1800" b="1" dirty="0"/>
              <a:t>ML supravegheat reprezintă o mixtiune dintre matematică și artă, ML nesupravegheat tinde a fi mai mult artă deoarece nu va fi complet clar dacă răspunsul obținut este corect sau nu</a:t>
            </a:r>
          </a:p>
        </p:txBody>
      </p:sp>
      <p:sp>
        <p:nvSpPr>
          <p:cNvPr id="25" name="Rectangle 24">
            <a:extLst>
              <a:ext uri="{FF2B5EF4-FFF2-40B4-BE49-F238E27FC236}">
                <a16:creationId xmlns:a16="http://schemas.microsoft.com/office/drawing/2014/main" id="{CDFE38CB-BF61-4F5A-BB11-58EC365273A1}"/>
              </a:ext>
            </a:extLst>
          </p:cNvPr>
          <p:cNvSpPr/>
          <p:nvPr/>
        </p:nvSpPr>
        <p:spPr>
          <a:xfrm>
            <a:off x="882127" y="2429096"/>
            <a:ext cx="7964330" cy="923330"/>
          </a:xfrm>
          <a:prstGeom prst="rect">
            <a:avLst/>
          </a:prstGeom>
        </p:spPr>
        <p:txBody>
          <a:bodyPr wrap="square">
            <a:spAutoFit/>
          </a:bodyPr>
          <a:lstStyle/>
          <a:p>
            <a:pPr marL="285750" indent="-285750">
              <a:buFont typeface="Arial" panose="020B0604020202020204" pitchFamily="34" charset="0"/>
              <a:buChar char="•"/>
            </a:pPr>
            <a:r>
              <a:rPr lang="ro-MD" sz="1800" b="1" dirty="0"/>
              <a:t>ML nesupravegheat utilizează date istorice care nu conțin datele de ieșire, adică nu conțin etichetele datelor, deci nu poate fi definit setul y și toate datele se vor considera set X</a:t>
            </a:r>
          </a:p>
        </p:txBody>
      </p:sp>
      <p:sp>
        <p:nvSpPr>
          <p:cNvPr id="26" name="Rectangle 25">
            <a:extLst>
              <a:ext uri="{FF2B5EF4-FFF2-40B4-BE49-F238E27FC236}">
                <a16:creationId xmlns:a16="http://schemas.microsoft.com/office/drawing/2014/main" id="{9817D777-2771-4FDB-A112-6A4581CF244E}"/>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27" name="Rectangle 26">
            <a:extLst>
              <a:ext uri="{FF2B5EF4-FFF2-40B4-BE49-F238E27FC236}">
                <a16:creationId xmlns:a16="http://schemas.microsoft.com/office/drawing/2014/main" id="{99B6C84D-7941-439A-AC08-075CCFD2B93A}"/>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nesupravegheat</a:t>
            </a:r>
          </a:p>
        </p:txBody>
      </p:sp>
      <p:sp>
        <p:nvSpPr>
          <p:cNvPr id="28" name="Rectangle 27">
            <a:extLst>
              <a:ext uri="{FF2B5EF4-FFF2-40B4-BE49-F238E27FC236}">
                <a16:creationId xmlns:a16="http://schemas.microsoft.com/office/drawing/2014/main" id="{5C2D5608-29DB-42B8-AA7E-53DE0D0D7DC2}"/>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685241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24</a:t>
            </a:fld>
            <a:endParaRPr dirty="0">
              <a:latin typeface="+mj-lt"/>
            </a:endParaRPr>
          </a:p>
        </p:txBody>
      </p:sp>
      <p:sp>
        <p:nvSpPr>
          <p:cNvPr id="21" name="Rectangle 20">
            <a:extLst>
              <a:ext uri="{FF2B5EF4-FFF2-40B4-BE49-F238E27FC236}">
                <a16:creationId xmlns:a16="http://schemas.microsoft.com/office/drawing/2014/main" id="{A3762C0D-2E5C-4934-BFE5-8B61186B0036}"/>
              </a:ext>
            </a:extLst>
          </p:cNvPr>
          <p:cNvSpPr/>
          <p:nvPr/>
        </p:nvSpPr>
        <p:spPr>
          <a:xfrm>
            <a:off x="882126" y="915734"/>
            <a:ext cx="7522257" cy="923330"/>
          </a:xfrm>
          <a:prstGeom prst="rect">
            <a:avLst/>
          </a:prstGeom>
        </p:spPr>
        <p:txBody>
          <a:bodyPr wrap="square">
            <a:spAutoFit/>
          </a:bodyPr>
          <a:lstStyle/>
          <a:p>
            <a:pPr marL="285750" indent="-285750">
              <a:buFont typeface="Arial" panose="020B0604020202020204" pitchFamily="34" charset="0"/>
              <a:buChar char="•"/>
            </a:pPr>
            <a:r>
              <a:rPr lang="ro-MD" sz="1800" b="1" dirty="0"/>
              <a:t>ML nesupravegheat utilizează doar setul X de date, deci poate opera doar cu caracteristicile datelor și toate sarcinile se concentrează pe analiza acestor caracteristici.</a:t>
            </a:r>
          </a:p>
        </p:txBody>
      </p:sp>
      <p:sp>
        <p:nvSpPr>
          <p:cNvPr id="22" name="Rectangle 21">
            <a:extLst>
              <a:ext uri="{FF2B5EF4-FFF2-40B4-BE49-F238E27FC236}">
                <a16:creationId xmlns:a16="http://schemas.microsoft.com/office/drawing/2014/main" id="{4CD090F3-99C1-410A-8A19-F0F1825441AB}"/>
              </a:ext>
            </a:extLst>
          </p:cNvPr>
          <p:cNvSpPr/>
          <p:nvPr/>
        </p:nvSpPr>
        <p:spPr>
          <a:xfrm>
            <a:off x="882126" y="1879252"/>
            <a:ext cx="7522257" cy="923330"/>
          </a:xfrm>
          <a:prstGeom prst="rect">
            <a:avLst/>
          </a:prstGeom>
        </p:spPr>
        <p:txBody>
          <a:bodyPr wrap="square">
            <a:spAutoFit/>
          </a:bodyPr>
          <a:lstStyle/>
          <a:p>
            <a:pPr marL="285750" indent="-285750">
              <a:buFont typeface="Arial" panose="020B0604020202020204" pitchFamily="34" charset="0"/>
              <a:buChar char="•"/>
            </a:pPr>
            <a:r>
              <a:rPr lang="ro-MD" sz="1800" b="1" dirty="0"/>
              <a:t>Concentrarea sarcinilor pe analiza caracteristicilor datelor  necesită și o mai bună cunoaștere a acestora de către utilizator inclusiv prin intermediul instrumentelor de vizualizare</a:t>
            </a:r>
          </a:p>
        </p:txBody>
      </p:sp>
      <p:sp>
        <p:nvSpPr>
          <p:cNvPr id="23" name="Rectangle 22">
            <a:extLst>
              <a:ext uri="{FF2B5EF4-FFF2-40B4-BE49-F238E27FC236}">
                <a16:creationId xmlns:a16="http://schemas.microsoft.com/office/drawing/2014/main" id="{8A07DB48-586A-4346-A562-A7E10D1DA792}"/>
              </a:ext>
            </a:extLst>
          </p:cNvPr>
          <p:cNvSpPr/>
          <p:nvPr/>
        </p:nvSpPr>
        <p:spPr>
          <a:xfrm>
            <a:off x="882126" y="2824815"/>
            <a:ext cx="7522257" cy="369332"/>
          </a:xfrm>
          <a:prstGeom prst="rect">
            <a:avLst/>
          </a:prstGeom>
        </p:spPr>
        <p:txBody>
          <a:bodyPr wrap="square">
            <a:spAutoFit/>
          </a:bodyPr>
          <a:lstStyle/>
          <a:p>
            <a:pPr marL="285750" indent="-285750">
              <a:buFont typeface="Arial" panose="020B0604020202020204" pitchFamily="34" charset="0"/>
              <a:buChar char="•"/>
            </a:pPr>
            <a:r>
              <a:rPr lang="ro-MD" sz="1800" b="1" dirty="0"/>
              <a:t>Exemplu de vizualizarea a datelor</a:t>
            </a:r>
          </a:p>
        </p:txBody>
      </p:sp>
      <p:sp>
        <p:nvSpPr>
          <p:cNvPr id="24" name="Rectangle 23">
            <a:extLst>
              <a:ext uri="{FF2B5EF4-FFF2-40B4-BE49-F238E27FC236}">
                <a16:creationId xmlns:a16="http://schemas.microsoft.com/office/drawing/2014/main" id="{6B25FCF4-2A2D-4910-BC38-8F3B3D63EA68}"/>
              </a:ext>
            </a:extLst>
          </p:cNvPr>
          <p:cNvSpPr/>
          <p:nvPr/>
        </p:nvSpPr>
        <p:spPr>
          <a:xfrm>
            <a:off x="1091543" y="428820"/>
            <a:ext cx="2635658"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Vizualizarea datelor</a:t>
            </a:r>
            <a:endParaRPr lang="en-US" sz="2000" b="1" dirty="0">
              <a:solidFill>
                <a:schemeClr val="accent1"/>
              </a:solidFill>
              <a:latin typeface="Roboto Slab"/>
              <a:ea typeface="Roboto Slab"/>
              <a:sym typeface="Roboto Slab"/>
            </a:endParaRPr>
          </a:p>
        </p:txBody>
      </p:sp>
      <p:pic>
        <p:nvPicPr>
          <p:cNvPr id="25" name="Picture 24">
            <a:extLst>
              <a:ext uri="{FF2B5EF4-FFF2-40B4-BE49-F238E27FC236}">
                <a16:creationId xmlns:a16="http://schemas.microsoft.com/office/drawing/2014/main" id="{927B4422-2F05-4E32-8315-16A64494ABBF}"/>
              </a:ext>
            </a:extLst>
          </p:cNvPr>
          <p:cNvPicPr>
            <a:picLocks noChangeAspect="1"/>
          </p:cNvPicPr>
          <p:nvPr/>
        </p:nvPicPr>
        <p:blipFill>
          <a:blip r:embed="rId3"/>
          <a:stretch>
            <a:fillRect/>
          </a:stretch>
        </p:blipFill>
        <p:spPr>
          <a:xfrm>
            <a:off x="2353671" y="3262540"/>
            <a:ext cx="1490256" cy="1684111"/>
          </a:xfrm>
          <a:prstGeom prst="rect">
            <a:avLst/>
          </a:prstGeom>
        </p:spPr>
      </p:pic>
      <p:pic>
        <p:nvPicPr>
          <p:cNvPr id="26" name="Picture 25">
            <a:extLst>
              <a:ext uri="{FF2B5EF4-FFF2-40B4-BE49-F238E27FC236}">
                <a16:creationId xmlns:a16="http://schemas.microsoft.com/office/drawing/2014/main" id="{BE931165-15B7-4E91-AEAE-FEA2DCB89533}"/>
              </a:ext>
            </a:extLst>
          </p:cNvPr>
          <p:cNvPicPr>
            <a:picLocks noChangeAspect="1"/>
          </p:cNvPicPr>
          <p:nvPr/>
        </p:nvPicPr>
        <p:blipFill>
          <a:blip r:embed="rId4"/>
          <a:stretch>
            <a:fillRect/>
          </a:stretch>
        </p:blipFill>
        <p:spPr>
          <a:xfrm>
            <a:off x="4885950" y="3333861"/>
            <a:ext cx="2654221" cy="1718005"/>
          </a:xfrm>
          <a:prstGeom prst="rect">
            <a:avLst/>
          </a:prstGeom>
        </p:spPr>
      </p:pic>
      <p:sp>
        <p:nvSpPr>
          <p:cNvPr id="30" name="Rectangle 29">
            <a:extLst>
              <a:ext uri="{FF2B5EF4-FFF2-40B4-BE49-F238E27FC236}">
                <a16:creationId xmlns:a16="http://schemas.microsoft.com/office/drawing/2014/main" id="{9C6DC154-82F4-4B7A-A5CE-DC2AFA0D9DFD}"/>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31" name="Rectangle 30">
            <a:extLst>
              <a:ext uri="{FF2B5EF4-FFF2-40B4-BE49-F238E27FC236}">
                <a16:creationId xmlns:a16="http://schemas.microsoft.com/office/drawing/2014/main" id="{D36C24BF-7577-46AB-9629-E2FB1165B5E8}"/>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nesupravegheat</a:t>
            </a:r>
          </a:p>
        </p:txBody>
      </p:sp>
      <p:sp>
        <p:nvSpPr>
          <p:cNvPr id="32" name="Rectangle 31">
            <a:extLst>
              <a:ext uri="{FF2B5EF4-FFF2-40B4-BE49-F238E27FC236}">
                <a16:creationId xmlns:a16="http://schemas.microsoft.com/office/drawing/2014/main" id="{CFB73D5A-A745-4DCB-B2A0-06BBAD0D5B38}"/>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566983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0091EA"/>
                </a:solidFill>
                <a:effectLst/>
                <a:uLnTx/>
                <a:uFillTx/>
                <a:latin typeface="+mj-lt"/>
                <a:ea typeface="Source Sans Pro"/>
                <a:sym typeface="Source Sans Pr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sz="1300" b="1" i="0" u="none" strike="noStrike" kern="0" cap="none" spc="0" normalizeH="0" baseline="0" noProof="0" dirty="0">
              <a:ln>
                <a:noFill/>
              </a:ln>
              <a:solidFill>
                <a:srgbClr val="0091EA"/>
              </a:solidFill>
              <a:effectLst/>
              <a:uLnTx/>
              <a:uFillTx/>
              <a:latin typeface="+mj-lt"/>
              <a:ea typeface="Source Sans Pro"/>
              <a:sym typeface="Source Sans Pro"/>
            </a:endParaRPr>
          </a:p>
        </p:txBody>
      </p:sp>
      <p:sp>
        <p:nvSpPr>
          <p:cNvPr id="13" name="Rectangle 12">
            <a:extLst>
              <a:ext uri="{FF2B5EF4-FFF2-40B4-BE49-F238E27FC236}">
                <a16:creationId xmlns:a16="http://schemas.microsoft.com/office/drawing/2014/main" id="{8E284FCF-9469-4874-9602-39685EC5BE62}"/>
              </a:ext>
            </a:extLst>
          </p:cNvPr>
          <p:cNvSpPr/>
          <p:nvPr/>
        </p:nvSpPr>
        <p:spPr>
          <a:xfrm>
            <a:off x="1138273" y="497833"/>
            <a:ext cx="3667992"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Sarcini ML nesupravegheat</a:t>
            </a:r>
            <a:endParaRPr lang="en-US" sz="2000" b="1" dirty="0">
              <a:solidFill>
                <a:schemeClr val="accent1"/>
              </a:solidFill>
              <a:latin typeface="Roboto Slab"/>
              <a:ea typeface="Roboto Slab"/>
              <a:sym typeface="Roboto Slab"/>
            </a:endParaRPr>
          </a:p>
        </p:txBody>
      </p:sp>
      <p:sp>
        <p:nvSpPr>
          <p:cNvPr id="14" name="Rectangle 13">
            <a:extLst>
              <a:ext uri="{FF2B5EF4-FFF2-40B4-BE49-F238E27FC236}">
                <a16:creationId xmlns:a16="http://schemas.microsoft.com/office/drawing/2014/main" id="{F05C7379-FF29-4810-869C-864CFEF3C8BB}"/>
              </a:ext>
            </a:extLst>
          </p:cNvPr>
          <p:cNvSpPr/>
          <p:nvPr/>
        </p:nvSpPr>
        <p:spPr>
          <a:xfrm>
            <a:off x="810870" y="961991"/>
            <a:ext cx="7522257" cy="923330"/>
          </a:xfrm>
          <a:prstGeom prst="rect">
            <a:avLst/>
          </a:prstGeom>
        </p:spPr>
        <p:txBody>
          <a:bodyPr wrap="square">
            <a:spAutoFit/>
          </a:bodyPr>
          <a:lstStyle/>
          <a:p>
            <a:pPr marL="285750" indent="-285750">
              <a:buFont typeface="Arial" panose="020B0604020202020204" pitchFamily="34" charset="0"/>
              <a:buChar char="•"/>
            </a:pPr>
            <a:r>
              <a:rPr lang="ro-MD" sz="1800" b="1" dirty="0"/>
              <a:t>ML nesupravegheat se utilizează pentru descoperirea șabloanelor și grupurilor în date dar și caracteristicilor cele mai semnificative</a:t>
            </a:r>
          </a:p>
        </p:txBody>
      </p:sp>
      <p:sp>
        <p:nvSpPr>
          <p:cNvPr id="15" name="Rectangle 14">
            <a:extLst>
              <a:ext uri="{FF2B5EF4-FFF2-40B4-BE49-F238E27FC236}">
                <a16:creationId xmlns:a16="http://schemas.microsoft.com/office/drawing/2014/main" id="{7A0F4194-7E63-469E-8711-EDEC760E1A84}"/>
              </a:ext>
            </a:extLst>
          </p:cNvPr>
          <p:cNvSpPr/>
          <p:nvPr/>
        </p:nvSpPr>
        <p:spPr>
          <a:xfrm>
            <a:off x="810870" y="1885321"/>
            <a:ext cx="7522257" cy="369332"/>
          </a:xfrm>
          <a:prstGeom prst="rect">
            <a:avLst/>
          </a:prstGeom>
        </p:spPr>
        <p:txBody>
          <a:bodyPr wrap="square">
            <a:spAutoFit/>
          </a:bodyPr>
          <a:lstStyle/>
          <a:p>
            <a:pPr marL="285750" indent="-285750">
              <a:buFont typeface="Arial" panose="020B0604020202020204" pitchFamily="34" charset="0"/>
              <a:buChar char="•"/>
            </a:pPr>
            <a:r>
              <a:rPr lang="ro-MD" sz="1800" b="1" dirty="0"/>
              <a:t>Sarcinile ML nesupravegheat pot fi:</a:t>
            </a:r>
          </a:p>
        </p:txBody>
      </p:sp>
      <p:sp>
        <p:nvSpPr>
          <p:cNvPr id="12" name="Rectangle 11">
            <a:extLst>
              <a:ext uri="{FF2B5EF4-FFF2-40B4-BE49-F238E27FC236}">
                <a16:creationId xmlns:a16="http://schemas.microsoft.com/office/drawing/2014/main" id="{EA2E33C6-653A-4798-AE4C-0BA1448229C8}"/>
              </a:ext>
            </a:extLst>
          </p:cNvPr>
          <p:cNvSpPr/>
          <p:nvPr/>
        </p:nvSpPr>
        <p:spPr>
          <a:xfrm>
            <a:off x="1353839" y="2477471"/>
            <a:ext cx="7522257" cy="646331"/>
          </a:xfrm>
          <a:prstGeom prst="rect">
            <a:avLst/>
          </a:prstGeom>
        </p:spPr>
        <p:txBody>
          <a:bodyPr wrap="square">
            <a:spAutoFit/>
          </a:bodyPr>
          <a:lstStyle/>
          <a:p>
            <a:pPr marL="285750" indent="-285750">
              <a:buFont typeface="Courier New" panose="02070309020205020404" pitchFamily="49" charset="0"/>
              <a:buChar char="o"/>
            </a:pPr>
            <a:r>
              <a:rPr lang="ro-MD" sz="1800" b="1" dirty="0"/>
              <a:t>Sarcini de </a:t>
            </a:r>
            <a:r>
              <a:rPr lang="ro-MD" sz="1800" b="1" dirty="0" err="1"/>
              <a:t>clusterizare</a:t>
            </a:r>
            <a:r>
              <a:rPr lang="ro-MD" sz="1800" b="1" dirty="0"/>
              <a:t> (</a:t>
            </a:r>
            <a:r>
              <a:rPr lang="ro-MD" sz="1800" b="1" dirty="0" err="1"/>
              <a:t>clustering</a:t>
            </a:r>
            <a:r>
              <a:rPr lang="ro-MD" sz="1800" b="1" dirty="0"/>
              <a:t>) – utilizând caracteristicile grupează liniile datelor în clustere distincte</a:t>
            </a:r>
          </a:p>
        </p:txBody>
      </p:sp>
      <p:sp>
        <p:nvSpPr>
          <p:cNvPr id="19" name="Rectangle 18">
            <a:extLst>
              <a:ext uri="{FF2B5EF4-FFF2-40B4-BE49-F238E27FC236}">
                <a16:creationId xmlns:a16="http://schemas.microsoft.com/office/drawing/2014/main" id="{D9BA7473-5F4A-4DC2-A10E-5A0E2D3F25F1}"/>
              </a:ext>
            </a:extLst>
          </p:cNvPr>
          <p:cNvSpPr/>
          <p:nvPr/>
        </p:nvSpPr>
        <p:spPr>
          <a:xfrm>
            <a:off x="1353840" y="3434986"/>
            <a:ext cx="7522257" cy="923330"/>
          </a:xfrm>
          <a:prstGeom prst="rect">
            <a:avLst/>
          </a:prstGeom>
        </p:spPr>
        <p:txBody>
          <a:bodyPr wrap="square">
            <a:spAutoFit/>
          </a:bodyPr>
          <a:lstStyle/>
          <a:p>
            <a:pPr marL="285750" indent="-285750">
              <a:buFont typeface="Courier New" panose="02070309020205020404" pitchFamily="49" charset="0"/>
              <a:buChar char="o"/>
            </a:pPr>
            <a:r>
              <a:rPr lang="ro-MD" sz="1800" b="1" dirty="0"/>
              <a:t>Sarcini de reducere caracteristicilor (</a:t>
            </a:r>
            <a:r>
              <a:rPr lang="ro-MD" sz="1800" b="1" dirty="0" err="1"/>
              <a:t>dimensionality</a:t>
            </a:r>
            <a:r>
              <a:rPr lang="ro-MD" sz="1800" b="1" dirty="0"/>
              <a:t> </a:t>
            </a:r>
            <a:r>
              <a:rPr lang="ro-MD" sz="1800" b="1" dirty="0" err="1"/>
              <a:t>reduction</a:t>
            </a:r>
            <a:r>
              <a:rPr lang="ro-MD" sz="1800" b="1" dirty="0"/>
              <a:t>) – utilizând caracteristicile determină cum acestea interacționează și le reduce în mai puține componente</a:t>
            </a:r>
          </a:p>
        </p:txBody>
      </p:sp>
      <p:sp>
        <p:nvSpPr>
          <p:cNvPr id="20" name="Rectangle 19">
            <a:extLst>
              <a:ext uri="{FF2B5EF4-FFF2-40B4-BE49-F238E27FC236}">
                <a16:creationId xmlns:a16="http://schemas.microsoft.com/office/drawing/2014/main" id="{94EC22D4-0C4C-4958-8E79-A3363D63817A}"/>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21" name="Rectangle 20">
            <a:extLst>
              <a:ext uri="{FF2B5EF4-FFF2-40B4-BE49-F238E27FC236}">
                <a16:creationId xmlns:a16="http://schemas.microsoft.com/office/drawing/2014/main" id="{E6D90747-7165-4E85-9ACB-63D9D97EE44B}"/>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nesupravegheat</a:t>
            </a:r>
          </a:p>
        </p:txBody>
      </p:sp>
      <p:sp>
        <p:nvSpPr>
          <p:cNvPr id="22" name="Rectangle 21">
            <a:extLst>
              <a:ext uri="{FF2B5EF4-FFF2-40B4-BE49-F238E27FC236}">
                <a16:creationId xmlns:a16="http://schemas.microsoft.com/office/drawing/2014/main" id="{C1F73A97-68F7-4F7A-A2FC-8033800B8ECA}"/>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933116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26</a:t>
            </a:fld>
            <a:endParaRPr dirty="0">
              <a:latin typeface="+mj-lt"/>
            </a:endParaRPr>
          </a:p>
        </p:txBody>
      </p:sp>
      <p:sp>
        <p:nvSpPr>
          <p:cNvPr id="14" name="Rectangle 13">
            <a:extLst>
              <a:ext uri="{FF2B5EF4-FFF2-40B4-BE49-F238E27FC236}">
                <a16:creationId xmlns:a16="http://schemas.microsoft.com/office/drawing/2014/main" id="{B267B6CE-CB8F-4977-9436-9D77059DAD78}"/>
              </a:ext>
            </a:extLst>
          </p:cNvPr>
          <p:cNvSpPr/>
          <p:nvPr/>
        </p:nvSpPr>
        <p:spPr>
          <a:xfrm>
            <a:off x="1465580" y="351987"/>
            <a:ext cx="1808508" cy="400110"/>
          </a:xfrm>
          <a:prstGeom prst="rect">
            <a:avLst/>
          </a:prstGeom>
        </p:spPr>
        <p:txBody>
          <a:bodyPr wrap="none">
            <a:spAutoFit/>
          </a:bodyPr>
          <a:lstStyle/>
          <a:p>
            <a:pPr algn="just" fontAlgn="base"/>
            <a:r>
              <a:rPr lang="ro-RO" sz="2000" b="1" dirty="0" err="1">
                <a:solidFill>
                  <a:schemeClr val="accent1"/>
                </a:solidFill>
                <a:latin typeface="Roboto Slab"/>
                <a:ea typeface="Roboto Slab"/>
                <a:sym typeface="Roboto Slab"/>
              </a:rPr>
              <a:t>Clusterizarea</a:t>
            </a:r>
            <a:endParaRPr lang="en-US" sz="2000" b="1" dirty="0">
              <a:solidFill>
                <a:schemeClr val="accent1"/>
              </a:solidFill>
              <a:latin typeface="Roboto Slab"/>
              <a:ea typeface="Roboto Slab"/>
              <a:sym typeface="Roboto Slab"/>
            </a:endParaRPr>
          </a:p>
        </p:txBody>
      </p:sp>
      <p:sp>
        <p:nvSpPr>
          <p:cNvPr id="15" name="Rectangle 14">
            <a:extLst>
              <a:ext uri="{FF2B5EF4-FFF2-40B4-BE49-F238E27FC236}">
                <a16:creationId xmlns:a16="http://schemas.microsoft.com/office/drawing/2014/main" id="{6A49F6D6-D82D-45F9-BCB0-7BD6DED28BD6}"/>
              </a:ext>
            </a:extLst>
          </p:cNvPr>
          <p:cNvSpPr/>
          <p:nvPr/>
        </p:nvSpPr>
        <p:spPr>
          <a:xfrm>
            <a:off x="465265" y="740097"/>
            <a:ext cx="8548106" cy="646331"/>
          </a:xfrm>
          <a:prstGeom prst="rect">
            <a:avLst/>
          </a:prstGeom>
        </p:spPr>
        <p:txBody>
          <a:bodyPr wrap="square">
            <a:spAutoFit/>
          </a:bodyPr>
          <a:lstStyle/>
          <a:p>
            <a:pPr marL="285750" indent="-285750">
              <a:buFont typeface="Arial" panose="020B0604020202020204" pitchFamily="34" charset="0"/>
              <a:buChar char="•"/>
            </a:pPr>
            <a:r>
              <a:rPr lang="ro-MD" sz="1800" b="1" dirty="0" err="1"/>
              <a:t>Clusterizarea</a:t>
            </a:r>
            <a:r>
              <a:rPr lang="ro-MD" sz="1800" b="1" dirty="0"/>
              <a:t> permite detectarea unor șabloane în cadrul caracteristicilor datelor și formarea unor clustere pe baza acestor șabloane</a:t>
            </a:r>
          </a:p>
        </p:txBody>
      </p:sp>
      <p:sp>
        <p:nvSpPr>
          <p:cNvPr id="18" name="Rectangle 17">
            <a:extLst>
              <a:ext uri="{FF2B5EF4-FFF2-40B4-BE49-F238E27FC236}">
                <a16:creationId xmlns:a16="http://schemas.microsoft.com/office/drawing/2014/main" id="{CA245D40-30DA-4481-9B4C-2DAE7A8A1FA7}"/>
              </a:ext>
            </a:extLst>
          </p:cNvPr>
          <p:cNvSpPr/>
          <p:nvPr/>
        </p:nvSpPr>
        <p:spPr>
          <a:xfrm>
            <a:off x="465265" y="1428992"/>
            <a:ext cx="8359421" cy="923330"/>
          </a:xfrm>
          <a:prstGeom prst="rect">
            <a:avLst/>
          </a:prstGeom>
        </p:spPr>
        <p:txBody>
          <a:bodyPr wrap="square">
            <a:spAutoFit/>
          </a:bodyPr>
          <a:lstStyle/>
          <a:p>
            <a:pPr marL="285750" indent="-285750">
              <a:buFont typeface="Arial" panose="020B0604020202020204" pitchFamily="34" charset="0"/>
              <a:buChar char="•"/>
            </a:pPr>
            <a:r>
              <a:rPr lang="ro-MD" sz="1800" b="1" dirty="0"/>
              <a:t>Într-o anumită măsură procedura de </a:t>
            </a:r>
            <a:r>
              <a:rPr lang="ro-MD" sz="1800" b="1" dirty="0" err="1"/>
              <a:t>clusterizare</a:t>
            </a:r>
            <a:r>
              <a:rPr lang="ro-MD" sz="1800" b="1" dirty="0"/>
              <a:t> poate fi considerată ca procedura de atribuirea a unor etichete mai puțin confirmate pentru datele istorice</a:t>
            </a:r>
          </a:p>
        </p:txBody>
      </p:sp>
      <p:sp>
        <p:nvSpPr>
          <p:cNvPr id="19" name="Rectangle 18">
            <a:extLst>
              <a:ext uri="{FF2B5EF4-FFF2-40B4-BE49-F238E27FC236}">
                <a16:creationId xmlns:a16="http://schemas.microsoft.com/office/drawing/2014/main" id="{DB2B8E15-E68C-4F52-936A-B2A258F77ADB}"/>
              </a:ext>
            </a:extLst>
          </p:cNvPr>
          <p:cNvSpPr/>
          <p:nvPr/>
        </p:nvSpPr>
        <p:spPr>
          <a:xfrm>
            <a:off x="465265" y="2312708"/>
            <a:ext cx="8277000" cy="646331"/>
          </a:xfrm>
          <a:prstGeom prst="rect">
            <a:avLst/>
          </a:prstGeom>
        </p:spPr>
        <p:txBody>
          <a:bodyPr wrap="square">
            <a:spAutoFit/>
          </a:bodyPr>
          <a:lstStyle/>
          <a:p>
            <a:pPr marL="285750" indent="-285750">
              <a:buFont typeface="Arial" panose="020B0604020202020204" pitchFamily="34" charset="0"/>
              <a:buChar char="•"/>
            </a:pPr>
            <a:r>
              <a:rPr lang="ro-MD" sz="1800" b="1" dirty="0"/>
              <a:t>Fiecare cluster poate fi considerat ca un tip de etichetă a datelor istorice și respectiv aceste noi date pot fi aplicate în ML supravegheat</a:t>
            </a:r>
          </a:p>
        </p:txBody>
      </p:sp>
      <p:sp>
        <p:nvSpPr>
          <p:cNvPr id="11" name="Rectangle 10">
            <a:extLst>
              <a:ext uri="{FF2B5EF4-FFF2-40B4-BE49-F238E27FC236}">
                <a16:creationId xmlns:a16="http://schemas.microsoft.com/office/drawing/2014/main" id="{D6755BD3-BC6B-4D25-A1AB-20BAF35AA68D}"/>
              </a:ext>
            </a:extLst>
          </p:cNvPr>
          <p:cNvSpPr/>
          <p:nvPr/>
        </p:nvSpPr>
        <p:spPr>
          <a:xfrm>
            <a:off x="442025" y="2999864"/>
            <a:ext cx="8277000" cy="369332"/>
          </a:xfrm>
          <a:prstGeom prst="rect">
            <a:avLst/>
          </a:prstGeom>
        </p:spPr>
        <p:txBody>
          <a:bodyPr wrap="square">
            <a:spAutoFit/>
          </a:bodyPr>
          <a:lstStyle/>
          <a:p>
            <a:pPr marL="285750" indent="-285750">
              <a:buFont typeface="Arial" panose="020B0604020202020204" pitchFamily="34" charset="0"/>
              <a:buChar char="•"/>
            </a:pPr>
            <a:r>
              <a:rPr lang="ro-MD" sz="1800" b="1" dirty="0"/>
              <a:t>Exemplu grafic de </a:t>
            </a:r>
            <a:r>
              <a:rPr lang="ro-MD" sz="1800" b="1" dirty="0" err="1"/>
              <a:t>clusterizare</a:t>
            </a:r>
            <a:endParaRPr lang="ro-MD" sz="1800" b="1" dirty="0"/>
          </a:p>
        </p:txBody>
      </p:sp>
      <p:pic>
        <p:nvPicPr>
          <p:cNvPr id="12" name="Picture 11">
            <a:extLst>
              <a:ext uri="{FF2B5EF4-FFF2-40B4-BE49-F238E27FC236}">
                <a16:creationId xmlns:a16="http://schemas.microsoft.com/office/drawing/2014/main" id="{E3BD82D9-0C95-4FB2-B0B0-F25B6E999E9E}"/>
              </a:ext>
            </a:extLst>
          </p:cNvPr>
          <p:cNvPicPr>
            <a:picLocks noChangeAspect="1"/>
          </p:cNvPicPr>
          <p:nvPr/>
        </p:nvPicPr>
        <p:blipFill>
          <a:blip r:embed="rId3"/>
          <a:stretch>
            <a:fillRect/>
          </a:stretch>
        </p:blipFill>
        <p:spPr>
          <a:xfrm>
            <a:off x="1729087" y="3392849"/>
            <a:ext cx="2654221" cy="1718005"/>
          </a:xfrm>
          <a:prstGeom prst="rect">
            <a:avLst/>
          </a:prstGeom>
        </p:spPr>
      </p:pic>
      <p:pic>
        <p:nvPicPr>
          <p:cNvPr id="2" name="Picture 1">
            <a:extLst>
              <a:ext uri="{FF2B5EF4-FFF2-40B4-BE49-F238E27FC236}">
                <a16:creationId xmlns:a16="http://schemas.microsoft.com/office/drawing/2014/main" id="{CEB5059C-2D06-4CAF-9E1C-3B92C84499A9}"/>
              </a:ext>
            </a:extLst>
          </p:cNvPr>
          <p:cNvPicPr>
            <a:picLocks noChangeAspect="1"/>
          </p:cNvPicPr>
          <p:nvPr/>
        </p:nvPicPr>
        <p:blipFill>
          <a:blip r:embed="rId4"/>
          <a:stretch>
            <a:fillRect/>
          </a:stretch>
        </p:blipFill>
        <p:spPr>
          <a:xfrm>
            <a:off x="4756904" y="3420155"/>
            <a:ext cx="2710689" cy="1723671"/>
          </a:xfrm>
          <a:prstGeom prst="rect">
            <a:avLst/>
          </a:prstGeom>
        </p:spPr>
      </p:pic>
      <p:sp>
        <p:nvSpPr>
          <p:cNvPr id="20" name="Rectangle 19">
            <a:extLst>
              <a:ext uri="{FF2B5EF4-FFF2-40B4-BE49-F238E27FC236}">
                <a16:creationId xmlns:a16="http://schemas.microsoft.com/office/drawing/2014/main" id="{522D95D2-43A9-4E03-8A04-0C05D7186A06}"/>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23" name="Rectangle 22">
            <a:extLst>
              <a:ext uri="{FF2B5EF4-FFF2-40B4-BE49-F238E27FC236}">
                <a16:creationId xmlns:a16="http://schemas.microsoft.com/office/drawing/2014/main" id="{13C6CED5-4F1A-4027-A560-73D65DA4BF70}"/>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nesupravegheat</a:t>
            </a:r>
          </a:p>
        </p:txBody>
      </p:sp>
      <p:sp>
        <p:nvSpPr>
          <p:cNvPr id="24" name="Rectangle 23">
            <a:extLst>
              <a:ext uri="{FF2B5EF4-FFF2-40B4-BE49-F238E27FC236}">
                <a16:creationId xmlns:a16="http://schemas.microsoft.com/office/drawing/2014/main" id="{A4FFEA77-72A9-4BD2-BC2D-A9CC1F9BF0AF}"/>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64132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27</a:t>
            </a:fld>
            <a:endParaRPr dirty="0">
              <a:latin typeface="+mj-lt"/>
            </a:endParaRPr>
          </a:p>
        </p:txBody>
      </p:sp>
      <p:sp>
        <p:nvSpPr>
          <p:cNvPr id="14" name="Rectangle 13">
            <a:extLst>
              <a:ext uri="{FF2B5EF4-FFF2-40B4-BE49-F238E27FC236}">
                <a16:creationId xmlns:a16="http://schemas.microsoft.com/office/drawing/2014/main" id="{73A9635E-9203-42AF-A517-5B9487CDFC5F}"/>
              </a:ext>
            </a:extLst>
          </p:cNvPr>
          <p:cNvSpPr/>
          <p:nvPr/>
        </p:nvSpPr>
        <p:spPr>
          <a:xfrm>
            <a:off x="1120405" y="697331"/>
            <a:ext cx="3369833" cy="400110"/>
          </a:xfrm>
          <a:prstGeom prst="rect">
            <a:avLst/>
          </a:prstGeom>
        </p:spPr>
        <p:txBody>
          <a:bodyPr wrap="none">
            <a:spAutoFit/>
          </a:bodyPr>
          <a:lstStyle/>
          <a:p>
            <a:pPr algn="just" fontAlgn="base"/>
            <a:r>
              <a:rPr lang="ro-RO" sz="2000" b="1" dirty="0" err="1">
                <a:solidFill>
                  <a:schemeClr val="accent1"/>
                </a:solidFill>
                <a:latin typeface="Roboto Slab"/>
                <a:ea typeface="Roboto Slab"/>
                <a:sym typeface="Roboto Slab"/>
              </a:rPr>
              <a:t>Dimensionality</a:t>
            </a:r>
            <a:r>
              <a:rPr lang="ro-RO" sz="2000" b="1" dirty="0">
                <a:solidFill>
                  <a:schemeClr val="accent1"/>
                </a:solidFill>
                <a:latin typeface="Roboto Slab"/>
                <a:ea typeface="Roboto Slab"/>
                <a:sym typeface="Roboto Slab"/>
              </a:rPr>
              <a:t> </a:t>
            </a:r>
            <a:r>
              <a:rPr lang="ro-RO" sz="2000" b="1" dirty="0" err="1">
                <a:solidFill>
                  <a:schemeClr val="accent1"/>
                </a:solidFill>
                <a:latin typeface="Roboto Slab"/>
                <a:ea typeface="Roboto Slab"/>
                <a:sym typeface="Roboto Slab"/>
              </a:rPr>
              <a:t>Reduction</a:t>
            </a:r>
            <a:endParaRPr lang="en-US" sz="2000" b="1" dirty="0">
              <a:solidFill>
                <a:schemeClr val="accent1"/>
              </a:solidFill>
              <a:latin typeface="Roboto Slab"/>
              <a:ea typeface="Roboto Slab"/>
              <a:sym typeface="Roboto Slab"/>
            </a:endParaRPr>
          </a:p>
        </p:txBody>
      </p:sp>
      <p:sp>
        <p:nvSpPr>
          <p:cNvPr id="15" name="Rectangle 14">
            <a:extLst>
              <a:ext uri="{FF2B5EF4-FFF2-40B4-BE49-F238E27FC236}">
                <a16:creationId xmlns:a16="http://schemas.microsoft.com/office/drawing/2014/main" id="{CFFA066F-13BE-4A42-99AA-2AA1D3838093}"/>
              </a:ext>
            </a:extLst>
          </p:cNvPr>
          <p:cNvSpPr/>
          <p:nvPr/>
        </p:nvSpPr>
        <p:spPr>
          <a:xfrm>
            <a:off x="729110" y="1366654"/>
            <a:ext cx="7522257" cy="923330"/>
          </a:xfrm>
          <a:prstGeom prst="rect">
            <a:avLst/>
          </a:prstGeom>
        </p:spPr>
        <p:txBody>
          <a:bodyPr wrap="square">
            <a:spAutoFit/>
          </a:bodyPr>
          <a:lstStyle/>
          <a:p>
            <a:pPr marL="285750" indent="-285750">
              <a:buFont typeface="Arial" panose="020B0604020202020204" pitchFamily="34" charset="0"/>
              <a:buChar char="•"/>
            </a:pPr>
            <a:r>
              <a:rPr lang="ro-MD" sz="1800" b="1" dirty="0" err="1"/>
              <a:t>Dimensionality</a:t>
            </a:r>
            <a:r>
              <a:rPr lang="ro-MD" sz="1800" b="1" dirty="0"/>
              <a:t> </a:t>
            </a:r>
            <a:r>
              <a:rPr lang="ro-MD" sz="1800" b="1" dirty="0" err="1"/>
              <a:t>Reduction</a:t>
            </a:r>
            <a:r>
              <a:rPr lang="ro-MD" sz="1800" b="1" dirty="0"/>
              <a:t> permite descoperirea corelațiilor între caracteristicile datelor și crearea unor noi caracteristici prin combinarea celor primare</a:t>
            </a:r>
          </a:p>
        </p:txBody>
      </p:sp>
      <p:sp>
        <p:nvSpPr>
          <p:cNvPr id="17" name="Rectangle 16">
            <a:extLst>
              <a:ext uri="{FF2B5EF4-FFF2-40B4-BE49-F238E27FC236}">
                <a16:creationId xmlns:a16="http://schemas.microsoft.com/office/drawing/2014/main" id="{3CD99CB3-4004-4222-965C-6FA3C76D34F5}"/>
              </a:ext>
            </a:extLst>
          </p:cNvPr>
          <p:cNvSpPr/>
          <p:nvPr/>
        </p:nvSpPr>
        <p:spPr>
          <a:xfrm>
            <a:off x="736366" y="3489948"/>
            <a:ext cx="7522257" cy="923330"/>
          </a:xfrm>
          <a:prstGeom prst="rect">
            <a:avLst/>
          </a:prstGeom>
        </p:spPr>
        <p:txBody>
          <a:bodyPr wrap="square">
            <a:spAutoFit/>
          </a:bodyPr>
          <a:lstStyle/>
          <a:p>
            <a:pPr marL="285750" indent="-285750">
              <a:buFont typeface="Arial" panose="020B0604020202020204" pitchFamily="34" charset="0"/>
              <a:buChar char="•"/>
            </a:pPr>
            <a:r>
              <a:rPr lang="ro-MD" sz="1800" b="1" dirty="0" err="1"/>
              <a:t>Dimensionality</a:t>
            </a:r>
            <a:r>
              <a:rPr lang="ro-MD" sz="1800" b="1" dirty="0"/>
              <a:t> </a:t>
            </a:r>
            <a:r>
              <a:rPr lang="ro-MD" sz="1800" b="1" dirty="0" err="1"/>
              <a:t>Reduction</a:t>
            </a:r>
            <a:r>
              <a:rPr lang="ro-MD" sz="1800" b="1" dirty="0"/>
              <a:t> nu reprezintă o simplă reducere a caracteristicilor primare existente și a componentelor obținute în procesarea acestor caracteristici</a:t>
            </a:r>
          </a:p>
        </p:txBody>
      </p:sp>
      <p:sp>
        <p:nvSpPr>
          <p:cNvPr id="21" name="Rectangle 20">
            <a:extLst>
              <a:ext uri="{FF2B5EF4-FFF2-40B4-BE49-F238E27FC236}">
                <a16:creationId xmlns:a16="http://schemas.microsoft.com/office/drawing/2014/main" id="{4F3A9BFF-73D6-4C11-93CE-8140F555BB85}"/>
              </a:ext>
            </a:extLst>
          </p:cNvPr>
          <p:cNvSpPr/>
          <p:nvPr/>
        </p:nvSpPr>
        <p:spPr>
          <a:xfrm>
            <a:off x="736366" y="2428301"/>
            <a:ext cx="7522257" cy="923330"/>
          </a:xfrm>
          <a:prstGeom prst="rect">
            <a:avLst/>
          </a:prstGeom>
        </p:spPr>
        <p:txBody>
          <a:bodyPr wrap="square">
            <a:spAutoFit/>
          </a:bodyPr>
          <a:lstStyle/>
          <a:p>
            <a:pPr marL="285750" indent="-285750">
              <a:buFont typeface="Arial" panose="020B0604020202020204" pitchFamily="34" charset="0"/>
              <a:buChar char="•"/>
            </a:pPr>
            <a:r>
              <a:rPr lang="ro-MD" sz="1800" b="1" dirty="0"/>
              <a:t>Noile caracteristici includ și informația referitoare la semnificația lor în setul de date și deci cele mai puțin semnificative pot fi excluse </a:t>
            </a:r>
          </a:p>
        </p:txBody>
      </p:sp>
      <p:sp>
        <p:nvSpPr>
          <p:cNvPr id="23" name="Rectangle 22">
            <a:extLst>
              <a:ext uri="{FF2B5EF4-FFF2-40B4-BE49-F238E27FC236}">
                <a16:creationId xmlns:a16="http://schemas.microsoft.com/office/drawing/2014/main" id="{E3300BAA-A964-4C58-B49E-91447F4BAFF6}"/>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24" name="Rectangle 23">
            <a:extLst>
              <a:ext uri="{FF2B5EF4-FFF2-40B4-BE49-F238E27FC236}">
                <a16:creationId xmlns:a16="http://schemas.microsoft.com/office/drawing/2014/main" id="{6A6DFA7D-BCEC-4053-9018-7B7F1457DAF2}"/>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nesupravegheat</a:t>
            </a:r>
          </a:p>
        </p:txBody>
      </p:sp>
      <p:sp>
        <p:nvSpPr>
          <p:cNvPr id="25" name="Rectangle 24">
            <a:extLst>
              <a:ext uri="{FF2B5EF4-FFF2-40B4-BE49-F238E27FC236}">
                <a16:creationId xmlns:a16="http://schemas.microsoft.com/office/drawing/2014/main" id="{86348EBF-6721-4066-A286-E75BE8C45CE0}"/>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080091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13" name="Google Shape;79;p13">
            <a:extLst>
              <a:ext uri="{FF2B5EF4-FFF2-40B4-BE49-F238E27FC236}">
                <a16:creationId xmlns:a16="http://schemas.microsoft.com/office/drawing/2014/main" id="{0F5EC31F-5CD3-47D5-BE86-A561BFA47E65}"/>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3</a:t>
            </a:fld>
            <a:endParaRPr dirty="0">
              <a:latin typeface="+mj-lt"/>
            </a:endParaRPr>
          </a:p>
        </p:txBody>
      </p:sp>
      <p:sp>
        <p:nvSpPr>
          <p:cNvPr id="18" name="Rectangle 17">
            <a:extLst>
              <a:ext uri="{FF2B5EF4-FFF2-40B4-BE49-F238E27FC236}">
                <a16:creationId xmlns:a16="http://schemas.microsoft.com/office/drawing/2014/main" id="{3F4DAFE1-A570-495A-9517-3A918D4AD5D6}"/>
              </a:ext>
            </a:extLst>
          </p:cNvPr>
          <p:cNvSpPr/>
          <p:nvPr/>
        </p:nvSpPr>
        <p:spPr>
          <a:xfrm>
            <a:off x="998195" y="866110"/>
            <a:ext cx="4092787"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Ce reprezintă </a:t>
            </a:r>
            <a:r>
              <a:rPr lang="ro-RO" sz="2000" b="1" dirty="0" err="1">
                <a:solidFill>
                  <a:schemeClr val="accent1"/>
                </a:solidFill>
                <a:latin typeface="Roboto Slab"/>
                <a:ea typeface="Roboto Slab"/>
                <a:sym typeface="Roboto Slab"/>
              </a:rPr>
              <a:t>Machine</a:t>
            </a:r>
            <a:r>
              <a:rPr lang="ro-RO" sz="2000" b="1" dirty="0">
                <a:solidFill>
                  <a:schemeClr val="accent1"/>
                </a:solidFill>
                <a:latin typeface="Roboto Slab"/>
                <a:ea typeface="Roboto Slab"/>
                <a:sym typeface="Roboto Slab"/>
              </a:rPr>
              <a:t> </a:t>
            </a:r>
            <a:r>
              <a:rPr lang="ro-RO" sz="2000" b="1" dirty="0" err="1">
                <a:solidFill>
                  <a:schemeClr val="accent1"/>
                </a:solidFill>
                <a:latin typeface="Roboto Slab"/>
                <a:ea typeface="Roboto Slab"/>
                <a:sym typeface="Roboto Slab"/>
              </a:rPr>
              <a:t>Learning</a:t>
            </a:r>
            <a:endParaRPr lang="en-US" sz="2000" b="1" dirty="0">
              <a:solidFill>
                <a:schemeClr val="accent1"/>
              </a:solidFill>
              <a:latin typeface="Roboto Slab"/>
              <a:ea typeface="Roboto Slab"/>
              <a:sym typeface="Roboto Slab"/>
            </a:endParaRPr>
          </a:p>
        </p:txBody>
      </p:sp>
      <p:sp>
        <p:nvSpPr>
          <p:cNvPr id="19" name="Rectangle 18">
            <a:extLst>
              <a:ext uri="{FF2B5EF4-FFF2-40B4-BE49-F238E27FC236}">
                <a16:creationId xmlns:a16="http://schemas.microsoft.com/office/drawing/2014/main" id="{2F79AF02-1EF4-4CF4-B6F8-F8C1691D211B}"/>
              </a:ext>
            </a:extLst>
          </p:cNvPr>
          <p:cNvSpPr/>
          <p:nvPr/>
        </p:nvSpPr>
        <p:spPr>
          <a:xfrm>
            <a:off x="858954" y="1347704"/>
            <a:ext cx="7795574" cy="1200329"/>
          </a:xfrm>
          <a:prstGeom prst="rect">
            <a:avLst/>
          </a:prstGeom>
        </p:spPr>
        <p:txBody>
          <a:bodyPr wrap="square">
            <a:spAutoFit/>
          </a:bodyPr>
          <a:lstStyle/>
          <a:p>
            <a:pPr marL="285750" indent="-285750">
              <a:buFont typeface="Arial" panose="020B0604020202020204" pitchFamily="34" charset="0"/>
              <a:buChar char="•"/>
            </a:pPr>
            <a:r>
              <a:rPr lang="ro-RO" sz="1800" b="1" dirty="0" err="1">
                <a:solidFill>
                  <a:srgbClr val="FF0000"/>
                </a:solidFill>
                <a:latin typeface="arial" panose="020B0604020202020204" pitchFamily="34" charset="0"/>
              </a:rPr>
              <a:t>Machine</a:t>
            </a:r>
            <a:r>
              <a:rPr lang="ro-RO" sz="1800" b="1" dirty="0">
                <a:solidFill>
                  <a:srgbClr val="FF0000"/>
                </a:solidFill>
                <a:latin typeface="arial" panose="020B0604020202020204" pitchFamily="34" charset="0"/>
              </a:rPr>
              <a:t> </a:t>
            </a:r>
            <a:r>
              <a:rPr lang="ro-RO" sz="1800" b="1" dirty="0" err="1">
                <a:solidFill>
                  <a:srgbClr val="FF0000"/>
                </a:solidFill>
                <a:latin typeface="arial" panose="020B0604020202020204" pitchFamily="34" charset="0"/>
              </a:rPr>
              <a:t>Learning</a:t>
            </a:r>
            <a:r>
              <a:rPr lang="ro-RO" sz="1800" b="1" dirty="0">
                <a:solidFill>
                  <a:srgbClr val="FF0000"/>
                </a:solidFill>
                <a:latin typeface="arial" panose="020B0604020202020204" pitchFamily="34" charset="0"/>
              </a:rPr>
              <a:t> (ML) </a:t>
            </a:r>
            <a:r>
              <a:rPr lang="ro-RO" sz="1800" b="1" dirty="0">
                <a:latin typeface="arial" panose="020B0604020202020204" pitchFamily="34" charset="0"/>
              </a:rPr>
              <a:t>– o componentă a Inteligenței Artificiale (AI) care utilizează diverși algoritm pentru crearea unui model pe baza unor date și utilizarea ulterioară a acestui model pentru realizarea predicțiilor de viitor pe date similare. </a:t>
            </a:r>
            <a:endParaRPr lang="ro-MD" sz="1800" b="1" dirty="0"/>
          </a:p>
        </p:txBody>
      </p:sp>
      <p:sp>
        <p:nvSpPr>
          <p:cNvPr id="20" name="Rectangle 19">
            <a:extLst>
              <a:ext uri="{FF2B5EF4-FFF2-40B4-BE49-F238E27FC236}">
                <a16:creationId xmlns:a16="http://schemas.microsoft.com/office/drawing/2014/main" id="{B6A98269-DB38-4227-B9DA-9E3C4A9A72E3}"/>
              </a:ext>
            </a:extLst>
          </p:cNvPr>
          <p:cNvSpPr/>
          <p:nvPr/>
        </p:nvSpPr>
        <p:spPr>
          <a:xfrm>
            <a:off x="2168136" y="390221"/>
            <a:ext cx="4248279" cy="461665"/>
          </a:xfrm>
          <a:prstGeom prst="rect">
            <a:avLst/>
          </a:prstGeom>
        </p:spPr>
        <p:txBody>
          <a:bodyPr wrap="none">
            <a:spAutoFit/>
          </a:bodyPr>
          <a:lstStyle/>
          <a:p>
            <a:r>
              <a:rPr lang="ro-RO" sz="2400" b="1" dirty="0">
                <a:solidFill>
                  <a:schemeClr val="accent1"/>
                </a:solidFill>
                <a:latin typeface="Roboto Slab"/>
                <a:ea typeface="Roboto Slab"/>
              </a:rPr>
              <a:t>1. Ce este </a:t>
            </a:r>
            <a:r>
              <a:rPr lang="ro-RO" sz="2400" b="1" dirty="0" err="1">
                <a:solidFill>
                  <a:schemeClr val="accent1"/>
                </a:solidFill>
                <a:latin typeface="Roboto Slab"/>
                <a:ea typeface="Roboto Slab"/>
              </a:rPr>
              <a:t>Machine</a:t>
            </a:r>
            <a:r>
              <a:rPr lang="ro-RO" sz="2400" b="1" dirty="0">
                <a:solidFill>
                  <a:schemeClr val="accent1"/>
                </a:solidFill>
                <a:latin typeface="Roboto Slab"/>
                <a:ea typeface="Roboto Slab"/>
              </a:rPr>
              <a:t> </a:t>
            </a:r>
            <a:r>
              <a:rPr lang="ro-RO" sz="2400" b="1" dirty="0" err="1">
                <a:solidFill>
                  <a:schemeClr val="accent1"/>
                </a:solidFill>
                <a:latin typeface="Roboto Slab"/>
                <a:ea typeface="Roboto Slab"/>
              </a:rPr>
              <a:t>Learning</a:t>
            </a:r>
            <a:endParaRPr lang="ro-RO" sz="2400" b="1" dirty="0">
              <a:solidFill>
                <a:schemeClr val="accent1"/>
              </a:solidFill>
              <a:latin typeface="Roboto Slab"/>
              <a:ea typeface="Roboto Slab"/>
            </a:endParaRPr>
          </a:p>
        </p:txBody>
      </p:sp>
      <p:sp>
        <p:nvSpPr>
          <p:cNvPr id="21" name="Rectangle 20">
            <a:extLst>
              <a:ext uri="{FF2B5EF4-FFF2-40B4-BE49-F238E27FC236}">
                <a16:creationId xmlns:a16="http://schemas.microsoft.com/office/drawing/2014/main" id="{A33651C2-2B40-41AA-A351-BD471675465E}"/>
              </a:ext>
            </a:extLst>
          </p:cNvPr>
          <p:cNvSpPr/>
          <p:nvPr/>
        </p:nvSpPr>
        <p:spPr>
          <a:xfrm>
            <a:off x="858954" y="3425196"/>
            <a:ext cx="7795574" cy="369332"/>
          </a:xfrm>
          <a:prstGeom prst="rect">
            <a:avLst/>
          </a:prstGeom>
        </p:spPr>
        <p:txBody>
          <a:bodyPr wrap="square">
            <a:spAutoFit/>
          </a:bodyPr>
          <a:lstStyle/>
          <a:p>
            <a:pPr marL="285750" indent="-285750">
              <a:buFont typeface="Arial" panose="020B0604020202020204" pitchFamily="34" charset="0"/>
              <a:buChar char="•"/>
            </a:pPr>
            <a:r>
              <a:rPr lang="ro-RO" sz="1800" b="1" dirty="0">
                <a:latin typeface="arial" panose="020B0604020202020204" pitchFamily="34" charset="0"/>
              </a:rPr>
              <a:t>ML poate fi interpretat și ca o componentă a </a:t>
            </a:r>
            <a:r>
              <a:rPr lang="ro-RO" sz="1800" b="1" dirty="0">
                <a:solidFill>
                  <a:srgbClr val="FF0000"/>
                </a:solidFill>
                <a:latin typeface="arial" panose="020B0604020202020204" pitchFamily="34" charset="0"/>
              </a:rPr>
              <a:t>Data </a:t>
            </a:r>
            <a:r>
              <a:rPr lang="ro-RO" sz="1800" b="1" dirty="0" err="1">
                <a:solidFill>
                  <a:srgbClr val="FF0000"/>
                </a:solidFill>
                <a:latin typeface="arial" panose="020B0604020202020204" pitchFamily="34" charset="0"/>
              </a:rPr>
              <a:t>Science</a:t>
            </a:r>
            <a:r>
              <a:rPr lang="ro-RO" sz="1800" b="1" dirty="0">
                <a:latin typeface="arial" panose="020B0604020202020204" pitchFamily="34" charset="0"/>
              </a:rPr>
              <a:t>. </a:t>
            </a:r>
            <a:endParaRPr lang="ro-MD" sz="1800" b="1" dirty="0"/>
          </a:p>
        </p:txBody>
      </p:sp>
      <p:sp>
        <p:nvSpPr>
          <p:cNvPr id="22" name="Rectangle 21">
            <a:extLst>
              <a:ext uri="{FF2B5EF4-FFF2-40B4-BE49-F238E27FC236}">
                <a16:creationId xmlns:a16="http://schemas.microsoft.com/office/drawing/2014/main" id="{4372EA3C-5BD5-45C0-907A-A16914D7997A}"/>
              </a:ext>
            </a:extLst>
          </p:cNvPr>
          <p:cNvSpPr/>
          <p:nvPr/>
        </p:nvSpPr>
        <p:spPr>
          <a:xfrm>
            <a:off x="858954" y="3957496"/>
            <a:ext cx="7795574" cy="923330"/>
          </a:xfrm>
          <a:prstGeom prst="rect">
            <a:avLst/>
          </a:prstGeom>
        </p:spPr>
        <p:txBody>
          <a:bodyPr wrap="square">
            <a:spAutoFit/>
          </a:bodyPr>
          <a:lstStyle/>
          <a:p>
            <a:pPr marL="285750" indent="-285750">
              <a:buFont typeface="Arial" panose="020B0604020202020204" pitchFamily="34" charset="0"/>
              <a:buChar char="•"/>
            </a:pPr>
            <a:r>
              <a:rPr lang="ro-RO" sz="1800" b="1" dirty="0">
                <a:latin typeface="arial" panose="020B0604020202020204" pitchFamily="34" charset="0"/>
              </a:rPr>
              <a:t>În funcție de sarcina ce trebuie soluționată, ML se bazează pe diferiți algoritmi iar o sub-ramură a ML ce utilizează rețelele neuronale se numește </a:t>
            </a:r>
            <a:r>
              <a:rPr lang="ro-RO" sz="1800" b="1" dirty="0">
                <a:solidFill>
                  <a:srgbClr val="FF0000"/>
                </a:solidFill>
                <a:latin typeface="arial" panose="020B0604020202020204" pitchFamily="34" charset="0"/>
              </a:rPr>
              <a:t>Deep </a:t>
            </a:r>
            <a:r>
              <a:rPr lang="ro-RO" sz="1800" b="1" dirty="0" err="1">
                <a:solidFill>
                  <a:srgbClr val="FF0000"/>
                </a:solidFill>
                <a:latin typeface="arial" panose="020B0604020202020204" pitchFamily="34" charset="0"/>
              </a:rPr>
              <a:t>Learning</a:t>
            </a:r>
            <a:r>
              <a:rPr lang="ro-RO" sz="1800" b="1" dirty="0">
                <a:solidFill>
                  <a:srgbClr val="FF0000"/>
                </a:solidFill>
                <a:latin typeface="arial" panose="020B0604020202020204" pitchFamily="34" charset="0"/>
              </a:rPr>
              <a:t> (DL)</a:t>
            </a:r>
            <a:endParaRPr lang="ro-MD" sz="1800" b="1" dirty="0">
              <a:solidFill>
                <a:srgbClr val="FF0000"/>
              </a:solidFill>
            </a:endParaRPr>
          </a:p>
        </p:txBody>
      </p:sp>
      <p:sp>
        <p:nvSpPr>
          <p:cNvPr id="23" name="Rectangle 22">
            <a:extLst>
              <a:ext uri="{FF2B5EF4-FFF2-40B4-BE49-F238E27FC236}">
                <a16:creationId xmlns:a16="http://schemas.microsoft.com/office/drawing/2014/main" id="{DC6F2CB2-042A-44DE-9087-F8F6FA28E769}"/>
              </a:ext>
            </a:extLst>
          </p:cNvPr>
          <p:cNvSpPr/>
          <p:nvPr/>
        </p:nvSpPr>
        <p:spPr>
          <a:xfrm>
            <a:off x="858954" y="2615897"/>
            <a:ext cx="8094130" cy="646331"/>
          </a:xfrm>
          <a:prstGeom prst="rect">
            <a:avLst/>
          </a:prstGeom>
        </p:spPr>
        <p:txBody>
          <a:bodyPr wrap="square">
            <a:spAutoFit/>
          </a:bodyPr>
          <a:lstStyle/>
          <a:p>
            <a:pPr marL="285750" indent="-285750">
              <a:buFont typeface="Arial" panose="020B0604020202020204" pitchFamily="34" charset="0"/>
              <a:buChar char="•"/>
            </a:pPr>
            <a:r>
              <a:rPr lang="ro-RO" sz="1800" b="1" dirty="0">
                <a:solidFill>
                  <a:srgbClr val="FF0000"/>
                </a:solidFill>
                <a:latin typeface="arial" panose="020B0604020202020204" pitchFamily="34" charset="0"/>
              </a:rPr>
              <a:t>Inteligența artificială (Artificial </a:t>
            </a:r>
            <a:r>
              <a:rPr lang="ro-RO" sz="1800" b="1" dirty="0" err="1">
                <a:solidFill>
                  <a:srgbClr val="FF0000"/>
                </a:solidFill>
                <a:latin typeface="arial" panose="020B0604020202020204" pitchFamily="34" charset="0"/>
              </a:rPr>
              <a:t>Inteligence</a:t>
            </a:r>
            <a:r>
              <a:rPr lang="ro-RO" sz="1800" b="1" dirty="0">
                <a:solidFill>
                  <a:srgbClr val="FF0000"/>
                </a:solidFill>
                <a:latin typeface="arial" panose="020B0604020202020204" pitchFamily="34" charset="0"/>
              </a:rPr>
              <a:t> - AI) </a:t>
            </a:r>
            <a:r>
              <a:rPr lang="ro-RO" sz="1800" b="1" dirty="0">
                <a:latin typeface="arial" panose="020B0604020202020204" pitchFamily="34" charset="0"/>
              </a:rPr>
              <a:t>reprezintă o tehnologie de crearea inteliginței pentru mașini ce imită inteligența umană. </a:t>
            </a:r>
            <a:endParaRPr lang="ro-MD" sz="1800" b="1" dirty="0"/>
          </a:p>
        </p:txBody>
      </p:sp>
      <p:sp>
        <p:nvSpPr>
          <p:cNvPr id="24" name="Rectangle 23">
            <a:extLst>
              <a:ext uri="{FF2B5EF4-FFF2-40B4-BE49-F238E27FC236}">
                <a16:creationId xmlns:a16="http://schemas.microsoft.com/office/drawing/2014/main" id="{47857E13-B9B5-48AE-A9F4-3F21A22D68A7}"/>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25" name="Rectangle 24">
            <a:extLst>
              <a:ext uri="{FF2B5EF4-FFF2-40B4-BE49-F238E27FC236}">
                <a16:creationId xmlns:a16="http://schemas.microsoft.com/office/drawing/2014/main" id="{05A69939-D5DE-4D17-B6C5-F833BB31D450}"/>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a:t>Ce este </a:t>
            </a:r>
            <a:r>
              <a:rPr lang="ro-RO" b="1" dirty="0" err="1"/>
              <a:t>Machine</a:t>
            </a:r>
            <a:r>
              <a:rPr lang="ro-RO" b="1" dirty="0"/>
              <a:t> </a:t>
            </a:r>
            <a:r>
              <a:rPr lang="ro-RO" b="1" dirty="0" err="1"/>
              <a:t>Learning</a:t>
            </a:r>
            <a:endParaRPr lang="ro-RO" b="1" dirty="0"/>
          </a:p>
        </p:txBody>
      </p:sp>
      <p:sp>
        <p:nvSpPr>
          <p:cNvPr id="26" name="Rectangle 25">
            <a:extLst>
              <a:ext uri="{FF2B5EF4-FFF2-40B4-BE49-F238E27FC236}">
                <a16:creationId xmlns:a16="http://schemas.microsoft.com/office/drawing/2014/main" id="{E9C3A02E-7D29-45A4-89D3-0BE4F7F60C99}"/>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07540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6" name="Google Shape;92;p14">
            <a:extLst>
              <a:ext uri="{FF2B5EF4-FFF2-40B4-BE49-F238E27FC236}">
                <a16:creationId xmlns:a16="http://schemas.microsoft.com/office/drawing/2014/main" id="{C5125E59-3B30-4470-9663-5C7E21E71AEE}"/>
              </a:ext>
            </a:extLst>
          </p:cNvPr>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4</a:t>
            </a:fld>
            <a:endParaRPr dirty="0">
              <a:latin typeface="+mj-lt"/>
            </a:endParaRPr>
          </a:p>
        </p:txBody>
      </p:sp>
      <p:sp>
        <p:nvSpPr>
          <p:cNvPr id="8" name="Rectangle 7">
            <a:extLst>
              <a:ext uri="{FF2B5EF4-FFF2-40B4-BE49-F238E27FC236}">
                <a16:creationId xmlns:a16="http://schemas.microsoft.com/office/drawing/2014/main" id="{857AC2DD-DD2D-4B9C-AF76-0A988017F781}"/>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a:t>Ce este </a:t>
            </a:r>
            <a:r>
              <a:rPr lang="ro-RO" b="1" dirty="0" err="1"/>
              <a:t>Machine</a:t>
            </a:r>
            <a:r>
              <a:rPr lang="ro-RO" b="1" dirty="0"/>
              <a:t> </a:t>
            </a:r>
            <a:r>
              <a:rPr lang="ro-RO" b="1" dirty="0" err="1"/>
              <a:t>Learning</a:t>
            </a:r>
            <a:endParaRPr lang="ro-RO" b="1" dirty="0"/>
          </a:p>
        </p:txBody>
      </p:sp>
      <p:sp>
        <p:nvSpPr>
          <p:cNvPr id="9" name="Rectangle 8">
            <a:extLst>
              <a:ext uri="{FF2B5EF4-FFF2-40B4-BE49-F238E27FC236}">
                <a16:creationId xmlns:a16="http://schemas.microsoft.com/office/drawing/2014/main" id="{279B1E51-82CF-4CF1-AA58-3081C178252B}"/>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
        <p:nvSpPr>
          <p:cNvPr id="15" name="Rectangle 14">
            <a:extLst>
              <a:ext uri="{FF2B5EF4-FFF2-40B4-BE49-F238E27FC236}">
                <a16:creationId xmlns:a16="http://schemas.microsoft.com/office/drawing/2014/main" id="{F166A983-43A7-46A5-81D9-44398908A48E}"/>
              </a:ext>
            </a:extLst>
          </p:cNvPr>
          <p:cNvSpPr/>
          <p:nvPr/>
        </p:nvSpPr>
        <p:spPr>
          <a:xfrm>
            <a:off x="954652" y="4105937"/>
            <a:ext cx="3094834" cy="338554"/>
          </a:xfrm>
          <a:prstGeom prst="rect">
            <a:avLst/>
          </a:prstGeom>
        </p:spPr>
        <p:txBody>
          <a:bodyPr wrap="square">
            <a:spAutoFit/>
          </a:bodyPr>
          <a:lstStyle/>
          <a:p>
            <a:pPr algn="ctr"/>
            <a:r>
              <a:rPr lang="ro-RO" sz="1600" b="1" dirty="0">
                <a:latin typeface="arial" panose="020B0604020202020204" pitchFamily="34" charset="0"/>
              </a:rPr>
              <a:t>ML ca componentă AI</a:t>
            </a:r>
            <a:endParaRPr lang="ro-MD" sz="1600" b="1" dirty="0"/>
          </a:p>
        </p:txBody>
      </p:sp>
      <p:sp>
        <p:nvSpPr>
          <p:cNvPr id="14" name="Rectangle 13">
            <a:extLst>
              <a:ext uri="{FF2B5EF4-FFF2-40B4-BE49-F238E27FC236}">
                <a16:creationId xmlns:a16="http://schemas.microsoft.com/office/drawing/2014/main" id="{726AA1CE-08DF-4E49-A500-C9D556486709}"/>
              </a:ext>
            </a:extLst>
          </p:cNvPr>
          <p:cNvSpPr/>
          <p:nvPr/>
        </p:nvSpPr>
        <p:spPr>
          <a:xfrm>
            <a:off x="954652" y="551947"/>
            <a:ext cx="3946914"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AI </a:t>
            </a:r>
            <a:r>
              <a:rPr lang="ro-RO" sz="2000" b="1" dirty="0" err="1">
                <a:solidFill>
                  <a:schemeClr val="accent1"/>
                </a:solidFill>
                <a:latin typeface="Roboto Slab"/>
                <a:ea typeface="Roboto Slab"/>
                <a:sym typeface="Roboto Slab"/>
              </a:rPr>
              <a:t>vs</a:t>
            </a:r>
            <a:r>
              <a:rPr lang="ro-RO" sz="2000" b="1" dirty="0">
                <a:solidFill>
                  <a:schemeClr val="accent1"/>
                </a:solidFill>
                <a:latin typeface="Roboto Slab"/>
                <a:ea typeface="Roboto Slab"/>
                <a:sym typeface="Roboto Slab"/>
              </a:rPr>
              <a:t> ML </a:t>
            </a:r>
            <a:r>
              <a:rPr lang="ro-RO" sz="2000" b="1" dirty="0" err="1">
                <a:solidFill>
                  <a:schemeClr val="accent1"/>
                </a:solidFill>
                <a:latin typeface="Roboto Slab"/>
                <a:ea typeface="Roboto Slab"/>
                <a:sym typeface="Roboto Slab"/>
              </a:rPr>
              <a:t>vs</a:t>
            </a:r>
            <a:r>
              <a:rPr lang="ro-RO" sz="2000" b="1" dirty="0">
                <a:solidFill>
                  <a:schemeClr val="accent1"/>
                </a:solidFill>
                <a:latin typeface="Roboto Slab"/>
                <a:ea typeface="Roboto Slab"/>
                <a:sym typeface="Roboto Slab"/>
              </a:rPr>
              <a:t> DL </a:t>
            </a:r>
            <a:r>
              <a:rPr lang="ro-RO" sz="2000" b="1" dirty="0" err="1">
                <a:solidFill>
                  <a:schemeClr val="accent1"/>
                </a:solidFill>
                <a:latin typeface="Roboto Slab"/>
                <a:ea typeface="Roboto Slab"/>
                <a:sym typeface="Roboto Slab"/>
              </a:rPr>
              <a:t>vs</a:t>
            </a:r>
            <a:r>
              <a:rPr lang="ro-RO" sz="2000" b="1" dirty="0">
                <a:solidFill>
                  <a:schemeClr val="accent1"/>
                </a:solidFill>
                <a:latin typeface="Roboto Slab"/>
                <a:ea typeface="Roboto Slab"/>
                <a:sym typeface="Roboto Slab"/>
              </a:rPr>
              <a:t> Data </a:t>
            </a:r>
            <a:r>
              <a:rPr lang="ro-RO" sz="2000" b="1" dirty="0" err="1">
                <a:solidFill>
                  <a:schemeClr val="accent1"/>
                </a:solidFill>
                <a:latin typeface="Roboto Slab"/>
                <a:ea typeface="Roboto Slab"/>
                <a:sym typeface="Roboto Slab"/>
              </a:rPr>
              <a:t>Science</a:t>
            </a:r>
            <a:endParaRPr lang="en-US" sz="2000" b="1" dirty="0">
              <a:solidFill>
                <a:schemeClr val="accent1"/>
              </a:solidFill>
              <a:latin typeface="Roboto Slab"/>
              <a:ea typeface="Roboto Slab"/>
              <a:sym typeface="Roboto Slab"/>
            </a:endParaRPr>
          </a:p>
        </p:txBody>
      </p:sp>
      <p:sp>
        <p:nvSpPr>
          <p:cNvPr id="17" name="Rectangle 16">
            <a:extLst>
              <a:ext uri="{FF2B5EF4-FFF2-40B4-BE49-F238E27FC236}">
                <a16:creationId xmlns:a16="http://schemas.microsoft.com/office/drawing/2014/main" id="{48A0B14D-BFBA-48CC-BB0D-A3F076AD0C61}"/>
              </a:ext>
            </a:extLst>
          </p:cNvPr>
          <p:cNvSpPr/>
          <p:nvPr/>
        </p:nvSpPr>
        <p:spPr>
          <a:xfrm>
            <a:off x="5523298" y="4152103"/>
            <a:ext cx="2881086" cy="584775"/>
          </a:xfrm>
          <a:prstGeom prst="rect">
            <a:avLst/>
          </a:prstGeom>
        </p:spPr>
        <p:txBody>
          <a:bodyPr wrap="square">
            <a:spAutoFit/>
          </a:bodyPr>
          <a:lstStyle/>
          <a:p>
            <a:pPr algn="ctr"/>
            <a:r>
              <a:rPr lang="ro-RO" sz="1600" b="1" dirty="0">
                <a:latin typeface="arial" panose="020B0604020202020204" pitchFamily="34" charset="0"/>
              </a:rPr>
              <a:t>ML ca componentă Data </a:t>
            </a:r>
            <a:r>
              <a:rPr lang="ro-RO" sz="1600" b="1" dirty="0" err="1">
                <a:latin typeface="arial" panose="020B0604020202020204" pitchFamily="34" charset="0"/>
              </a:rPr>
              <a:t>Science</a:t>
            </a:r>
            <a:endParaRPr lang="ro-MD" sz="1600" b="1" dirty="0"/>
          </a:p>
        </p:txBody>
      </p:sp>
      <p:pic>
        <p:nvPicPr>
          <p:cNvPr id="2" name="Picture 1">
            <a:extLst>
              <a:ext uri="{FF2B5EF4-FFF2-40B4-BE49-F238E27FC236}">
                <a16:creationId xmlns:a16="http://schemas.microsoft.com/office/drawing/2014/main" id="{31BB9FC7-9DBD-4204-82A7-4DB1463B0AB9}"/>
              </a:ext>
            </a:extLst>
          </p:cNvPr>
          <p:cNvPicPr>
            <a:picLocks noChangeAspect="1"/>
          </p:cNvPicPr>
          <p:nvPr/>
        </p:nvPicPr>
        <p:blipFill>
          <a:blip r:embed="rId3"/>
          <a:stretch>
            <a:fillRect/>
          </a:stretch>
        </p:blipFill>
        <p:spPr>
          <a:xfrm>
            <a:off x="1232864" y="1498660"/>
            <a:ext cx="3101578" cy="2363107"/>
          </a:xfrm>
          <a:prstGeom prst="rect">
            <a:avLst/>
          </a:prstGeom>
        </p:spPr>
      </p:pic>
      <p:pic>
        <p:nvPicPr>
          <p:cNvPr id="3" name="Picture 2">
            <a:extLst>
              <a:ext uri="{FF2B5EF4-FFF2-40B4-BE49-F238E27FC236}">
                <a16:creationId xmlns:a16="http://schemas.microsoft.com/office/drawing/2014/main" id="{5D48588F-BA87-4A0D-BB45-93E20736DF11}"/>
              </a:ext>
            </a:extLst>
          </p:cNvPr>
          <p:cNvPicPr>
            <a:picLocks noChangeAspect="1"/>
          </p:cNvPicPr>
          <p:nvPr/>
        </p:nvPicPr>
        <p:blipFill>
          <a:blip r:embed="rId4"/>
          <a:stretch>
            <a:fillRect/>
          </a:stretch>
        </p:blipFill>
        <p:spPr>
          <a:xfrm>
            <a:off x="5213570" y="1394338"/>
            <a:ext cx="3201453" cy="2363107"/>
          </a:xfrm>
          <a:prstGeom prst="rect">
            <a:avLst/>
          </a:prstGeom>
        </p:spPr>
      </p:pic>
      <p:sp>
        <p:nvSpPr>
          <p:cNvPr id="18" name="Rectangle 17">
            <a:extLst>
              <a:ext uri="{FF2B5EF4-FFF2-40B4-BE49-F238E27FC236}">
                <a16:creationId xmlns:a16="http://schemas.microsoft.com/office/drawing/2014/main" id="{8BFBFA85-BAE6-45C9-891F-D4D7AA2E4670}"/>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Tree>
    <p:extLst>
      <p:ext uri="{BB962C8B-B14F-4D97-AF65-F5344CB8AC3E}">
        <p14:creationId xmlns:p14="http://schemas.microsoft.com/office/powerpoint/2010/main" val="397611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5</a:t>
            </a:fld>
            <a:endParaRPr dirty="0">
              <a:latin typeface="+mj-lt"/>
            </a:endParaRPr>
          </a:p>
        </p:txBody>
      </p:sp>
      <p:sp>
        <p:nvSpPr>
          <p:cNvPr id="15" name="Rectangle 14">
            <a:extLst>
              <a:ext uri="{FF2B5EF4-FFF2-40B4-BE49-F238E27FC236}">
                <a16:creationId xmlns:a16="http://schemas.microsoft.com/office/drawing/2014/main" id="{E464183D-C087-4318-A21C-33346F04CA87}"/>
              </a:ext>
            </a:extLst>
          </p:cNvPr>
          <p:cNvSpPr/>
          <p:nvPr/>
        </p:nvSpPr>
        <p:spPr>
          <a:xfrm>
            <a:off x="897450" y="334510"/>
            <a:ext cx="3778599"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Algoritm tipic </a:t>
            </a:r>
            <a:r>
              <a:rPr lang="ro-RO" sz="2000" b="1" dirty="0" err="1">
                <a:solidFill>
                  <a:schemeClr val="accent1"/>
                </a:solidFill>
                <a:latin typeface="Roboto Slab"/>
                <a:ea typeface="Roboto Slab"/>
                <a:sym typeface="Roboto Slab"/>
              </a:rPr>
              <a:t>vs</a:t>
            </a:r>
            <a:r>
              <a:rPr lang="ro-RO" sz="2000" b="1" dirty="0">
                <a:solidFill>
                  <a:schemeClr val="accent1"/>
                </a:solidFill>
                <a:latin typeface="Roboto Slab"/>
                <a:ea typeface="Roboto Slab"/>
                <a:sym typeface="Roboto Slab"/>
              </a:rPr>
              <a:t> algoritm ML</a:t>
            </a:r>
            <a:endParaRPr lang="en-US" sz="2000" b="1" dirty="0">
              <a:solidFill>
                <a:schemeClr val="accent1"/>
              </a:solidFill>
              <a:latin typeface="Roboto Slab"/>
              <a:ea typeface="Roboto Slab"/>
              <a:sym typeface="Roboto Slab"/>
            </a:endParaRPr>
          </a:p>
        </p:txBody>
      </p:sp>
      <p:sp>
        <p:nvSpPr>
          <p:cNvPr id="2" name="Rectangle: Rounded Corners 1">
            <a:extLst>
              <a:ext uri="{FF2B5EF4-FFF2-40B4-BE49-F238E27FC236}">
                <a16:creationId xmlns:a16="http://schemas.microsoft.com/office/drawing/2014/main" id="{7D3EBE48-87E1-49EE-A3DE-DA7D188E9257}"/>
              </a:ext>
            </a:extLst>
          </p:cNvPr>
          <p:cNvSpPr/>
          <p:nvPr/>
        </p:nvSpPr>
        <p:spPr>
          <a:xfrm>
            <a:off x="478971" y="835639"/>
            <a:ext cx="8120743" cy="12544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MD"/>
          </a:p>
        </p:txBody>
      </p:sp>
      <p:sp>
        <p:nvSpPr>
          <p:cNvPr id="3" name="Rectangle: Rounded Corners 2">
            <a:extLst>
              <a:ext uri="{FF2B5EF4-FFF2-40B4-BE49-F238E27FC236}">
                <a16:creationId xmlns:a16="http://schemas.microsoft.com/office/drawing/2014/main" id="{874871CB-ED4B-4555-8CF2-AA84416953BF}"/>
              </a:ext>
            </a:extLst>
          </p:cNvPr>
          <p:cNvSpPr/>
          <p:nvPr/>
        </p:nvSpPr>
        <p:spPr>
          <a:xfrm>
            <a:off x="1328062" y="1355176"/>
            <a:ext cx="1168395" cy="5171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ro-RO" dirty="0"/>
              <a:t>Ingrediente</a:t>
            </a:r>
            <a:endParaRPr lang="ro-MD" dirty="0"/>
          </a:p>
        </p:txBody>
      </p:sp>
      <p:sp>
        <p:nvSpPr>
          <p:cNvPr id="13" name="Rectangle: Rounded Corners 12">
            <a:extLst>
              <a:ext uri="{FF2B5EF4-FFF2-40B4-BE49-F238E27FC236}">
                <a16:creationId xmlns:a16="http://schemas.microsoft.com/office/drawing/2014/main" id="{EC7D6CCB-9C6F-4884-AB66-E0F976501F17}"/>
              </a:ext>
            </a:extLst>
          </p:cNvPr>
          <p:cNvSpPr/>
          <p:nvPr/>
        </p:nvSpPr>
        <p:spPr>
          <a:xfrm>
            <a:off x="3697133" y="1355174"/>
            <a:ext cx="1277258" cy="5171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ro-RO" dirty="0"/>
              <a:t>Rețeta</a:t>
            </a:r>
            <a:endParaRPr lang="ro-MD" dirty="0"/>
          </a:p>
        </p:txBody>
      </p:sp>
      <p:sp>
        <p:nvSpPr>
          <p:cNvPr id="4" name="Arrow: Right 3">
            <a:extLst>
              <a:ext uri="{FF2B5EF4-FFF2-40B4-BE49-F238E27FC236}">
                <a16:creationId xmlns:a16="http://schemas.microsoft.com/office/drawing/2014/main" id="{563FB3A6-7F40-4285-A767-4F36EDD4E9BC}"/>
              </a:ext>
            </a:extLst>
          </p:cNvPr>
          <p:cNvSpPr/>
          <p:nvPr/>
        </p:nvSpPr>
        <p:spPr>
          <a:xfrm>
            <a:off x="5636080" y="1420489"/>
            <a:ext cx="757462" cy="335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23" name="Rectangle: Rounded Corners 22">
            <a:extLst>
              <a:ext uri="{FF2B5EF4-FFF2-40B4-BE49-F238E27FC236}">
                <a16:creationId xmlns:a16="http://schemas.microsoft.com/office/drawing/2014/main" id="{856ACEB4-0C81-4123-A0EB-E4FB0807DF30}"/>
              </a:ext>
            </a:extLst>
          </p:cNvPr>
          <p:cNvSpPr/>
          <p:nvPr/>
        </p:nvSpPr>
        <p:spPr>
          <a:xfrm>
            <a:off x="6857999" y="1355175"/>
            <a:ext cx="1277258" cy="5171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ro-RO" dirty="0"/>
              <a:t>Salata</a:t>
            </a:r>
            <a:endParaRPr lang="ro-MD" dirty="0"/>
          </a:p>
        </p:txBody>
      </p:sp>
      <p:sp>
        <p:nvSpPr>
          <p:cNvPr id="5" name="TextBox 4">
            <a:extLst>
              <a:ext uri="{FF2B5EF4-FFF2-40B4-BE49-F238E27FC236}">
                <a16:creationId xmlns:a16="http://schemas.microsoft.com/office/drawing/2014/main" id="{F57AB18A-5B03-49CF-A1F2-AB68DCFC2AAF}"/>
              </a:ext>
            </a:extLst>
          </p:cNvPr>
          <p:cNvSpPr txBox="1"/>
          <p:nvPr/>
        </p:nvSpPr>
        <p:spPr>
          <a:xfrm>
            <a:off x="1236582" y="949853"/>
            <a:ext cx="1458686" cy="307777"/>
          </a:xfrm>
          <a:prstGeom prst="rect">
            <a:avLst/>
          </a:prstGeom>
          <a:noFill/>
        </p:spPr>
        <p:txBody>
          <a:bodyPr wrap="square" rtlCol="0">
            <a:spAutoFit/>
          </a:bodyPr>
          <a:lstStyle/>
          <a:p>
            <a:r>
              <a:rPr lang="ro-RO" b="1" dirty="0"/>
              <a:t>Date de intrare</a:t>
            </a:r>
            <a:endParaRPr lang="ro-MD" b="1" dirty="0"/>
          </a:p>
        </p:txBody>
      </p:sp>
      <p:sp>
        <p:nvSpPr>
          <p:cNvPr id="24" name="TextBox 23">
            <a:extLst>
              <a:ext uri="{FF2B5EF4-FFF2-40B4-BE49-F238E27FC236}">
                <a16:creationId xmlns:a16="http://schemas.microsoft.com/office/drawing/2014/main" id="{6928230B-FE67-4A00-967D-3196A409EC22}"/>
              </a:ext>
            </a:extLst>
          </p:cNvPr>
          <p:cNvSpPr txBox="1"/>
          <p:nvPr/>
        </p:nvSpPr>
        <p:spPr>
          <a:xfrm>
            <a:off x="3507921" y="941518"/>
            <a:ext cx="1642673" cy="307777"/>
          </a:xfrm>
          <a:prstGeom prst="rect">
            <a:avLst/>
          </a:prstGeom>
          <a:noFill/>
        </p:spPr>
        <p:txBody>
          <a:bodyPr wrap="square" rtlCol="0">
            <a:spAutoFit/>
          </a:bodyPr>
          <a:lstStyle/>
          <a:p>
            <a:r>
              <a:rPr lang="ro-RO" b="1" dirty="0"/>
              <a:t>Componenta soft</a:t>
            </a:r>
            <a:endParaRPr lang="ro-MD" b="1" dirty="0"/>
          </a:p>
        </p:txBody>
      </p:sp>
      <p:sp>
        <p:nvSpPr>
          <p:cNvPr id="26" name="TextBox 25">
            <a:extLst>
              <a:ext uri="{FF2B5EF4-FFF2-40B4-BE49-F238E27FC236}">
                <a16:creationId xmlns:a16="http://schemas.microsoft.com/office/drawing/2014/main" id="{8C6F9834-4C12-4DBD-AE34-08B0C16A2DFD}"/>
              </a:ext>
            </a:extLst>
          </p:cNvPr>
          <p:cNvSpPr txBox="1"/>
          <p:nvPr/>
        </p:nvSpPr>
        <p:spPr>
          <a:xfrm>
            <a:off x="6775900" y="949853"/>
            <a:ext cx="1458686" cy="307777"/>
          </a:xfrm>
          <a:prstGeom prst="rect">
            <a:avLst/>
          </a:prstGeom>
          <a:noFill/>
        </p:spPr>
        <p:txBody>
          <a:bodyPr wrap="square" rtlCol="0">
            <a:spAutoFit/>
          </a:bodyPr>
          <a:lstStyle/>
          <a:p>
            <a:r>
              <a:rPr lang="ro-RO" b="1" dirty="0"/>
              <a:t>Date de ieșire</a:t>
            </a:r>
            <a:endParaRPr lang="ro-MD" b="1" dirty="0"/>
          </a:p>
        </p:txBody>
      </p:sp>
      <p:sp>
        <p:nvSpPr>
          <p:cNvPr id="6" name="Cross 5">
            <a:extLst>
              <a:ext uri="{FF2B5EF4-FFF2-40B4-BE49-F238E27FC236}">
                <a16:creationId xmlns:a16="http://schemas.microsoft.com/office/drawing/2014/main" id="{60D40EC1-002E-42F6-9118-FCB454DE0D27}"/>
              </a:ext>
            </a:extLst>
          </p:cNvPr>
          <p:cNvSpPr/>
          <p:nvPr/>
        </p:nvSpPr>
        <p:spPr>
          <a:xfrm>
            <a:off x="2960914" y="1504902"/>
            <a:ext cx="232228" cy="21771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8" name="Rectangle: Rounded Corners 7">
            <a:extLst>
              <a:ext uri="{FF2B5EF4-FFF2-40B4-BE49-F238E27FC236}">
                <a16:creationId xmlns:a16="http://schemas.microsoft.com/office/drawing/2014/main" id="{93FD503F-039D-4B12-A950-A6A2276A4B97}"/>
              </a:ext>
            </a:extLst>
          </p:cNvPr>
          <p:cNvSpPr/>
          <p:nvPr/>
        </p:nvSpPr>
        <p:spPr>
          <a:xfrm>
            <a:off x="651712" y="844264"/>
            <a:ext cx="373745" cy="123128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o-MD" dirty="0"/>
          </a:p>
        </p:txBody>
      </p:sp>
      <p:sp>
        <p:nvSpPr>
          <p:cNvPr id="27" name="TextBox 26">
            <a:extLst>
              <a:ext uri="{FF2B5EF4-FFF2-40B4-BE49-F238E27FC236}">
                <a16:creationId xmlns:a16="http://schemas.microsoft.com/office/drawing/2014/main" id="{238D2229-D625-4D9D-9C63-5B57866CA001}"/>
              </a:ext>
            </a:extLst>
          </p:cNvPr>
          <p:cNvSpPr txBox="1"/>
          <p:nvPr/>
        </p:nvSpPr>
        <p:spPr>
          <a:xfrm>
            <a:off x="656125" y="844265"/>
            <a:ext cx="369332" cy="1258622"/>
          </a:xfrm>
          <a:prstGeom prst="rect">
            <a:avLst/>
          </a:prstGeom>
          <a:noFill/>
        </p:spPr>
        <p:txBody>
          <a:bodyPr vert="vert270" wrap="square" rtlCol="0">
            <a:spAutoFit/>
          </a:bodyPr>
          <a:lstStyle/>
          <a:p>
            <a:pPr algn="ctr"/>
            <a:r>
              <a:rPr lang="ro-RO" sz="1200" b="1" dirty="0"/>
              <a:t>Algoritm tipic</a:t>
            </a:r>
            <a:endParaRPr lang="ro-MD" sz="1200" b="1" dirty="0"/>
          </a:p>
        </p:txBody>
      </p:sp>
      <p:sp>
        <p:nvSpPr>
          <p:cNvPr id="28" name="Rectangle: Rounded Corners 27">
            <a:extLst>
              <a:ext uri="{FF2B5EF4-FFF2-40B4-BE49-F238E27FC236}">
                <a16:creationId xmlns:a16="http://schemas.microsoft.com/office/drawing/2014/main" id="{986E8245-763D-4023-BDCB-C4AA89E7EF23}"/>
              </a:ext>
            </a:extLst>
          </p:cNvPr>
          <p:cNvSpPr/>
          <p:nvPr/>
        </p:nvSpPr>
        <p:spPr>
          <a:xfrm>
            <a:off x="478971" y="2279873"/>
            <a:ext cx="8120743" cy="125442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ro-MD"/>
          </a:p>
        </p:txBody>
      </p:sp>
      <p:sp>
        <p:nvSpPr>
          <p:cNvPr id="29" name="Rectangle: Rounded Corners 28">
            <a:extLst>
              <a:ext uri="{FF2B5EF4-FFF2-40B4-BE49-F238E27FC236}">
                <a16:creationId xmlns:a16="http://schemas.microsoft.com/office/drawing/2014/main" id="{D1F6C9B2-546E-462B-A553-157F4CB3A067}"/>
              </a:ext>
            </a:extLst>
          </p:cNvPr>
          <p:cNvSpPr/>
          <p:nvPr/>
        </p:nvSpPr>
        <p:spPr>
          <a:xfrm>
            <a:off x="1328062" y="2799410"/>
            <a:ext cx="1168395" cy="5171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ro-RO" dirty="0"/>
              <a:t>Ingrediente</a:t>
            </a:r>
            <a:endParaRPr lang="ro-MD" dirty="0"/>
          </a:p>
        </p:txBody>
      </p:sp>
      <p:sp>
        <p:nvSpPr>
          <p:cNvPr id="30" name="Rectangle: Rounded Corners 29">
            <a:extLst>
              <a:ext uri="{FF2B5EF4-FFF2-40B4-BE49-F238E27FC236}">
                <a16:creationId xmlns:a16="http://schemas.microsoft.com/office/drawing/2014/main" id="{C2677F83-4097-4FA8-AFBF-20D4902BF847}"/>
              </a:ext>
            </a:extLst>
          </p:cNvPr>
          <p:cNvSpPr/>
          <p:nvPr/>
        </p:nvSpPr>
        <p:spPr>
          <a:xfrm>
            <a:off x="3697133" y="2799408"/>
            <a:ext cx="1277258" cy="5171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ro-RO" dirty="0"/>
              <a:t>Salata</a:t>
            </a:r>
            <a:endParaRPr lang="ro-MD" dirty="0"/>
          </a:p>
        </p:txBody>
      </p:sp>
      <p:sp>
        <p:nvSpPr>
          <p:cNvPr id="31" name="Arrow: Right 30">
            <a:extLst>
              <a:ext uri="{FF2B5EF4-FFF2-40B4-BE49-F238E27FC236}">
                <a16:creationId xmlns:a16="http://schemas.microsoft.com/office/drawing/2014/main" id="{3757523A-ECE1-412F-ABB3-4C15120C8183}"/>
              </a:ext>
            </a:extLst>
          </p:cNvPr>
          <p:cNvSpPr/>
          <p:nvPr/>
        </p:nvSpPr>
        <p:spPr>
          <a:xfrm>
            <a:off x="5636080" y="2864723"/>
            <a:ext cx="757462" cy="335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32" name="Rectangle: Rounded Corners 31">
            <a:extLst>
              <a:ext uri="{FF2B5EF4-FFF2-40B4-BE49-F238E27FC236}">
                <a16:creationId xmlns:a16="http://schemas.microsoft.com/office/drawing/2014/main" id="{7BBCDF0D-D220-4D93-99FC-E8F39F2BEEAF}"/>
              </a:ext>
            </a:extLst>
          </p:cNvPr>
          <p:cNvSpPr/>
          <p:nvPr/>
        </p:nvSpPr>
        <p:spPr>
          <a:xfrm>
            <a:off x="6857999" y="2799409"/>
            <a:ext cx="1277258" cy="5171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ro-RO" dirty="0"/>
              <a:t>Rețeta</a:t>
            </a:r>
            <a:endParaRPr lang="ro-MD" dirty="0"/>
          </a:p>
        </p:txBody>
      </p:sp>
      <p:sp>
        <p:nvSpPr>
          <p:cNvPr id="33" name="TextBox 32">
            <a:extLst>
              <a:ext uri="{FF2B5EF4-FFF2-40B4-BE49-F238E27FC236}">
                <a16:creationId xmlns:a16="http://schemas.microsoft.com/office/drawing/2014/main" id="{1F361A7E-2285-4AC1-9D08-E9D8A59A8B51}"/>
              </a:ext>
            </a:extLst>
          </p:cNvPr>
          <p:cNvSpPr txBox="1"/>
          <p:nvPr/>
        </p:nvSpPr>
        <p:spPr>
          <a:xfrm>
            <a:off x="1198198" y="2385751"/>
            <a:ext cx="1458686" cy="307777"/>
          </a:xfrm>
          <a:prstGeom prst="rect">
            <a:avLst/>
          </a:prstGeom>
          <a:noFill/>
        </p:spPr>
        <p:txBody>
          <a:bodyPr wrap="square" rtlCol="0">
            <a:spAutoFit/>
          </a:bodyPr>
          <a:lstStyle/>
          <a:p>
            <a:r>
              <a:rPr lang="ro-RO" b="1" dirty="0"/>
              <a:t>Date de intrare</a:t>
            </a:r>
            <a:endParaRPr lang="ro-MD" b="1" dirty="0"/>
          </a:p>
        </p:txBody>
      </p:sp>
      <p:sp>
        <p:nvSpPr>
          <p:cNvPr id="34" name="TextBox 33">
            <a:extLst>
              <a:ext uri="{FF2B5EF4-FFF2-40B4-BE49-F238E27FC236}">
                <a16:creationId xmlns:a16="http://schemas.microsoft.com/office/drawing/2014/main" id="{D9C580D3-F70A-4F7A-8282-8667E3CA0E5E}"/>
              </a:ext>
            </a:extLst>
          </p:cNvPr>
          <p:cNvSpPr txBox="1"/>
          <p:nvPr/>
        </p:nvSpPr>
        <p:spPr>
          <a:xfrm>
            <a:off x="3507921" y="2385752"/>
            <a:ext cx="1642673" cy="307777"/>
          </a:xfrm>
          <a:prstGeom prst="rect">
            <a:avLst/>
          </a:prstGeom>
          <a:noFill/>
        </p:spPr>
        <p:txBody>
          <a:bodyPr wrap="square" rtlCol="0">
            <a:spAutoFit/>
          </a:bodyPr>
          <a:lstStyle/>
          <a:p>
            <a:pPr algn="ctr"/>
            <a:r>
              <a:rPr lang="ro-RO" b="1" dirty="0"/>
              <a:t>Date de ieșire</a:t>
            </a:r>
            <a:endParaRPr lang="ro-MD" b="1" dirty="0"/>
          </a:p>
        </p:txBody>
      </p:sp>
      <p:sp>
        <p:nvSpPr>
          <p:cNvPr id="36" name="Cross 35">
            <a:extLst>
              <a:ext uri="{FF2B5EF4-FFF2-40B4-BE49-F238E27FC236}">
                <a16:creationId xmlns:a16="http://schemas.microsoft.com/office/drawing/2014/main" id="{09BEEE19-A4DE-4BFA-9768-23B64BCC76CB}"/>
              </a:ext>
            </a:extLst>
          </p:cNvPr>
          <p:cNvSpPr/>
          <p:nvPr/>
        </p:nvSpPr>
        <p:spPr>
          <a:xfrm>
            <a:off x="2960914" y="2949136"/>
            <a:ext cx="232228" cy="21771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37" name="Rectangle: Rounded Corners 36">
            <a:extLst>
              <a:ext uri="{FF2B5EF4-FFF2-40B4-BE49-F238E27FC236}">
                <a16:creationId xmlns:a16="http://schemas.microsoft.com/office/drawing/2014/main" id="{1074C4E6-A1D3-405B-AE7E-3E4A78216B0E}"/>
              </a:ext>
            </a:extLst>
          </p:cNvPr>
          <p:cNvSpPr/>
          <p:nvPr/>
        </p:nvSpPr>
        <p:spPr>
          <a:xfrm>
            <a:off x="651712" y="2288498"/>
            <a:ext cx="373745" cy="123128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o-MD" dirty="0"/>
          </a:p>
        </p:txBody>
      </p:sp>
      <p:sp>
        <p:nvSpPr>
          <p:cNvPr id="38" name="TextBox 37">
            <a:extLst>
              <a:ext uri="{FF2B5EF4-FFF2-40B4-BE49-F238E27FC236}">
                <a16:creationId xmlns:a16="http://schemas.microsoft.com/office/drawing/2014/main" id="{FFB60034-2D30-4210-8174-CD3CE64434C7}"/>
              </a:ext>
            </a:extLst>
          </p:cNvPr>
          <p:cNvSpPr txBox="1"/>
          <p:nvPr/>
        </p:nvSpPr>
        <p:spPr>
          <a:xfrm>
            <a:off x="656125" y="2265360"/>
            <a:ext cx="369332" cy="1281760"/>
          </a:xfrm>
          <a:prstGeom prst="rect">
            <a:avLst/>
          </a:prstGeom>
          <a:noFill/>
        </p:spPr>
        <p:txBody>
          <a:bodyPr vert="vert270" wrap="square" rtlCol="0">
            <a:spAutoFit/>
          </a:bodyPr>
          <a:lstStyle/>
          <a:p>
            <a:pPr algn="ctr"/>
            <a:r>
              <a:rPr lang="ro-RO" sz="1200" b="1" dirty="0"/>
              <a:t>Algoritm ML</a:t>
            </a:r>
            <a:endParaRPr lang="ro-MD" sz="1200" b="1" dirty="0"/>
          </a:p>
        </p:txBody>
      </p:sp>
      <p:sp>
        <p:nvSpPr>
          <p:cNvPr id="39" name="TextBox 38">
            <a:extLst>
              <a:ext uri="{FF2B5EF4-FFF2-40B4-BE49-F238E27FC236}">
                <a16:creationId xmlns:a16="http://schemas.microsoft.com/office/drawing/2014/main" id="{9982E4CC-1441-4AE6-8900-5AE14CAFDD9C}"/>
              </a:ext>
            </a:extLst>
          </p:cNvPr>
          <p:cNvSpPr txBox="1"/>
          <p:nvPr/>
        </p:nvSpPr>
        <p:spPr>
          <a:xfrm>
            <a:off x="6902948" y="2385751"/>
            <a:ext cx="1277258" cy="307777"/>
          </a:xfrm>
          <a:prstGeom prst="rect">
            <a:avLst/>
          </a:prstGeom>
          <a:noFill/>
        </p:spPr>
        <p:txBody>
          <a:bodyPr wrap="square" rtlCol="0">
            <a:spAutoFit/>
          </a:bodyPr>
          <a:lstStyle/>
          <a:p>
            <a:r>
              <a:rPr lang="ro-RO" b="1" dirty="0"/>
              <a:t>Modelul ML</a:t>
            </a:r>
            <a:endParaRPr lang="ro-MD" b="1" dirty="0"/>
          </a:p>
        </p:txBody>
      </p:sp>
      <p:sp>
        <p:nvSpPr>
          <p:cNvPr id="40" name="Rectangle: Rounded Corners 39">
            <a:extLst>
              <a:ext uri="{FF2B5EF4-FFF2-40B4-BE49-F238E27FC236}">
                <a16:creationId xmlns:a16="http://schemas.microsoft.com/office/drawing/2014/main" id="{6370B7FA-569D-4B72-9265-3CA95BC9EB20}"/>
              </a:ext>
            </a:extLst>
          </p:cNvPr>
          <p:cNvSpPr/>
          <p:nvPr/>
        </p:nvSpPr>
        <p:spPr>
          <a:xfrm>
            <a:off x="478971" y="3736931"/>
            <a:ext cx="8120743" cy="12544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o-MD"/>
          </a:p>
        </p:txBody>
      </p:sp>
      <p:sp>
        <p:nvSpPr>
          <p:cNvPr id="41" name="Rectangle: Rounded Corners 40">
            <a:extLst>
              <a:ext uri="{FF2B5EF4-FFF2-40B4-BE49-F238E27FC236}">
                <a16:creationId xmlns:a16="http://schemas.microsoft.com/office/drawing/2014/main" id="{40D07EA7-A5E7-4DFC-9276-671F352C99BD}"/>
              </a:ext>
            </a:extLst>
          </p:cNvPr>
          <p:cNvSpPr/>
          <p:nvPr/>
        </p:nvSpPr>
        <p:spPr>
          <a:xfrm>
            <a:off x="1328062" y="4256468"/>
            <a:ext cx="1168395" cy="5171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ro-RO" dirty="0"/>
              <a:t>Alte ingrediente</a:t>
            </a:r>
            <a:endParaRPr lang="ro-MD" dirty="0"/>
          </a:p>
        </p:txBody>
      </p:sp>
      <p:sp>
        <p:nvSpPr>
          <p:cNvPr id="42" name="Rectangle: Rounded Corners 41">
            <a:extLst>
              <a:ext uri="{FF2B5EF4-FFF2-40B4-BE49-F238E27FC236}">
                <a16:creationId xmlns:a16="http://schemas.microsoft.com/office/drawing/2014/main" id="{DC4BE9D0-AB7E-47E6-88FC-F8ECFE5A4E34}"/>
              </a:ext>
            </a:extLst>
          </p:cNvPr>
          <p:cNvSpPr/>
          <p:nvPr/>
        </p:nvSpPr>
        <p:spPr>
          <a:xfrm>
            <a:off x="3697133" y="4256466"/>
            <a:ext cx="1277258" cy="5171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ro-RO" dirty="0"/>
              <a:t>Rețeta</a:t>
            </a:r>
            <a:endParaRPr lang="ro-MD" dirty="0"/>
          </a:p>
        </p:txBody>
      </p:sp>
      <p:sp>
        <p:nvSpPr>
          <p:cNvPr id="43" name="Arrow: Right 42">
            <a:extLst>
              <a:ext uri="{FF2B5EF4-FFF2-40B4-BE49-F238E27FC236}">
                <a16:creationId xmlns:a16="http://schemas.microsoft.com/office/drawing/2014/main" id="{60E474F1-414F-4630-85DB-62DF5AE6061D}"/>
              </a:ext>
            </a:extLst>
          </p:cNvPr>
          <p:cNvSpPr/>
          <p:nvPr/>
        </p:nvSpPr>
        <p:spPr>
          <a:xfrm>
            <a:off x="5636080" y="4321781"/>
            <a:ext cx="757462" cy="335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44" name="Rectangle: Rounded Corners 43">
            <a:extLst>
              <a:ext uri="{FF2B5EF4-FFF2-40B4-BE49-F238E27FC236}">
                <a16:creationId xmlns:a16="http://schemas.microsoft.com/office/drawing/2014/main" id="{228E6C5E-DCCB-4806-9F8B-F053407CCE5E}"/>
              </a:ext>
            </a:extLst>
          </p:cNvPr>
          <p:cNvSpPr/>
          <p:nvPr/>
        </p:nvSpPr>
        <p:spPr>
          <a:xfrm>
            <a:off x="6857999" y="4256467"/>
            <a:ext cx="1277258" cy="51717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ro-RO" dirty="0"/>
              <a:t>Altă salată</a:t>
            </a:r>
            <a:endParaRPr lang="ro-MD" dirty="0"/>
          </a:p>
        </p:txBody>
      </p:sp>
      <p:sp>
        <p:nvSpPr>
          <p:cNvPr id="45" name="TextBox 44">
            <a:extLst>
              <a:ext uri="{FF2B5EF4-FFF2-40B4-BE49-F238E27FC236}">
                <a16:creationId xmlns:a16="http://schemas.microsoft.com/office/drawing/2014/main" id="{B32DB2FA-3AA9-4226-9FEE-D1B7A4F825FD}"/>
              </a:ext>
            </a:extLst>
          </p:cNvPr>
          <p:cNvSpPr txBox="1"/>
          <p:nvPr/>
        </p:nvSpPr>
        <p:spPr>
          <a:xfrm>
            <a:off x="1058218" y="3853784"/>
            <a:ext cx="1815413" cy="307777"/>
          </a:xfrm>
          <a:prstGeom prst="rect">
            <a:avLst/>
          </a:prstGeom>
          <a:noFill/>
        </p:spPr>
        <p:txBody>
          <a:bodyPr wrap="square" rtlCol="0">
            <a:spAutoFit/>
          </a:bodyPr>
          <a:lstStyle/>
          <a:p>
            <a:r>
              <a:rPr lang="ro-RO" b="1" dirty="0"/>
              <a:t>Date noi de intrare</a:t>
            </a:r>
            <a:endParaRPr lang="ro-MD" b="1" dirty="0"/>
          </a:p>
        </p:txBody>
      </p:sp>
      <p:sp>
        <p:nvSpPr>
          <p:cNvPr id="47" name="Cross 46">
            <a:extLst>
              <a:ext uri="{FF2B5EF4-FFF2-40B4-BE49-F238E27FC236}">
                <a16:creationId xmlns:a16="http://schemas.microsoft.com/office/drawing/2014/main" id="{41FD7156-6EA5-49EF-A053-594B19DF7AD6}"/>
              </a:ext>
            </a:extLst>
          </p:cNvPr>
          <p:cNvSpPr/>
          <p:nvPr/>
        </p:nvSpPr>
        <p:spPr>
          <a:xfrm>
            <a:off x="2960914" y="4406194"/>
            <a:ext cx="232228" cy="217714"/>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MD"/>
          </a:p>
        </p:txBody>
      </p:sp>
      <p:sp>
        <p:nvSpPr>
          <p:cNvPr id="48" name="Rectangle: Rounded Corners 47">
            <a:extLst>
              <a:ext uri="{FF2B5EF4-FFF2-40B4-BE49-F238E27FC236}">
                <a16:creationId xmlns:a16="http://schemas.microsoft.com/office/drawing/2014/main" id="{5F1B7F53-17A6-4019-B9D5-AACBD7907D59}"/>
              </a:ext>
            </a:extLst>
          </p:cNvPr>
          <p:cNvSpPr/>
          <p:nvPr/>
        </p:nvSpPr>
        <p:spPr>
          <a:xfrm>
            <a:off x="651712" y="3745556"/>
            <a:ext cx="373745" cy="123128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o-MD" dirty="0"/>
          </a:p>
        </p:txBody>
      </p:sp>
      <p:sp>
        <p:nvSpPr>
          <p:cNvPr id="49" name="TextBox 48">
            <a:extLst>
              <a:ext uri="{FF2B5EF4-FFF2-40B4-BE49-F238E27FC236}">
                <a16:creationId xmlns:a16="http://schemas.microsoft.com/office/drawing/2014/main" id="{E64ABC3E-1142-44B5-A4A6-570CA44F42E8}"/>
              </a:ext>
            </a:extLst>
          </p:cNvPr>
          <p:cNvSpPr txBox="1"/>
          <p:nvPr/>
        </p:nvSpPr>
        <p:spPr>
          <a:xfrm>
            <a:off x="656125" y="3722418"/>
            <a:ext cx="369332" cy="1281760"/>
          </a:xfrm>
          <a:prstGeom prst="rect">
            <a:avLst/>
          </a:prstGeom>
          <a:noFill/>
        </p:spPr>
        <p:txBody>
          <a:bodyPr vert="vert270" wrap="square" rtlCol="0">
            <a:spAutoFit/>
          </a:bodyPr>
          <a:lstStyle/>
          <a:p>
            <a:pPr algn="ctr"/>
            <a:r>
              <a:rPr lang="ro-RO" sz="1200" b="1" dirty="0"/>
              <a:t>Predicția</a:t>
            </a:r>
            <a:endParaRPr lang="ro-MD" sz="1200" b="1" dirty="0"/>
          </a:p>
        </p:txBody>
      </p:sp>
      <p:sp>
        <p:nvSpPr>
          <p:cNvPr id="50" name="TextBox 49">
            <a:extLst>
              <a:ext uri="{FF2B5EF4-FFF2-40B4-BE49-F238E27FC236}">
                <a16:creationId xmlns:a16="http://schemas.microsoft.com/office/drawing/2014/main" id="{978A5F09-0AFE-40E7-9FD7-DD23F8988C2A}"/>
              </a:ext>
            </a:extLst>
          </p:cNvPr>
          <p:cNvSpPr txBox="1"/>
          <p:nvPr/>
        </p:nvSpPr>
        <p:spPr>
          <a:xfrm>
            <a:off x="6678771" y="3853784"/>
            <a:ext cx="1725613" cy="307777"/>
          </a:xfrm>
          <a:prstGeom prst="rect">
            <a:avLst/>
          </a:prstGeom>
          <a:noFill/>
        </p:spPr>
        <p:txBody>
          <a:bodyPr wrap="square" rtlCol="0">
            <a:spAutoFit/>
          </a:bodyPr>
          <a:lstStyle/>
          <a:p>
            <a:r>
              <a:rPr lang="ro-RO" b="1" dirty="0"/>
              <a:t>Date noi de ieșire</a:t>
            </a:r>
            <a:endParaRPr lang="ro-MD" b="1" dirty="0"/>
          </a:p>
        </p:txBody>
      </p:sp>
      <p:sp>
        <p:nvSpPr>
          <p:cNvPr id="51" name="TextBox 50">
            <a:extLst>
              <a:ext uri="{FF2B5EF4-FFF2-40B4-BE49-F238E27FC236}">
                <a16:creationId xmlns:a16="http://schemas.microsoft.com/office/drawing/2014/main" id="{426AFD07-4088-41BA-9DAD-8C7CE6519B1B}"/>
              </a:ext>
            </a:extLst>
          </p:cNvPr>
          <p:cNvSpPr txBox="1"/>
          <p:nvPr/>
        </p:nvSpPr>
        <p:spPr>
          <a:xfrm>
            <a:off x="3804403" y="3857564"/>
            <a:ext cx="1277259" cy="307777"/>
          </a:xfrm>
          <a:prstGeom prst="rect">
            <a:avLst/>
          </a:prstGeom>
          <a:noFill/>
        </p:spPr>
        <p:txBody>
          <a:bodyPr wrap="square" rtlCol="0">
            <a:spAutoFit/>
          </a:bodyPr>
          <a:lstStyle/>
          <a:p>
            <a:r>
              <a:rPr lang="ro-RO" b="1" dirty="0"/>
              <a:t>Modelul ML</a:t>
            </a:r>
            <a:endParaRPr lang="ro-MD" b="1" dirty="0"/>
          </a:p>
        </p:txBody>
      </p:sp>
      <p:sp>
        <p:nvSpPr>
          <p:cNvPr id="52" name="Rectangle 51">
            <a:extLst>
              <a:ext uri="{FF2B5EF4-FFF2-40B4-BE49-F238E27FC236}">
                <a16:creationId xmlns:a16="http://schemas.microsoft.com/office/drawing/2014/main" id="{FB7DD864-4D64-47D7-AB2F-CD794DD38C83}"/>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53" name="Rectangle 52">
            <a:extLst>
              <a:ext uri="{FF2B5EF4-FFF2-40B4-BE49-F238E27FC236}">
                <a16:creationId xmlns:a16="http://schemas.microsoft.com/office/drawing/2014/main" id="{2A5C1B0D-BB23-4567-901A-45CB14740A08}"/>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a:t>Ce este </a:t>
            </a:r>
            <a:r>
              <a:rPr lang="ro-RO" b="1" dirty="0" err="1"/>
              <a:t>Machine</a:t>
            </a:r>
            <a:r>
              <a:rPr lang="ro-RO" b="1" dirty="0"/>
              <a:t> </a:t>
            </a:r>
            <a:r>
              <a:rPr lang="ro-RO" b="1" dirty="0" err="1"/>
              <a:t>Learning</a:t>
            </a:r>
            <a:endParaRPr lang="ro-RO" b="1" dirty="0"/>
          </a:p>
        </p:txBody>
      </p:sp>
      <p:sp>
        <p:nvSpPr>
          <p:cNvPr id="54" name="Rectangle 53">
            <a:extLst>
              <a:ext uri="{FF2B5EF4-FFF2-40B4-BE49-F238E27FC236}">
                <a16:creationId xmlns:a16="http://schemas.microsoft.com/office/drawing/2014/main" id="{218F1EF9-1CE5-411D-BA59-B0CEEC7F645F}"/>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61164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6</a:t>
            </a:fld>
            <a:endParaRPr dirty="0">
              <a:latin typeface="+mj-lt"/>
            </a:endParaRPr>
          </a:p>
        </p:txBody>
      </p:sp>
      <p:sp>
        <p:nvSpPr>
          <p:cNvPr id="18" name="Rectangle 17">
            <a:extLst>
              <a:ext uri="{FF2B5EF4-FFF2-40B4-BE49-F238E27FC236}">
                <a16:creationId xmlns:a16="http://schemas.microsoft.com/office/drawing/2014/main" id="{D7993BFF-0C70-4222-B9C4-E20377357C8F}"/>
              </a:ext>
            </a:extLst>
          </p:cNvPr>
          <p:cNvSpPr/>
          <p:nvPr/>
        </p:nvSpPr>
        <p:spPr>
          <a:xfrm>
            <a:off x="1237896" y="466697"/>
            <a:ext cx="1805302"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Algoritmi ML</a:t>
            </a:r>
            <a:endParaRPr lang="en-US" sz="2000" b="1" dirty="0">
              <a:solidFill>
                <a:schemeClr val="accent1"/>
              </a:solidFill>
              <a:latin typeface="Roboto Slab"/>
              <a:ea typeface="Roboto Slab"/>
              <a:sym typeface="Roboto Slab"/>
            </a:endParaRPr>
          </a:p>
        </p:txBody>
      </p:sp>
      <p:sp>
        <p:nvSpPr>
          <p:cNvPr id="20" name="Rectangle 19">
            <a:extLst>
              <a:ext uri="{FF2B5EF4-FFF2-40B4-BE49-F238E27FC236}">
                <a16:creationId xmlns:a16="http://schemas.microsoft.com/office/drawing/2014/main" id="{AD73D928-8C17-4FEB-9D8D-3AEB8F7A4AD5}"/>
              </a:ext>
            </a:extLst>
          </p:cNvPr>
          <p:cNvSpPr/>
          <p:nvPr/>
        </p:nvSpPr>
        <p:spPr>
          <a:xfrm>
            <a:off x="678118" y="929539"/>
            <a:ext cx="8153629" cy="646331"/>
          </a:xfrm>
          <a:prstGeom prst="rect">
            <a:avLst/>
          </a:prstGeom>
        </p:spPr>
        <p:txBody>
          <a:bodyPr wrap="square">
            <a:spAutoFit/>
          </a:bodyPr>
          <a:lstStyle/>
          <a:p>
            <a:pPr marL="285750" indent="-285750">
              <a:buFont typeface="Arial" panose="020B0604020202020204" pitchFamily="34" charset="0"/>
              <a:buChar char="•"/>
            </a:pPr>
            <a:r>
              <a:rPr lang="ro-MD" sz="1800" b="1" dirty="0"/>
              <a:t>ML în general poate fi considerat drept un </a:t>
            </a:r>
            <a:r>
              <a:rPr lang="ro-MD" sz="1800" b="1" dirty="0">
                <a:solidFill>
                  <a:srgbClr val="FF0000"/>
                </a:solidFill>
              </a:rPr>
              <a:t>algoritm</a:t>
            </a:r>
            <a:r>
              <a:rPr lang="ro-MD" sz="1800" b="1" dirty="0"/>
              <a:t> statistic de calcul a cărui performanțe se îmbunătățesc în mod automat pe baza datelor</a:t>
            </a:r>
          </a:p>
        </p:txBody>
      </p:sp>
      <p:sp>
        <p:nvSpPr>
          <p:cNvPr id="22" name="Rectangle 21">
            <a:extLst>
              <a:ext uri="{FF2B5EF4-FFF2-40B4-BE49-F238E27FC236}">
                <a16:creationId xmlns:a16="http://schemas.microsoft.com/office/drawing/2014/main" id="{B40DBBD4-67D5-4795-A563-28F33760D75A}"/>
              </a:ext>
            </a:extLst>
          </p:cNvPr>
          <p:cNvSpPr/>
          <p:nvPr/>
        </p:nvSpPr>
        <p:spPr>
          <a:xfrm>
            <a:off x="678118" y="2715451"/>
            <a:ext cx="8211882" cy="923330"/>
          </a:xfrm>
          <a:prstGeom prst="rect">
            <a:avLst/>
          </a:prstGeom>
        </p:spPr>
        <p:txBody>
          <a:bodyPr wrap="square">
            <a:spAutoFit/>
          </a:bodyPr>
          <a:lstStyle/>
          <a:p>
            <a:pPr marL="285750" indent="-285750">
              <a:buFont typeface="Arial" panose="020B0604020202020204" pitchFamily="34" charset="0"/>
              <a:buChar char="•"/>
            </a:pPr>
            <a:r>
              <a:rPr lang="ro-RO" sz="1800" b="1" dirty="0">
                <a:latin typeface="arial" panose="020B0604020202020204" pitchFamily="34" charset="0"/>
              </a:rPr>
              <a:t>Algoritmii ML </a:t>
            </a:r>
            <a:r>
              <a:rPr lang="ro-MD" sz="1800" b="1" dirty="0"/>
              <a:t>nu sunt programați în mod explicit cu privire la ce decizie să ia ci sunt proiectați să deducă cea mai optimă abordare</a:t>
            </a:r>
            <a:r>
              <a:rPr lang="ro-RO" sz="1800" b="1" dirty="0">
                <a:latin typeface="arial" panose="020B0604020202020204" pitchFamily="34" charset="0"/>
              </a:rPr>
              <a:t> </a:t>
            </a:r>
            <a:r>
              <a:rPr lang="ro-MD" sz="1800" b="1" dirty="0"/>
              <a:t>pe baza datelor</a:t>
            </a:r>
          </a:p>
        </p:txBody>
      </p:sp>
      <p:sp>
        <p:nvSpPr>
          <p:cNvPr id="24" name="Rectangle 23">
            <a:extLst>
              <a:ext uri="{FF2B5EF4-FFF2-40B4-BE49-F238E27FC236}">
                <a16:creationId xmlns:a16="http://schemas.microsoft.com/office/drawing/2014/main" id="{A1E44F6C-E5B6-4FEA-8E09-F6713D7C0AF6}"/>
              </a:ext>
            </a:extLst>
          </p:cNvPr>
          <p:cNvSpPr/>
          <p:nvPr/>
        </p:nvSpPr>
        <p:spPr>
          <a:xfrm>
            <a:off x="678118" y="1729389"/>
            <a:ext cx="8274966" cy="923330"/>
          </a:xfrm>
          <a:prstGeom prst="rect">
            <a:avLst/>
          </a:prstGeom>
        </p:spPr>
        <p:txBody>
          <a:bodyPr wrap="square">
            <a:spAutoFit/>
          </a:bodyPr>
          <a:lstStyle/>
          <a:p>
            <a:pPr marL="285750" indent="-285750">
              <a:buFont typeface="Arial" panose="020B0604020202020204" pitchFamily="34" charset="0"/>
              <a:buChar char="•"/>
            </a:pPr>
            <a:r>
              <a:rPr lang="ro-MD" sz="1800" b="1" dirty="0"/>
              <a:t>Spre deosebirea de algoritmii tipici care se bazează pe date de intrarea ale omului pentru a adopta o careva abordare, algoritmul ML </a:t>
            </a:r>
            <a:r>
              <a:rPr lang="ro-MD" sz="1800" b="1" dirty="0" err="1"/>
              <a:t>desinestătător</a:t>
            </a:r>
            <a:r>
              <a:rPr lang="ro-MD" sz="1800" b="1" dirty="0"/>
              <a:t> deduce cea mai bună abordare pe baza datelor istorice.</a:t>
            </a:r>
          </a:p>
        </p:txBody>
      </p:sp>
      <p:sp>
        <p:nvSpPr>
          <p:cNvPr id="26" name="Rectangle 25">
            <a:extLst>
              <a:ext uri="{FF2B5EF4-FFF2-40B4-BE49-F238E27FC236}">
                <a16:creationId xmlns:a16="http://schemas.microsoft.com/office/drawing/2014/main" id="{B928CDDD-A0DD-43EE-9308-F7805E1B7379}"/>
              </a:ext>
            </a:extLst>
          </p:cNvPr>
          <p:cNvSpPr/>
          <p:nvPr/>
        </p:nvSpPr>
        <p:spPr>
          <a:xfrm>
            <a:off x="670861" y="3701513"/>
            <a:ext cx="8282223" cy="1200329"/>
          </a:xfrm>
          <a:prstGeom prst="rect">
            <a:avLst/>
          </a:prstGeom>
        </p:spPr>
        <p:txBody>
          <a:bodyPr wrap="square">
            <a:spAutoFit/>
          </a:bodyPr>
          <a:lstStyle/>
          <a:p>
            <a:pPr marL="285750" indent="-285750">
              <a:buFont typeface="Arial" panose="020B0604020202020204" pitchFamily="34" charset="0"/>
              <a:buChar char="•"/>
            </a:pPr>
            <a:r>
              <a:rPr lang="ro-MD" sz="1800" b="1" dirty="0"/>
              <a:t>De exemplu, algoritmului ML de detecție a mesajelor spam nu îi este specificat de către om caracteristicile unui mesaj spam ci el singur pe baza mai multor mesaje care au fost clasificate ca spam sau nu, determină aceste caracteristici.</a:t>
            </a:r>
          </a:p>
        </p:txBody>
      </p:sp>
      <p:sp>
        <p:nvSpPr>
          <p:cNvPr id="14" name="Rectangle 13">
            <a:extLst>
              <a:ext uri="{FF2B5EF4-FFF2-40B4-BE49-F238E27FC236}">
                <a16:creationId xmlns:a16="http://schemas.microsoft.com/office/drawing/2014/main" id="{964C9340-F7CA-4E66-A16A-7D6AF254151A}"/>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15" name="Rectangle 14">
            <a:extLst>
              <a:ext uri="{FF2B5EF4-FFF2-40B4-BE49-F238E27FC236}">
                <a16:creationId xmlns:a16="http://schemas.microsoft.com/office/drawing/2014/main" id="{5F1C8689-EEE3-4110-ABBF-C65FCD5FA9D8}"/>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a:t>Ce este </a:t>
            </a:r>
            <a:r>
              <a:rPr lang="ro-RO" b="1" dirty="0" err="1"/>
              <a:t>Machine</a:t>
            </a:r>
            <a:r>
              <a:rPr lang="ro-RO" b="1" dirty="0"/>
              <a:t> </a:t>
            </a:r>
            <a:r>
              <a:rPr lang="ro-RO" b="1" dirty="0" err="1"/>
              <a:t>Learning</a:t>
            </a:r>
            <a:endParaRPr lang="ro-RO" b="1" dirty="0"/>
          </a:p>
        </p:txBody>
      </p:sp>
      <p:sp>
        <p:nvSpPr>
          <p:cNvPr id="16" name="Rectangle 15">
            <a:extLst>
              <a:ext uri="{FF2B5EF4-FFF2-40B4-BE49-F238E27FC236}">
                <a16:creationId xmlns:a16="http://schemas.microsoft.com/office/drawing/2014/main" id="{EF35A633-5FBE-4689-8D41-BBA4ACDEE8AF}"/>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74568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7</a:t>
            </a:fld>
            <a:endParaRPr dirty="0">
              <a:latin typeface="+mj-lt"/>
            </a:endParaRPr>
          </a:p>
        </p:txBody>
      </p:sp>
      <p:sp>
        <p:nvSpPr>
          <p:cNvPr id="21" name="Rectangle 20">
            <a:extLst>
              <a:ext uri="{FF2B5EF4-FFF2-40B4-BE49-F238E27FC236}">
                <a16:creationId xmlns:a16="http://schemas.microsoft.com/office/drawing/2014/main" id="{2744F894-FAF1-4380-80AE-9BF9664BADBA}"/>
              </a:ext>
            </a:extLst>
          </p:cNvPr>
          <p:cNvSpPr/>
          <p:nvPr/>
        </p:nvSpPr>
        <p:spPr>
          <a:xfrm>
            <a:off x="1118059" y="534962"/>
            <a:ext cx="1638590"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Modelul ML</a:t>
            </a:r>
            <a:endParaRPr lang="en-US" sz="2000" b="1" dirty="0">
              <a:solidFill>
                <a:schemeClr val="accent1"/>
              </a:solidFill>
              <a:latin typeface="Roboto Slab"/>
              <a:ea typeface="Roboto Slab"/>
              <a:sym typeface="Roboto Slab"/>
            </a:endParaRPr>
          </a:p>
        </p:txBody>
      </p:sp>
      <p:sp>
        <p:nvSpPr>
          <p:cNvPr id="22" name="Rectangle 21">
            <a:extLst>
              <a:ext uri="{FF2B5EF4-FFF2-40B4-BE49-F238E27FC236}">
                <a16:creationId xmlns:a16="http://schemas.microsoft.com/office/drawing/2014/main" id="{6BE78FBA-D66C-481A-82B4-7B9A1B288E41}"/>
              </a:ext>
            </a:extLst>
          </p:cNvPr>
          <p:cNvSpPr/>
          <p:nvPr/>
        </p:nvSpPr>
        <p:spPr>
          <a:xfrm>
            <a:off x="674771" y="1043475"/>
            <a:ext cx="7775644" cy="646331"/>
          </a:xfrm>
          <a:prstGeom prst="rect">
            <a:avLst/>
          </a:prstGeom>
        </p:spPr>
        <p:txBody>
          <a:bodyPr wrap="square">
            <a:spAutoFit/>
          </a:bodyPr>
          <a:lstStyle/>
          <a:p>
            <a:pPr marL="285750" indent="-285750">
              <a:buFont typeface="Arial" panose="020B0604020202020204" pitchFamily="34" charset="0"/>
              <a:buChar char="•"/>
            </a:pPr>
            <a:r>
              <a:rPr lang="ro-MD" sz="1800" b="1" dirty="0"/>
              <a:t>Algoritmii ML detectează automat caracteristicile datelor și importanța acestora în cadrul datelor existente</a:t>
            </a:r>
          </a:p>
        </p:txBody>
      </p:sp>
      <p:sp>
        <p:nvSpPr>
          <p:cNvPr id="25" name="Rectangle 24">
            <a:extLst>
              <a:ext uri="{FF2B5EF4-FFF2-40B4-BE49-F238E27FC236}">
                <a16:creationId xmlns:a16="http://schemas.microsoft.com/office/drawing/2014/main" id="{FB5F8024-75F4-4409-8DD1-4C1F225F7F77}"/>
              </a:ext>
            </a:extLst>
          </p:cNvPr>
          <p:cNvSpPr/>
          <p:nvPr/>
        </p:nvSpPr>
        <p:spPr>
          <a:xfrm>
            <a:off x="674771" y="1770793"/>
            <a:ext cx="7724844" cy="923330"/>
          </a:xfrm>
          <a:prstGeom prst="rect">
            <a:avLst/>
          </a:prstGeom>
        </p:spPr>
        <p:txBody>
          <a:bodyPr wrap="square">
            <a:spAutoFit/>
          </a:bodyPr>
          <a:lstStyle/>
          <a:p>
            <a:pPr marL="285750" indent="-285750">
              <a:buFont typeface="Arial" panose="020B0604020202020204" pitchFamily="34" charset="0"/>
              <a:buChar char="•"/>
            </a:pPr>
            <a:r>
              <a:rPr lang="ro-MD" sz="1800" b="1" dirty="0"/>
              <a:t>Multe dintre caracteristicile datelor detectate de algoritmii ML nu sunt perceptibili pentru om, în special în cadrul datelor nestructurate</a:t>
            </a:r>
          </a:p>
        </p:txBody>
      </p:sp>
      <p:sp>
        <p:nvSpPr>
          <p:cNvPr id="26" name="Rectangle 25">
            <a:extLst>
              <a:ext uri="{FF2B5EF4-FFF2-40B4-BE49-F238E27FC236}">
                <a16:creationId xmlns:a16="http://schemas.microsoft.com/office/drawing/2014/main" id="{2CD99DA6-BA0E-4817-ACAB-AE75F572BF03}"/>
              </a:ext>
            </a:extLst>
          </p:cNvPr>
          <p:cNvSpPr/>
          <p:nvPr/>
        </p:nvSpPr>
        <p:spPr>
          <a:xfrm>
            <a:off x="620869" y="2785249"/>
            <a:ext cx="7724844" cy="923330"/>
          </a:xfrm>
          <a:prstGeom prst="rect">
            <a:avLst/>
          </a:prstGeom>
        </p:spPr>
        <p:txBody>
          <a:bodyPr wrap="square">
            <a:spAutoFit/>
          </a:bodyPr>
          <a:lstStyle/>
          <a:p>
            <a:pPr marL="285750" indent="-285750">
              <a:buFont typeface="Arial" panose="020B0604020202020204" pitchFamily="34" charset="0"/>
              <a:buChar char="•"/>
            </a:pPr>
            <a:r>
              <a:rPr lang="ro-RO" sz="1800" b="1" dirty="0"/>
              <a:t>Pe baza caracteristicilor detectate și a ieșirilor datelor istorice algoritmul ML generează legea dintre aceasta care este </a:t>
            </a:r>
            <a:r>
              <a:rPr lang="en-US" sz="1800" b="1" dirty="0"/>
              <a:t>“</a:t>
            </a:r>
            <a:r>
              <a:rPr lang="ro-RO" sz="1800" b="1" dirty="0"/>
              <a:t>împachetată</a:t>
            </a:r>
            <a:r>
              <a:rPr lang="en-US" sz="1800" b="1" dirty="0"/>
              <a:t>”</a:t>
            </a:r>
            <a:r>
              <a:rPr lang="ro-RO" sz="1800" b="1" dirty="0"/>
              <a:t> într-un </a:t>
            </a:r>
            <a:r>
              <a:rPr lang="ro-RO" sz="1800" b="1" dirty="0">
                <a:solidFill>
                  <a:srgbClr val="FF0000"/>
                </a:solidFill>
              </a:rPr>
              <a:t>model</a:t>
            </a:r>
            <a:r>
              <a:rPr lang="ro-RO" sz="1800" b="1" dirty="0"/>
              <a:t> numit și estimator</a:t>
            </a:r>
            <a:endParaRPr lang="ro-MD" sz="1800" b="1" dirty="0"/>
          </a:p>
        </p:txBody>
      </p:sp>
      <p:sp>
        <p:nvSpPr>
          <p:cNvPr id="12" name="Rectangle 11">
            <a:extLst>
              <a:ext uri="{FF2B5EF4-FFF2-40B4-BE49-F238E27FC236}">
                <a16:creationId xmlns:a16="http://schemas.microsoft.com/office/drawing/2014/main" id="{9A46B27E-47B5-4032-8B53-42F0696177CE}"/>
              </a:ext>
            </a:extLst>
          </p:cNvPr>
          <p:cNvSpPr/>
          <p:nvPr/>
        </p:nvSpPr>
        <p:spPr>
          <a:xfrm>
            <a:off x="620869" y="3799705"/>
            <a:ext cx="7999194" cy="646331"/>
          </a:xfrm>
          <a:prstGeom prst="rect">
            <a:avLst/>
          </a:prstGeom>
        </p:spPr>
        <p:txBody>
          <a:bodyPr wrap="square">
            <a:spAutoFit/>
          </a:bodyPr>
          <a:lstStyle/>
          <a:p>
            <a:pPr marL="285750" indent="-285750">
              <a:buFont typeface="Arial" panose="020B0604020202020204" pitchFamily="34" charset="0"/>
              <a:buChar char="•"/>
            </a:pPr>
            <a:r>
              <a:rPr lang="ro-RO" sz="1800" b="1" dirty="0"/>
              <a:t>Un model efectiv se bazează pe un algoritm corespunzător problemei și pe un set cât mai numeros de date cât mai reprezentative </a:t>
            </a:r>
            <a:endParaRPr lang="ro-MD" sz="1800" b="1" dirty="0"/>
          </a:p>
        </p:txBody>
      </p:sp>
      <p:sp>
        <p:nvSpPr>
          <p:cNvPr id="13" name="Rectangle 12">
            <a:extLst>
              <a:ext uri="{FF2B5EF4-FFF2-40B4-BE49-F238E27FC236}">
                <a16:creationId xmlns:a16="http://schemas.microsoft.com/office/drawing/2014/main" id="{DE6FDECD-B900-4939-8A59-E17779BAE40D}"/>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14" name="Rectangle 13">
            <a:extLst>
              <a:ext uri="{FF2B5EF4-FFF2-40B4-BE49-F238E27FC236}">
                <a16:creationId xmlns:a16="http://schemas.microsoft.com/office/drawing/2014/main" id="{369F2B38-94E5-4D16-BB7D-9010C73C0363}"/>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a:t>Ce este </a:t>
            </a:r>
            <a:r>
              <a:rPr lang="ro-RO" b="1" dirty="0" err="1"/>
              <a:t>Machine</a:t>
            </a:r>
            <a:r>
              <a:rPr lang="ro-RO" b="1" dirty="0"/>
              <a:t> </a:t>
            </a:r>
            <a:r>
              <a:rPr lang="ro-RO" b="1" dirty="0" err="1"/>
              <a:t>Learning</a:t>
            </a:r>
            <a:endParaRPr lang="ro-RO" b="1" dirty="0"/>
          </a:p>
        </p:txBody>
      </p:sp>
      <p:sp>
        <p:nvSpPr>
          <p:cNvPr id="15" name="Rectangle 14">
            <a:extLst>
              <a:ext uri="{FF2B5EF4-FFF2-40B4-BE49-F238E27FC236}">
                <a16:creationId xmlns:a16="http://schemas.microsoft.com/office/drawing/2014/main" id="{CB409B85-4B9C-4FF4-90C4-A9E88B319968}"/>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69117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8</a:t>
            </a:fld>
            <a:endParaRPr dirty="0">
              <a:latin typeface="+mj-lt"/>
            </a:endParaRPr>
          </a:p>
        </p:txBody>
      </p:sp>
      <p:sp>
        <p:nvSpPr>
          <p:cNvPr id="18" name="Rectangle 17">
            <a:extLst>
              <a:ext uri="{FF2B5EF4-FFF2-40B4-BE49-F238E27FC236}">
                <a16:creationId xmlns:a16="http://schemas.microsoft.com/office/drawing/2014/main" id="{424828B2-20A4-4E6D-90EF-8E52EB18DA18}"/>
              </a:ext>
            </a:extLst>
          </p:cNvPr>
          <p:cNvSpPr/>
          <p:nvPr/>
        </p:nvSpPr>
        <p:spPr>
          <a:xfrm>
            <a:off x="883160" y="367082"/>
            <a:ext cx="4366901" cy="400110"/>
          </a:xfrm>
          <a:prstGeom prst="rect">
            <a:avLst/>
          </a:prstGeom>
        </p:spPr>
        <p:txBody>
          <a:bodyPr wrap="none">
            <a:spAutoFit/>
          </a:bodyPr>
          <a:lstStyle/>
          <a:p>
            <a:pPr algn="just" fontAlgn="base"/>
            <a:r>
              <a:rPr lang="ro-RO" sz="2000" b="1" dirty="0" err="1">
                <a:solidFill>
                  <a:schemeClr val="accent1"/>
                </a:solidFill>
                <a:latin typeface="Roboto Slab"/>
                <a:ea typeface="Roboto Slab"/>
                <a:sym typeface="Roboto Slab"/>
              </a:rPr>
              <a:t>Machine</a:t>
            </a:r>
            <a:r>
              <a:rPr lang="ro-RO" sz="2000" b="1" dirty="0">
                <a:solidFill>
                  <a:schemeClr val="accent1"/>
                </a:solidFill>
                <a:latin typeface="Roboto Slab"/>
                <a:ea typeface="Roboto Slab"/>
                <a:sym typeface="Roboto Slab"/>
              </a:rPr>
              <a:t> </a:t>
            </a:r>
            <a:r>
              <a:rPr lang="ro-RO" sz="2000" b="1" dirty="0" err="1">
                <a:solidFill>
                  <a:schemeClr val="accent1"/>
                </a:solidFill>
                <a:latin typeface="Roboto Slab"/>
                <a:ea typeface="Roboto Slab"/>
                <a:sym typeface="Roboto Slab"/>
              </a:rPr>
              <a:t>Learning</a:t>
            </a:r>
            <a:r>
              <a:rPr lang="ro-RO" sz="2000" b="1" dirty="0">
                <a:solidFill>
                  <a:schemeClr val="accent1"/>
                </a:solidFill>
                <a:latin typeface="Roboto Slab"/>
                <a:ea typeface="Roboto Slab"/>
                <a:sym typeface="Roboto Slab"/>
              </a:rPr>
              <a:t> </a:t>
            </a:r>
            <a:r>
              <a:rPr lang="ro-RO" sz="2000" b="1" dirty="0" err="1">
                <a:solidFill>
                  <a:schemeClr val="accent1"/>
                </a:solidFill>
                <a:latin typeface="Roboto Slab"/>
                <a:ea typeface="Roboto Slab"/>
                <a:sym typeface="Roboto Slab"/>
              </a:rPr>
              <a:t>vs</a:t>
            </a:r>
            <a:r>
              <a:rPr lang="ro-RO" sz="2000" b="1" dirty="0">
                <a:solidFill>
                  <a:schemeClr val="accent1"/>
                </a:solidFill>
                <a:latin typeface="Roboto Slab"/>
                <a:ea typeface="Roboto Slab"/>
                <a:sym typeface="Roboto Slab"/>
              </a:rPr>
              <a:t> Data </a:t>
            </a:r>
            <a:r>
              <a:rPr lang="ro-RO" sz="2000" b="1" dirty="0" err="1">
                <a:solidFill>
                  <a:schemeClr val="accent1"/>
                </a:solidFill>
                <a:latin typeface="Roboto Slab"/>
                <a:ea typeface="Roboto Slab"/>
                <a:sym typeface="Roboto Slab"/>
              </a:rPr>
              <a:t>Science</a:t>
            </a:r>
            <a:endParaRPr lang="en-US" sz="2000" b="1" dirty="0">
              <a:solidFill>
                <a:schemeClr val="accent1"/>
              </a:solidFill>
              <a:latin typeface="Roboto Slab"/>
              <a:ea typeface="Roboto Slab"/>
              <a:sym typeface="Roboto Slab"/>
            </a:endParaRPr>
          </a:p>
        </p:txBody>
      </p:sp>
      <p:pic>
        <p:nvPicPr>
          <p:cNvPr id="3" name="Picture 2">
            <a:extLst>
              <a:ext uri="{FF2B5EF4-FFF2-40B4-BE49-F238E27FC236}">
                <a16:creationId xmlns:a16="http://schemas.microsoft.com/office/drawing/2014/main" id="{CC90E823-6E83-4DF5-9CB3-8745868F5779}"/>
              </a:ext>
            </a:extLst>
          </p:cNvPr>
          <p:cNvPicPr>
            <a:picLocks noChangeAspect="1"/>
          </p:cNvPicPr>
          <p:nvPr/>
        </p:nvPicPr>
        <p:blipFill>
          <a:blip r:embed="rId3"/>
          <a:stretch>
            <a:fillRect/>
          </a:stretch>
        </p:blipFill>
        <p:spPr>
          <a:xfrm>
            <a:off x="957942" y="826497"/>
            <a:ext cx="7395029" cy="4147477"/>
          </a:xfrm>
          <a:prstGeom prst="rect">
            <a:avLst/>
          </a:prstGeom>
        </p:spPr>
      </p:pic>
      <p:sp>
        <p:nvSpPr>
          <p:cNvPr id="10" name="Rectangle 9">
            <a:extLst>
              <a:ext uri="{FF2B5EF4-FFF2-40B4-BE49-F238E27FC236}">
                <a16:creationId xmlns:a16="http://schemas.microsoft.com/office/drawing/2014/main" id="{55ACB5A0-2DC5-428C-8158-0FBF187A5252}"/>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
        <p:nvSpPr>
          <p:cNvPr id="11" name="Rectangle 10">
            <a:extLst>
              <a:ext uri="{FF2B5EF4-FFF2-40B4-BE49-F238E27FC236}">
                <a16:creationId xmlns:a16="http://schemas.microsoft.com/office/drawing/2014/main" id="{5D6FC859-46F6-49BA-8743-015FD549AE17}"/>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a:t>Ce este </a:t>
            </a:r>
            <a:r>
              <a:rPr lang="ro-RO" b="1" dirty="0" err="1"/>
              <a:t>Machine</a:t>
            </a:r>
            <a:r>
              <a:rPr lang="ro-RO" b="1" dirty="0"/>
              <a:t> </a:t>
            </a:r>
            <a:r>
              <a:rPr lang="ro-RO" b="1" dirty="0" err="1"/>
              <a:t>Learning</a:t>
            </a:r>
            <a:endParaRPr lang="ro-RO" b="1" dirty="0"/>
          </a:p>
        </p:txBody>
      </p:sp>
      <p:sp>
        <p:nvSpPr>
          <p:cNvPr id="12" name="Rectangle 11">
            <a:extLst>
              <a:ext uri="{FF2B5EF4-FFF2-40B4-BE49-F238E27FC236}">
                <a16:creationId xmlns:a16="http://schemas.microsoft.com/office/drawing/2014/main" id="{D421FE99-A6CC-4FB1-AB85-97D7A90D8862}"/>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mj-lt"/>
              </a:rPr>
              <a:t>9</a:t>
            </a:fld>
            <a:endParaRPr dirty="0">
              <a:latin typeface="+mj-lt"/>
            </a:endParaRPr>
          </a:p>
        </p:txBody>
      </p:sp>
      <p:sp>
        <p:nvSpPr>
          <p:cNvPr id="22" name="Rectangle 21">
            <a:extLst>
              <a:ext uri="{FF2B5EF4-FFF2-40B4-BE49-F238E27FC236}">
                <a16:creationId xmlns:a16="http://schemas.microsoft.com/office/drawing/2014/main" id="{A7B81338-2DA8-4B43-8953-A6E1491DED36}"/>
              </a:ext>
            </a:extLst>
          </p:cNvPr>
          <p:cNvSpPr/>
          <p:nvPr/>
        </p:nvSpPr>
        <p:spPr>
          <a:xfrm>
            <a:off x="925690" y="779018"/>
            <a:ext cx="2720617" cy="400110"/>
          </a:xfrm>
          <a:prstGeom prst="rect">
            <a:avLst/>
          </a:prstGeom>
        </p:spPr>
        <p:txBody>
          <a:bodyPr wrap="none">
            <a:spAutoFit/>
          </a:bodyPr>
          <a:lstStyle/>
          <a:p>
            <a:pPr algn="just" fontAlgn="base"/>
            <a:r>
              <a:rPr lang="ro-RO" sz="2000" b="1" dirty="0">
                <a:solidFill>
                  <a:schemeClr val="accent1"/>
                </a:solidFill>
                <a:latin typeface="Roboto Slab"/>
                <a:ea typeface="Roboto Slab"/>
                <a:sym typeface="Roboto Slab"/>
              </a:rPr>
              <a:t>Datele și lumea reală</a:t>
            </a:r>
            <a:endParaRPr lang="en-US" sz="2000" b="1" dirty="0">
              <a:solidFill>
                <a:schemeClr val="accent1"/>
              </a:solidFill>
              <a:latin typeface="Roboto Slab"/>
              <a:ea typeface="Roboto Slab"/>
              <a:sym typeface="Roboto Slab"/>
            </a:endParaRPr>
          </a:p>
        </p:txBody>
      </p:sp>
      <p:sp>
        <p:nvSpPr>
          <p:cNvPr id="23" name="Rectangle 22">
            <a:extLst>
              <a:ext uri="{FF2B5EF4-FFF2-40B4-BE49-F238E27FC236}">
                <a16:creationId xmlns:a16="http://schemas.microsoft.com/office/drawing/2014/main" id="{80CDDADD-5B9C-40A3-92F2-C7A3D7402CC1}"/>
              </a:ext>
            </a:extLst>
          </p:cNvPr>
          <p:cNvSpPr/>
          <p:nvPr/>
        </p:nvSpPr>
        <p:spPr>
          <a:xfrm>
            <a:off x="674212" y="1158696"/>
            <a:ext cx="7795574" cy="646331"/>
          </a:xfrm>
          <a:prstGeom prst="rect">
            <a:avLst/>
          </a:prstGeom>
        </p:spPr>
        <p:txBody>
          <a:bodyPr wrap="square">
            <a:spAutoFit/>
          </a:bodyPr>
          <a:lstStyle/>
          <a:p>
            <a:pPr marL="285750" indent="-285750">
              <a:buFont typeface="Arial" panose="020B0604020202020204" pitchFamily="34" charset="0"/>
              <a:buChar char="•"/>
            </a:pPr>
            <a:r>
              <a:rPr lang="ro-RO" sz="1800" b="1" dirty="0">
                <a:latin typeface="arial" panose="020B0604020202020204" pitchFamily="34" charset="0"/>
              </a:rPr>
              <a:t>În lumea reală datele se utilizează pentru a soluționa probleme sau pentru a răspunde la întrebări </a:t>
            </a:r>
            <a:endParaRPr lang="ro-MD" sz="1800" b="1" dirty="0"/>
          </a:p>
        </p:txBody>
      </p:sp>
      <p:sp>
        <p:nvSpPr>
          <p:cNvPr id="25" name="Rectangle 24">
            <a:extLst>
              <a:ext uri="{FF2B5EF4-FFF2-40B4-BE49-F238E27FC236}">
                <a16:creationId xmlns:a16="http://schemas.microsoft.com/office/drawing/2014/main" id="{CB45EB04-6313-4CDF-8157-A4AE22C15565}"/>
              </a:ext>
            </a:extLst>
          </p:cNvPr>
          <p:cNvSpPr/>
          <p:nvPr/>
        </p:nvSpPr>
        <p:spPr>
          <a:xfrm>
            <a:off x="4571999" y="0"/>
            <a:ext cx="4572001" cy="307777"/>
          </a:xfrm>
          <a:prstGeom prst="rect">
            <a:avLst/>
          </a:prstGeom>
          <a:solidFill>
            <a:schemeClr val="accent1">
              <a:lumMod val="60000"/>
              <a:lumOff val="40000"/>
            </a:schemeClr>
          </a:solidFill>
          <a:ln>
            <a:noFill/>
          </a:ln>
        </p:spPr>
        <p:txBody>
          <a:bodyPr wrap="square">
            <a:spAutoFit/>
          </a:bodyPr>
          <a:lstStyle/>
          <a:p>
            <a:pPr fontAlgn="base"/>
            <a:r>
              <a:rPr lang="ro-RO" b="1" dirty="0" err="1"/>
              <a:t>Machine</a:t>
            </a:r>
            <a:r>
              <a:rPr lang="ro-RO" b="1" dirty="0"/>
              <a:t> </a:t>
            </a:r>
            <a:r>
              <a:rPr lang="ro-RO" b="1" dirty="0" err="1"/>
              <a:t>Learning</a:t>
            </a:r>
            <a:r>
              <a:rPr lang="ro-RO" b="1" dirty="0"/>
              <a:t> și Data </a:t>
            </a:r>
            <a:r>
              <a:rPr lang="ro-RO" b="1" dirty="0" err="1"/>
              <a:t>Science</a:t>
            </a:r>
            <a:endParaRPr lang="ro-RO" b="1" dirty="0"/>
          </a:p>
        </p:txBody>
      </p:sp>
      <p:sp>
        <p:nvSpPr>
          <p:cNvPr id="26" name="Rectangle 25">
            <a:extLst>
              <a:ext uri="{FF2B5EF4-FFF2-40B4-BE49-F238E27FC236}">
                <a16:creationId xmlns:a16="http://schemas.microsoft.com/office/drawing/2014/main" id="{3BC7C9B9-35A1-4B3F-8225-732DAFD704AE}"/>
              </a:ext>
            </a:extLst>
          </p:cNvPr>
          <p:cNvSpPr/>
          <p:nvPr/>
        </p:nvSpPr>
        <p:spPr>
          <a:xfrm>
            <a:off x="8251371" y="-2338"/>
            <a:ext cx="892630" cy="307777"/>
          </a:xfrm>
          <a:prstGeom prst="rect">
            <a:avLst/>
          </a:prstGeom>
          <a:solidFill>
            <a:schemeClr val="accent1">
              <a:lumMod val="60000"/>
              <a:lumOff val="40000"/>
            </a:schemeClr>
          </a:solidFill>
          <a:ln>
            <a:noFill/>
          </a:ln>
        </p:spPr>
        <p:txBody>
          <a:bodyPr wrap="square">
            <a:spAutoFit/>
          </a:bodyPr>
          <a:lstStyle/>
          <a:p>
            <a:pPr algn="r" fontAlgn="base"/>
            <a:r>
              <a:rPr lang="ro-RO" b="1" dirty="0">
                <a:solidFill>
                  <a:schemeClr val="bg1"/>
                </a:solidFill>
                <a:latin typeface="Arial Rounded MT Bold" panose="020F0704030504030204" pitchFamily="34" charset="0"/>
              </a:rPr>
              <a:t>npsimid</a:t>
            </a:r>
            <a:endParaRPr lang="en-US" b="1" dirty="0">
              <a:solidFill>
                <a:schemeClr val="bg1"/>
              </a:solidFill>
              <a:latin typeface="Arial Rounded MT Bold" panose="020F0704030504030204" pitchFamily="34" charset="0"/>
            </a:endParaRPr>
          </a:p>
        </p:txBody>
      </p:sp>
      <p:sp>
        <p:nvSpPr>
          <p:cNvPr id="9" name="Rectangle 8">
            <a:extLst>
              <a:ext uri="{FF2B5EF4-FFF2-40B4-BE49-F238E27FC236}">
                <a16:creationId xmlns:a16="http://schemas.microsoft.com/office/drawing/2014/main" id="{4F3F6962-C6C7-4672-A124-5DD78CDA3712}"/>
              </a:ext>
            </a:extLst>
          </p:cNvPr>
          <p:cNvSpPr/>
          <p:nvPr/>
        </p:nvSpPr>
        <p:spPr>
          <a:xfrm>
            <a:off x="1848336" y="382148"/>
            <a:ext cx="5447325" cy="461665"/>
          </a:xfrm>
          <a:prstGeom prst="rect">
            <a:avLst/>
          </a:prstGeom>
        </p:spPr>
        <p:txBody>
          <a:bodyPr wrap="none">
            <a:spAutoFit/>
          </a:bodyPr>
          <a:lstStyle/>
          <a:p>
            <a:r>
              <a:rPr lang="ro-RO" sz="2400" b="1" dirty="0">
                <a:solidFill>
                  <a:schemeClr val="accent1"/>
                </a:solidFill>
                <a:latin typeface="Roboto Slab"/>
                <a:ea typeface="Roboto Slab"/>
              </a:rPr>
              <a:t>2. </a:t>
            </a:r>
            <a:r>
              <a:rPr lang="ro-RO" sz="2400" b="1" dirty="0" err="1">
                <a:solidFill>
                  <a:schemeClr val="accent1"/>
                </a:solidFill>
                <a:latin typeface="Roboto Slab"/>
                <a:ea typeface="Roboto Slab"/>
              </a:rPr>
              <a:t>Machine</a:t>
            </a:r>
            <a:r>
              <a:rPr lang="ro-RO" sz="2400" b="1" dirty="0">
                <a:solidFill>
                  <a:schemeClr val="accent1"/>
                </a:solidFill>
                <a:latin typeface="Roboto Slab"/>
                <a:ea typeface="Roboto Slab"/>
              </a:rPr>
              <a:t> </a:t>
            </a:r>
            <a:r>
              <a:rPr lang="ro-RO" sz="2400" b="1" dirty="0" err="1">
                <a:solidFill>
                  <a:schemeClr val="accent1"/>
                </a:solidFill>
                <a:latin typeface="Roboto Slab"/>
                <a:ea typeface="Roboto Slab"/>
              </a:rPr>
              <a:t>Learning</a:t>
            </a:r>
            <a:r>
              <a:rPr lang="ro-RO" sz="2400" b="1" dirty="0">
                <a:solidFill>
                  <a:schemeClr val="accent1"/>
                </a:solidFill>
                <a:latin typeface="Roboto Slab"/>
                <a:ea typeface="Roboto Slab"/>
              </a:rPr>
              <a:t> și Data </a:t>
            </a:r>
            <a:r>
              <a:rPr lang="ro-RO" sz="2400" b="1" dirty="0" err="1">
                <a:solidFill>
                  <a:schemeClr val="accent1"/>
                </a:solidFill>
                <a:latin typeface="Roboto Slab"/>
                <a:ea typeface="Roboto Slab"/>
              </a:rPr>
              <a:t>Science</a:t>
            </a:r>
            <a:endParaRPr lang="ro-RO" sz="2400" b="1" dirty="0">
              <a:solidFill>
                <a:schemeClr val="accent1"/>
              </a:solidFill>
              <a:latin typeface="Roboto Slab"/>
              <a:ea typeface="Roboto Slab"/>
            </a:endParaRPr>
          </a:p>
        </p:txBody>
      </p:sp>
      <p:pic>
        <p:nvPicPr>
          <p:cNvPr id="2" name="Picture 1">
            <a:extLst>
              <a:ext uri="{FF2B5EF4-FFF2-40B4-BE49-F238E27FC236}">
                <a16:creationId xmlns:a16="http://schemas.microsoft.com/office/drawing/2014/main" id="{506A2352-3B26-4F88-917F-428701A2BC77}"/>
              </a:ext>
            </a:extLst>
          </p:cNvPr>
          <p:cNvPicPr>
            <a:picLocks noChangeAspect="1"/>
          </p:cNvPicPr>
          <p:nvPr/>
        </p:nvPicPr>
        <p:blipFill>
          <a:blip r:embed="rId4"/>
          <a:stretch>
            <a:fillRect/>
          </a:stretch>
        </p:blipFill>
        <p:spPr>
          <a:xfrm>
            <a:off x="2357826" y="1832263"/>
            <a:ext cx="863320" cy="767013"/>
          </a:xfrm>
          <a:prstGeom prst="rect">
            <a:avLst/>
          </a:prstGeom>
        </p:spPr>
      </p:pic>
      <p:sp>
        <p:nvSpPr>
          <p:cNvPr id="3" name="Rectangle: Rounded Corners 2">
            <a:extLst>
              <a:ext uri="{FF2B5EF4-FFF2-40B4-BE49-F238E27FC236}">
                <a16:creationId xmlns:a16="http://schemas.microsoft.com/office/drawing/2014/main" id="{DB6A80BD-C989-4ADF-8E55-D7C74206A406}"/>
              </a:ext>
            </a:extLst>
          </p:cNvPr>
          <p:cNvSpPr/>
          <p:nvPr/>
        </p:nvSpPr>
        <p:spPr>
          <a:xfrm>
            <a:off x="5203371" y="1769320"/>
            <a:ext cx="2092290" cy="306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Probleme de soluționat</a:t>
            </a:r>
            <a:endParaRPr lang="ro-MD" dirty="0"/>
          </a:p>
        </p:txBody>
      </p:sp>
      <p:sp>
        <p:nvSpPr>
          <p:cNvPr id="12" name="Rectangle: Rounded Corners 11">
            <a:extLst>
              <a:ext uri="{FF2B5EF4-FFF2-40B4-BE49-F238E27FC236}">
                <a16:creationId xmlns:a16="http://schemas.microsoft.com/office/drawing/2014/main" id="{142C4E33-6BB1-497F-8A82-7ED3E8B1A69E}"/>
              </a:ext>
            </a:extLst>
          </p:cNvPr>
          <p:cNvSpPr/>
          <p:nvPr/>
        </p:nvSpPr>
        <p:spPr>
          <a:xfrm>
            <a:off x="5203371" y="2404838"/>
            <a:ext cx="2092290" cy="306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Răspuns la întrebări</a:t>
            </a:r>
            <a:endParaRPr lang="ro-MD" dirty="0"/>
          </a:p>
        </p:txBody>
      </p:sp>
      <p:sp>
        <p:nvSpPr>
          <p:cNvPr id="5" name="TextBox 4">
            <a:extLst>
              <a:ext uri="{FF2B5EF4-FFF2-40B4-BE49-F238E27FC236}">
                <a16:creationId xmlns:a16="http://schemas.microsoft.com/office/drawing/2014/main" id="{D2CD37D1-B380-41C3-9651-E23F3E9B3C88}"/>
              </a:ext>
            </a:extLst>
          </p:cNvPr>
          <p:cNvSpPr txBox="1"/>
          <p:nvPr/>
        </p:nvSpPr>
        <p:spPr>
          <a:xfrm>
            <a:off x="5399313" y="2075546"/>
            <a:ext cx="1647371" cy="246221"/>
          </a:xfrm>
          <a:prstGeom prst="rect">
            <a:avLst/>
          </a:prstGeom>
          <a:noFill/>
        </p:spPr>
        <p:txBody>
          <a:bodyPr wrap="square" rtlCol="0">
            <a:spAutoFit/>
          </a:bodyPr>
          <a:lstStyle/>
          <a:p>
            <a:r>
              <a:rPr lang="ro-RO" sz="1000" dirty="0"/>
              <a:t>Cum modific sau repar X?</a:t>
            </a:r>
            <a:endParaRPr lang="ro-MD" sz="1000" dirty="0"/>
          </a:p>
        </p:txBody>
      </p:sp>
      <p:sp>
        <p:nvSpPr>
          <p:cNvPr id="14" name="TextBox 13">
            <a:extLst>
              <a:ext uri="{FF2B5EF4-FFF2-40B4-BE49-F238E27FC236}">
                <a16:creationId xmlns:a16="http://schemas.microsoft.com/office/drawing/2014/main" id="{41A62369-A9C7-4CFE-A746-AC1D0DEE745C}"/>
              </a:ext>
            </a:extLst>
          </p:cNvPr>
          <p:cNvSpPr txBox="1"/>
          <p:nvPr/>
        </p:nvSpPr>
        <p:spPr>
          <a:xfrm>
            <a:off x="5203371" y="2767407"/>
            <a:ext cx="2332056" cy="246221"/>
          </a:xfrm>
          <a:prstGeom prst="rect">
            <a:avLst/>
          </a:prstGeom>
          <a:noFill/>
        </p:spPr>
        <p:txBody>
          <a:bodyPr wrap="square" rtlCol="0">
            <a:spAutoFit/>
          </a:bodyPr>
          <a:lstStyle/>
          <a:p>
            <a:r>
              <a:rPr lang="ro-RO" sz="1000" dirty="0"/>
              <a:t>Cum modificările lui X vor afecta Y?</a:t>
            </a:r>
            <a:endParaRPr lang="ro-MD" sz="1000" dirty="0"/>
          </a:p>
        </p:txBody>
      </p:sp>
      <p:sp>
        <p:nvSpPr>
          <p:cNvPr id="15" name="Rectangle 14">
            <a:extLst>
              <a:ext uri="{FF2B5EF4-FFF2-40B4-BE49-F238E27FC236}">
                <a16:creationId xmlns:a16="http://schemas.microsoft.com/office/drawing/2014/main" id="{C5F69CF8-7F21-481E-A639-F414BDD6A0AD}"/>
              </a:ext>
            </a:extLst>
          </p:cNvPr>
          <p:cNvSpPr/>
          <p:nvPr/>
        </p:nvSpPr>
        <p:spPr>
          <a:xfrm>
            <a:off x="674211" y="3035233"/>
            <a:ext cx="8157732" cy="646331"/>
          </a:xfrm>
          <a:prstGeom prst="rect">
            <a:avLst/>
          </a:prstGeom>
        </p:spPr>
        <p:txBody>
          <a:bodyPr wrap="square">
            <a:spAutoFit/>
          </a:bodyPr>
          <a:lstStyle/>
          <a:p>
            <a:pPr marL="285750" indent="-285750">
              <a:buFont typeface="Arial" panose="020B0604020202020204" pitchFamily="34" charset="0"/>
              <a:buChar char="•"/>
            </a:pPr>
            <a:r>
              <a:rPr lang="ro-RO" sz="1800" b="1" dirty="0">
                <a:latin typeface="arial" panose="020B0604020202020204" pitchFamily="34" charset="0"/>
              </a:rPr>
              <a:t>Pentru aceasta, pe baza datelor din lumea reală se creează Produse de Date (Data Product) și se realizează Analiza Datelor (Data </a:t>
            </a:r>
            <a:r>
              <a:rPr lang="ro-RO" sz="1800" b="1" dirty="0" err="1">
                <a:latin typeface="arial" panose="020B0604020202020204" pitchFamily="34" charset="0"/>
              </a:rPr>
              <a:t>Analysis</a:t>
            </a:r>
            <a:r>
              <a:rPr lang="ro-RO" sz="1800" b="1" dirty="0">
                <a:latin typeface="arial" panose="020B0604020202020204" pitchFamily="34" charset="0"/>
              </a:rPr>
              <a:t>) </a:t>
            </a:r>
            <a:endParaRPr lang="ro-MD" sz="1800" b="1" dirty="0"/>
          </a:p>
        </p:txBody>
      </p:sp>
      <p:pic>
        <p:nvPicPr>
          <p:cNvPr id="16" name="Picture 15">
            <a:extLst>
              <a:ext uri="{FF2B5EF4-FFF2-40B4-BE49-F238E27FC236}">
                <a16:creationId xmlns:a16="http://schemas.microsoft.com/office/drawing/2014/main" id="{75F59469-94E5-4997-8712-46A628FC3098}"/>
              </a:ext>
            </a:extLst>
          </p:cNvPr>
          <p:cNvPicPr>
            <a:picLocks noChangeAspect="1"/>
          </p:cNvPicPr>
          <p:nvPr/>
        </p:nvPicPr>
        <p:blipFill>
          <a:blip r:embed="rId4"/>
          <a:stretch>
            <a:fillRect/>
          </a:stretch>
        </p:blipFill>
        <p:spPr>
          <a:xfrm>
            <a:off x="2357826" y="3961830"/>
            <a:ext cx="863320" cy="767013"/>
          </a:xfrm>
          <a:prstGeom prst="rect">
            <a:avLst/>
          </a:prstGeom>
        </p:spPr>
      </p:pic>
      <p:sp>
        <p:nvSpPr>
          <p:cNvPr id="17" name="Rectangle: Rounded Corners 16">
            <a:extLst>
              <a:ext uri="{FF2B5EF4-FFF2-40B4-BE49-F238E27FC236}">
                <a16:creationId xmlns:a16="http://schemas.microsoft.com/office/drawing/2014/main" id="{B92183CA-0804-415D-8181-A968D95A80F4}"/>
              </a:ext>
            </a:extLst>
          </p:cNvPr>
          <p:cNvSpPr/>
          <p:nvPr/>
        </p:nvSpPr>
        <p:spPr>
          <a:xfrm>
            <a:off x="5203372" y="3830102"/>
            <a:ext cx="2092290" cy="306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Data Product</a:t>
            </a:r>
            <a:endParaRPr lang="ro-MD" dirty="0"/>
          </a:p>
        </p:txBody>
      </p:sp>
      <p:sp>
        <p:nvSpPr>
          <p:cNvPr id="18" name="Rectangle: Rounded Corners 17">
            <a:extLst>
              <a:ext uri="{FF2B5EF4-FFF2-40B4-BE49-F238E27FC236}">
                <a16:creationId xmlns:a16="http://schemas.microsoft.com/office/drawing/2014/main" id="{B7767EC7-F846-491F-B73A-7B5345DD0F25}"/>
              </a:ext>
            </a:extLst>
          </p:cNvPr>
          <p:cNvSpPr/>
          <p:nvPr/>
        </p:nvSpPr>
        <p:spPr>
          <a:xfrm>
            <a:off x="5203372" y="4465620"/>
            <a:ext cx="2092290" cy="3062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Data </a:t>
            </a:r>
            <a:r>
              <a:rPr lang="ro-RO" dirty="0" err="1"/>
              <a:t>Analysis</a:t>
            </a:r>
            <a:endParaRPr lang="ro-MD" dirty="0"/>
          </a:p>
        </p:txBody>
      </p:sp>
      <p:sp>
        <p:nvSpPr>
          <p:cNvPr id="19" name="TextBox 18">
            <a:extLst>
              <a:ext uri="{FF2B5EF4-FFF2-40B4-BE49-F238E27FC236}">
                <a16:creationId xmlns:a16="http://schemas.microsoft.com/office/drawing/2014/main" id="{5AB23A4B-3EC1-41AA-A8B4-CDDC583B6B01}"/>
              </a:ext>
            </a:extLst>
          </p:cNvPr>
          <p:cNvSpPr txBox="1"/>
          <p:nvPr/>
        </p:nvSpPr>
        <p:spPr>
          <a:xfrm>
            <a:off x="5203371" y="4145495"/>
            <a:ext cx="2136113" cy="246221"/>
          </a:xfrm>
          <a:prstGeom prst="rect">
            <a:avLst/>
          </a:prstGeom>
          <a:noFill/>
        </p:spPr>
        <p:txBody>
          <a:bodyPr wrap="square" rtlCol="0">
            <a:spAutoFit/>
          </a:bodyPr>
          <a:lstStyle/>
          <a:p>
            <a:r>
              <a:rPr lang="ro-RO" sz="1000" dirty="0"/>
              <a:t>Aplicații mobile, Servicii Web ,etc</a:t>
            </a:r>
            <a:endParaRPr lang="ro-MD" sz="1000" dirty="0"/>
          </a:p>
        </p:txBody>
      </p:sp>
      <p:sp>
        <p:nvSpPr>
          <p:cNvPr id="20" name="TextBox 19">
            <a:extLst>
              <a:ext uri="{FF2B5EF4-FFF2-40B4-BE49-F238E27FC236}">
                <a16:creationId xmlns:a16="http://schemas.microsoft.com/office/drawing/2014/main" id="{493941B1-3C99-47E3-AFC0-840122DACB44}"/>
              </a:ext>
            </a:extLst>
          </p:cNvPr>
          <p:cNvSpPr txBox="1"/>
          <p:nvPr/>
        </p:nvSpPr>
        <p:spPr>
          <a:xfrm>
            <a:off x="5203372" y="4828189"/>
            <a:ext cx="2332056" cy="246221"/>
          </a:xfrm>
          <a:prstGeom prst="rect">
            <a:avLst/>
          </a:prstGeom>
          <a:noFill/>
        </p:spPr>
        <p:txBody>
          <a:bodyPr wrap="square" rtlCol="0">
            <a:spAutoFit/>
          </a:bodyPr>
          <a:lstStyle/>
          <a:p>
            <a:r>
              <a:rPr lang="ro-RO" sz="1000" dirty="0"/>
              <a:t>Rapoarte, grafice, comunicări, etc</a:t>
            </a:r>
            <a:endParaRPr lang="ro-MD" sz="1000" dirty="0"/>
          </a:p>
        </p:txBody>
      </p:sp>
      <p:sp>
        <p:nvSpPr>
          <p:cNvPr id="21" name="TextBox 20">
            <a:extLst>
              <a:ext uri="{FF2B5EF4-FFF2-40B4-BE49-F238E27FC236}">
                <a16:creationId xmlns:a16="http://schemas.microsoft.com/office/drawing/2014/main" id="{ED4E74D1-4A8B-4CA8-ADED-E2D54E27B21F}"/>
              </a:ext>
            </a:extLst>
          </p:cNvPr>
          <p:cNvSpPr txBox="1"/>
          <p:nvPr/>
        </p:nvSpPr>
        <p:spPr>
          <a:xfrm>
            <a:off x="2382218" y="2628839"/>
            <a:ext cx="977979" cy="246221"/>
          </a:xfrm>
          <a:prstGeom prst="rect">
            <a:avLst/>
          </a:prstGeom>
          <a:noFill/>
        </p:spPr>
        <p:txBody>
          <a:bodyPr wrap="square" rtlCol="0">
            <a:spAutoFit/>
          </a:bodyPr>
          <a:lstStyle/>
          <a:p>
            <a:r>
              <a:rPr lang="ro-RO" sz="1000" dirty="0"/>
              <a:t>Lumea reală</a:t>
            </a:r>
            <a:endParaRPr lang="ro-MD" sz="1000" dirty="0"/>
          </a:p>
        </p:txBody>
      </p:sp>
      <p:sp>
        <p:nvSpPr>
          <p:cNvPr id="27" name="TextBox 26">
            <a:extLst>
              <a:ext uri="{FF2B5EF4-FFF2-40B4-BE49-F238E27FC236}">
                <a16:creationId xmlns:a16="http://schemas.microsoft.com/office/drawing/2014/main" id="{446ECFF5-A5B4-4984-8A9B-3069BDCE38DD}"/>
              </a:ext>
            </a:extLst>
          </p:cNvPr>
          <p:cNvSpPr txBox="1"/>
          <p:nvPr/>
        </p:nvSpPr>
        <p:spPr>
          <a:xfrm>
            <a:off x="2382319" y="4728843"/>
            <a:ext cx="977979" cy="246221"/>
          </a:xfrm>
          <a:prstGeom prst="rect">
            <a:avLst/>
          </a:prstGeom>
          <a:noFill/>
        </p:spPr>
        <p:txBody>
          <a:bodyPr wrap="square" rtlCol="0">
            <a:spAutoFit/>
          </a:bodyPr>
          <a:lstStyle/>
          <a:p>
            <a:r>
              <a:rPr lang="ro-RO" sz="1000" dirty="0"/>
              <a:t>Lumea reală</a:t>
            </a:r>
            <a:endParaRPr lang="ro-MD" sz="1000" dirty="0"/>
          </a:p>
        </p:txBody>
      </p:sp>
      <p:sp>
        <p:nvSpPr>
          <p:cNvPr id="28" name="Rectangle 27">
            <a:extLst>
              <a:ext uri="{FF2B5EF4-FFF2-40B4-BE49-F238E27FC236}">
                <a16:creationId xmlns:a16="http://schemas.microsoft.com/office/drawing/2014/main" id="{CB355286-9E31-4DE5-A48F-6B3DE2302966}"/>
              </a:ext>
            </a:extLst>
          </p:cNvPr>
          <p:cNvSpPr/>
          <p:nvPr/>
        </p:nvSpPr>
        <p:spPr>
          <a:xfrm>
            <a:off x="-1" y="0"/>
            <a:ext cx="4572001" cy="307777"/>
          </a:xfrm>
          <a:prstGeom prst="rect">
            <a:avLst/>
          </a:prstGeom>
          <a:solidFill>
            <a:schemeClr val="accent1">
              <a:lumMod val="75000"/>
            </a:schemeClr>
          </a:solidFill>
        </p:spPr>
        <p:txBody>
          <a:bodyPr wrap="square">
            <a:spAutoFit/>
          </a:bodyPr>
          <a:lstStyle/>
          <a:p>
            <a:pPr algn="r" fontAlgn="base"/>
            <a:r>
              <a:rPr lang="ro-RO" b="1" dirty="0">
                <a:solidFill>
                  <a:schemeClr val="bg2">
                    <a:lumMod val="20000"/>
                    <a:lumOff val="80000"/>
                  </a:schemeClr>
                </a:solidFill>
                <a:latin typeface="Roboto Slab"/>
                <a:ea typeface="Roboto Slab"/>
              </a:rPr>
              <a:t>Introducere în </a:t>
            </a:r>
            <a:r>
              <a:rPr lang="ro-RO" b="1" dirty="0" err="1">
                <a:solidFill>
                  <a:schemeClr val="bg2">
                    <a:lumMod val="20000"/>
                    <a:lumOff val="80000"/>
                  </a:schemeClr>
                </a:solidFill>
                <a:latin typeface="Roboto Slab"/>
                <a:ea typeface="Roboto Slab"/>
              </a:rPr>
              <a:t>Machine</a:t>
            </a:r>
            <a:r>
              <a:rPr lang="ro-RO" b="1" dirty="0">
                <a:solidFill>
                  <a:schemeClr val="bg2">
                    <a:lumMod val="20000"/>
                    <a:lumOff val="80000"/>
                  </a:schemeClr>
                </a:solidFill>
                <a:latin typeface="Roboto Slab"/>
                <a:ea typeface="Roboto Slab"/>
              </a:rPr>
              <a:t> </a:t>
            </a:r>
            <a:r>
              <a:rPr lang="ro-RO" b="1" dirty="0" err="1">
                <a:solidFill>
                  <a:schemeClr val="bg2">
                    <a:lumMod val="20000"/>
                    <a:lumOff val="80000"/>
                  </a:schemeClr>
                </a:solidFill>
                <a:latin typeface="Roboto Slab"/>
                <a:ea typeface="Roboto Slab"/>
              </a:rPr>
              <a:t>Learning</a:t>
            </a:r>
            <a:endParaRPr lang="en-US" b="1" dirty="0">
              <a:solidFill>
                <a:schemeClr val="bg2">
                  <a:lumMod val="20000"/>
                  <a:lumOff val="80000"/>
                </a:schemeClr>
              </a:solidFill>
              <a:latin typeface="Roboto Slab"/>
              <a:ea typeface="Roboto Slab"/>
            </a:endParaRPr>
          </a:p>
        </p:txBody>
      </p:sp>
    </p:spTree>
    <p:extLst>
      <p:ext uri="{BB962C8B-B14F-4D97-AF65-F5344CB8AC3E}">
        <p14:creationId xmlns:p14="http://schemas.microsoft.com/office/powerpoint/2010/main" val="3140382245"/>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33815</TotalTime>
  <Words>2251</Words>
  <Application>Microsoft Office PowerPoint</Application>
  <PresentationFormat>On-screen Show (16:9)</PresentationFormat>
  <Paragraphs>447</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 Rounded MT Bold</vt:lpstr>
      <vt:lpstr>arial</vt:lpstr>
      <vt:lpstr>Source Sans Pro</vt:lpstr>
      <vt:lpstr>arial</vt:lpstr>
      <vt:lpstr>Courier New</vt:lpstr>
      <vt:lpstr>Roboto Slab</vt:lpstr>
      <vt:lpstr>Comic Sans MS</vt:lpstr>
      <vt:lpstr>Cambria Math</vt:lpstr>
      <vt:lpstr>Cordelia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Nicolaev Pavel</dc:creator>
  <cp:lastModifiedBy>Nicolaev Pavel</cp:lastModifiedBy>
  <cp:revision>223</cp:revision>
  <dcterms:modified xsi:type="dcterms:W3CDTF">2022-06-30T10:43:20Z</dcterms:modified>
</cp:coreProperties>
</file>