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297" r:id="rId11"/>
    <p:sldId id="259" r:id="rId12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332"/>
    <a:srgbClr val="A50021"/>
    <a:srgbClr val="3366FF"/>
    <a:srgbClr val="FF66FF"/>
    <a:srgbClr val="FF9966"/>
    <a:srgbClr val="FFCCFF"/>
    <a:srgbClr val="66FFFF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94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1178659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 I. Serii, </a:t>
            </a:r>
            <a:r>
              <a:rPr lang="ro-RO" sz="4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sz="4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       și selecția datelor din ele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2;p14">
            <a:extLst>
              <a:ext uri="{FF2B5EF4-FFF2-40B4-BE49-F238E27FC236}">
                <a16:creationId xmlns:a16="http://schemas.microsoft.com/office/drawing/2014/main" id="{9A38F1E8-33EC-40B2-BAC1-4901E767F7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10</a:t>
            </a:fld>
            <a:endParaRPr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B14D30-228E-4F33-B7D6-96FA06EB29E7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Selectarea datelor conform liniilor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4D80A4-C6AD-431C-803C-8DBD0CA9135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766A99-4409-46D0-827C-FEAF28337171}"/>
              </a:ext>
            </a:extLst>
          </p:cNvPr>
          <p:cNvSpPr/>
          <p:nvPr/>
        </p:nvSpPr>
        <p:spPr>
          <a:xfrm>
            <a:off x="792704" y="822426"/>
            <a:ext cx="761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adăugarea unei linii sub forma de serie a cărei indecși coincid cu numele coloanelor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df.append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(linie)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D6C5B-CD48-4ABD-9B02-9AE2AF7541E3}"/>
              </a:ext>
            </a:extLst>
          </p:cNvPr>
          <p:cNvSpPr/>
          <p:nvPr/>
        </p:nvSpPr>
        <p:spPr>
          <a:xfrm>
            <a:off x="1242646" y="13456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linie_noua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df.iloc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df.append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linie_noua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F266E-174A-4EDA-A93F-12825D32FCD9}"/>
              </a:ext>
            </a:extLst>
          </p:cNvPr>
          <p:cNvSpPr/>
          <p:nvPr/>
        </p:nvSpPr>
        <p:spPr>
          <a:xfrm>
            <a:off x="792704" y="1868866"/>
            <a:ext cx="5434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restabilirea indexurilor implicite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df.reset_index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33540-5C70-4074-82C5-063A49F6A647}"/>
              </a:ext>
            </a:extLst>
          </p:cNvPr>
          <p:cNvSpPr/>
          <p:nvPr/>
        </p:nvSpPr>
        <p:spPr>
          <a:xfrm>
            <a:off x="1242646" y="2176643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>
                <a:solidFill>
                  <a:srgbClr val="0070C0"/>
                </a:solidFill>
                <a:latin typeface="Consolas" panose="020B0609020204030204" pitchFamily="49" charset="0"/>
              </a:rPr>
              <a:t>df = df.reset_index()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A72E7-1C5E-48CE-8811-F793DE33BB29}"/>
              </a:ext>
            </a:extLst>
          </p:cNvPr>
          <p:cNvSpPr/>
          <p:nvPr/>
        </p:nvSpPr>
        <p:spPr>
          <a:xfrm>
            <a:off x="792704" y="2483308"/>
            <a:ext cx="7852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Actualizarea datelor unei celule conform indexului si coloanei               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df.at[index, col]=valoarea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8FE78-BBB7-4371-88E6-EC2933695CCE}"/>
              </a:ext>
            </a:extLst>
          </p:cNvPr>
          <p:cNvSpPr/>
          <p:nvPr/>
        </p:nvSpPr>
        <p:spPr>
          <a:xfrm>
            <a:off x="1242646" y="3124043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df.at[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index,'col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']=valoare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28E161-DEA2-4E46-BFC4-64B12CEF512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050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2673C6E9-5CF9-4F61-BB70-A982207C8283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</a:rPr>
              <a:pPr algn="r"/>
              <a:t>11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B9A207-C88B-4930-975B-55F56F26E31F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91AB8C-95E3-4E0B-BB37-9C3616EDC46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F3B8E-63E3-4DFA-8A45-2E2FE79AB050}"/>
              </a:ext>
            </a:extLst>
          </p:cNvPr>
          <p:cNvSpPr/>
          <p:nvPr/>
        </p:nvSpPr>
        <p:spPr>
          <a:xfrm>
            <a:off x="4542902" y="-675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o-RO" b="1" dirty="0"/>
              <a:t>Filtrarea datelor din </a:t>
            </a:r>
            <a:r>
              <a:rPr lang="ro-RO" b="1" dirty="0" err="1"/>
              <a:t>DataFrame</a:t>
            </a:r>
            <a:endParaRPr lang="ro-RO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E0640-ECFA-4716-B84E-7CBFA16A7A3D}"/>
              </a:ext>
            </a:extLst>
          </p:cNvPr>
          <p:cNvSpPr/>
          <p:nvPr/>
        </p:nvSpPr>
        <p:spPr>
          <a:xfrm>
            <a:off x="2425419" y="337921"/>
            <a:ext cx="4293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7. Filtrarea datelor din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DataFrame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A16270-7AFF-4887-8879-CBE1AFAF43E9}"/>
              </a:ext>
            </a:extLst>
          </p:cNvPr>
          <p:cNvSpPr/>
          <p:nvPr/>
        </p:nvSpPr>
        <p:spPr>
          <a:xfrm>
            <a:off x="541238" y="768175"/>
            <a:ext cx="8326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stabilirea condiției</a:t>
            </a:r>
            <a:r>
              <a:rPr lang="ro-RO" sz="1600" b="1" dirty="0"/>
              <a:t> de filtrare</a:t>
            </a:r>
            <a:r>
              <a:rPr lang="en-US" sz="1600" b="1" dirty="0"/>
              <a:t> conform </a:t>
            </a:r>
            <a:r>
              <a:rPr lang="en-US" sz="1600" b="1" dirty="0" err="1"/>
              <a:t>datelor</a:t>
            </a:r>
            <a:r>
              <a:rPr lang="en-US" sz="1600" b="1" dirty="0"/>
              <a:t> </a:t>
            </a:r>
            <a:r>
              <a:rPr lang="en-US" sz="1600" b="1" dirty="0" err="1"/>
              <a:t>unei</a:t>
            </a:r>
            <a:r>
              <a:rPr lang="en-US" sz="1600" b="1" dirty="0"/>
              <a:t> </a:t>
            </a:r>
            <a:r>
              <a:rPr lang="en-US" sz="1600" b="1" dirty="0" err="1"/>
              <a:t>coloane</a:t>
            </a:r>
            <a:r>
              <a:rPr lang="it-IT" sz="1600" b="1" dirty="0"/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df['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'] &gt;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valoare </a:t>
            </a:r>
            <a:r>
              <a:rPr lang="ro-RO" sz="1600" b="1" dirty="0"/>
              <a:t>(</a:t>
            </a:r>
            <a:r>
              <a:rPr lang="en-US" sz="1600" b="1" dirty="0"/>
              <a:t>&gt;,&lt;,==,!=,&gt;=,&lt;=</a:t>
            </a:r>
            <a:r>
              <a:rPr lang="ro-RO" sz="1600" b="1" dirty="0"/>
              <a:t>)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DDE7A-895C-47F1-A546-98BA957BB363}"/>
              </a:ext>
            </a:extLst>
          </p:cNvPr>
          <p:cNvSpPr/>
          <p:nvPr/>
        </p:nvSpPr>
        <p:spPr>
          <a:xfrm>
            <a:off x="1386017" y="1361394"/>
            <a:ext cx="2669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conditie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df['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 &gt; 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30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B9F25-BABC-4EA3-BA6F-51AFE8EA7E7B}"/>
              </a:ext>
            </a:extLst>
          </p:cNvPr>
          <p:cNvSpPr/>
          <p:nvPr/>
        </p:nvSpPr>
        <p:spPr>
          <a:xfrm>
            <a:off x="578689" y="1647179"/>
            <a:ext cx="6194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filtrarea liniilor după o condiție pe o coloana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[condiție]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8F3FED-7074-442D-991D-9AEB3A78C5D8}"/>
              </a:ext>
            </a:extLst>
          </p:cNvPr>
          <p:cNvSpPr/>
          <p:nvPr/>
        </p:nvSpPr>
        <p:spPr>
          <a:xfrm>
            <a:off x="1418982" y="1949462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[condiție]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DEC98-5048-4E08-B14C-B93DC05FFD98}"/>
              </a:ext>
            </a:extLst>
          </p:cNvPr>
          <p:cNvSpPr/>
          <p:nvPr/>
        </p:nvSpPr>
        <p:spPr>
          <a:xfrm>
            <a:off x="573999" y="2228643"/>
            <a:ext cx="8379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filtrare linii după îndeplinirea mai multor condiții de pe mai multe 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df[(cond1)&amp;(cond2)]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F330C6-EF43-4F9B-A715-C4AA730AC533}"/>
              </a:ext>
            </a:extLst>
          </p:cNvPr>
          <p:cNvSpPr/>
          <p:nvPr/>
        </p:nvSpPr>
        <p:spPr>
          <a:xfrm>
            <a:off x="1418982" y="2815964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</a:rPr>
              <a:t>[(cond1)&amp;(cond2)]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39E11E-F9C6-4ECC-BF6F-6A3DA9F6A980}"/>
              </a:ext>
            </a:extLst>
          </p:cNvPr>
          <p:cNvSpPr/>
          <p:nvPr/>
        </p:nvSpPr>
        <p:spPr>
          <a:xfrm>
            <a:off x="573999" y="3114414"/>
            <a:ext cx="8379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filtrare linii după îndeplinirea cel pu</a:t>
            </a:r>
            <a:r>
              <a:rPr lang="ro-RO" sz="1600" b="1" dirty="0"/>
              <a:t>ț</a:t>
            </a:r>
            <a:r>
              <a:rPr lang="it-IT" sz="1600" b="1" dirty="0"/>
              <a:t>in a unei din ma</a:t>
            </a:r>
            <a:r>
              <a:rPr lang="ro-RO" sz="1600" b="1" dirty="0"/>
              <a:t>i</a:t>
            </a:r>
            <a:r>
              <a:rPr lang="it-IT" sz="1600" b="1" dirty="0"/>
              <a:t> multe condi</a:t>
            </a:r>
            <a:r>
              <a:rPr lang="ro-RO" sz="1600" b="1" dirty="0"/>
              <a:t>ț</a:t>
            </a:r>
            <a:r>
              <a:rPr lang="it-IT" sz="1600" b="1" dirty="0"/>
              <a:t>ii de pe mai multe  coloane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df[(cond1)|(cond2)]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9CC12-1DE1-47F8-900E-277272004289}"/>
              </a:ext>
            </a:extLst>
          </p:cNvPr>
          <p:cNvSpPr/>
          <p:nvPr/>
        </p:nvSpPr>
        <p:spPr>
          <a:xfrm>
            <a:off x="1431842" y="3699189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</a:rPr>
              <a:t>[(cond1)&amp;(cond2)]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C3D47B-1BF2-489E-8AEF-3F826EBC0BB6}"/>
              </a:ext>
            </a:extLst>
          </p:cNvPr>
          <p:cNvSpPr/>
          <p:nvPr/>
        </p:nvSpPr>
        <p:spPr>
          <a:xfrm>
            <a:off x="541238" y="4006966"/>
            <a:ext cx="8379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filtrare linii după îndeplinirea </a:t>
            </a:r>
            <a:r>
              <a:rPr lang="ro-RO" sz="1600" b="1" dirty="0"/>
              <a:t>condiției de includere valorii unei coloane într-o listă de valori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df[df[col].isin(lista)]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4701C9-A6B7-406B-B792-4BAE57D82A7E}"/>
              </a:ext>
            </a:extLst>
          </p:cNvPr>
          <p:cNvSpPr/>
          <p:nvPr/>
        </p:nvSpPr>
        <p:spPr>
          <a:xfrm>
            <a:off x="1399081" y="4591741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</a:rPr>
              <a:t>df[df[col].isin(lista)]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58374B-C0BD-433E-9CF1-7A8F19E0359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9;p13">
            <a:extLst>
              <a:ext uri="{FF2B5EF4-FFF2-40B4-BE49-F238E27FC236}">
                <a16:creationId xmlns:a16="http://schemas.microsoft.com/office/drawing/2014/main" id="{DF138925-AF88-4295-8320-2168D8977D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54E7F-CA93-4A4E-BFD7-009878433FD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0A1F41-B50A-4239-8CCF-89F6A150BE7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endParaRPr lang="ro-RO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EC371F-CC45-44E0-A357-462562A7035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8CE35F-8844-4E62-8EE3-B2E8E208CB63}"/>
              </a:ext>
            </a:extLst>
          </p:cNvPr>
          <p:cNvSpPr/>
          <p:nvPr/>
        </p:nvSpPr>
        <p:spPr>
          <a:xfrm>
            <a:off x="804735" y="885011"/>
            <a:ext cx="7794170" cy="390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Introducere în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</a:rPr>
              <a:t>Pandas</a:t>
            </a:r>
            <a:endParaRPr lang="ro-RO" sz="2400" b="1" dirty="0">
              <a:solidFill>
                <a:schemeClr val="accent1"/>
              </a:solidFill>
              <a:latin typeface="Roboto Slab"/>
              <a:ea typeface="Roboto Slab"/>
            </a:endParaRPr>
          </a:p>
          <a:p>
            <a:pPr>
              <a:lnSpc>
                <a:spcPct val="150000"/>
              </a:lnSpc>
            </a:pP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Series</a:t>
            </a: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în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ro-RO" sz="2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>
              <a:lnSpc>
                <a:spcPct val="150000"/>
              </a:lnSpc>
            </a:pP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3. Crearea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-urilor</a:t>
            </a:r>
          </a:p>
          <a:p>
            <a:pPr>
              <a:lnSpc>
                <a:spcPct val="150000"/>
              </a:lnSpc>
            </a:pP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4. Informații despre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</a:t>
            </a:r>
            <a:endParaRPr lang="en-US" sz="2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>
              <a:lnSpc>
                <a:spcPct val="150000"/>
              </a:lnSpc>
            </a:pP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5. Selectarea datelor conform coloanelor</a:t>
            </a:r>
            <a:endParaRPr lang="en-US" sz="2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>
              <a:lnSpc>
                <a:spcPct val="150000"/>
              </a:lnSpc>
            </a:pP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6. Selectarea datelor conform liniilor</a:t>
            </a:r>
            <a:endParaRPr lang="en-US" sz="2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>
              <a:lnSpc>
                <a:spcPct val="150000"/>
              </a:lnSpc>
            </a:pPr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7. Filtrarea datelor din </a:t>
            </a:r>
            <a:r>
              <a:rPr lang="ro-RO" sz="2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DataFrame</a:t>
            </a:r>
            <a:endParaRPr lang="en-US" sz="2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EE5522-3B69-4971-A972-E8F88BF8E1DE}"/>
              </a:ext>
            </a:extLst>
          </p:cNvPr>
          <p:cNvSpPr/>
          <p:nvPr/>
        </p:nvSpPr>
        <p:spPr>
          <a:xfrm>
            <a:off x="1861492" y="480365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9;p13">
            <a:extLst>
              <a:ext uri="{FF2B5EF4-FFF2-40B4-BE49-F238E27FC236}">
                <a16:creationId xmlns:a16="http://schemas.microsoft.com/office/drawing/2014/main" id="{4B08B0B4-77EF-4923-8E05-DF8F6212C1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2352BF-623E-4BAD-9B37-1F48A1E166EF}"/>
              </a:ext>
            </a:extLst>
          </p:cNvPr>
          <p:cNvSpPr/>
          <p:nvPr/>
        </p:nvSpPr>
        <p:spPr>
          <a:xfrm>
            <a:off x="3008916" y="443478"/>
            <a:ext cx="312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1. Introducere în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87C6D4-A9B0-4B95-A0DE-B5492D435C15}"/>
              </a:ext>
            </a:extLst>
          </p:cNvPr>
          <p:cNvSpPr/>
          <p:nvPr/>
        </p:nvSpPr>
        <p:spPr>
          <a:xfrm>
            <a:off x="380690" y="901223"/>
            <a:ext cx="8458510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Pandas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 este o biblioteca 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Python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 open 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source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 larg utilizată în Data 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Analysis</a:t>
            </a:r>
            <a:endParaRPr lang="en-US" sz="18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BF906D-EB4C-4492-91B7-FAEB9D69871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</a:t>
            </a:r>
            <a:r>
              <a:rPr lang="ro-RO" b="1" dirty="0" err="1"/>
              <a:t>Pandas</a:t>
            </a:r>
            <a:endParaRPr lang="ro-RO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FDA08F-3C52-4FE5-895F-599EF0F21E4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2FEA3-785B-4F9E-BF35-5E1A91352559}"/>
              </a:ext>
            </a:extLst>
          </p:cNvPr>
          <p:cNvSpPr/>
          <p:nvPr/>
        </p:nvSpPr>
        <p:spPr>
          <a:xfrm>
            <a:off x="380691" y="1636556"/>
            <a:ext cx="8572393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Pandas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 dispune de diferite instrumente de procesare a datelor prin structurarea acestora în vectori (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Series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) și tabele (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DataFrames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)</a:t>
            </a:r>
            <a:endParaRPr lang="en-US" sz="18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B90D0-B805-4492-8EF6-E77DB4FD057C}"/>
              </a:ext>
            </a:extLst>
          </p:cNvPr>
          <p:cNvSpPr/>
          <p:nvPr/>
        </p:nvSpPr>
        <p:spPr>
          <a:xfrm>
            <a:off x="380690" y="4113805"/>
            <a:ext cx="8069924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800" b="1" dirty="0">
                <a:latin typeface="arial" panose="020B0604020202020204" pitchFamily="34" charset="0"/>
                <a:sym typeface="Montserrat"/>
              </a:rPr>
              <a:t>Importul bibliotecii 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Pandas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 </a:t>
            </a:r>
            <a:endParaRPr lang="en-US" sz="18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74232-AF05-4CDC-8CA5-B4FBCBC76A6F}"/>
              </a:ext>
            </a:extLst>
          </p:cNvPr>
          <p:cNvSpPr/>
          <p:nvPr/>
        </p:nvSpPr>
        <p:spPr>
          <a:xfrm>
            <a:off x="1122814" y="4517228"/>
            <a:ext cx="3292838" cy="390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434343"/>
              </a:buClr>
              <a:buSzPts val="2900"/>
            </a:pPr>
            <a:r>
              <a:rPr lang="ro-RO" sz="1800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import </a:t>
            </a:r>
            <a:r>
              <a:rPr lang="ro-RO" sz="1800" b="1" dirty="0" err="1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pandas</a:t>
            </a:r>
            <a:r>
              <a:rPr lang="ro-RO" sz="1800" b="1" dirty="0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 as </a:t>
            </a:r>
            <a:r>
              <a:rPr lang="ro-RO" sz="1800" b="1" dirty="0" err="1">
                <a:solidFill>
                  <a:srgbClr val="0070C0"/>
                </a:solidFill>
                <a:latin typeface="Consolas" panose="020B0609020204030204" pitchFamily="49" charset="0"/>
                <a:sym typeface="Montserrat"/>
              </a:rPr>
              <a:t>pd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3EEF79-4B3C-4320-A76E-F67D4CBEADFD}"/>
              </a:ext>
            </a:extLst>
          </p:cNvPr>
          <p:cNvSpPr/>
          <p:nvPr/>
        </p:nvSpPr>
        <p:spPr>
          <a:xfrm>
            <a:off x="380690" y="2437843"/>
            <a:ext cx="8572394" cy="141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lvl="0" indent="-412750">
              <a:lnSpc>
                <a:spcPct val="115000"/>
              </a:lnSpc>
              <a:spcAft>
                <a:spcPts val="600"/>
              </a:spcAft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800" b="1" dirty="0">
                <a:latin typeface="arial" panose="020B0604020202020204" pitchFamily="34" charset="0"/>
                <a:sym typeface="Montserrat"/>
              </a:rPr>
              <a:t>De ce 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Pandas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?</a:t>
            </a:r>
          </a:p>
          <a:p>
            <a:pPr marL="719138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  <a:sym typeface="Montserrat"/>
              </a:rPr>
              <a:t>ușor de utilizat</a:t>
            </a:r>
          </a:p>
          <a:p>
            <a:pPr marL="719138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  <a:sym typeface="Montserrat"/>
              </a:rPr>
              <a:t>diversitatea mare de instrumente</a:t>
            </a:r>
          </a:p>
          <a:p>
            <a:pPr marL="719138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  <a:sym typeface="Montserrat"/>
              </a:rPr>
              <a:t>compatibilitatea cu alte biblioteci 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NumPy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, 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Matplotlib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, </a:t>
            </a:r>
            <a:r>
              <a:rPr lang="ro-RO" sz="1800" b="1" dirty="0" err="1">
                <a:latin typeface="arial" panose="020B0604020202020204" pitchFamily="34" charset="0"/>
                <a:sym typeface="Montserrat"/>
              </a:rPr>
              <a:t>Scikit-Learn</a:t>
            </a:r>
            <a:r>
              <a:rPr lang="ro-RO" sz="1800" b="1" dirty="0">
                <a:latin typeface="arial" panose="020B0604020202020204" pitchFamily="34" charset="0"/>
                <a:sym typeface="Montserrat"/>
              </a:rPr>
              <a:t>, etc</a:t>
            </a:r>
            <a:endParaRPr lang="en-US" sz="18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241BE-F35C-4012-B4C2-C2A1C1964B5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79;p13">
            <a:extLst>
              <a:ext uri="{FF2B5EF4-FFF2-40B4-BE49-F238E27FC236}">
                <a16:creationId xmlns:a16="http://schemas.microsoft.com/office/drawing/2014/main" id="{075E949E-6013-4674-8274-C076928823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A19653-DC03-4335-A5E4-9BC2A91A733D}"/>
              </a:ext>
            </a:extLst>
          </p:cNvPr>
          <p:cNvSpPr/>
          <p:nvPr/>
        </p:nvSpPr>
        <p:spPr>
          <a:xfrm>
            <a:off x="746202" y="777533"/>
            <a:ext cx="8057993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Seria este structura de date unidimensională în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Pandas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C55BF-C094-4879-B530-11B993245E88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Series</a:t>
            </a:r>
            <a:r>
              <a:rPr lang="ro-RO" b="1" dirty="0"/>
              <a:t> în </a:t>
            </a:r>
            <a:r>
              <a:rPr lang="ro-RO" b="1" dirty="0" err="1"/>
              <a:t>Pandas</a:t>
            </a:r>
            <a:endParaRPr lang="ro-RO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62DD7-65BB-4B1B-8A9D-5EB5B54473D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7407E-508B-42DF-95E7-0F6104F0C38F}"/>
              </a:ext>
            </a:extLst>
          </p:cNvPr>
          <p:cNvSpPr/>
          <p:nvPr/>
        </p:nvSpPr>
        <p:spPr>
          <a:xfrm>
            <a:off x="3334321" y="406266"/>
            <a:ext cx="2475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2.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Series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în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Pandas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5F890-D2C2-41CA-A16D-6A64EDAD3C39}"/>
              </a:ext>
            </a:extLst>
          </p:cNvPr>
          <p:cNvSpPr/>
          <p:nvPr/>
        </p:nvSpPr>
        <p:spPr>
          <a:xfrm>
            <a:off x="746202" y="1161356"/>
            <a:ext cx="8057993" cy="6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Datele într-o serie sunt indexate, iar indexul poate fi și o valoarea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string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- etichetă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CE1810-A61A-4B99-8130-E6EE6422CF95}"/>
              </a:ext>
            </a:extLst>
          </p:cNvPr>
          <p:cNvSpPr/>
          <p:nvPr/>
        </p:nvSpPr>
        <p:spPr>
          <a:xfrm>
            <a:off x="746198" y="1788047"/>
            <a:ext cx="8057993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O serie poate conține date de mai multe tipuri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E7DE4-29F5-42FA-A755-77C1A291DDE0}"/>
              </a:ext>
            </a:extLst>
          </p:cNvPr>
          <p:cNvSpPr/>
          <p:nvPr/>
        </p:nvSpPr>
        <p:spPr>
          <a:xfrm>
            <a:off x="746198" y="2144412"/>
            <a:ext cx="8057993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Crearea seriilor dintr-o lista </a:t>
            </a:r>
            <a:r>
              <a:rPr lang="ro-RO" sz="1600" b="1" dirty="0" err="1">
                <a:latin typeface="arial" panose="020B0604020202020204" pitchFamily="34" charset="0"/>
                <a:sym typeface="Montserrat"/>
              </a:rPr>
              <a:t>Python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pd.Series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(lista)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D68BDC-9F63-43D5-A058-2408366A5470}"/>
              </a:ext>
            </a:extLst>
          </p:cNvPr>
          <p:cNvSpPr/>
          <p:nvPr/>
        </p:nvSpPr>
        <p:spPr>
          <a:xfrm>
            <a:off x="1654629" y="249118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varsta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[32, 25, 28]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ser=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pd.Series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varsta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B04D2A-7613-461F-9F1B-ACA750720BE6}"/>
              </a:ext>
            </a:extLst>
          </p:cNvPr>
          <p:cNvSpPr/>
          <p:nvPr/>
        </p:nvSpPr>
        <p:spPr>
          <a:xfrm>
            <a:off x="746197" y="2985215"/>
            <a:ext cx="8057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rearea seriei dintr-o lista cu date si una cu indec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ș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i eticheta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pd.Series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(data=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lista_date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, index=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lista_index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)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A32E40-C4FC-4743-888D-483EB75B2FC5}"/>
              </a:ext>
            </a:extLst>
          </p:cNvPr>
          <p:cNvSpPr/>
          <p:nvPr/>
        </p:nvSpPr>
        <p:spPr>
          <a:xfrm>
            <a:off x="1596571" y="353675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varsta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[32, 25, 28]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nume = ['Ion', 'Vasile', 'Andrei']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pd.Series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(data=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varsta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, index=nume)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080CCA-0AAE-453E-AFE9-64D3313621EB}"/>
              </a:ext>
            </a:extLst>
          </p:cNvPr>
          <p:cNvSpPr/>
          <p:nvPr/>
        </p:nvSpPr>
        <p:spPr>
          <a:xfrm>
            <a:off x="683236" y="4293519"/>
            <a:ext cx="8057993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S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electarea datelor dupa indexul etichet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ă și după cel numeric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83FE-E4A3-421A-AFFB-2C1A6E431BAF}"/>
              </a:ext>
            </a:extLst>
          </p:cNvPr>
          <p:cNvSpPr/>
          <p:nvPr/>
        </p:nvSpPr>
        <p:spPr>
          <a:xfrm>
            <a:off x="1625600" y="4587336"/>
            <a:ext cx="1178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ser['Ion']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BBECC1-2C7A-4E16-B06C-ABB5B8706EB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2;p14">
            <a:extLst>
              <a:ext uri="{FF2B5EF4-FFF2-40B4-BE49-F238E27FC236}">
                <a16:creationId xmlns:a16="http://schemas.microsoft.com/office/drawing/2014/main" id="{D536117E-F8CB-4243-8A95-27F8827E46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F578E9-BCB9-4BF4-BB73-46A8FBF5546B}"/>
              </a:ext>
            </a:extLst>
          </p:cNvPr>
          <p:cNvSpPr/>
          <p:nvPr/>
        </p:nvSpPr>
        <p:spPr>
          <a:xfrm>
            <a:off x="799091" y="625158"/>
            <a:ext cx="7996565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</a:t>
            </a:r>
            <a:r>
              <a:rPr lang="it-IT" sz="1600" b="1" dirty="0">
                <a:latin typeface="arial" panose="020B0604020202020204" pitchFamily="34" charset="0"/>
                <a:sym typeface="Montserrat"/>
              </a:rPr>
              <a:t>rearea seriei cu indexi eticheta utilizand un dictionar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pd.Series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dict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7E9814-2E41-41B9-9F0F-00CC5B0D4362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 err="1"/>
              <a:t>Series</a:t>
            </a:r>
            <a:r>
              <a:rPr lang="ro-RO" b="1" dirty="0"/>
              <a:t> în </a:t>
            </a:r>
            <a:r>
              <a:rPr lang="ro-RO" b="1" dirty="0" err="1"/>
              <a:t>Pandas</a:t>
            </a:r>
            <a:endParaRPr lang="ro-RO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1398C-BBE2-49E8-B774-5F6EB83D12E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0B17B7-821B-4B07-A720-84739AD58CAE}"/>
              </a:ext>
            </a:extLst>
          </p:cNvPr>
          <p:cNvSpPr/>
          <p:nvPr/>
        </p:nvSpPr>
        <p:spPr>
          <a:xfrm>
            <a:off x="1323397" y="1031747"/>
            <a:ext cx="5849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={'Ion': 80, 'Vasile':450, 'Andrei':200, 'Mihai':250}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serie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pd.Series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100EC-7E9B-45D4-88F0-0D68ED109C0B}"/>
              </a:ext>
            </a:extLst>
          </p:cNvPr>
          <p:cNvSpPr/>
          <p:nvPr/>
        </p:nvSpPr>
        <p:spPr>
          <a:xfrm>
            <a:off x="799092" y="1554967"/>
            <a:ext cx="7249080" cy="6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indent="-412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Vizualizarea indecșilor eticheta a serie cu metoda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serie.keys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412750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0BB50-4231-440B-A6D5-AB6888398902}"/>
              </a:ext>
            </a:extLst>
          </p:cNvPr>
          <p:cNvSpPr/>
          <p:nvPr/>
        </p:nvSpPr>
        <p:spPr>
          <a:xfrm>
            <a:off x="1323397" y="1873610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serie.keys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5362E5-9A3B-40B3-8926-5C9C75B8FAB1}"/>
              </a:ext>
            </a:extLst>
          </p:cNvPr>
          <p:cNvSpPr/>
          <p:nvPr/>
        </p:nvSpPr>
        <p:spPr>
          <a:xfrm>
            <a:off x="799092" y="2185748"/>
            <a:ext cx="7249080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lvl="0" indent="-412750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Sumarea și înmulțirea elementelor serie cu un scalar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99D81-B5BE-4EBF-BB54-FCA16DFCF16B}"/>
              </a:ext>
            </a:extLst>
          </p:cNvPr>
          <p:cNvSpPr/>
          <p:nvPr/>
        </p:nvSpPr>
        <p:spPr>
          <a:xfrm>
            <a:off x="1323397" y="2554919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serie+2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serie*3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21A4C-ADBA-4BC3-9023-2FCCC8F7A98C}"/>
              </a:ext>
            </a:extLst>
          </p:cNvPr>
          <p:cNvSpPr/>
          <p:nvPr/>
        </p:nvSpPr>
        <p:spPr>
          <a:xfrm>
            <a:off x="799092" y="3078139"/>
            <a:ext cx="8153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Sumarea seriilor cu indecși eticheta diferiți 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serie1.add(serie2)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o-MD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43574-C167-41A3-9008-DCC88742D9CA}"/>
              </a:ext>
            </a:extLst>
          </p:cNvPr>
          <p:cNvSpPr/>
          <p:nvPr/>
        </p:nvSpPr>
        <p:spPr>
          <a:xfrm>
            <a:off x="1367898" y="3385916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serie1+serie2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serie1.add(serie2)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9F34-7E42-4A4A-ACE3-EA280E31587C}"/>
              </a:ext>
            </a:extLst>
          </p:cNvPr>
          <p:cNvSpPr/>
          <p:nvPr/>
        </p:nvSpPr>
        <p:spPr>
          <a:xfrm>
            <a:off x="799092" y="3925007"/>
            <a:ext cx="7800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Specificarea unei valori pentru indecșii lipsa - parametrul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fill_value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D0777-5755-4B36-98F6-58B02BB76C80}"/>
              </a:ext>
            </a:extLst>
          </p:cNvPr>
          <p:cNvSpPr/>
          <p:nvPr/>
        </p:nvSpPr>
        <p:spPr>
          <a:xfrm>
            <a:off x="1364362" y="4291692"/>
            <a:ext cx="4557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sum_serie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serie1.add(serie2,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fill_value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=0)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55A97-5827-4CDB-B8C5-9C0BD31C246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2;p14">
            <a:extLst>
              <a:ext uri="{FF2B5EF4-FFF2-40B4-BE49-F238E27FC236}">
                <a16:creationId xmlns:a16="http://schemas.microsoft.com/office/drawing/2014/main" id="{E8CFF979-CA32-4323-B250-D6F209175C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6CE2D-B9D1-4ED5-A87A-0548ED2A8E52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Crearea </a:t>
            </a:r>
            <a:r>
              <a:rPr lang="ro-RO" b="1" dirty="0" err="1"/>
              <a:t>DataFrame</a:t>
            </a:r>
            <a:r>
              <a:rPr lang="ro-RO" b="1" dirty="0"/>
              <a:t>-urilor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C5A612-0F09-45E1-B34C-08EC01B3A9C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AA4902-E32E-46A0-8754-0F82373D0F5C}"/>
              </a:ext>
            </a:extLst>
          </p:cNvPr>
          <p:cNvSpPr/>
          <p:nvPr/>
        </p:nvSpPr>
        <p:spPr>
          <a:xfrm>
            <a:off x="2716367" y="337921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3. Crearea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3A7261-F382-4527-80ED-E7ED6B3550C1}"/>
              </a:ext>
            </a:extLst>
          </p:cNvPr>
          <p:cNvSpPr/>
          <p:nvPr/>
        </p:nvSpPr>
        <p:spPr>
          <a:xfrm>
            <a:off x="775094" y="691865"/>
            <a:ext cx="8019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>
                <a:latin typeface="+mj-lt"/>
              </a:rPr>
              <a:t>Un </a:t>
            </a:r>
            <a:r>
              <a:rPr lang="ro-MD" sz="1600" b="1" dirty="0" err="1">
                <a:latin typeface="+mj-lt"/>
              </a:rPr>
              <a:t>DataFrame</a:t>
            </a:r>
            <a:r>
              <a:rPr lang="ro-MD" sz="1600" b="1" dirty="0">
                <a:latin typeface="+mj-lt"/>
              </a:rPr>
              <a:t> (</a:t>
            </a:r>
            <a:r>
              <a:rPr lang="ro-MD" sz="1600" b="1" dirty="0" err="1">
                <a:latin typeface="+mj-lt"/>
              </a:rPr>
              <a:t>df</a:t>
            </a:r>
            <a:r>
              <a:rPr lang="ro-MD" sz="1600" b="1" dirty="0">
                <a:latin typeface="+mj-lt"/>
              </a:rPr>
              <a:t>) </a:t>
            </a:r>
            <a:r>
              <a:rPr lang="ro-MD" sz="1600" b="1" dirty="0" err="1">
                <a:latin typeface="+mj-lt"/>
              </a:rPr>
              <a:t>reprezinta</a:t>
            </a:r>
            <a:r>
              <a:rPr lang="ro-MD" sz="1600" b="1" dirty="0">
                <a:latin typeface="+mj-lt"/>
              </a:rPr>
              <a:t> obiectul de baza </a:t>
            </a:r>
            <a:r>
              <a:rPr lang="ro-MD" sz="1600" b="1" dirty="0" err="1">
                <a:latin typeface="+mj-lt"/>
              </a:rPr>
              <a:t>Pandas</a:t>
            </a:r>
            <a:r>
              <a:rPr lang="ro-MD" sz="1600" b="1" dirty="0">
                <a:latin typeface="+mj-lt"/>
              </a:rPr>
              <a:t> și poate fi considerat un tabel al cărui coloane reprezintă serii ce conțin aceeași indecși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C57C4-A95F-43D8-9011-87D47B63531D}"/>
              </a:ext>
            </a:extLst>
          </p:cNvPr>
          <p:cNvSpPr/>
          <p:nvPr/>
        </p:nvSpPr>
        <p:spPr>
          <a:xfrm>
            <a:off x="775094" y="1292274"/>
            <a:ext cx="794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>
                <a:latin typeface="+mj-lt"/>
              </a:rPr>
              <a:t>Crearea unui </a:t>
            </a:r>
            <a:r>
              <a:rPr lang="ro-MD" sz="1600" b="1" dirty="0" err="1">
                <a:latin typeface="+mj-lt"/>
              </a:rPr>
              <a:t>df</a:t>
            </a:r>
            <a:r>
              <a:rPr lang="ro-MD" sz="1600" b="1" dirty="0">
                <a:latin typeface="+mj-lt"/>
              </a:rPr>
              <a:t> dintr-un </a:t>
            </a:r>
            <a:r>
              <a:rPr lang="ro-MD" sz="1600" b="1" dirty="0" err="1">
                <a:latin typeface="+mj-lt"/>
              </a:rPr>
              <a:t>array</a:t>
            </a:r>
            <a:r>
              <a:rPr lang="ro-MD" sz="1600" b="1" dirty="0">
                <a:latin typeface="+mj-lt"/>
              </a:rPr>
              <a:t> </a:t>
            </a:r>
            <a:r>
              <a:rPr lang="ro-MD" sz="1600" b="1" dirty="0" err="1">
                <a:latin typeface="+mj-lt"/>
              </a:rPr>
              <a:t>NumPy</a:t>
            </a:r>
            <a:r>
              <a:rPr lang="ro-MD" sz="1600" b="1" dirty="0">
                <a:latin typeface="+mj-lt"/>
              </a:rPr>
              <a:t> 2-D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pd.DataFrame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(data=np_array_2d)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o-MD" sz="1600" b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1816B-F443-46B5-BFDF-630C1A81CCF1}"/>
              </a:ext>
            </a:extLst>
          </p:cNvPr>
          <p:cNvSpPr/>
          <p:nvPr/>
        </p:nvSpPr>
        <p:spPr>
          <a:xfrm>
            <a:off x="1383409" y="154970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np.random.seed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(9)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data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np.random.randint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(0,101,(4,3))</a:t>
            </a:r>
          </a:p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pd.DataFrame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(data=data)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F30DA-980F-4AEB-9443-7A672559C4E6}"/>
              </a:ext>
            </a:extLst>
          </p:cNvPr>
          <p:cNvSpPr/>
          <p:nvPr/>
        </p:nvSpPr>
        <p:spPr>
          <a:xfrm>
            <a:off x="775094" y="2304002"/>
            <a:ext cx="785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>
                <a:latin typeface="+mj-lt"/>
              </a:rPr>
              <a:t>Crearea unui </a:t>
            </a:r>
            <a:r>
              <a:rPr lang="ro-MD" sz="1600" b="1" dirty="0" err="1">
                <a:latin typeface="+mj-lt"/>
              </a:rPr>
              <a:t>df</a:t>
            </a:r>
            <a:r>
              <a:rPr lang="ro-MD" sz="1600" b="1" dirty="0">
                <a:latin typeface="+mj-lt"/>
              </a:rPr>
              <a:t> cu indecși etichetă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pd.DataFrame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(data=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data,index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=index)</a:t>
            </a:r>
            <a:endParaRPr lang="ro-MD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9E89C-D406-49B9-8693-DB63D1410C16}"/>
              </a:ext>
            </a:extLst>
          </p:cNvPr>
          <p:cNvSpPr/>
          <p:nvPr/>
        </p:nvSpPr>
        <p:spPr>
          <a:xfrm>
            <a:off x="1383409" y="26146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index=['TL', 'OR', 'SG', 'CL']</a:t>
            </a:r>
          </a:p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pd.DataFrame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(data=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data,index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=index)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37242-F97C-48F7-BD9E-729137996C7C}"/>
              </a:ext>
            </a:extLst>
          </p:cNvPr>
          <p:cNvSpPr/>
          <p:nvPr/>
        </p:nvSpPr>
        <p:spPr>
          <a:xfrm>
            <a:off x="775094" y="3152371"/>
            <a:ext cx="8071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>
                <a:latin typeface="+mj-lt"/>
              </a:rPr>
              <a:t>Crearea unui </a:t>
            </a:r>
            <a:r>
              <a:rPr lang="ro-MD" sz="1600" b="1" dirty="0" err="1">
                <a:latin typeface="+mj-lt"/>
              </a:rPr>
              <a:t>df</a:t>
            </a:r>
            <a:r>
              <a:rPr lang="ro-MD" sz="1600" b="1" dirty="0">
                <a:latin typeface="+mj-lt"/>
              </a:rPr>
              <a:t> cu indecși etichetă si nume a coloanelor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pd.DataFrame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(data=data, index=index,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columns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=col)</a:t>
            </a:r>
            <a:endParaRPr lang="ro-MD"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EB635-7C9B-458D-86D8-21C8BA15C632}"/>
              </a:ext>
            </a:extLst>
          </p:cNvPr>
          <p:cNvSpPr/>
          <p:nvPr/>
        </p:nvSpPr>
        <p:spPr>
          <a:xfrm>
            <a:off x="1383409" y="3710503"/>
            <a:ext cx="63817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index=['TL', 'OR', 'SG', 'CL']</a:t>
            </a:r>
          </a:p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col=['Ian', 'Feb', 'Mar']</a:t>
            </a:r>
          </a:p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pd.DataFrame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(data=data, index=index,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columns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=col)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E6CA6-5AEB-4845-AF5C-5BE5673BD045}"/>
              </a:ext>
            </a:extLst>
          </p:cNvPr>
          <p:cNvSpPr/>
          <p:nvPr/>
        </p:nvSpPr>
        <p:spPr>
          <a:xfrm>
            <a:off x="775094" y="4449167"/>
            <a:ext cx="7007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>
                <a:latin typeface="+mj-lt"/>
              </a:rPr>
              <a:t>Crearea </a:t>
            </a:r>
            <a:r>
              <a:rPr lang="ro-MD" sz="1600" b="1" dirty="0" err="1">
                <a:latin typeface="+mj-lt"/>
              </a:rPr>
              <a:t>df</a:t>
            </a:r>
            <a:r>
              <a:rPr lang="ro-MD" sz="1600" b="1" dirty="0">
                <a:latin typeface="+mj-lt"/>
              </a:rPr>
              <a:t> prin importul unui fișier .</a:t>
            </a:r>
            <a:r>
              <a:rPr lang="ro-MD" sz="1600" b="1" dirty="0" err="1">
                <a:latin typeface="+mj-lt"/>
              </a:rPr>
              <a:t>csv</a:t>
            </a:r>
            <a:r>
              <a:rPr lang="ro-MD" sz="1600" b="1" dirty="0">
                <a:latin typeface="+mj-lt"/>
              </a:rPr>
              <a:t>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pd.read_csv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('nume.csv')</a:t>
            </a:r>
            <a:r>
              <a:rPr lang="ro-MD" sz="1600" b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053A7-55C5-42F3-9F6D-BCB770DB0F44}"/>
              </a:ext>
            </a:extLst>
          </p:cNvPr>
          <p:cNvSpPr/>
          <p:nvPr/>
        </p:nvSpPr>
        <p:spPr>
          <a:xfrm>
            <a:off x="1383409" y="4745688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pd.read_csv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('tips.csv')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81C80A-C8E8-48F7-BA95-71E9190325E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75A45759-F049-4B0B-AFE1-AB2811230CA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70817-3CDF-465B-BE4D-64A73975396D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Informații despre </a:t>
            </a:r>
            <a:r>
              <a:rPr lang="ro-RO" b="1" dirty="0" err="1"/>
              <a:t>DataFrame</a:t>
            </a:r>
            <a:r>
              <a:rPr lang="ro-RO" b="1" dirty="0"/>
              <a:t>-uri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A7016-352B-4A02-8FCD-B01784EBEAF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B2B72-D918-4346-85E3-A71915578491}"/>
              </a:ext>
            </a:extLst>
          </p:cNvPr>
          <p:cNvSpPr/>
          <p:nvPr/>
        </p:nvSpPr>
        <p:spPr>
          <a:xfrm>
            <a:off x="449397" y="840259"/>
            <a:ext cx="7249080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afișarea coloanelor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df.columns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2340ED-EDF2-447F-8148-C3CD941BB8FA}"/>
              </a:ext>
            </a:extLst>
          </p:cNvPr>
          <p:cNvSpPr/>
          <p:nvPr/>
        </p:nvSpPr>
        <p:spPr>
          <a:xfrm>
            <a:off x="1256612" y="112493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df.columns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B6ECBF-61DE-47D9-9144-32E4AD68738F}"/>
              </a:ext>
            </a:extLst>
          </p:cNvPr>
          <p:cNvSpPr/>
          <p:nvPr/>
        </p:nvSpPr>
        <p:spPr>
          <a:xfrm>
            <a:off x="437288" y="1366012"/>
            <a:ext cx="8757512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schimbarea denumirii unei coloane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df.rename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columns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={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nume_vechi:nume_nou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})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62BAE-7041-47AB-8FE8-3E55C71FA044}"/>
              </a:ext>
            </a:extLst>
          </p:cNvPr>
          <p:cNvSpPr/>
          <p:nvPr/>
        </p:nvSpPr>
        <p:spPr>
          <a:xfrm>
            <a:off x="1256612" y="1665034"/>
            <a:ext cx="4756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df.rename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columns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={'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Payer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':'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Payer_Name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'})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B98CA4-D1EE-40EA-92F9-F4CFB435EB93}"/>
              </a:ext>
            </a:extLst>
          </p:cNvPr>
          <p:cNvSpPr/>
          <p:nvPr/>
        </p:nvSpPr>
        <p:spPr>
          <a:xfrm>
            <a:off x="430552" y="1932610"/>
            <a:ext cx="7249080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afișarea indexurilor cu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df.index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00D27E-C316-45E7-B5DC-02A751E63D3F}"/>
              </a:ext>
            </a:extLst>
          </p:cNvPr>
          <p:cNvSpPr/>
          <p:nvPr/>
        </p:nvSpPr>
        <p:spPr>
          <a:xfrm>
            <a:off x="1282589" y="220268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df.index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3297C-9C9D-48DD-A855-63F655ECC30C}"/>
              </a:ext>
            </a:extLst>
          </p:cNvPr>
          <p:cNvSpPr/>
          <p:nvPr/>
        </p:nvSpPr>
        <p:spPr>
          <a:xfrm>
            <a:off x="440736" y="2479681"/>
            <a:ext cx="53955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afișarea tipului de date pe coloane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df.dtypes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FEFC66-6836-492D-B003-BC69F1FF2FFB}"/>
              </a:ext>
            </a:extLst>
          </p:cNvPr>
          <p:cNvSpPr/>
          <p:nvPr/>
        </p:nvSpPr>
        <p:spPr>
          <a:xfrm>
            <a:off x="1293486" y="2771601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df.dtypes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9CA343-2999-439A-B401-69D24C22AF8F}"/>
              </a:ext>
            </a:extLst>
          </p:cNvPr>
          <p:cNvSpPr/>
          <p:nvPr/>
        </p:nvSpPr>
        <p:spPr>
          <a:xfrm>
            <a:off x="425866" y="3055959"/>
            <a:ext cx="7800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afișarea nr de linii si coloane (formei)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df.shape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E6DED-5625-476C-BCE6-18F76F066ECD}"/>
              </a:ext>
            </a:extLst>
          </p:cNvPr>
          <p:cNvSpPr/>
          <p:nvPr/>
        </p:nvSpPr>
        <p:spPr>
          <a:xfrm>
            <a:off x="1256612" y="3282897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df.shape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E0853-6394-4954-B75C-744A909C808A}"/>
              </a:ext>
            </a:extLst>
          </p:cNvPr>
          <p:cNvSpPr/>
          <p:nvPr/>
        </p:nvSpPr>
        <p:spPr>
          <a:xfrm>
            <a:off x="425866" y="3533050"/>
            <a:ext cx="2836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numărul de linii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04C14-C08F-40BA-B218-ACF80E1C518A}"/>
              </a:ext>
            </a:extLst>
          </p:cNvPr>
          <p:cNvSpPr/>
          <p:nvPr/>
        </p:nvSpPr>
        <p:spPr>
          <a:xfrm>
            <a:off x="1251926" y="3794193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D6E587-97F2-4375-BF0A-DC52AA997101}"/>
              </a:ext>
            </a:extLst>
          </p:cNvPr>
          <p:cNvSpPr/>
          <p:nvPr/>
        </p:nvSpPr>
        <p:spPr>
          <a:xfrm>
            <a:off x="425866" y="4061759"/>
            <a:ext cx="7249080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info despre dataframe si datele din coloane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df.info()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B764E2-F2ED-4BCC-86AE-305DE4BEBDA2}"/>
              </a:ext>
            </a:extLst>
          </p:cNvPr>
          <p:cNvSpPr/>
          <p:nvPr/>
        </p:nvSpPr>
        <p:spPr>
          <a:xfrm>
            <a:off x="1251926" y="4321599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df.info()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6787DC-033E-45D4-B8F0-F4A3C947D2A6}"/>
              </a:ext>
            </a:extLst>
          </p:cNvPr>
          <p:cNvSpPr/>
          <p:nvPr/>
        </p:nvSpPr>
        <p:spPr>
          <a:xfrm>
            <a:off x="409828" y="4533028"/>
            <a:ext cx="8757512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info statistica despre coloanele numerice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df.describe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6435C1-3136-4B34-A508-E94AFBB0502D}"/>
              </a:ext>
            </a:extLst>
          </p:cNvPr>
          <p:cNvSpPr/>
          <p:nvPr/>
        </p:nvSpPr>
        <p:spPr>
          <a:xfrm>
            <a:off x="1251926" y="4835674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df.describe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B3F46C-E340-4EB6-ACF6-45FA94E7D1A1}"/>
              </a:ext>
            </a:extLst>
          </p:cNvPr>
          <p:cNvSpPr/>
          <p:nvPr/>
        </p:nvSpPr>
        <p:spPr>
          <a:xfrm>
            <a:off x="2315620" y="337921"/>
            <a:ext cx="4512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4. Informații despre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-uri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EB492-1224-4F3A-8E81-244AA1E74FC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9;p15">
            <a:extLst>
              <a:ext uri="{FF2B5EF4-FFF2-40B4-BE49-F238E27FC236}">
                <a16:creationId xmlns:a16="http://schemas.microsoft.com/office/drawing/2014/main" id="{37F8AB4F-5FF4-4575-8C58-3E5D852C68D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C8DCE-C0EA-468C-AF89-E3C7D7AF2B0A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Selectarea datelor conform coloanelor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56B27-E8D5-4738-97FB-85E1B549FDE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796589-A7B3-4CDC-83F9-A0FA2D7DE29D}"/>
              </a:ext>
            </a:extLst>
          </p:cNvPr>
          <p:cNvSpPr/>
          <p:nvPr/>
        </p:nvSpPr>
        <p:spPr>
          <a:xfrm>
            <a:off x="564353" y="899048"/>
            <a:ext cx="7249080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600" b="1" dirty="0">
                <a:latin typeface="arial" panose="020B0604020202020204" pitchFamily="34" charset="0"/>
                <a:sym typeface="Montserrat"/>
              </a:rPr>
              <a:t>vizualizarea primelor n randuri (implicit n=5)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df.head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()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D56379-BB48-4A01-A0A2-F38FFF2A8FD0}"/>
              </a:ext>
            </a:extLst>
          </p:cNvPr>
          <p:cNvSpPr/>
          <p:nvPr/>
        </p:nvSpPr>
        <p:spPr>
          <a:xfrm>
            <a:off x="1393094" y="1195301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df.head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(10)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C4B85-CDCD-431B-A57F-36FBCE532319}"/>
              </a:ext>
            </a:extLst>
          </p:cNvPr>
          <p:cNvSpPr/>
          <p:nvPr/>
        </p:nvSpPr>
        <p:spPr>
          <a:xfrm>
            <a:off x="548315" y="1479278"/>
            <a:ext cx="7249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t-BR" sz="1600" b="1" dirty="0"/>
              <a:t>vizualizarea ultimilor n randuri (implicit n=5)</a:t>
            </a:r>
            <a:r>
              <a:rPr lang="ro-RO" sz="1600" b="1" dirty="0"/>
              <a:t>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df.tail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92CDC2-D7F1-466B-959E-FF5DA1C0C42E}"/>
              </a:ext>
            </a:extLst>
          </p:cNvPr>
          <p:cNvSpPr/>
          <p:nvPr/>
        </p:nvSpPr>
        <p:spPr>
          <a:xfrm>
            <a:off x="1439173" y="1753812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df.tail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29CF9-534F-42FF-96C7-0376E7489FE0}"/>
              </a:ext>
            </a:extLst>
          </p:cNvPr>
          <p:cNvSpPr/>
          <p:nvPr/>
        </p:nvSpPr>
        <p:spPr>
          <a:xfrm>
            <a:off x="548315" y="2061906"/>
            <a:ext cx="7800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schimbarea indexurile cu coloanele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df.transpose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65174-26AF-4562-9E5C-A1AD9CE19CC2}"/>
              </a:ext>
            </a:extLst>
          </p:cNvPr>
          <p:cNvSpPr/>
          <p:nvPr/>
        </p:nvSpPr>
        <p:spPr>
          <a:xfrm>
            <a:off x="1446517" y="2380480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df.transpose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D5C927-A249-4192-B4D2-C00176D7DBBC}"/>
              </a:ext>
            </a:extLst>
          </p:cNvPr>
          <p:cNvSpPr/>
          <p:nvPr/>
        </p:nvSpPr>
        <p:spPr>
          <a:xfrm>
            <a:off x="564353" y="2622892"/>
            <a:ext cx="7249080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citirea datelor unei coloane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D4D05-B187-4105-916D-64AFEE767DC8}"/>
              </a:ext>
            </a:extLst>
          </p:cNvPr>
          <p:cNvSpPr/>
          <p:nvPr/>
        </p:nvSpPr>
        <p:spPr>
          <a:xfrm>
            <a:off x="1446517" y="2942567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nume_coloana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3741A-F3EA-48C3-A738-219473544FB6}"/>
              </a:ext>
            </a:extLst>
          </p:cNvPr>
          <p:cNvSpPr/>
          <p:nvPr/>
        </p:nvSpPr>
        <p:spPr>
          <a:xfrm>
            <a:off x="548315" y="3175945"/>
            <a:ext cx="7195057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citirea datelor de pe mai multe coloane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E3D92-DC6D-48D2-B3F6-BB241EE54F38}"/>
              </a:ext>
            </a:extLst>
          </p:cNvPr>
          <p:cNvSpPr/>
          <p:nvPr/>
        </p:nvSpPr>
        <p:spPr>
          <a:xfrm>
            <a:off x="1385190" y="3501243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[['col1', 'col2']]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C23EF2-3A0B-4471-9AC6-D5E3D04EF40A}"/>
              </a:ext>
            </a:extLst>
          </p:cNvPr>
          <p:cNvSpPr/>
          <p:nvPr/>
        </p:nvSpPr>
        <p:spPr>
          <a:xfrm>
            <a:off x="563707" y="3743852"/>
            <a:ext cx="7249080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crearea unei coloane noi prin opeatii aritmetice dintre alte coloane</a:t>
            </a: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F9AE25-F52C-4822-80D0-972B7462F0ED}"/>
              </a:ext>
            </a:extLst>
          </p:cNvPr>
          <p:cNvSpPr/>
          <p:nvPr/>
        </p:nvSpPr>
        <p:spPr>
          <a:xfrm>
            <a:off x="1385190" y="4059919"/>
            <a:ext cx="3762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df['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col3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'] = df[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'col1'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 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df[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'col2'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8CA1E-C0AA-4F61-83CB-E0C2956AC851}"/>
              </a:ext>
            </a:extLst>
          </p:cNvPr>
          <p:cNvSpPr/>
          <p:nvPr/>
        </p:nvSpPr>
        <p:spPr>
          <a:xfrm>
            <a:off x="563707" y="4411297"/>
            <a:ext cx="53955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ștergerea unei coloane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df.drop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col",axis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1A86E-439C-493A-9A83-EF4310E0EF4F}"/>
              </a:ext>
            </a:extLst>
          </p:cNvPr>
          <p:cNvSpPr/>
          <p:nvPr/>
        </p:nvSpPr>
        <p:spPr>
          <a:xfrm>
            <a:off x="1420321" y="4683202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df.drop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("col3",axis=1)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34BC8-E144-4E71-85A0-4DBFD1DEAFE9}"/>
              </a:ext>
            </a:extLst>
          </p:cNvPr>
          <p:cNvSpPr/>
          <p:nvPr/>
        </p:nvSpPr>
        <p:spPr>
          <a:xfrm>
            <a:off x="2007084" y="395249"/>
            <a:ext cx="5070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5. Selectarea datelor conform coloanelor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D32E0D-D22E-4600-9081-6AF3DA2A7B2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12;p17">
            <a:extLst>
              <a:ext uri="{FF2B5EF4-FFF2-40B4-BE49-F238E27FC236}">
                <a16:creationId xmlns:a16="http://schemas.microsoft.com/office/drawing/2014/main" id="{95C21AB4-B47F-40CC-A20E-31F2AA76E5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9</a:t>
            </a:fld>
            <a:endParaRPr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DBD41-5D40-4301-83FD-59029B00164B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Selectarea datelor conform liniilor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9925FA-3795-4F9A-96ED-144C93A0A63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986BAC-83DF-4BE9-ACDD-2B4AE324AAA7}"/>
              </a:ext>
            </a:extLst>
          </p:cNvPr>
          <p:cNvSpPr/>
          <p:nvPr/>
        </p:nvSpPr>
        <p:spPr>
          <a:xfrm>
            <a:off x="603761" y="850772"/>
            <a:ext cx="7800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it-IT" sz="1600" b="1" dirty="0"/>
              <a:t>setarea unei coloane ca index</a:t>
            </a:r>
            <a:r>
              <a:rPr lang="ro-RO" sz="1600" b="1" dirty="0"/>
              <a:t> etichetă</a:t>
            </a:r>
            <a:r>
              <a:rPr lang="it-IT" sz="1600" b="1" dirty="0"/>
              <a:t> </a:t>
            </a:r>
            <a:r>
              <a:rPr lang="it-IT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df.set_index(col) 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8A44D3-3243-40AA-AE0A-70B80390ABFF}"/>
              </a:ext>
            </a:extLst>
          </p:cNvPr>
          <p:cNvSpPr/>
          <p:nvPr/>
        </p:nvSpPr>
        <p:spPr>
          <a:xfrm>
            <a:off x="1448540" y="1146451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df=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df.set_index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('</a:t>
            </a:r>
            <a:r>
              <a:rPr lang="ro-RO" b="1" dirty="0">
                <a:solidFill>
                  <a:srgbClr val="0070C0"/>
                </a:solidFill>
                <a:latin typeface="Consolas" panose="020B0609020204030204" pitchFamily="49" charset="0"/>
              </a:rPr>
              <a:t>col1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495330-5309-45F6-8545-21B4D55BC413}"/>
              </a:ext>
            </a:extLst>
          </p:cNvPr>
          <p:cNvSpPr/>
          <p:nvPr/>
        </p:nvSpPr>
        <p:spPr>
          <a:xfrm>
            <a:off x="641212" y="1432236"/>
            <a:ext cx="74286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citirea datelor de pe linia cu indexul eticheta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df.loc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index_eticheta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31A894-EEE8-40EB-8220-BE8CE715888D}"/>
              </a:ext>
            </a:extLst>
          </p:cNvPr>
          <p:cNvSpPr/>
          <p:nvPr/>
        </p:nvSpPr>
        <p:spPr>
          <a:xfrm>
            <a:off x="1481505" y="1734519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df.loc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val_index_eticheta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0092FA-3D88-4C6E-AEE5-9C15306B27C0}"/>
              </a:ext>
            </a:extLst>
          </p:cNvPr>
          <p:cNvSpPr/>
          <p:nvPr/>
        </p:nvSpPr>
        <p:spPr>
          <a:xfrm>
            <a:off x="636522" y="2013700"/>
            <a:ext cx="7129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MD" sz="1600" b="1" dirty="0"/>
              <a:t>citirea datelor de pe linia cu indexul numeric 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df.iloc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index_numar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71312F-0448-48DE-B858-E438742C3DF2}"/>
              </a:ext>
            </a:extLst>
          </p:cNvPr>
          <p:cNvSpPr/>
          <p:nvPr/>
        </p:nvSpPr>
        <p:spPr>
          <a:xfrm>
            <a:off x="1504191" y="2356506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df.iloc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['</a:t>
            </a:r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val_index_numar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8CF7E8-06F8-478F-89BF-2AAEF9D2FC29}"/>
              </a:ext>
            </a:extLst>
          </p:cNvPr>
          <p:cNvSpPr/>
          <p:nvPr/>
        </p:nvSpPr>
        <p:spPr>
          <a:xfrm>
            <a:off x="652560" y="2664283"/>
            <a:ext cx="8135840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citirea datelor dintr-o lista de linii cu index eticheta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df.loc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[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lista_etichete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]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B8F020-306F-4FF3-BF02-6EEED423A6C0}"/>
              </a:ext>
            </a:extLst>
          </p:cNvPr>
          <p:cNvSpPr/>
          <p:nvPr/>
        </p:nvSpPr>
        <p:spPr>
          <a:xfrm>
            <a:off x="1534724" y="2983958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df.loc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[['eticheta1','eticheta2']]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622B07-13C6-4AB1-85B3-071C40585F30}"/>
              </a:ext>
            </a:extLst>
          </p:cNvPr>
          <p:cNvSpPr/>
          <p:nvPr/>
        </p:nvSpPr>
        <p:spPr>
          <a:xfrm>
            <a:off x="636522" y="3217336"/>
            <a:ext cx="7195057" cy="3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ro-RO" sz="1600" b="1" dirty="0">
                <a:latin typeface="arial" panose="020B0604020202020204" pitchFamily="34" charset="0"/>
                <a:sym typeface="Montserrat"/>
              </a:rPr>
              <a:t>citirea mai multor linii după indexul numeric 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df.iloc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[</a:t>
            </a:r>
            <a:r>
              <a:rPr lang="ro-RO" sz="1600" b="1" dirty="0" err="1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slicing</a:t>
            </a:r>
            <a:r>
              <a:rPr lang="ro-RO" sz="1600" b="1" dirty="0">
                <a:solidFill>
                  <a:srgbClr val="FF0000"/>
                </a:solidFill>
                <a:latin typeface="Consolas" panose="020B0609020204030204" pitchFamily="49" charset="0"/>
                <a:sym typeface="Montserrat"/>
              </a:rPr>
              <a:t>]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sym typeface="Montserra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73C63B-4DFC-41D1-A056-910CEC976AB5}"/>
              </a:ext>
            </a:extLst>
          </p:cNvPr>
          <p:cNvSpPr/>
          <p:nvPr/>
        </p:nvSpPr>
        <p:spPr>
          <a:xfrm>
            <a:off x="1473397" y="3542634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df.iloc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[0:4]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CD5D71-BDDC-465F-8A94-28A1FE39CA7A}"/>
              </a:ext>
            </a:extLst>
          </p:cNvPr>
          <p:cNvSpPr/>
          <p:nvPr/>
        </p:nvSpPr>
        <p:spPr>
          <a:xfrm>
            <a:off x="651913" y="3785243"/>
            <a:ext cx="8135839" cy="6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600" b="1" dirty="0">
                <a:latin typeface="arial" panose="020B0604020202020204" pitchFamily="34" charset="0"/>
                <a:sym typeface="Montserrat"/>
              </a:rPr>
              <a:t>ștergerea unei linii după indexul eticheta</a:t>
            </a:r>
            <a:r>
              <a:rPr lang="ro-RO" sz="1600" b="1" dirty="0">
                <a:latin typeface="arial" panose="020B0604020202020204" pitchFamily="34" charset="0"/>
                <a:sym typeface="Montserrat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df.drop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ro-MD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index_eticheta</a:t>
            </a:r>
            <a:r>
              <a:rPr lang="ro-MD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axis=0)</a:t>
            </a:r>
            <a:endParaRPr lang="ro-MD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68288" lvl="0" indent="-268288">
              <a:lnSpc>
                <a:spcPct val="115000"/>
              </a:lnSpc>
              <a:buClr>
                <a:srgbClr val="434343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sym typeface="Montserra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F89FEF-D4A9-4C79-B800-69094821ACF0}"/>
              </a:ext>
            </a:extLst>
          </p:cNvPr>
          <p:cNvSpPr/>
          <p:nvPr/>
        </p:nvSpPr>
        <p:spPr>
          <a:xfrm>
            <a:off x="1473397" y="4101310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df.drop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'eticheta',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axis=0)</a:t>
            </a:r>
            <a:endParaRPr lang="ro-MD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DA906-254E-406A-84E8-5940D5EA825C}"/>
              </a:ext>
            </a:extLst>
          </p:cNvPr>
          <p:cNvSpPr/>
          <p:nvPr/>
        </p:nvSpPr>
        <p:spPr>
          <a:xfrm>
            <a:off x="651913" y="4398802"/>
            <a:ext cx="53955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ro-RO" sz="1600" b="1" dirty="0"/>
              <a:t>e</a:t>
            </a:r>
            <a:r>
              <a:rPr lang="it-IT" sz="1600" b="1" dirty="0"/>
              <a:t>xcluderea unei linii după indexul numeric</a:t>
            </a:r>
            <a:endParaRPr lang="ro-MD" sz="16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479AD9-C5A4-4A40-A095-BA510236420F}"/>
              </a:ext>
            </a:extLst>
          </p:cNvPr>
          <p:cNvSpPr/>
          <p:nvPr/>
        </p:nvSpPr>
        <p:spPr>
          <a:xfrm>
            <a:off x="1508527" y="467070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df.iloc</a:t>
            </a:r>
            <a:r>
              <a:rPr lang="ro-MD" b="1" dirty="0">
                <a:solidFill>
                  <a:srgbClr val="0070C0"/>
                </a:solidFill>
                <a:latin typeface="Consolas" panose="020B0609020204030204" pitchFamily="49" charset="0"/>
              </a:rPr>
              <a:t>[1:]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F2EA42-1288-450A-9C28-11C572BD0BD9}"/>
              </a:ext>
            </a:extLst>
          </p:cNvPr>
          <p:cNvSpPr/>
          <p:nvPr/>
        </p:nvSpPr>
        <p:spPr>
          <a:xfrm>
            <a:off x="2229100" y="395249"/>
            <a:ext cx="4626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6. Selectarea datelor conform liniilor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1C24B1-E189-4FF6-968A-89EAEA51435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Serii,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DataFrame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  <a:sym typeface="Roboto Slab"/>
              </a:rPr>
              <a:t>-uri și selecția datelor din ele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51348</TotalTime>
  <Words>1371</Words>
  <Application>Microsoft Office PowerPoint</Application>
  <PresentationFormat>On-screen Show (16:9)</PresentationFormat>
  <Paragraphs>167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Rounded MT Bold</vt:lpstr>
      <vt:lpstr>Consolas</vt:lpstr>
      <vt:lpstr>Arial</vt:lpstr>
      <vt:lpstr>Roboto Slab</vt:lpstr>
      <vt:lpstr>Arial</vt:lpstr>
      <vt:lpstr>Source Sans Pro</vt:lpstr>
      <vt:lpstr>Wingdings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392</cp:revision>
  <dcterms:modified xsi:type="dcterms:W3CDTF">2022-08-27T13:54:16Z</dcterms:modified>
</cp:coreProperties>
</file>