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333" r:id="rId10"/>
    <p:sldId id="334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332"/>
    <a:srgbClr val="A50021"/>
    <a:srgbClr val="3366FF"/>
    <a:srgbClr val="FF66FF"/>
    <a:srgbClr val="FF9966"/>
    <a:srgbClr val="FFCCFF"/>
    <a:srgbClr val="66FFFF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>
        <p:scale>
          <a:sx n="100" d="100"/>
          <a:sy n="100" d="100"/>
        </p:scale>
        <p:origin x="16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4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02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1178659"/>
            <a:ext cx="9144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 II. Metode </a:t>
            </a:r>
            <a:r>
              <a:rPr lang="ro-RO" sz="4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ro-RO" sz="4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9;p15">
            <a:extLst>
              <a:ext uri="{FF2B5EF4-FFF2-40B4-BE49-F238E27FC236}">
                <a16:creationId xmlns:a16="http://schemas.microsoft.com/office/drawing/2014/main" id="{37F8AB4F-5FF4-4575-8C58-3E5D852C68D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10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C8DCE-C0EA-468C-AF89-E3C7D7AF2B0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56B27-E8D5-4738-97FB-85E1B549FDE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96589-A7B3-4CDC-83F9-A0FA2D7DE29D}"/>
              </a:ext>
            </a:extLst>
          </p:cNvPr>
          <p:cNvSpPr/>
          <p:nvPr/>
        </p:nvSpPr>
        <p:spPr>
          <a:xfrm>
            <a:off x="299279" y="1631229"/>
            <a:ext cx="8777352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transformarea stringului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î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n tip datetime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într-o coloana a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df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pd.to_datetime(df[col])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92CDC2-D7F1-466B-959E-FF5DA1C0C42E}"/>
              </a:ext>
            </a:extLst>
          </p:cNvPr>
          <p:cNvSpPr/>
          <p:nvPr/>
        </p:nvSpPr>
        <p:spPr>
          <a:xfrm>
            <a:off x="987193" y="1905089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pd.to_datetime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65174-26AF-4562-9E5C-A1AD9CE19CC2}"/>
              </a:ext>
            </a:extLst>
          </p:cNvPr>
          <p:cNvSpPr/>
          <p:nvPr/>
        </p:nvSpPr>
        <p:spPr>
          <a:xfrm>
            <a:off x="995257" y="2820027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pd.to_datetime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['date'],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 </a:t>
            </a:r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dayfirst=True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3741A-F3EA-48C3-A738-219473544FB6}"/>
              </a:ext>
            </a:extLst>
          </p:cNvPr>
          <p:cNvSpPr/>
          <p:nvPr/>
        </p:nvSpPr>
        <p:spPr>
          <a:xfrm>
            <a:off x="299279" y="4125185"/>
            <a:ext cx="88311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citirea unei componente din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datetime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intr-o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coloana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df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cu utilizarea atributul 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dt</a:t>
            </a:r>
            <a:endParaRPr lang="ro-RO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E3D92-DC6D-48D2-B3F6-BB241EE54F38}"/>
              </a:ext>
            </a:extLst>
          </p:cNvPr>
          <p:cNvSpPr/>
          <p:nvPr/>
        </p:nvSpPr>
        <p:spPr>
          <a:xfrm>
            <a:off x="980140" y="4485733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dt.month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34BC8-E144-4E71-85A0-4DBFD1DEAFE9}"/>
              </a:ext>
            </a:extLst>
          </p:cNvPr>
          <p:cNvSpPr/>
          <p:nvPr/>
        </p:nvSpPr>
        <p:spPr>
          <a:xfrm>
            <a:off x="2858134" y="455967"/>
            <a:ext cx="3384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8. Metode pentru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datetime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D32E0D-D22E-4600-9081-6AF3DA2A7B2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EB042-6A70-43B6-8E70-CE9ED4B2EF32}"/>
              </a:ext>
            </a:extLst>
          </p:cNvPr>
          <p:cNvSpPr/>
          <p:nvPr/>
        </p:nvSpPr>
        <p:spPr>
          <a:xfrm>
            <a:off x="4573987" y="-1724"/>
            <a:ext cx="220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>
                <a:sym typeface="Roboto Slab"/>
              </a:rPr>
              <a:t>Metode pentru </a:t>
            </a:r>
            <a:r>
              <a:rPr lang="ro-RO" b="1" dirty="0" err="1">
                <a:sym typeface="Roboto Slab"/>
              </a:rPr>
              <a:t>datetime</a:t>
            </a:r>
            <a:endParaRPr lang="ro-RO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97404-2BBB-4EAE-90DC-743689668059}"/>
              </a:ext>
            </a:extLst>
          </p:cNvPr>
          <p:cNvSpPr/>
          <p:nvPr/>
        </p:nvSpPr>
        <p:spPr>
          <a:xfrm>
            <a:off x="299279" y="928004"/>
            <a:ext cx="3236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>
                <a:latin typeface="arial" panose="020B0604020202020204" pitchFamily="34" charset="0"/>
              </a:rPr>
              <a:t>importul modulului </a:t>
            </a:r>
            <a:r>
              <a:rPr lang="ro-MD" sz="1600" b="1" dirty="0" err="1">
                <a:latin typeface="arial" panose="020B0604020202020204" pitchFamily="34" charset="0"/>
              </a:rPr>
              <a:t>datetime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8A4454-54D9-499A-92EE-2E112AA40C4B}"/>
              </a:ext>
            </a:extLst>
          </p:cNvPr>
          <p:cNvSpPr/>
          <p:nvPr/>
        </p:nvSpPr>
        <p:spPr>
          <a:xfrm>
            <a:off x="987193" y="1263977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from datetime import datetime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C845FD-FDBD-4D23-BA2E-15C870B1C3C9}"/>
              </a:ext>
            </a:extLst>
          </p:cNvPr>
          <p:cNvSpPr/>
          <p:nvPr/>
        </p:nvSpPr>
        <p:spPr>
          <a:xfrm>
            <a:off x="299279" y="2313427"/>
            <a:ext cx="877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transformarea stringului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î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n tip datetime format european (zi luna an)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într-o coloana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pd.to_datetime(df[col], dayfirst=True)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FEEC62-1D5A-41C8-A060-6A061D3A2C80}"/>
              </a:ext>
            </a:extLst>
          </p:cNvPr>
          <p:cNvSpPr/>
          <p:nvPr/>
        </p:nvSpPr>
        <p:spPr>
          <a:xfrm>
            <a:off x="980140" y="3789225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pd.to_datetime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['date'],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 </a:t>
            </a:r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format='%d.%m.%Y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8BBB24-A8BA-41AB-8DDF-0450CAFF4E9C}"/>
              </a:ext>
            </a:extLst>
          </p:cNvPr>
          <p:cNvSpPr/>
          <p:nvPr/>
        </p:nvSpPr>
        <p:spPr>
          <a:xfrm>
            <a:off x="291215" y="3198187"/>
            <a:ext cx="877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transformarea stringului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î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n tip datetime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cu specificare formatului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pd.to_datetime(df[col], format=’format’)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5143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9;p13">
            <a:extLst>
              <a:ext uri="{FF2B5EF4-FFF2-40B4-BE49-F238E27FC236}">
                <a16:creationId xmlns:a16="http://schemas.microsoft.com/office/drawing/2014/main" id="{DF138925-AF88-4295-8320-2168D8977D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54E7F-CA93-4A4E-BFD7-009878433FD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Metode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0A1F41-B50A-4239-8CCF-89F6A150BE7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EC371F-CC45-44E0-A357-462562A7035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E35F-8844-4E62-8EE3-B2E8E208CB63}"/>
              </a:ext>
            </a:extLst>
          </p:cNvPr>
          <p:cNvSpPr/>
          <p:nvPr/>
        </p:nvSpPr>
        <p:spPr>
          <a:xfrm>
            <a:off x="903516" y="849697"/>
            <a:ext cx="7794170" cy="409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1. 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Metoda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apply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2.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to_numpy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sort_value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 și  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value_counts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3.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max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(), min(),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idxmax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idxmin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</a:rPr>
              <a:t> și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corr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4. </a:t>
            </a:r>
            <a:r>
              <a:rPr lang="en-US" sz="22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crosstab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(),</a:t>
            </a:r>
            <a:r>
              <a:rPr lang="en-US" sz="22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unique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nunique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replace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 și </a:t>
            </a:r>
            <a:r>
              <a:rPr lang="ro-MD" sz="2200" b="1" dirty="0" err="1">
                <a:solidFill>
                  <a:schemeClr val="accent1"/>
                </a:solidFill>
                <a:latin typeface="Roboto Slab"/>
                <a:ea typeface="Roboto Slab"/>
              </a:rPr>
              <a:t>map</a:t>
            </a:r>
            <a:r>
              <a:rPr lang="ro-MD" sz="22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5.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get_dummies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duplicated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drop_duplicates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6.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bettween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nlargest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nsmallest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 și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sample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7. Metode pentru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</a:t>
            </a: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</a:t>
            </a:r>
          </a:p>
          <a:p>
            <a:pPr fontAlgn="base">
              <a:lnSpc>
                <a:spcPct val="150000"/>
              </a:lnSpc>
            </a:pPr>
            <a:r>
              <a:rPr lang="ro-RO" sz="22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8. Metode pentru </a:t>
            </a:r>
            <a:r>
              <a:rPr lang="ro-RO" sz="22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datetime</a:t>
            </a:r>
            <a:endParaRPr lang="en-US" sz="22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EE5522-3B69-4971-A972-E8F88BF8E1DE}"/>
              </a:ext>
            </a:extLst>
          </p:cNvPr>
          <p:cNvSpPr/>
          <p:nvPr/>
        </p:nvSpPr>
        <p:spPr>
          <a:xfrm>
            <a:off x="1861492" y="480365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9;p13">
            <a:extLst>
              <a:ext uri="{FF2B5EF4-FFF2-40B4-BE49-F238E27FC236}">
                <a16:creationId xmlns:a16="http://schemas.microsoft.com/office/drawing/2014/main" id="{4B08B0B4-77EF-4923-8E05-DF8F6212C1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2352BF-623E-4BAD-9B37-1F48A1E166EF}"/>
              </a:ext>
            </a:extLst>
          </p:cNvPr>
          <p:cNvSpPr/>
          <p:nvPr/>
        </p:nvSpPr>
        <p:spPr>
          <a:xfrm>
            <a:off x="3440118" y="413441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1. 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Metoda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apply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BF906D-EB4C-4492-91B7-FAEB9D69871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Metoda </a:t>
            </a:r>
            <a:r>
              <a:rPr lang="ro-RO" b="1" dirty="0" err="1"/>
              <a:t>apply</a:t>
            </a:r>
            <a:r>
              <a:rPr lang="ro-RO" b="1" dirty="0"/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FDA08F-3C52-4FE5-895F-599EF0F21E4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241BE-F35C-4012-B4C2-C2A1C1964B5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AFA67-97FE-47F8-8180-FDACAE395F3B}"/>
              </a:ext>
            </a:extLst>
          </p:cNvPr>
          <p:cNvSpPr/>
          <p:nvPr/>
        </p:nvSpPr>
        <p:spPr>
          <a:xfrm>
            <a:off x="449396" y="840259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aplicarea unei funții a utilizatorului asupra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df[col].apply(func)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8C7903-A6C8-4DF0-BC52-E74F58DC69F1}"/>
              </a:ext>
            </a:extLst>
          </p:cNvPr>
          <p:cNvSpPr/>
          <p:nvPr/>
        </p:nvSpPr>
        <p:spPr>
          <a:xfrm>
            <a:off x="1256612" y="1124936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df['CC Number'].apply(ultimele_4)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370D4-78FD-4A89-8528-28F5327E82DC}"/>
              </a:ext>
            </a:extLst>
          </p:cNvPr>
          <p:cNvSpPr/>
          <p:nvPr/>
        </p:nvSpPr>
        <p:spPr>
          <a:xfrm>
            <a:off x="449395" y="2102319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aplicarea unei funcții a utilizatorului asupra mai multor coloane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list_col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apply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(lambda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df:func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[col1],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[col2],...), axis=1)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FD834-6898-4BC5-9DAF-8F181252FBA6}"/>
              </a:ext>
            </a:extLst>
          </p:cNvPr>
          <p:cNvSpPr/>
          <p:nvPr/>
        </p:nvSpPr>
        <p:spPr>
          <a:xfrm>
            <a:off x="1280459" y="2690641"/>
            <a:ext cx="6942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[['total_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','tip']].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apply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(lambda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: calitate(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’],</a:t>
            </a:r>
          </a:p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['tip']),axis=1)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4AC49C-9C52-4FA1-AD43-C3F0AC8D6AC0}"/>
              </a:ext>
            </a:extLst>
          </p:cNvPr>
          <p:cNvSpPr/>
          <p:nvPr/>
        </p:nvSpPr>
        <p:spPr>
          <a:xfrm>
            <a:off x="449395" y="1441788"/>
            <a:ext cx="8560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afișarea funcției lambda asupra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df[col].apply(lambda 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x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: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x_modif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A9CC88-C7C2-4EB8-ADFB-A19245D9F0C3}"/>
              </a:ext>
            </a:extLst>
          </p:cNvPr>
          <p:cNvSpPr/>
          <p:nvPr/>
        </p:nvSpPr>
        <p:spPr>
          <a:xfrm>
            <a:off x="1251926" y="174750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'].apply(lambda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bill:bill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*2)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B217F7-35D6-44A7-9348-6DC54590EBF5}"/>
              </a:ext>
            </a:extLst>
          </p:cNvPr>
          <p:cNvSpPr/>
          <p:nvPr/>
        </p:nvSpPr>
        <p:spPr>
          <a:xfrm>
            <a:off x="449395" y="3229635"/>
            <a:ext cx="7702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transformarea unei funcții de utilizator in funcție </a:t>
            </a:r>
            <a:r>
              <a:rPr lang="ro-RO" sz="1600" b="1" dirty="0" err="1">
                <a:latin typeface="arial" panose="020B0604020202020204" pitchFamily="34" charset="0"/>
              </a:rPr>
              <a:t>np</a:t>
            </a:r>
            <a:r>
              <a:rPr lang="ro-RO" sz="1600" b="1" dirty="0">
                <a:latin typeface="arial" panose="020B0604020202020204" pitchFamily="34" charset="0"/>
              </a:rPr>
              <a:t> -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np.vectorize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36408D-4C26-4524-B52B-3322B4F97B61}"/>
              </a:ext>
            </a:extLst>
          </p:cNvPr>
          <p:cNvSpPr/>
          <p:nvPr/>
        </p:nvSpPr>
        <p:spPr>
          <a:xfrm>
            <a:off x="1280459" y="3563434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np.vectorize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calitate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27A11-672F-4456-B14F-7C73649FFCD1}"/>
              </a:ext>
            </a:extLst>
          </p:cNvPr>
          <p:cNvSpPr/>
          <p:nvPr/>
        </p:nvSpPr>
        <p:spPr>
          <a:xfrm>
            <a:off x="449395" y="3965160"/>
            <a:ext cx="856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aplicarea unei </a:t>
            </a:r>
            <a:r>
              <a:rPr lang="ro-RO" sz="1600" b="1" dirty="0" err="1">
                <a:latin typeface="arial" panose="020B0604020202020204" pitchFamily="34" charset="0"/>
              </a:rPr>
              <a:t>funtii</a:t>
            </a:r>
            <a:r>
              <a:rPr lang="ro-RO" sz="1600" b="1" dirty="0">
                <a:latin typeface="arial" panose="020B0604020202020204" pitchFamily="34" charset="0"/>
              </a:rPr>
              <a:t> de utilizator vectorizate asupra mai multor coloane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np.vectorize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[col1],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[col2],...)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83EAA7-B7F5-4EC3-B77D-471837F1A982}"/>
              </a:ext>
            </a:extLst>
          </p:cNvPr>
          <p:cNvSpPr/>
          <p:nvPr/>
        </p:nvSpPr>
        <p:spPr>
          <a:xfrm>
            <a:off x="1280459" y="4595962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np.vectorize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calitate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)(df['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'], df['tip'])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79;p13">
            <a:extLst>
              <a:ext uri="{FF2B5EF4-FFF2-40B4-BE49-F238E27FC236}">
                <a16:creationId xmlns:a16="http://schemas.microsoft.com/office/drawing/2014/main" id="{075E949E-6013-4674-8274-C076928823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C55BF-C094-4879-B530-11B993245E88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>
                <a:sym typeface="Roboto Slab"/>
              </a:rPr>
              <a:t>to_numpy</a:t>
            </a:r>
            <a:r>
              <a:rPr lang="ro-RO" b="1" dirty="0">
                <a:sym typeface="Roboto Slab"/>
              </a:rPr>
              <a:t>, </a:t>
            </a:r>
            <a:r>
              <a:rPr lang="ro-MD" b="1" dirty="0" err="1"/>
              <a:t>sort_value</a:t>
            </a:r>
            <a:r>
              <a:rPr lang="ro-MD" b="1" dirty="0"/>
              <a:t>() și  </a:t>
            </a:r>
            <a:r>
              <a:rPr lang="ro-MD" b="1" dirty="0" err="1"/>
              <a:t>value_counts</a:t>
            </a:r>
            <a:r>
              <a:rPr lang="ro-MD" b="1" dirty="0"/>
              <a:t>()</a:t>
            </a:r>
            <a:endParaRPr lang="ro-RO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62DD7-65BB-4B1B-8A9D-5EB5B54473D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7407E-508B-42DF-95E7-0F6104F0C38F}"/>
              </a:ext>
            </a:extLst>
          </p:cNvPr>
          <p:cNvSpPr/>
          <p:nvPr/>
        </p:nvSpPr>
        <p:spPr>
          <a:xfrm>
            <a:off x="1883915" y="355741"/>
            <a:ext cx="5480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2.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to_numpy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sort_value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 și </a:t>
            </a:r>
            <a:r>
              <a:rPr lang="ro-MD" b="1" dirty="0"/>
              <a:t> 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value_counts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BECC1-2C7A-4E16-B06C-ABB5B8706EB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1C07A-C52A-49D2-B471-2C250C347463}"/>
              </a:ext>
            </a:extLst>
          </p:cNvPr>
          <p:cNvSpPr/>
          <p:nvPr/>
        </p:nvSpPr>
        <p:spPr>
          <a:xfrm>
            <a:off x="449396" y="767689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sym typeface="Montserrat"/>
              </a:rPr>
              <a:t>transformarea </a:t>
            </a:r>
            <a:r>
              <a:rPr lang="ro-RO" sz="1600" b="1" dirty="0" err="1">
                <a:sym typeface="Montserrat"/>
              </a:rPr>
              <a:t>dataframe</a:t>
            </a:r>
            <a:r>
              <a:rPr lang="ro-RO" sz="1600" b="1" dirty="0">
                <a:sym typeface="Montserrat"/>
              </a:rPr>
              <a:t> în </a:t>
            </a:r>
            <a:r>
              <a:rPr lang="ro-RO" sz="1600" b="1" dirty="0" err="1">
                <a:sym typeface="Montserrat"/>
              </a:rPr>
              <a:t>numpy</a:t>
            </a:r>
            <a:r>
              <a:rPr lang="ro-RO" sz="1600" b="1" dirty="0">
                <a:sym typeface="Montserrat"/>
              </a:rPr>
              <a:t> </a:t>
            </a:r>
            <a:r>
              <a:rPr lang="ro-RO" sz="1600" b="1" dirty="0" err="1">
                <a:sym typeface="Montserrat"/>
              </a:rPr>
              <a:t>array</a:t>
            </a:r>
            <a:r>
              <a:rPr lang="ro-RO" sz="1600" b="1" dirty="0"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to_numpy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D540ED-9D65-4C09-BE71-825E2D8B63F9}"/>
              </a:ext>
            </a:extLst>
          </p:cNvPr>
          <p:cNvSpPr/>
          <p:nvPr/>
        </p:nvSpPr>
        <p:spPr>
          <a:xfrm>
            <a:off x="1256612" y="1042386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to_numpy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66D7A3-9A95-4F97-B7BA-8DC2E45F3497}"/>
              </a:ext>
            </a:extLst>
          </p:cNvPr>
          <p:cNvSpPr/>
          <p:nvPr/>
        </p:nvSpPr>
        <p:spPr>
          <a:xfrm>
            <a:off x="1199867" y="3113209"/>
            <a:ext cx="396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('tip', ascending=False)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D7CF84-2E4C-4536-A9BD-96B7F2DDCA68}"/>
              </a:ext>
            </a:extLst>
          </p:cNvPr>
          <p:cNvSpPr/>
          <p:nvPr/>
        </p:nvSpPr>
        <p:spPr>
          <a:xfrm>
            <a:off x="449396" y="3465428"/>
            <a:ext cx="8560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sortarea liniilor in funcție de valorile mai multor coloane in ordinea scrierii lor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df.sort_values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list_col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ascending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F02882-03F3-4840-B415-9835C495F20B}"/>
              </a:ext>
            </a:extLst>
          </p:cNvPr>
          <p:cNvSpPr/>
          <p:nvPr/>
        </p:nvSpPr>
        <p:spPr>
          <a:xfrm>
            <a:off x="1199867" y="3988963"/>
            <a:ext cx="4855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tip','size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'], ascending=False)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B12C82-81F7-4EB5-BCE9-247C464CBCEB}"/>
              </a:ext>
            </a:extLst>
          </p:cNvPr>
          <p:cNvSpPr/>
          <p:nvPr/>
        </p:nvSpPr>
        <p:spPr>
          <a:xfrm>
            <a:off x="449396" y="1276222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sym typeface="Montserrat"/>
              </a:rPr>
              <a:t>transformarea </a:t>
            </a:r>
            <a:r>
              <a:rPr lang="ro-RO" sz="1600" b="1" dirty="0" err="1">
                <a:sym typeface="Montserrat"/>
              </a:rPr>
              <a:t>dataframe</a:t>
            </a:r>
            <a:r>
              <a:rPr lang="ro-RO" sz="1600" b="1" dirty="0">
                <a:sym typeface="Montserrat"/>
              </a:rPr>
              <a:t> în </a:t>
            </a:r>
            <a:r>
              <a:rPr lang="ro-RO" sz="1600" b="1" dirty="0" err="1">
                <a:sym typeface="Montserrat"/>
              </a:rPr>
              <a:t>numpy</a:t>
            </a:r>
            <a:r>
              <a:rPr lang="ro-RO" sz="1600" b="1" dirty="0">
                <a:sym typeface="Montserrat"/>
              </a:rPr>
              <a:t> </a:t>
            </a:r>
            <a:r>
              <a:rPr lang="ro-RO" sz="1600" b="1" dirty="0" err="1">
                <a:sym typeface="Montserrat"/>
              </a:rPr>
              <a:t>array</a:t>
            </a:r>
            <a:r>
              <a:rPr lang="ro-RO" sz="1600" b="1" dirty="0"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values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B7DE34-7EDA-4B07-8B9C-2DA42C4BB915}"/>
              </a:ext>
            </a:extLst>
          </p:cNvPr>
          <p:cNvSpPr/>
          <p:nvPr/>
        </p:nvSpPr>
        <p:spPr>
          <a:xfrm>
            <a:off x="1256612" y="1569448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values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2627F6-0657-4050-AF28-B5E29A0D73FE}"/>
              </a:ext>
            </a:extLst>
          </p:cNvPr>
          <p:cNvSpPr/>
          <p:nvPr/>
        </p:nvSpPr>
        <p:spPr>
          <a:xfrm>
            <a:off x="449397" y="1852875"/>
            <a:ext cx="8694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s</a:t>
            </a:r>
            <a:r>
              <a:rPr lang="it-IT" sz="1600" b="1" dirty="0">
                <a:latin typeface="arial" panose="020B0604020202020204" pitchFamily="34" charset="0"/>
              </a:rPr>
              <a:t>ortarea</a:t>
            </a:r>
            <a:r>
              <a:rPr lang="ro-RO" sz="1600" b="1" dirty="0">
                <a:latin typeface="arial" panose="020B0604020202020204" pitchFamily="34" charset="0"/>
              </a:rPr>
              <a:t> în ordine crescătoare a</a:t>
            </a:r>
            <a:r>
              <a:rPr lang="it-IT" sz="1600" b="1" dirty="0">
                <a:latin typeface="arial" panose="020B0604020202020204" pitchFamily="34" charset="0"/>
              </a:rPr>
              <a:t> liniilor in funcție de valorile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df.sort_values(col)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644E3-78B3-43FB-BF47-A1168372CEF0}"/>
              </a:ext>
            </a:extLst>
          </p:cNvPr>
          <p:cNvSpPr/>
          <p:nvPr/>
        </p:nvSpPr>
        <p:spPr>
          <a:xfrm>
            <a:off x="1199867" y="2352841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('tip')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C54A68-EC8F-4AED-BC39-FF79B5971062}"/>
              </a:ext>
            </a:extLst>
          </p:cNvPr>
          <p:cNvSpPr/>
          <p:nvPr/>
        </p:nvSpPr>
        <p:spPr>
          <a:xfrm>
            <a:off x="449396" y="4284979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numărului de valori de fiecare categorie in coloane categoriale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df[col].value_counts()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FA50D-5571-4AFE-B382-B9B068D568BA}"/>
              </a:ext>
            </a:extLst>
          </p:cNvPr>
          <p:cNvSpPr/>
          <p:nvPr/>
        </p:nvSpPr>
        <p:spPr>
          <a:xfrm>
            <a:off x="1256612" y="477093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['sex'].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value_counts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34EA5D-1CB1-4177-8890-80F5F8E8EF8A}"/>
              </a:ext>
            </a:extLst>
          </p:cNvPr>
          <p:cNvSpPr/>
          <p:nvPr/>
        </p:nvSpPr>
        <p:spPr>
          <a:xfrm>
            <a:off x="449396" y="2637855"/>
            <a:ext cx="8694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</a:rPr>
              <a:t>s</a:t>
            </a:r>
            <a:r>
              <a:rPr lang="it-IT" sz="1600" b="1" dirty="0">
                <a:latin typeface="arial" panose="020B0604020202020204" pitchFamily="34" charset="0"/>
              </a:rPr>
              <a:t>ortarea</a:t>
            </a:r>
            <a:r>
              <a:rPr lang="ro-RO" sz="1600" b="1" dirty="0">
                <a:latin typeface="arial" panose="020B0604020202020204" pitchFamily="34" charset="0"/>
              </a:rPr>
              <a:t> în ordine descrescătoare a</a:t>
            </a:r>
            <a:r>
              <a:rPr lang="it-IT" sz="1600" b="1" dirty="0">
                <a:latin typeface="arial" panose="020B0604020202020204" pitchFamily="34" charset="0"/>
              </a:rPr>
              <a:t> liniilor in funcție de valorile unei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df.sort_values('tip', ascending=False)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2;p14">
            <a:extLst>
              <a:ext uri="{FF2B5EF4-FFF2-40B4-BE49-F238E27FC236}">
                <a16:creationId xmlns:a16="http://schemas.microsoft.com/office/drawing/2014/main" id="{D536117E-F8CB-4243-8A95-27F8827E46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E9814-2E41-41B9-9F0F-00CC5B0D4362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MD" b="1" dirty="0" err="1"/>
              <a:t>max</a:t>
            </a:r>
            <a:r>
              <a:rPr lang="ro-MD" b="1" dirty="0"/>
              <a:t>(), min(), </a:t>
            </a:r>
            <a:r>
              <a:rPr lang="ro-MD" b="1" dirty="0" err="1"/>
              <a:t>idxmax</a:t>
            </a:r>
            <a:r>
              <a:rPr lang="ro-MD" b="1" dirty="0"/>
              <a:t>(), </a:t>
            </a:r>
            <a:r>
              <a:rPr lang="ro-MD" b="1" dirty="0" err="1"/>
              <a:t>idxmin</a:t>
            </a:r>
            <a:r>
              <a:rPr lang="ro-MD" b="1" dirty="0"/>
              <a:t>()</a:t>
            </a:r>
            <a:r>
              <a:rPr lang="ro-RO" b="1" dirty="0"/>
              <a:t> și </a:t>
            </a:r>
            <a:r>
              <a:rPr lang="ro-RO" b="1" dirty="0" err="1"/>
              <a:t>corr</a:t>
            </a:r>
            <a:r>
              <a:rPr lang="ro-RO" b="1" dirty="0"/>
              <a:t>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1398C-BBE2-49E8-B774-5F6EB83D12E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55A97-5827-4CDB-B8C5-9C0BD31C246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19960C-22E2-4653-A580-A29CA58DC04C}"/>
              </a:ext>
            </a:extLst>
          </p:cNvPr>
          <p:cNvSpPr/>
          <p:nvPr/>
        </p:nvSpPr>
        <p:spPr>
          <a:xfrm>
            <a:off x="1977441" y="373964"/>
            <a:ext cx="5341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3.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max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(), min(),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idxmax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idxmin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</a:rPr>
              <a:t> și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corr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36725-F9D6-4C81-A90E-980EA256B16F}"/>
              </a:ext>
            </a:extLst>
          </p:cNvPr>
          <p:cNvSpPr/>
          <p:nvPr/>
        </p:nvSpPr>
        <p:spPr>
          <a:xfrm>
            <a:off x="449396" y="767689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determinarea valorii maxime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df[col].max()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04750-9F02-4D57-B0BE-28D0B8307E94}"/>
              </a:ext>
            </a:extLst>
          </p:cNvPr>
          <p:cNvSpPr/>
          <p:nvPr/>
        </p:nvSpPr>
        <p:spPr>
          <a:xfrm>
            <a:off x="1256612" y="1036036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df['total_bill'].max()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2EDAF-AD8A-41F0-9D37-0C0946D0D24F}"/>
              </a:ext>
            </a:extLst>
          </p:cNvPr>
          <p:cNvSpPr/>
          <p:nvPr/>
        </p:nvSpPr>
        <p:spPr>
          <a:xfrm>
            <a:off x="1199867" y="2735500"/>
            <a:ext cx="2669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idxmin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A3E3D9-3929-4940-8B10-913713CC6E0A}"/>
              </a:ext>
            </a:extLst>
          </p:cNvPr>
          <p:cNvSpPr/>
          <p:nvPr/>
        </p:nvSpPr>
        <p:spPr>
          <a:xfrm>
            <a:off x="449396" y="3056003"/>
            <a:ext cx="8560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corelației dintre toate coloanele numerice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df.corr(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DB6AAC-0E07-4F5A-B86D-7F3115A4EA5B}"/>
              </a:ext>
            </a:extLst>
          </p:cNvPr>
          <p:cNvSpPr/>
          <p:nvPr/>
        </p:nvSpPr>
        <p:spPr>
          <a:xfrm>
            <a:off x="1199867" y="3355092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df.corr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CA107B-0B03-4BEE-A48F-FE54FEFC6C60}"/>
              </a:ext>
            </a:extLst>
          </p:cNvPr>
          <p:cNvSpPr/>
          <p:nvPr/>
        </p:nvSpPr>
        <p:spPr>
          <a:xfrm>
            <a:off x="449396" y="1263522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determinarea valorii minime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df[col].min()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B472A7-4503-472A-9076-3B2FB3ECAF98}"/>
              </a:ext>
            </a:extLst>
          </p:cNvPr>
          <p:cNvSpPr/>
          <p:nvPr/>
        </p:nvSpPr>
        <p:spPr>
          <a:xfrm>
            <a:off x="1256612" y="1556748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df['total_bill'].min()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61B230-819B-4E0F-A8C8-F1F79B586853}"/>
              </a:ext>
            </a:extLst>
          </p:cNvPr>
          <p:cNvSpPr/>
          <p:nvPr/>
        </p:nvSpPr>
        <p:spPr>
          <a:xfrm>
            <a:off x="449397" y="1840175"/>
            <a:ext cx="8694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indexului valorii maxime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df[col].idxmax()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0F2B9B-24E0-45D0-A86C-AC68FC94F3A4}"/>
              </a:ext>
            </a:extLst>
          </p:cNvPr>
          <p:cNvSpPr/>
          <p:nvPr/>
        </p:nvSpPr>
        <p:spPr>
          <a:xfrm>
            <a:off x="1199867" y="2134933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df.sort_values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('tip')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EBA60D-82AE-4BA6-A3C4-5DBAAC0E80E1}"/>
              </a:ext>
            </a:extLst>
          </p:cNvPr>
          <p:cNvSpPr/>
          <p:nvPr/>
        </p:nvSpPr>
        <p:spPr>
          <a:xfrm>
            <a:off x="449396" y="3662869"/>
            <a:ext cx="875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corelației dintre </a:t>
            </a:r>
            <a:r>
              <a:rPr lang="ro-RO" sz="1600" b="1" dirty="0">
                <a:latin typeface="arial" panose="020B0604020202020204" pitchFamily="34" charset="0"/>
              </a:rPr>
              <a:t>o coloană și celelalte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df[col].corr(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7CB671-73EC-4403-AC37-82C5DBB816C4}"/>
              </a:ext>
            </a:extLst>
          </p:cNvPr>
          <p:cNvSpPr/>
          <p:nvPr/>
        </p:nvSpPr>
        <p:spPr>
          <a:xfrm>
            <a:off x="1199867" y="3961958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corr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55F180-764C-4E6B-89D7-348E5DCC3546}"/>
              </a:ext>
            </a:extLst>
          </p:cNvPr>
          <p:cNvSpPr/>
          <p:nvPr/>
        </p:nvSpPr>
        <p:spPr>
          <a:xfrm>
            <a:off x="449396" y="2449137"/>
            <a:ext cx="8694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indexului valorii minime pe o coloana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df[col].idxmin()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1506AA-C63F-411D-841B-EC5C048CAEAF}"/>
              </a:ext>
            </a:extLst>
          </p:cNvPr>
          <p:cNvSpPr/>
          <p:nvPr/>
        </p:nvSpPr>
        <p:spPr>
          <a:xfrm>
            <a:off x="386488" y="4269735"/>
            <a:ext cx="875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determinarea corelației dintre </a:t>
            </a:r>
            <a:r>
              <a:rPr lang="ro-RO" sz="1600" b="1" dirty="0">
                <a:latin typeface="arial" panose="020B0604020202020204" pitchFamily="34" charset="0"/>
              </a:rPr>
              <a:t>3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col1,col1]].corr(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E9C4C-84E2-4C0E-A218-6F44C46CD20E}"/>
              </a:ext>
            </a:extLst>
          </p:cNvPr>
          <p:cNvSpPr/>
          <p:nvPr/>
        </p:nvSpPr>
        <p:spPr>
          <a:xfrm>
            <a:off x="1136959" y="4568824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[['total_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bill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','tip']].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corr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2;p14">
            <a:extLst>
              <a:ext uri="{FF2B5EF4-FFF2-40B4-BE49-F238E27FC236}">
                <a16:creationId xmlns:a16="http://schemas.microsoft.com/office/drawing/2014/main" id="{E8CFF979-CA32-4323-B250-D6F209175C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6CE2D-B9D1-4ED5-A87A-0548ED2A8E52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C5A612-0F09-45E1-B34C-08EC01B3A9C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AA4902-E32E-46A0-8754-0F82373D0F5C}"/>
              </a:ext>
            </a:extLst>
          </p:cNvPr>
          <p:cNvSpPr/>
          <p:nvPr/>
        </p:nvSpPr>
        <p:spPr>
          <a:xfrm>
            <a:off x="1415525" y="376866"/>
            <a:ext cx="6312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4. 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crosstab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(),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Montserrat"/>
              </a:rPr>
              <a:t>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unique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nunique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(),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replace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 și </a:t>
            </a:r>
            <a:r>
              <a:rPr lang="ro-MD" sz="2000" b="1" dirty="0" err="1">
                <a:solidFill>
                  <a:schemeClr val="accent1"/>
                </a:solidFill>
                <a:latin typeface="Roboto Slab"/>
                <a:ea typeface="Roboto Slab"/>
              </a:rPr>
              <a:t>map</a:t>
            </a:r>
            <a:r>
              <a:rPr lang="ro-MD" sz="2000" b="1" dirty="0">
                <a:solidFill>
                  <a:schemeClr val="accent1"/>
                </a:solidFill>
                <a:latin typeface="Roboto Slab"/>
                <a:ea typeface="Roboto Slab"/>
              </a:rPr>
              <a:t>()</a:t>
            </a:r>
            <a:endParaRPr lang="ro-MD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81C80A-C8E8-48F7-BA95-71E9190325E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B5B338-FBE0-4814-BD36-18A6B30680E6}"/>
              </a:ext>
            </a:extLst>
          </p:cNvPr>
          <p:cNvSpPr/>
          <p:nvPr/>
        </p:nvSpPr>
        <p:spPr>
          <a:xfrm>
            <a:off x="449396" y="745969"/>
            <a:ext cx="8503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sym typeface="Montserrat"/>
              </a:rPr>
              <a:t>afișarea numărului de valori conform interacțiunii a 2</a:t>
            </a:r>
            <a:r>
              <a:rPr lang="it-IT" sz="1600" b="1" dirty="0">
                <a:sym typeface="Montserrat"/>
              </a:rPr>
              <a:t> coloane</a:t>
            </a:r>
            <a:r>
              <a:rPr lang="ro-RO" sz="1600" b="1" dirty="0">
                <a:sym typeface="Montserrat"/>
              </a:rPr>
              <a:t> categoriale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pd.crosstab(df[col1], df[col2])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F5EA38-EF66-4ABD-A0FA-0AC796BAEC5F}"/>
              </a:ext>
            </a:extLst>
          </p:cNvPr>
          <p:cNvSpPr/>
          <p:nvPr/>
        </p:nvSpPr>
        <p:spPr>
          <a:xfrm>
            <a:off x="1256612" y="1231378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pd.crosstab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(df["sex"], df["size"])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5E9C56-229F-4263-9FA6-502E44BD1F89}"/>
              </a:ext>
            </a:extLst>
          </p:cNvPr>
          <p:cNvSpPr/>
          <p:nvPr/>
        </p:nvSpPr>
        <p:spPr>
          <a:xfrm>
            <a:off x="449393" y="2536990"/>
            <a:ext cx="7801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substituirea unei valori a unei coloane cu o alta valoare</a:t>
            </a:r>
            <a:r>
              <a:rPr lang="ro-RO" sz="1600" b="1" dirty="0">
                <a:latin typeface="arial" panose="020B0604020202020204" pitchFamily="34" charset="0"/>
              </a:rPr>
              <a:t>                 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df[col].replace(val_veche, val_noua)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53DCAD-BB16-47A8-8B53-031C0D43E9B7}"/>
              </a:ext>
            </a:extLst>
          </p:cNvPr>
          <p:cNvSpPr/>
          <p:nvPr/>
        </p:nvSpPr>
        <p:spPr>
          <a:xfrm>
            <a:off x="1249497" y="3061207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df['sex'].replace('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Male','M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9C76D9-7D18-45A7-A89B-A820149349DC}"/>
              </a:ext>
            </a:extLst>
          </p:cNvPr>
          <p:cNvSpPr/>
          <p:nvPr/>
        </p:nvSpPr>
        <p:spPr>
          <a:xfrm>
            <a:off x="434537" y="3323337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substituirea mai multor valori a unei coloane cu alte valori utilizând replace()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df[col].replace(list_val_vechi, list_val_noi)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065BE-4ECF-4B02-B5A1-8E612633F983}"/>
              </a:ext>
            </a:extLst>
          </p:cNvPr>
          <p:cNvSpPr/>
          <p:nvPr/>
        </p:nvSpPr>
        <p:spPr>
          <a:xfrm>
            <a:off x="1242382" y="3874906"/>
            <a:ext cx="4855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df['sex'].replace(['Male', 'Female'],['M','F'])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AE8667-2342-4FDD-AEA7-5674B83EBE0F}"/>
              </a:ext>
            </a:extLst>
          </p:cNvPr>
          <p:cNvSpPr/>
          <p:nvPr/>
        </p:nvSpPr>
        <p:spPr>
          <a:xfrm>
            <a:off x="434537" y="1533832"/>
            <a:ext cx="850368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afișarea categoriilor dintr-o coloana categoriala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df[col].unique()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5A329-A579-4BE3-9101-8DB15FEE3529}"/>
              </a:ext>
            </a:extLst>
          </p:cNvPr>
          <p:cNvSpPr/>
          <p:nvPr/>
        </p:nvSpPr>
        <p:spPr>
          <a:xfrm>
            <a:off x="1241755" y="1786223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df['size'].unique()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214AF8-448F-4020-8535-5D9065F935E3}"/>
              </a:ext>
            </a:extLst>
          </p:cNvPr>
          <p:cNvSpPr/>
          <p:nvPr/>
        </p:nvSpPr>
        <p:spPr>
          <a:xfrm>
            <a:off x="464308" y="2000607"/>
            <a:ext cx="86946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sym typeface="Montserrat"/>
              </a:rPr>
              <a:t>determinarea numărului de categorii dintr-o coloana categoriala</a:t>
            </a:r>
            <a:r>
              <a:rPr lang="ro-RO" sz="1600" b="1" dirty="0">
                <a:sym typeface="Montserrat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df[col].nunique()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C9AE59-3587-4A5C-85DD-080DA43601FA}"/>
              </a:ext>
            </a:extLst>
          </p:cNvPr>
          <p:cNvSpPr/>
          <p:nvPr/>
        </p:nvSpPr>
        <p:spPr>
          <a:xfrm>
            <a:off x="1264412" y="2269899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df['size'].nunique()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11A7E0-5B11-4B41-BA43-D474970C2B77}"/>
              </a:ext>
            </a:extLst>
          </p:cNvPr>
          <p:cNvSpPr/>
          <p:nvPr/>
        </p:nvSpPr>
        <p:spPr>
          <a:xfrm>
            <a:off x="434537" y="4189541"/>
            <a:ext cx="8757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</a:rPr>
              <a:t>substituirea mai multor valori a unei coloane cu alte valori utilizând </a:t>
            </a:r>
            <a:r>
              <a:rPr lang="ro-RO" sz="1600" b="1" dirty="0" err="1">
                <a:latin typeface="arial" panose="020B0604020202020204" pitchFamily="34" charset="0"/>
              </a:rPr>
              <a:t>map</a:t>
            </a:r>
            <a:r>
              <a:rPr lang="it-IT" sz="1600" b="1" dirty="0">
                <a:latin typeface="arial" panose="020B0604020202020204" pitchFamily="34" charset="0"/>
              </a:rPr>
              <a:t>()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df[col].map({val_veche1:val_noua1, val_veche2:val_noua2, ...})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F3EEBA-5F1D-4E9D-ACCF-F33FD3427455}"/>
              </a:ext>
            </a:extLst>
          </p:cNvPr>
          <p:cNvSpPr/>
          <p:nvPr/>
        </p:nvSpPr>
        <p:spPr>
          <a:xfrm>
            <a:off x="1249497" y="4726018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['sex'].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({'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Male':'M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', 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Female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':'F'})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03EB6E-52AA-4318-ABB4-CB622E874715}"/>
              </a:ext>
            </a:extLst>
          </p:cNvPr>
          <p:cNvSpPr/>
          <p:nvPr/>
        </p:nvSpPr>
        <p:spPr>
          <a:xfrm>
            <a:off x="4571998" y="-2574"/>
            <a:ext cx="429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ym typeface="Montserrat"/>
              </a:rPr>
              <a:t>crosstab</a:t>
            </a:r>
            <a:r>
              <a:rPr lang="ro-RO" b="1" dirty="0">
                <a:sym typeface="Montserrat"/>
              </a:rPr>
              <a:t>(),</a:t>
            </a:r>
            <a:r>
              <a:rPr lang="en-US" b="1" dirty="0">
                <a:sym typeface="Montserrat"/>
              </a:rPr>
              <a:t> </a:t>
            </a:r>
            <a:r>
              <a:rPr lang="ro-MD" b="1" dirty="0" err="1"/>
              <a:t>unique</a:t>
            </a:r>
            <a:r>
              <a:rPr lang="ro-MD" b="1" dirty="0"/>
              <a:t>() </a:t>
            </a:r>
            <a:r>
              <a:rPr lang="ro-MD" b="1" dirty="0" err="1"/>
              <a:t>nunique</a:t>
            </a:r>
            <a:r>
              <a:rPr lang="ro-MD" b="1" dirty="0"/>
              <a:t>(), </a:t>
            </a:r>
            <a:r>
              <a:rPr lang="ro-MD" b="1" dirty="0" err="1"/>
              <a:t>replace</a:t>
            </a:r>
            <a:r>
              <a:rPr lang="ro-MD" b="1" dirty="0"/>
              <a:t>() și </a:t>
            </a:r>
            <a:r>
              <a:rPr lang="ro-MD" b="1" dirty="0" err="1"/>
              <a:t>map</a:t>
            </a:r>
            <a:r>
              <a:rPr lang="ro-MD" b="1" dirty="0"/>
              <a:t>()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75A45759-F049-4B0B-AFE1-AB2811230CA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70817-3CDF-465B-BE4D-64A73975396D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A7016-352B-4A02-8FCD-B01784EBEAF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B2B72-D918-4346-85E3-A71915578491}"/>
              </a:ext>
            </a:extLst>
          </p:cNvPr>
          <p:cNvSpPr/>
          <p:nvPr/>
        </p:nvSpPr>
        <p:spPr>
          <a:xfrm>
            <a:off x="434284" y="1015185"/>
            <a:ext cx="8518800" cy="63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transformarea tuturor coloanelor categoriale in numerice conform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one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-hot-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encoder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pd.get_dummies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62BAE-7041-47AB-8FE8-3E55C71FA044}"/>
              </a:ext>
            </a:extLst>
          </p:cNvPr>
          <p:cNvSpPr/>
          <p:nvPr/>
        </p:nvSpPr>
        <p:spPr>
          <a:xfrm>
            <a:off x="1253930" y="1627093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pd.get_dummies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B98CA4-D1EE-40EA-92F9-F4CFB435EB93}"/>
              </a:ext>
            </a:extLst>
          </p:cNvPr>
          <p:cNvSpPr/>
          <p:nvPr/>
        </p:nvSpPr>
        <p:spPr>
          <a:xfrm>
            <a:off x="421515" y="1887386"/>
            <a:ext cx="8648758" cy="92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transformarea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tuturor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coloanelor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categoriale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in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numerice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confrom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one-hot-encoder cu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stergerea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unei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coloane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numerice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pe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categorie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pd.get_dummies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df,drop_first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=True)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FEFC66-6836-492D-B003-BC69F1FF2FFB}"/>
              </a:ext>
            </a:extLst>
          </p:cNvPr>
          <p:cNvSpPr/>
          <p:nvPr/>
        </p:nvSpPr>
        <p:spPr>
          <a:xfrm>
            <a:off x="1253930" y="2803991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pd.get_dummies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df,drop_first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=True)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9CA343-2999-439A-B401-69D24C22AF8F}"/>
              </a:ext>
            </a:extLst>
          </p:cNvPr>
          <p:cNvSpPr/>
          <p:nvPr/>
        </p:nvSpPr>
        <p:spPr>
          <a:xfrm>
            <a:off x="434284" y="3161399"/>
            <a:ext cx="7800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verificarea prezentei liniilor identice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df.duplicated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E6DED-5625-476C-BCE6-18F76F066ECD}"/>
              </a:ext>
            </a:extLst>
          </p:cNvPr>
          <p:cNvSpPr/>
          <p:nvPr/>
        </p:nvSpPr>
        <p:spPr>
          <a:xfrm>
            <a:off x="1243845" y="3440121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df.duplicated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E0853-6394-4954-B75C-744A909C808A}"/>
              </a:ext>
            </a:extLst>
          </p:cNvPr>
          <p:cNvSpPr/>
          <p:nvPr/>
        </p:nvSpPr>
        <p:spPr>
          <a:xfrm>
            <a:off x="421515" y="3869290"/>
            <a:ext cx="5208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ștergerea liniilor identice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df.drop_duplicates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04C14-C08F-40BA-B218-ACF80E1C518A}"/>
              </a:ext>
            </a:extLst>
          </p:cNvPr>
          <p:cNvSpPr/>
          <p:nvPr/>
        </p:nvSpPr>
        <p:spPr>
          <a:xfrm>
            <a:off x="1243845" y="4145652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df_simplu.drop_duplicates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B3F46C-E340-4EB6-ACF6-45FA94E7D1A1}"/>
              </a:ext>
            </a:extLst>
          </p:cNvPr>
          <p:cNvSpPr/>
          <p:nvPr/>
        </p:nvSpPr>
        <p:spPr>
          <a:xfrm>
            <a:off x="1498882" y="461426"/>
            <a:ext cx="6146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5.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get_dummies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duplicated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drop_duplicates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EB492-1224-4F3A-8E81-244AA1E74FC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98C4F-3F7F-4CA8-96BD-2580A8062280}"/>
              </a:ext>
            </a:extLst>
          </p:cNvPr>
          <p:cNvSpPr/>
          <p:nvPr/>
        </p:nvSpPr>
        <p:spPr>
          <a:xfrm>
            <a:off x="4571998" y="-2339"/>
            <a:ext cx="4166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 err="1">
                <a:sym typeface="Roboto Slab"/>
              </a:rPr>
              <a:t>get_dummies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duplicated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drop_duplicates</a:t>
            </a:r>
            <a:r>
              <a:rPr lang="ro-RO" b="1" dirty="0">
                <a:sym typeface="Roboto Slab"/>
              </a:rPr>
              <a:t>()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9;p15">
            <a:extLst>
              <a:ext uri="{FF2B5EF4-FFF2-40B4-BE49-F238E27FC236}">
                <a16:creationId xmlns:a16="http://schemas.microsoft.com/office/drawing/2014/main" id="{37F8AB4F-5FF4-4575-8C58-3E5D852C68D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C8DCE-C0EA-468C-AF89-E3C7D7AF2B0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56B27-E8D5-4738-97FB-85E1B549FDE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96589-A7B3-4CDC-83F9-A0FA2D7DE29D}"/>
              </a:ext>
            </a:extLst>
          </p:cNvPr>
          <p:cNvSpPr/>
          <p:nvPr/>
        </p:nvSpPr>
        <p:spPr>
          <a:xfrm>
            <a:off x="175732" y="897862"/>
            <a:ext cx="8388731" cy="63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 verificarea daca valorile unei coloane numerice se includ într-un  interval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df[col].between(inf, sup, inclusive)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92CDC2-D7F1-466B-959E-FF5DA1C0C42E}"/>
              </a:ext>
            </a:extLst>
          </p:cNvPr>
          <p:cNvSpPr/>
          <p:nvPr/>
        </p:nvSpPr>
        <p:spPr>
          <a:xfrm>
            <a:off x="917401" y="1485339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'].between(10,20)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29CF9-534F-42FF-96C7-0376E7489FE0}"/>
              </a:ext>
            </a:extLst>
          </p:cNvPr>
          <p:cNvSpPr/>
          <p:nvPr/>
        </p:nvSpPr>
        <p:spPr>
          <a:xfrm>
            <a:off x="159695" y="1762830"/>
            <a:ext cx="8404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selectarea liniilor unde valorile unei coloane numerice se includ într-un interval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[col].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between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(inf,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sup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inclusive)]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65174-26AF-4562-9E5C-A1AD9CE19CC2}"/>
              </a:ext>
            </a:extLst>
          </p:cNvPr>
          <p:cNvSpPr/>
          <p:nvPr/>
        </p:nvSpPr>
        <p:spPr>
          <a:xfrm>
            <a:off x="946917" y="2332176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total_bill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'].between(10,20)]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D5C927-A249-4192-B4D2-C00176D7DBBC}"/>
              </a:ext>
            </a:extLst>
          </p:cNvPr>
          <p:cNvSpPr/>
          <p:nvPr/>
        </p:nvSpPr>
        <p:spPr>
          <a:xfrm>
            <a:off x="175732" y="2624154"/>
            <a:ext cx="88311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afișarea primelor n linii unde valorile unei coloane sunt maxime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df.nlargest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(n, col)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D4D05-B187-4105-916D-64AFEE767DC8}"/>
              </a:ext>
            </a:extLst>
          </p:cNvPr>
          <p:cNvSpPr/>
          <p:nvPr/>
        </p:nvSpPr>
        <p:spPr>
          <a:xfrm>
            <a:off x="943597" y="2942567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df.nlargest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(10,'tip')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3741A-F3EA-48C3-A738-219473544FB6}"/>
              </a:ext>
            </a:extLst>
          </p:cNvPr>
          <p:cNvSpPr/>
          <p:nvPr/>
        </p:nvSpPr>
        <p:spPr>
          <a:xfrm>
            <a:off x="175732" y="3221340"/>
            <a:ext cx="883110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afișarea primelor n linii unde valorile unei coloane sunt minime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df.nsmallest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(n, col)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E3D92-DC6D-48D2-B3F6-BB241EE54F38}"/>
              </a:ext>
            </a:extLst>
          </p:cNvPr>
          <p:cNvSpPr/>
          <p:nvPr/>
        </p:nvSpPr>
        <p:spPr>
          <a:xfrm>
            <a:off x="917401" y="3501130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df.nsmallest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(7,'tip')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C23EF2-3A0B-4471-9AC6-D5E3D04EF40A}"/>
              </a:ext>
            </a:extLst>
          </p:cNvPr>
          <p:cNvSpPr/>
          <p:nvPr/>
        </p:nvSpPr>
        <p:spPr>
          <a:xfrm>
            <a:off x="159695" y="3742787"/>
            <a:ext cx="7249080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600" b="1" dirty="0">
                <a:latin typeface="arial" panose="020B0604020202020204" pitchFamily="34" charset="0"/>
                <a:sym typeface="Montserrat"/>
              </a:rPr>
              <a:t>selectarea aliatoare a unui număr n de linii </a:t>
            </a:r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df.sample(n)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F9AE25-F52C-4822-80D0-972B7462F0ED}"/>
              </a:ext>
            </a:extLst>
          </p:cNvPr>
          <p:cNvSpPr/>
          <p:nvPr/>
        </p:nvSpPr>
        <p:spPr>
          <a:xfrm>
            <a:off x="917401" y="4059693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df.sample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(5)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8CA1E-C0AA-4F61-83CB-E0C2956AC851}"/>
              </a:ext>
            </a:extLst>
          </p:cNvPr>
          <p:cNvSpPr/>
          <p:nvPr/>
        </p:nvSpPr>
        <p:spPr>
          <a:xfrm>
            <a:off x="159695" y="4384253"/>
            <a:ext cx="884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selectarea aliatoare a unui procentaj de linii din numărul total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df.sample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(frac=0.1)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1A86E-439C-493A-9A83-EF4310E0EF4F}"/>
              </a:ext>
            </a:extLst>
          </p:cNvPr>
          <p:cNvSpPr/>
          <p:nvPr/>
        </p:nvSpPr>
        <p:spPr>
          <a:xfrm>
            <a:off x="917401" y="4683202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df.sample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(frac=0.05)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34BC8-E144-4E71-85A0-4DBFD1DEAFE9}"/>
              </a:ext>
            </a:extLst>
          </p:cNvPr>
          <p:cNvSpPr/>
          <p:nvPr/>
        </p:nvSpPr>
        <p:spPr>
          <a:xfrm>
            <a:off x="1570920" y="455967"/>
            <a:ext cx="5958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6.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bettween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nlargest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(),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nsmallest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 și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sample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D32E0D-D22E-4600-9081-6AF3DA2A7B2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EB042-6A70-43B6-8E70-CE9ED4B2EF32}"/>
              </a:ext>
            </a:extLst>
          </p:cNvPr>
          <p:cNvSpPr/>
          <p:nvPr/>
        </p:nvSpPr>
        <p:spPr>
          <a:xfrm>
            <a:off x="4573987" y="-1724"/>
            <a:ext cx="4019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 err="1">
                <a:sym typeface="Roboto Slab"/>
              </a:rPr>
              <a:t>bettween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nlargest</a:t>
            </a:r>
            <a:r>
              <a:rPr lang="ro-RO" b="1" dirty="0">
                <a:sym typeface="Roboto Slab"/>
              </a:rPr>
              <a:t>(), </a:t>
            </a:r>
            <a:r>
              <a:rPr lang="ro-RO" b="1" dirty="0" err="1">
                <a:sym typeface="Roboto Slab"/>
              </a:rPr>
              <a:t>nsmallest</a:t>
            </a:r>
            <a:r>
              <a:rPr lang="ro-RO" b="1" dirty="0">
                <a:sym typeface="Roboto Slab"/>
              </a:rPr>
              <a:t>() și </a:t>
            </a:r>
            <a:r>
              <a:rPr lang="ro-RO" b="1" dirty="0" err="1">
                <a:sym typeface="Roboto Slab"/>
              </a:rPr>
              <a:t>sample</a:t>
            </a:r>
            <a:r>
              <a:rPr lang="ro-RO" b="1" dirty="0">
                <a:sym typeface="Roboto Slab"/>
              </a:rPr>
              <a:t>()</a:t>
            </a:r>
            <a:endParaRPr lang="ro-RO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75A45759-F049-4B0B-AFE1-AB2811230CA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9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70817-3CDF-465B-BE4D-64A73975396D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A7016-352B-4A02-8FCD-B01784EBEAF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B2B72-D918-4346-85E3-A71915578491}"/>
              </a:ext>
            </a:extLst>
          </p:cNvPr>
          <p:cNvSpPr/>
          <p:nvPr/>
        </p:nvSpPr>
        <p:spPr>
          <a:xfrm>
            <a:off x="434284" y="762277"/>
            <a:ext cx="8518800" cy="63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La aplicarea metodelor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Python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asupra valorilor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ale unei coloane este necesară adăugarea atributului 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str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B98CA4-D1EE-40EA-92F9-F4CFB435EB93}"/>
              </a:ext>
            </a:extLst>
          </p:cNvPr>
          <p:cNvSpPr/>
          <p:nvPr/>
        </p:nvSpPr>
        <p:spPr>
          <a:xfrm>
            <a:off x="434284" y="1452615"/>
            <a:ext cx="8648758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t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ransformarea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în majuscule a valorilor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 unei coloane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str.upper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FEFC66-6836-492D-B003-BC69F1FF2FFB}"/>
              </a:ext>
            </a:extLst>
          </p:cNvPr>
          <p:cNvSpPr/>
          <p:nvPr/>
        </p:nvSpPr>
        <p:spPr>
          <a:xfrm>
            <a:off x="1243845" y="1793458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str.upper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9CA343-2999-439A-B401-69D24C22AF8F}"/>
              </a:ext>
            </a:extLst>
          </p:cNvPr>
          <p:cNvSpPr/>
          <p:nvPr/>
        </p:nvSpPr>
        <p:spPr>
          <a:xfrm>
            <a:off x="434284" y="2674049"/>
            <a:ext cx="8648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crearea unui </a:t>
            </a:r>
            <a:r>
              <a:rPr lang="ro-RO" sz="1600" b="1" dirty="0" err="1"/>
              <a:t>df</a:t>
            </a:r>
            <a:r>
              <a:rPr lang="ro-RO" sz="1600" b="1" dirty="0"/>
              <a:t> dintr-o serie cu </a:t>
            </a:r>
            <a:r>
              <a:rPr lang="ro-RO" sz="1600" b="1" dirty="0" err="1"/>
              <a:t>stringuri</a:t>
            </a:r>
            <a:r>
              <a:rPr lang="ro-RO" sz="1600" b="1" dirty="0"/>
              <a:t> prin divizarea acestora </a:t>
            </a:r>
            <a:r>
              <a:rPr lang="ro-RO" sz="1600" b="1" dirty="0" err="1"/>
              <a:t>dupa</a:t>
            </a:r>
            <a:r>
              <a:rPr lang="ro-RO" sz="1600" b="1" dirty="0"/>
              <a:t> un caracter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df[col].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str.split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caracter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expand=True)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E6DED-5625-476C-BCE6-18F76F066ECD}"/>
              </a:ext>
            </a:extLst>
          </p:cNvPr>
          <p:cNvSpPr/>
          <p:nvPr/>
        </p:nvSpPr>
        <p:spPr>
          <a:xfrm>
            <a:off x="1243845" y="3279524"/>
            <a:ext cx="64459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</a:rPr>
              <a:t>tari=['Moldova, Romania, Franta', 'Chisinau, Bucuresti, Paris’]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serie=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pd.Series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(tari)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df=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serie.str.split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(',', expand=True)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E0853-6394-4954-B75C-744A909C808A}"/>
              </a:ext>
            </a:extLst>
          </p:cNvPr>
          <p:cNvSpPr/>
          <p:nvPr/>
        </p:nvSpPr>
        <p:spPr>
          <a:xfrm>
            <a:off x="434284" y="4042502"/>
            <a:ext cx="6823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substituirea unui caracter în valorile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ale unei coloane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df[col].str.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replace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val_vechi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,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val_nou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B3F46C-E340-4EB6-ACF6-45FA94E7D1A1}"/>
              </a:ext>
            </a:extLst>
          </p:cNvPr>
          <p:cNvSpPr/>
          <p:nvPr/>
        </p:nvSpPr>
        <p:spPr>
          <a:xfrm>
            <a:off x="2830174" y="358328"/>
            <a:ext cx="3483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7. Metode pentru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string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EB492-1224-4F3A-8E81-244AA1E74FC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98C4F-3F7F-4CA8-96BD-2580A8062280}"/>
              </a:ext>
            </a:extLst>
          </p:cNvPr>
          <p:cNvSpPr/>
          <p:nvPr/>
        </p:nvSpPr>
        <p:spPr>
          <a:xfrm>
            <a:off x="4571998" y="-2339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>
                <a:sym typeface="Roboto Slab"/>
              </a:rPr>
              <a:t>Metode pentru </a:t>
            </a:r>
            <a:r>
              <a:rPr lang="ro-RO" b="1" dirty="0" err="1">
                <a:sym typeface="Roboto Slab"/>
              </a:rPr>
              <a:t>string</a:t>
            </a:r>
            <a:r>
              <a:rPr lang="ro-RO" b="1" dirty="0">
                <a:sym typeface="Roboto Slab"/>
              </a:rPr>
              <a:t>-uri</a:t>
            </a:r>
            <a:endParaRPr lang="ro-RO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AEDCC-C8F9-42D7-8B74-DB863D39256F}"/>
              </a:ext>
            </a:extLst>
          </p:cNvPr>
          <p:cNvSpPr/>
          <p:nvPr/>
        </p:nvSpPr>
        <p:spPr>
          <a:xfrm>
            <a:off x="434284" y="2049410"/>
            <a:ext cx="8648758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verificarea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valorilor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a unei coloane</a:t>
            </a:r>
            <a:r>
              <a:rPr lang="en-US" sz="1600" b="1" dirty="0">
                <a:latin typeface="arial" panose="020B0604020202020204" pitchFamily="34" charset="0"/>
                <a:sym typeface="Montserrat"/>
              </a:rPr>
              <a:t> sunt </a:t>
            </a:r>
            <a:r>
              <a:rPr lang="en-US" sz="1600" b="1" dirty="0" err="1">
                <a:latin typeface="arial" panose="020B0604020202020204" pitchFamily="34" charset="0"/>
                <a:sym typeface="Montserrat"/>
              </a:rPr>
              <a:t>cifre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df[col].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str.isdigit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003769-E42F-449B-9629-DDA4BD098BFD}"/>
              </a:ext>
            </a:extLst>
          </p:cNvPr>
          <p:cNvSpPr/>
          <p:nvPr/>
        </p:nvSpPr>
        <p:spPr>
          <a:xfrm>
            <a:off x="1243845" y="2390253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str.upper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73988-4C37-4659-A5AF-FD2B334AF0F8}"/>
              </a:ext>
            </a:extLst>
          </p:cNvPr>
          <p:cNvSpPr/>
          <p:nvPr/>
        </p:nvSpPr>
        <p:spPr>
          <a:xfrm>
            <a:off x="1243845" y="4682074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'].str.</a:t>
            </a:r>
            <a:r>
              <a:rPr lang="ro-RO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replace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',', '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0223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54348</TotalTime>
  <Words>1506</Words>
  <Application>Microsoft Office PowerPoint</Application>
  <PresentationFormat>On-screen Show (16:9)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Rounded MT Bold</vt:lpstr>
      <vt:lpstr>Consolas</vt:lpstr>
      <vt:lpstr>Arial</vt:lpstr>
      <vt:lpstr>Roboto Slab</vt:lpstr>
      <vt:lpstr>Arial</vt:lpstr>
      <vt:lpstr>Source Sans Pro</vt:lpstr>
      <vt:lpstr>Wingdings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406</cp:revision>
  <dcterms:modified xsi:type="dcterms:W3CDTF">2022-08-29T15:54:33Z</dcterms:modified>
</cp:coreProperties>
</file>