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9" r:id="rId2"/>
  </p:sldMasterIdLst>
  <p:notesMasterIdLst>
    <p:notesMasterId r:id="rId86"/>
  </p:notesMasterIdLst>
  <p:sldIdLst>
    <p:sldId id="256" r:id="rId3"/>
    <p:sldId id="257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4" r:id="rId16"/>
    <p:sldId id="276" r:id="rId17"/>
    <p:sldId id="275" r:id="rId18"/>
    <p:sldId id="277" r:id="rId19"/>
    <p:sldId id="268" r:id="rId20"/>
    <p:sldId id="269" r:id="rId21"/>
    <p:sldId id="27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72" r:id="rId44"/>
    <p:sldId id="299" r:id="rId45"/>
    <p:sldId id="300" r:id="rId46"/>
    <p:sldId id="301" r:id="rId47"/>
    <p:sldId id="302" r:id="rId48"/>
    <p:sldId id="339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273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644E5-0C0E-4F71-984E-E92D874D98C0}" v="2325" dt="2019-11-15T13:20:12.893"/>
    <p1510:client id="{4F862144-F6DF-42E6-A0D2-A7BBCF1D55F5}" v="263" dt="2019-11-20T14:37:12.078"/>
    <p1510:client id="{511C1F30-F811-4068-A1A2-5319025C3921}" v="2230" dt="2019-11-16T17:18:43.049"/>
    <p1510:client id="{8A34393A-3A01-48FE-AEAA-BA75E4178156}" v="21" dt="2019-11-16T14:45:14.494"/>
    <p1510:client id="{A26630EA-EBBE-4D67-98A7-D637AA22DA75}" v="2485" dt="2019-11-16T14:18:0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9AF2-DB13-493B-94AE-DFB9B3C44A43}" type="datetimeFigureOut">
              <a:rPr lang="ru-RU"/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CA79A-4888-4818-8A70-D4BF4A35387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.../...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types-intro#type-typeo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types-convers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ru-RU" dirty="0" err="1"/>
              <a:t>Git</a:t>
            </a:r>
            <a:r>
              <a:rPr lang="ru-RU" dirty="0"/>
              <a:t>. Знакомство с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4903" y="5433295"/>
            <a:ext cx="2777614" cy="1151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>
                <a:cs typeface="Calibri"/>
              </a:rPr>
              <a:t>Denis Zinchenko</a:t>
            </a:r>
            <a:endParaRPr lang="ru-RU" dirty="0">
              <a:cs typeface="Calibri"/>
            </a:endParaRPr>
          </a:p>
          <a:p>
            <a:pPr algn="r"/>
            <a:r>
              <a:rPr lang="ru-RU">
                <a:cs typeface="Calibri"/>
              </a:rPr>
              <a:t>Front-end developer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DC1B-BEE4-4190-938F-79B538F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rebase</a:t>
            </a:r>
            <a:endParaRPr lang="ru-RU">
              <a:cs typeface="Calibri Light" panose="020F0302020204030204"/>
            </a:endParaRPr>
          </a:p>
        </p:txBody>
      </p:sp>
      <p:pic>
        <p:nvPicPr>
          <p:cNvPr id="17" name="Рисунок 17" descr="Изображение выглядит как часы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8294AA4-F9F6-4081-AD4D-859DA4D7B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19" y="1904062"/>
            <a:ext cx="4877665" cy="4083627"/>
          </a:xfrm>
        </p:spPr>
      </p:pic>
      <p:pic>
        <p:nvPicPr>
          <p:cNvPr id="19" name="Рисунок 19" descr="Изображение выглядит как часы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E280E17-2D59-4314-BA48-7BC90025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7" y="1937142"/>
            <a:ext cx="6220690" cy="4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E7920-118D-43A6-A451-F98A8BEC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Переход на более ранние изменения</a:t>
            </a:r>
            <a:endParaRPr lang="ru-RU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FAA60-4400-4AA3-8F33-750CFEAB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Временное переключени на другой коммит</a:t>
            </a:r>
            <a:endParaRPr lang="ru-RU"/>
          </a:p>
          <a:p>
            <a:r>
              <a:rPr lang="ru-RU">
                <a:ea typeface="+mn-lt"/>
                <a:cs typeface="+mn-lt"/>
              </a:rPr>
              <a:t>git checkout 29edf88326b57a1028ad7fdfff5082116370c4ab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>
                <a:cs typeface="Calibri"/>
              </a:rPr>
              <a:t>Переключиться на коммит и продолжить работу с него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Если вы хотите продолжить работу с другого коммита, вам понадобится новая ветка. Можно переключиться и создать ее одной командой:</a:t>
            </a:r>
          </a:p>
          <a:p>
            <a:r>
              <a:rPr lang="ru-RU">
                <a:ea typeface="+mn-lt"/>
                <a:cs typeface="+mn-lt"/>
              </a:rPr>
              <a:t>git checkout -b имя-новой ветки 29edf88326b57a1028ad7fdfff5082116370c4ab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71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35D25-3B79-4B32-93A4-1C2FC8E6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65757"/>
          </a:xfrm>
        </p:spPr>
        <p:txBody>
          <a:bodyPr>
            <a:normAutofit/>
          </a:bodyPr>
          <a:lstStyle/>
          <a:p>
            <a:pPr algn="ctr"/>
            <a:r>
              <a:rPr lang="ru-RU" sz="6000" b="1">
                <a:cs typeface="Calibri Light"/>
              </a:rPr>
              <a:t>JavaScript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E94C3-2FA1-43C5-B9E7-58E281F3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0624"/>
            <a:ext cx="10515600" cy="244633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C2D7-84AD-4655-B4BB-DCAD1253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ea typeface="+mj-lt"/>
                <a:cs typeface="+mj-lt"/>
              </a:rPr>
              <a:t>Правила оформления кода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15B83-9185-43E0-9ADB-4C76A030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5396014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Для отступов в начале строки есть табуляция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Никаких пробелов в конце строки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Табуляция до 5 уровней вложенности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Длина строки до 80 символов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Выравнивание при переносе, к примеру, аргументов лучше выполнять по первому аргументу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if/else/for/while/try многострочные и с фигурными скобками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Унарные операторы отделяются пробелами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Операторы «,» и «;» не выделяются запятыми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«:» после имени должны отделяться 1 пробелом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Тернарный оператор ? и : должен иметь пробелы с обеих сторон.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Не использовать пробелы в пустых конструкторах, таких как {}, [], fn()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1 Пробел между аргументами и выражением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92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2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Код — это набор особых инструкций, сообщающих компьютеру какие задачи нужно сделать. Обычно код сохраняют в текстовый файл, хотя в случае </a:t>
            </a:r>
            <a:r>
              <a:rPr lang="ru-RU" dirty="0" err="1">
                <a:solidFill>
                  <a:schemeClr val="lt1"/>
                </a:solidFill>
                <a:ea typeface="+mn-lt"/>
                <a:cs typeface="+mn-lt"/>
              </a:rPr>
              <a:t>JavaScript</a:t>
            </a: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 можно писать код прямо в консоли разработчика в браузере, чего мы кратко коснемся далее.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44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Правила допустимого формата и комбинаций операторов называются язык программирования, иногда их соотносят с его синтаксисом, аналогично английскому языку, где правила говорят вам как произносить слова и как составлять правильные предложения используя слова и знаки препинания.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39F44-F8EC-4354-ACED-D793945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9EFBD-C32E-4D07-AA61-4CEDE40A9F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Скрипт сайта — это код, который внедряется на ресурс и расширяет функциональность 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портала.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93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C3115-E03A-4B31-80C6-4BFE9AEF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Внешние и внутренние скрипты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7FAF7-5FC6-43B7-842E-AD53BF3AB5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//Внешний скрипт:</a:t>
            </a:r>
            <a:endParaRPr lang="ru-RU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&lt;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src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"./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scripts</a:t>
            </a:r>
            <a:r>
              <a:rPr lang="ru-RU" dirty="0">
                <a:solidFill>
                  <a:schemeClr val="bg1"/>
                </a:solidFill>
                <a:cs typeface="Calibri"/>
              </a:rPr>
              <a:t>/main.js"&gt;&lt;/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//Внутренний скрипт: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&lt;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&gt;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let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a = "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Hello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World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!";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console.log(a);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&lt;/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script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&gt;</a:t>
            </a:r>
          </a:p>
          <a:p>
            <a:pPr lvl="1"/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6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F962-C925-4F07-90DB-8F16673D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Скрипты </a:t>
            </a:r>
            <a:r>
              <a:rPr lang="ru-RU" b="1" dirty="0" err="1">
                <a:cs typeface="Calibri Light"/>
              </a:rPr>
              <a:t>async</a:t>
            </a:r>
            <a:r>
              <a:rPr lang="ru-RU" b="1" dirty="0">
                <a:cs typeface="Calibri Light"/>
              </a:rPr>
              <a:t> и </a:t>
            </a:r>
            <a:r>
              <a:rPr lang="ru-RU" b="1" dirty="0" err="1">
                <a:cs typeface="Calibri Light"/>
              </a:rPr>
              <a:t>defer</a:t>
            </a:r>
            <a:endParaRPr lang="ru-RU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EB543-FF10-4832-98FF-3D03F4D887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Атрибут </a:t>
            </a:r>
            <a:r>
              <a:rPr lang="ru-RU" b="1" err="1">
                <a:solidFill>
                  <a:srgbClr val="FFFF00"/>
                </a:solidFill>
                <a:cs typeface="Calibri"/>
              </a:rPr>
              <a:t>defer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 - страница продолжает загружаться</a:t>
            </a:r>
            <a:r>
              <a:rPr lang="ru-RU">
                <a:solidFill>
                  <a:schemeClr val="accent6"/>
                </a:solidFill>
                <a:cs typeface="Calibri"/>
              </a:rPr>
              <a:t> параллельно со скриптом 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&lt;p&gt;...содержимое до скрипта...&lt;/p&gt;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&lt;script defer src = "./scripts/main.js"&gt;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&lt;p&gt;...содержимое отображается сразу же после скрипта...&lt;/p&gt;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b="1">
                <a:solidFill>
                  <a:schemeClr val="accent6"/>
                </a:solidFill>
                <a:ea typeface="+mn-lt"/>
                <a:cs typeface="+mn-lt"/>
              </a:rPr>
              <a:t>//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Маленький скрипт загрузится первым, но выполнится вторым</a:t>
            </a:r>
            <a:endParaRPr lang="ru-RU">
              <a:solidFill>
                <a:schemeClr val="accent6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&lt;script defer src="./scripts/longer.js"&gt;&lt;/script&gt;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&lt;script defer src="./scripts/smaller.js"&gt;&lt;/script&gt;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b="1">
                <a:solidFill>
                  <a:schemeClr val="accent6"/>
                </a:solidFill>
                <a:ea typeface="+mn-lt"/>
                <a:cs typeface="+mn-lt"/>
              </a:rPr>
              <a:t>//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Атрибут defer предназначен только для внешних скриптов</a:t>
            </a:r>
            <a:endParaRPr lang="ru-RU">
              <a:solidFill>
                <a:schemeClr val="accent6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16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D1E03-D813-4686-A493-536DDA73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Ключевое слово </a:t>
            </a:r>
            <a:r>
              <a:rPr lang="ru-RU" b="1" dirty="0" err="1">
                <a:cs typeface="Calibri Light"/>
              </a:rPr>
              <a:t>git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ED54B-51D1-40FD-BC8D-B787F943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начале каждой команды прописывается ключевое слово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.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Пример: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–m "</a:t>
            </a:r>
            <a:r>
              <a:rPr lang="ru-RU" dirty="0" err="1">
                <a:cs typeface="Calibri"/>
              </a:rPr>
              <a:t>first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"      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pull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origin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master</a:t>
            </a:r>
            <a:r>
              <a:rPr lang="ru-RU" dirty="0">
                <a:cs typeface="Calibri"/>
              </a:rPr>
              <a:t> 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56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DD44-DC25-4C4D-956E-5BB90CB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ea typeface="+mj-lt"/>
                <a:cs typeface="+mj-lt"/>
              </a:rPr>
              <a:t>Скрипты async и defer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DDF6D-977D-4A72-887F-5489324B23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Атрибут </a:t>
            </a:r>
            <a:r>
              <a:rPr lang="ru-RU" b="1" dirty="0">
                <a:solidFill>
                  <a:srgbClr val="FFFF00"/>
                </a:solidFill>
                <a:latin typeface="Calibri"/>
                <a:ea typeface="+mn-lt"/>
                <a:cs typeface="+mn-lt"/>
              </a:rPr>
              <a:t>async</a:t>
            </a:r>
            <a:r>
              <a:rPr lang="ru-RU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 - говорит о том что скрипт абсолютно независим. </a:t>
            </a:r>
            <a:r>
              <a:rPr lang="ru-RU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Страница продолжает загружаться вместе со скриптом.</a:t>
            </a:r>
            <a:endParaRPr lang="ru-RU">
              <a:solidFill>
                <a:schemeClr val="accent6"/>
              </a:solidFill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src="./scripts/longer.js"&gt;&lt;/script&gt;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src="./scripts/smaller.js"&gt;&lt;/script&gt;</a:t>
            </a:r>
            <a:endParaRPr lang="ru-RU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//Асинхронные скрипты не ждут друг друга. Меньший скрипт smaller.js идёт вторым, но скорее всего загрузится раньше longer.js, поэтому и запустится первым. То есть, скрипты выполняются в порядке загрузки.</a:t>
            </a:r>
            <a:endParaRPr lang="ru-RU">
              <a:solidFill>
                <a:schemeClr val="accent6"/>
              </a:solidFill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src="./scripts/longer.js"&gt;&lt;/script&gt;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src="./scripts/smaller.js"&gt;&lt;/script&gt;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73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4963F-52D6-43D4-A6EB-1A0B1F6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4A7F7-4308-40B3-B478-55FDEAFF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4963F-52D6-43D4-A6EB-1A0B1F6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4A7F7-4308-40B3-B478-55FDEAFF2E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Arial,Sans-Serif" panose="020B0604020202020204" pitchFamily="34" charset="0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В языке программирования группа слов/ чисел / операций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Пример: 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a = b * 2;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 err="1">
                <a:solidFill>
                  <a:schemeClr val="lt1"/>
                </a:solidFill>
                <a:ea typeface="+mn-lt"/>
                <a:cs typeface="+mn-lt"/>
              </a:rPr>
              <a:t>a,b</a:t>
            </a: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 – переменные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2- литеральное значение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‘=‘ и ‘*’ – операции.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22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CC8B0-0613-4E5A-9293-4BA5E919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Переменные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B7F5C-74D4-482C-9A99-59B391AFF4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Имеют название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Имеют значение 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Т.к. JS – язык без строгой типизации, конкретный тип хранимых данных в переменной не указывается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1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Литеральное значение / Литерал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константы, включаемые непосредственно в текст программы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могут быть изменены в тексте программы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58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Выполняют действия со значениями и переменными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бывают следующих видов: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присваивания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65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«a= b* 2;» сообщает компьютеру, что ему необходимо взять текущее значение из переменной b, умножить его на 2, и сохранить результат в другую переменную, </a:t>
            </a:r>
            <a:r>
              <a:rPr lang="ru-RU" dirty="0">
                <a:solidFill>
                  <a:schemeClr val="lt1"/>
                </a:solidFill>
              </a:rPr>
              <a:t>которая 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называется</a:t>
            </a:r>
            <a:r>
              <a:rPr lang="ru-RU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состоят из одного или более выражений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—это любая ссылка на переменную или значение или набор переменных и значений, объединенных операциями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35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a=b*2;</a:t>
            </a: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этого оператора 4 выражения: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2—это выражение литерального значения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b—это выражение переменной, которое тут означает извлечение его текущего значения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b* 2—это арифметическое выражение, в данном случае выполнение умножения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 b* 2—это выражение присваивания, в данном случае это присвоить результат выражения b* 2 переменной a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lang="ru-RU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подробнее о выражениях далее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21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Оператор-выражение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Выражение, которое является законченным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a*4;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2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0F68C-45A0-42B2-98D3-D9632E1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Создание и инициализация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A6521-3EA3-4F7C-8485-A20A922A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Перед началом работы необходимо на компьютере перейти в папку с проектом и открыть терминал на </a:t>
            </a:r>
            <a:r>
              <a:rPr lang="ru-RU" dirty="0" err="1">
                <a:cs typeface="Calibri"/>
              </a:rPr>
              <a:t>windows</a:t>
            </a:r>
            <a:r>
              <a:rPr lang="ru-RU" dirty="0">
                <a:cs typeface="Calibri"/>
              </a:rPr>
              <a:t>(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bash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here</a:t>
            </a:r>
            <a:r>
              <a:rPr lang="ru-RU" dirty="0">
                <a:cs typeface="Calibri"/>
              </a:rPr>
              <a:t>)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init</a:t>
            </a:r>
            <a:r>
              <a:rPr lang="ru-RU" dirty="0">
                <a:cs typeface="Calibri"/>
              </a:rPr>
              <a:t> 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 инициализация репозитория</a:t>
            </a:r>
          </a:p>
          <a:p>
            <a:r>
              <a:rPr lang="ru-RU" dirty="0" err="1">
                <a:cs typeface="Calibri"/>
              </a:rPr>
              <a:t>echo</a:t>
            </a:r>
            <a:r>
              <a:rPr lang="ru-RU" dirty="0">
                <a:cs typeface="Calibri"/>
              </a:rPr>
              <a:t> &gt;&gt; Readme.md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//создание файла описания репозитория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add</a:t>
            </a:r>
            <a:r>
              <a:rPr lang="ru-RU" dirty="0">
                <a:cs typeface="Calibri"/>
              </a:rPr>
              <a:t> .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//сохранение всех изменений в систему контроля версий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–m "</a:t>
            </a:r>
            <a:r>
              <a:rPr lang="ru-RU" dirty="0" err="1">
                <a:cs typeface="Calibri"/>
              </a:rPr>
              <a:t>first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myProject</a:t>
            </a:r>
            <a:r>
              <a:rPr lang="ru-RU" dirty="0">
                <a:cs typeface="Calibri"/>
              </a:rPr>
              <a:t>"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//создание коммита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remote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  <a:hlinkClick r:id="rId2"/>
              </a:rPr>
              <a:t>https://github.com/.../....git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//работа с удаленным репозиторием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-u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 репозиторий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88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программы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51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Инструменты: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знакомства с языком JavaScript понадобиться открыть консоль в средствах разработки в ближайшем браузере (Firefox, Chrome, IE и т.п.).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527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шагам: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Ввести в адресную строку «about:blank» для открытия пустой страницы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Нажать клавишу f12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Перейти во вкладку «консоль»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*комбинация &lt;shift&gt; + &lt;enter&gt; используется для многострочного скрипта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210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690688"/>
            <a:ext cx="8640000" cy="3760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4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вывода значения  в консоли разработчика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 b) – функция, в которую передаётся значение, которое нужно вывести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 —это ссылка на объект, где расположена функция log(..)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6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a</a:t>
            </a: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Еще один путь вывести информацию —запустить оператор alert(..). Например: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b);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Данный оператор показывает всплывающее окно с кнопкой «OK» и содержимым переменной b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37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простого диалога с пользователем </a:t>
            </a:r>
            <a:r>
              <a:rPr lang="ru-RU">
                <a:solidFill>
                  <a:schemeClr val="lt1"/>
                </a:solidFill>
              </a:rPr>
              <a:t>посредством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модального окна. 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=prompt( "Please tell me your age:");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age);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Сообщение, которое вы передаете в prompt(..), в данном случае «Please tell me your age:» выводится во всплывающем окне.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5901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7200000" cy="396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530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143656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только вы подтвердите ввод текста щелкнув по «OK», вы заметите, что введенное значение теперь хранится в переменной age, которую мы затем </a:t>
            </a:r>
            <a:r>
              <a:rPr lang="ru-RU">
                <a:solidFill>
                  <a:schemeClr val="lt1"/>
                </a:solidFill>
              </a:rPr>
              <a:t>выведем с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помощью console.log(..):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50973"/>
            <a:ext cx="5953125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8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63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7C29-89DB-45EE-B300-9E7535E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Отправка новых данных в этот же ранее созданный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D22EE-03A8-46B1-A172-1C0B4561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После внесенных изменений в проект необходимо сначала их сохранить в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а потом отправить только на удаленный репозиторий:</a:t>
            </a:r>
            <a:endParaRPr lang="ru-RU" dirty="0"/>
          </a:p>
          <a:p>
            <a:r>
              <a:rPr lang="ru-RU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status</a:t>
            </a:r>
            <a:r>
              <a:rPr lang="ru-RU" dirty="0">
                <a:cs typeface="Calibri"/>
              </a:rPr>
              <a:t>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 проверка на то что файлы изменились в проекте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add</a:t>
            </a:r>
            <a:r>
              <a:rPr lang="ru-RU" dirty="0">
                <a:cs typeface="Calibri"/>
              </a:rPr>
              <a:t> -A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//сохранение всех изменений в систему контроля версий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 –m "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myProject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//создание коммита</a:t>
            </a:r>
          </a:p>
          <a:p>
            <a:r>
              <a:rPr lang="ru-RU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pull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origin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master</a:t>
            </a:r>
            <a:r>
              <a:rPr lang="ru-RU" dirty="0">
                <a:cs typeface="Calibri"/>
              </a:rPr>
              <a:t> 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забирает изменения из удаленного репозитория и интегрирует их с изменениями в локальном репозитории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solidFill>
                  <a:srgbClr val="000000"/>
                </a:solidFill>
                <a:cs typeface="Calibri"/>
              </a:rPr>
              <a:t>git push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origin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master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 репозиторий</a:t>
            </a:r>
          </a:p>
          <a:p>
            <a:endParaRPr lang="ru-RU" dirty="0">
              <a:solidFill>
                <a:srgbClr val="70AD47"/>
              </a:solidFill>
              <a:cs typeface="Calibri"/>
            </a:endParaRP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428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Операции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—это те действия, которые мы выполняем над переменными и значениями. Мы уже видели две операции JavaScript, = и *.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* выполняет математическое умножение.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= используется для присваивания—сначала мы вычисляем значение с правой стороны(исходное значение) от = , а затем записываем его в переменную, которую мы указываем с левой стороны(переменная назначения)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596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Хоть и не являющееся технически операцией, вам необходимо ключевое слово var в любой программе, поскольку это основной способ, с помощью которого вы объявляете (т.е. создаете) переменные (сокращение от variables).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 всегда должны объявить переменную с именем до того, как начнете </a:t>
            </a:r>
            <a:r>
              <a:rPr lang="ru-RU">
                <a:solidFill>
                  <a:schemeClr val="lt1"/>
                </a:solidFill>
              </a:rPr>
              <a:t>ее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использовать. Но вам достаточно объявить переменную всего раз для каждой области видимости, а затем пользоваться ею столько раз, сколько нужно.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373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5D0A3-5156-4782-9E5C-6D3E395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cs typeface="Calibri Light"/>
              </a:rPr>
              <a:t>var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3F6F0-DD9E-4E37-9C33-D7C23D4A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С помощью ключевого слова </a:t>
            </a:r>
            <a:r>
              <a:rPr lang="ru-RU" dirty="0" err="1">
                <a:solidFill>
                  <a:schemeClr val="accent6"/>
                </a:solidFill>
                <a:cs typeface="Calibri"/>
              </a:rPr>
              <a:t>var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 можно объявить новую переменную.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num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15;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str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Hello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world</a:t>
            </a:r>
            <a:r>
              <a:rPr lang="ru-RU" dirty="0">
                <a:solidFill>
                  <a:schemeClr val="bg1"/>
                </a:solidFill>
                <a:cs typeface="Calibri"/>
              </a:rPr>
              <a:t>!';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arr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['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one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two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three</a:t>
            </a:r>
            <a:r>
              <a:rPr lang="ru-RU" dirty="0">
                <a:solidFill>
                  <a:schemeClr val="bg1"/>
                </a:solidFill>
                <a:cs typeface="Calibri"/>
              </a:rPr>
              <a:t>' ];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obj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[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name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Peter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age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'24'  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];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bul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true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und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nuls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null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notan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91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Пример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=20;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+1;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*2;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42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93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Присваивание: = как в «a = 2».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Математические: +(сложение), -(вычитание), *(умножение) и /(деление), как в «a* 3».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Составное присваивание: +=, -=, *=, и /= — это составные операции, которые объединяют математическую операцию с присваиванием, как в a += 2 (эквивалентно «a= a+ 2»).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Инкремент/Декремент: ++(инкремент), --(декремент), как в «a++»(эквивалентно «a=a+ 1»).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Доступ к свойству объекта: «.» как в  console.log().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—это значения, которые хранят другие значения под своими именами, называемые свойства.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obj.a означает значение из объекта obj из его свойства a. Еще один способ доступа к свойствам —obj["a"].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Равенство: ==(нестрогое), ===(строгое), !=(нестрогое неравенство), !==(строгое неравенство), как в «a == b».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Сравнение: &lt;(меньше чем), &gt;(больше чем), &lt;=(меньше или нестрого равно), &gt;=(больше или нестрого равно), как в «a&lt;= b».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Логические: &amp;&amp;(и),||(или), как в «a||b», которое выбирает или a, или(or) b. Эти операции используются для создания составных условных конструкций. Например: если либо a либо (or)b—истина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04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A5AFA-F770-4356-9015-30FB6826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A2865-2980-407E-ADED-9DF1ADD3D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6" descr="Изображение выглядит как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3AB1A6-2B26-4437-AEC5-B649E8D0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7" y="1825970"/>
            <a:ext cx="4321627" cy="43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0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и типы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JavaScript есть встроенные типы для каждого из этих так называемых примитивных значений: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работать с математикой, вам нужно число.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вывести значение на экран, вам нужна строка(один или несколько символов, слов, предложений).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принять решение в своей программе, вам нужно логическое значение (true (истина) или false (ложь)).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410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типы данных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«null»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«NAN»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«undefined»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«object»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типа переменной 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можно использовать оператор </a:t>
            </a:r>
            <a:r>
              <a:rPr lang="ru-RU" sz="2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typeof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84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Значения, непосредственно включаемые в исходный код, называются литералы. Строковые литералы заключаются в двойные кавычки "...« или одинарные ('...’) — единственная разница в них — это ваши стилистические предпочтения. Литералы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Числа и логического з</a:t>
            </a:r>
            <a:r>
              <a:rPr lang="ru-RU">
                <a:solidFill>
                  <a:schemeClr val="lt1"/>
                </a:solidFill>
              </a:rPr>
              <a:t>нн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ачения пишутся как есть.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903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"Я -строка";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'Я -тоже строка';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90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BF829-D0DD-48F4-9F3E-BDCF3C53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Три состояния </a:t>
            </a:r>
            <a:r>
              <a:rPr lang="ru-RU" b="1" dirty="0" err="1">
                <a:cs typeface="Calibri Light"/>
              </a:rPr>
              <a:t>git</a:t>
            </a:r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E9124D3-1116-4389-83E3-C4BC718B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51" y="1465408"/>
            <a:ext cx="5283896" cy="4863955"/>
          </a:xfrm>
        </p:spPr>
      </p:pic>
    </p:spTree>
    <p:extLst>
      <p:ext uri="{BB962C8B-B14F-4D97-AF65-F5344CB8AC3E}">
        <p14:creationId xmlns:p14="http://schemas.microsoft.com/office/powerpoint/2010/main" val="1248472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типов</a:t>
            </a:r>
            <a:endParaRPr/>
          </a:p>
        </p:txBody>
      </p:sp>
      <p:pic>
        <p:nvPicPr>
          <p:cNvPr id="274" name="Google Shape;274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6762" y="1738312"/>
            <a:ext cx="3038475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041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между типами</a:t>
            </a:r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1 типа к другому в программировании называется приведением.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предоставляет несколько различных возможностей принудительного приведения между типами.</a:t>
            </a: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Например: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="42";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 =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a );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"42"</a:t>
            </a:r>
            <a:endParaRPr dirty="0">
              <a:solidFill>
                <a:schemeClr val="accent6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b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42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13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приведение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Number(..)(встроенная функция)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43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сравнении строки "99.99" с числом 99.99 многие согласятся, что они равны. Но они ведь не совсем одно и то же, не так ли? Это одно и то же значение в двух разных представлениях, двух разных типов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375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вы используете операцию нестрогого равенства == для сравнения "99.99" == 99.99, JavaScript преобразует с левой стороны "99.99"в его числовой эквивалент 99.99. После этого сравнение превращается в 99.99 == 99.99, которое конечно является истинным.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1021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869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Код без комментариев не оптимален.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Слишком много комментариев (по одному на каждую строку кода, например) возможно являются признаком плохо написанного кода.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Комментарии должны объяснять почему, а не что. Они могут дополнительно объяснять как, когда код особенно сложен.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805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Это -однострочный комментарий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/* А это -многострочный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комментарий.*/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5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20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использует динамическую типизацию, что означает, что переменные могут хранить значения любого типа без какого-либо контроля типов.</a:t>
            </a:r>
            <a:endParaRPr dirty="0">
              <a:solidFill>
                <a:schemeClr val="lt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lt1"/>
              </a:buClr>
              <a:buSzPts val="1750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уже упоминалось ранее, мы объявляем переменную используя оператор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заметьте, что при этом нет больше никакой другой информации о типе в объявлении.</a:t>
            </a:r>
            <a:r>
              <a:rPr lang="ru-RU" sz="1750" dirty="0">
                <a:solidFill>
                  <a:schemeClr val="lt1"/>
                </a:solidFill>
              </a:rPr>
              <a:t> 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эту простую программу: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=99.99;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*2;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dirty="0">
                <a:solidFill>
                  <a:schemeClr val="lt1"/>
                </a:solidFill>
              </a:rPr>
              <a:t>); </a:t>
            </a:r>
            <a:r>
              <a:rPr lang="ru-RU" sz="1750" dirty="0">
                <a:solidFill>
                  <a:schemeClr val="accent6"/>
                </a:solidFill>
              </a:rPr>
              <a:t>//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199.98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преобразует `</a:t>
            </a:r>
            <a:r>
              <a:rPr lang="ru-RU" sz="17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` в строку и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добавляет "$" в начало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="$"+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"$199.98"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Переменная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начинает свой жизненный цикл с хранения числа 99.99, а затем хранит числовой результат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2, который равен 199.98.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6ED77-84F2-4D11-ABCA-6A7B8D64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Каждый коммит имеет </a:t>
            </a:r>
            <a:r>
              <a:rPr lang="ru-RU" b="1" dirty="0">
                <a:ea typeface="+mj-lt"/>
                <a:cs typeface="+mj-lt"/>
              </a:rPr>
              <a:t>SHA-1 </a:t>
            </a:r>
            <a:r>
              <a:rPr lang="ru-RU" b="1" dirty="0" err="1">
                <a:ea typeface="+mj-lt"/>
                <a:cs typeface="+mj-lt"/>
              </a:rPr>
              <a:t>хеш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BED61-D08F-4B9A-9934-D603BBCA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24b9da6552252987aa493b52f8696cd6d3b00373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//SHA-1 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хеш</a:t>
            </a:r>
            <a:endParaRPr lang="ru-RU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Чтобы увидеть данный </a:t>
            </a:r>
            <a:r>
              <a:rPr lang="ru-RU" dirty="0" err="1">
                <a:cs typeface="Calibri"/>
              </a:rPr>
              <a:t>хеш</a:t>
            </a:r>
            <a:r>
              <a:rPr lang="ru-RU" dirty="0">
                <a:cs typeface="Calibri"/>
              </a:rPr>
              <a:t> необходимо в терминале ввести команду: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endParaRPr lang="ru-RU" dirty="0">
              <a:solidFill>
                <a:srgbClr val="000000"/>
              </a:solidFill>
              <a:cs typeface="Calibri"/>
            </a:endParaRPr>
          </a:p>
          <a:p>
            <a:r>
              <a:rPr lang="ru-RU" dirty="0" err="1">
                <a:solidFill>
                  <a:srgbClr val="000000"/>
                </a:solidFill>
                <a:cs typeface="Calibri"/>
              </a:rPr>
              <a:t>git</a:t>
            </a:r>
            <a:r>
              <a:rPr lang="ru-RU" dirty="0">
                <a:solidFill>
                  <a:srgbClr val="000000"/>
                </a:solidFill>
                <a:cs typeface="Calibri"/>
              </a:rPr>
              <a:t> 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log</a:t>
            </a:r>
          </a:p>
          <a:p>
            <a:endParaRPr lang="ru-RU" dirty="0">
              <a:solidFill>
                <a:srgbClr val="000000"/>
              </a:solidFill>
              <a:cs typeface="Calibri"/>
            </a:endParaRPr>
          </a:p>
          <a:p>
            <a:endParaRPr lang="ru-RU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504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Первая команда console.log(..) должна неявно привести это Числовое значение к строке, чтобы вывести его в консоль. Затем оператор amount= "$" + String(amount) явно приводит значение 199.98 к строке и добавляет символ "$« в начало. С этого момента, amount хранит строковое значение "$199.98", поэтому второму оператору console.log(..)не нужно выполнять никакого </a:t>
            </a:r>
            <a:r>
              <a:rPr lang="ru-RU">
                <a:solidFill>
                  <a:schemeClr val="lt1"/>
                </a:solidFill>
              </a:rPr>
              <a:t>привидения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чтобы вывести его в конс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930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EF7BB-005C-4A31-BD38-96FACE05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Константа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B5359-B570-43DF-B673-6D9B1ED5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2"/>
            <a:ext cx="10515600" cy="5482047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cs typeface="Calibri"/>
              </a:rPr>
              <a:t>Отличие константы от обычной переменной лишь в том, что ее нельзя изменить в последующем. Записывается с помощью ключевого слова const:</a:t>
            </a:r>
            <a:endParaRPr lang="ru-RU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const num = 15;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num = 20; </a:t>
            </a:r>
            <a:r>
              <a:rPr lang="ru-RU">
                <a:solidFill>
                  <a:srgbClr val="FF0000"/>
                </a:solidFill>
                <a:cs typeface="Calibri"/>
              </a:rPr>
              <a:t>//</a:t>
            </a:r>
            <a:r>
              <a:rPr lang="ru-RU">
                <a:solidFill>
                  <a:srgbClr val="FF0000"/>
                </a:solidFill>
                <a:ea typeface="+mn-lt"/>
                <a:cs typeface="+mn-lt"/>
              </a:rPr>
              <a:t>Uncaught TypeError: Assignment to constant variable...</a:t>
            </a:r>
            <a:endParaRPr lang="ru-RU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cs typeface="Calibri"/>
              </a:rPr>
              <a:t>Однако можно осуществить изменение свойства объекта но не сам объект!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const obj = {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    name: 'Alex',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    age: 14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obj.age= 15;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59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11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if(a&lt;2){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864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if..else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age=17;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if(age&lt;18){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740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switch ..case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9"/>
          <p:cNvSpPr txBox="1">
            <a:spLocks noGrp="1"/>
          </p:cNvSpPr>
          <p:nvPr>
            <p:ph type="body" idx="1"/>
          </p:nvPr>
        </p:nvSpPr>
        <p:spPr>
          <a:xfrm>
            <a:off x="704475" y="1389525"/>
            <a:ext cx="10515600" cy="5353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(x) {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'value1':</a:t>
            </a: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ru-RU" sz="23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(x === 'value1')</a:t>
            </a:r>
            <a:endParaRPr sz="2350" dirty="0">
              <a:solidFill>
                <a:schemeClr val="accent6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'value2':</a:t>
            </a: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ru-RU" sz="23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(x === 'value2')</a:t>
            </a:r>
            <a:endParaRPr sz="2350" dirty="0">
              <a:solidFill>
                <a:schemeClr val="accent6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7147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973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for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for(var a=1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a&lt;18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>
                <a:solidFill>
                  <a:schemeClr val="lt1"/>
                </a:solidFill>
              </a:rPr>
              <a:t>welcome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766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while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056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do..while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a=1;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sorry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young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(a&lt;18);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 dirty="0" err="1">
                <a:solidFill>
                  <a:schemeClr val="lt1"/>
                </a:solidFill>
              </a:rPr>
              <a:t>welcome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38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82336-7FED-4B32-A702-7D2BF60E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Создание новой ветки в </a:t>
            </a:r>
            <a:r>
              <a:rPr lang="ru-RU" b="1" dirty="0" err="1">
                <a:cs typeface="Calibri Light"/>
              </a:rPr>
              <a:t>git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A4AB9-3369-41C3-9077-6FE3E641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git checkout –b "new_branch" </a:t>
            </a:r>
            <a:r>
              <a:rPr lang="ru-RU">
                <a:solidFill>
                  <a:schemeClr val="accent6"/>
                </a:solidFill>
                <a:cs typeface="Calibri"/>
              </a:rPr>
              <a:t>//создание новой ветки под названием new_branch</a:t>
            </a:r>
          </a:p>
          <a:p>
            <a:r>
              <a:rPr lang="ru-RU">
                <a:cs typeface="Calibri"/>
              </a:rPr>
              <a:t>git add –A 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//сохранение всех изменений в систему контроля версий</a:t>
            </a:r>
          </a:p>
          <a:p>
            <a:r>
              <a:rPr lang="ru-RU">
                <a:cs typeface="Calibri"/>
              </a:rPr>
              <a:t>git commit –m "comment for new branch"</a:t>
            </a:r>
            <a:r>
              <a:rPr lang="ru-RU">
                <a:solidFill>
                  <a:schemeClr val="accent6"/>
                </a:solidFill>
                <a:cs typeface="Calibri"/>
              </a:rPr>
              <a:t>// создание нового коммита в созданной ветке 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cs typeface="Calibri"/>
              </a:rPr>
              <a:t>git push origin new_branch 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 репозиторий в ветку new_branch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554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0449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endParaRPr/>
          </a:p>
        </p:txBody>
      </p:sp>
      <p:sp>
        <p:nvSpPr>
          <p:cNvPr id="389" name="Google Shape;389;p6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(param1,param2 ..){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//тело функции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8426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return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(param1,param2 ..){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//тело функции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a;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792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490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переменные</a:t>
            </a:r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5143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5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dirty="0">
                <a:solidFill>
                  <a:schemeClr val="lt1"/>
                </a:solidFill>
              </a:rPr>
              <a:t> 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- Вася!';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локальная переменная</a:t>
            </a:r>
            <a:endParaRPr sz="2550" dirty="0">
              <a:solidFill>
                <a:schemeClr val="accent6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dirty="0">
                <a:solidFill>
                  <a:schemeClr val="lt1"/>
                </a:solidFill>
              </a:rPr>
              <a:t> 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2550"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50" dirty="0">
              <a:solidFill>
                <a:schemeClr val="lt1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'Привет, я - Вася!'</a:t>
            </a:r>
            <a:endParaRPr sz="2550" dirty="0">
              <a:solidFill>
                <a:schemeClr val="accent6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&lt;-- будет ошибка, т.к. переменная видна только внутри</a:t>
            </a:r>
            <a:endParaRPr sz="25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376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помнить</a:t>
            </a:r>
            <a:endParaRPr/>
          </a:p>
        </p:txBody>
      </p:sp>
      <p:sp>
        <p:nvSpPr>
          <p:cNvPr id="412" name="Google Shape;412;p6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Блоки if/else, switch, for, while, do..while не влияют на область видимости переменных.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Неважно, где именно в функции и сколько раз объявляется переменная. Любое объявление срабатывает один раз и распространяется на всю функцию.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2900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18" name="Google Shape;418;p70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'Вася';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' +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Привет, я Вася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18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47901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'Вася';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'Петя';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(1) присвоение во внешнюю переменную</a:t>
            </a:r>
            <a:endParaRPr>
              <a:solidFill>
                <a:schemeClr val="accent6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' +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Петя, значение внешней переменной изменено функцией</a:t>
            </a: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63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в браузере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0892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событий</a:t>
            </a:r>
            <a:endParaRPr/>
          </a:p>
        </p:txBody>
      </p:sp>
      <p:sp>
        <p:nvSpPr>
          <p:cNvPr id="435" name="Google Shape;435;p73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439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мыши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документа Window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клавиатуры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формы и ЭУ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буфера обмена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перетаскивания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медиа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CSS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71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E1866-2076-438E-A3D0-EBE9813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merge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0CAE0-8A64-466F-8A6E-8556ED2C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   Слияние веток:</a:t>
            </a:r>
          </a:p>
          <a:p>
            <a:r>
              <a:rPr lang="ru-RU">
                <a:cs typeface="Calibri"/>
              </a:rPr>
              <a:t>git commit "comments in new_branch" </a:t>
            </a:r>
            <a:r>
              <a:rPr lang="ru-RU">
                <a:solidFill>
                  <a:schemeClr val="accent6"/>
                </a:solidFill>
                <a:cs typeface="Calibri"/>
              </a:rPr>
              <a:t>//коммит в рабочей ветке</a:t>
            </a:r>
          </a:p>
          <a:p>
            <a:r>
              <a:rPr lang="ru-RU">
                <a:cs typeface="Calibri"/>
              </a:rPr>
              <a:t>git push origin new_branch </a:t>
            </a:r>
            <a:r>
              <a:rPr lang="ru-RU">
                <a:solidFill>
                  <a:schemeClr val="accent6"/>
                </a:solidFill>
                <a:cs typeface="Calibri"/>
              </a:rPr>
              <a:t>//отправка изменений с рабочей ветки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cs typeface="Calibri"/>
              </a:rPr>
              <a:t>git checkout –b hotfix </a:t>
            </a:r>
            <a:r>
              <a:rPr lang="ru-RU">
                <a:solidFill>
                  <a:schemeClr val="accent6"/>
                </a:solidFill>
                <a:cs typeface="Calibri"/>
              </a:rPr>
              <a:t>//возникла ошибка в master, создаем новую ветку для решения проьблемы</a:t>
            </a:r>
          </a:p>
          <a:p>
            <a:r>
              <a:rPr lang="ru-RU">
                <a:cs typeface="Calibri"/>
              </a:rPr>
              <a:t>git add . </a:t>
            </a:r>
            <a:r>
              <a:rPr lang="ru-RU">
                <a:solidFill>
                  <a:schemeClr val="accent6"/>
                </a:solidFill>
                <a:cs typeface="Calibri"/>
              </a:rPr>
              <a:t>//сохраняем изменения в систему контроля версий для решения проблемы</a:t>
            </a:r>
          </a:p>
          <a:p>
            <a:r>
              <a:rPr lang="ru-RU">
                <a:cs typeface="Calibri"/>
              </a:rPr>
              <a:t>git commit –m "commit for fixed problems in master" </a:t>
            </a:r>
            <a:r>
              <a:rPr lang="ru-RU">
                <a:solidFill>
                  <a:schemeClr val="accent6"/>
                </a:solidFill>
                <a:cs typeface="Calibri"/>
              </a:rPr>
              <a:t>//коммит в ветке с решением проблемы</a:t>
            </a:r>
          </a:p>
          <a:p>
            <a:r>
              <a:rPr lang="ru-RU">
                <a:cs typeface="Calibri"/>
              </a:rPr>
              <a:t>git checkout master </a:t>
            </a:r>
            <a:r>
              <a:rPr lang="ru-RU">
                <a:solidFill>
                  <a:schemeClr val="accent6"/>
                </a:solidFill>
                <a:cs typeface="Calibri"/>
              </a:rPr>
              <a:t>//переход на ветку master</a:t>
            </a:r>
          </a:p>
          <a:p>
            <a:r>
              <a:rPr lang="ru-RU">
                <a:cs typeface="Calibri"/>
              </a:rPr>
              <a:t>git merge hotfix </a:t>
            </a:r>
            <a:r>
              <a:rPr lang="ru-RU">
                <a:solidFill>
                  <a:schemeClr val="accent6"/>
                </a:solidFill>
                <a:cs typeface="Calibri"/>
              </a:rPr>
              <a:t>//слияние последних измнений из hotfix с master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235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мыши</a:t>
            </a:r>
            <a:endParaRPr/>
          </a:p>
        </p:txBody>
      </p:sp>
      <p:graphicFrame>
        <p:nvGraphicFramePr>
          <p:cNvPr id="441" name="Google Shape;441;p74"/>
          <p:cNvGraphicFramePr/>
          <p:nvPr/>
        </p:nvGraphicFramePr>
        <p:xfrm>
          <a:off x="838200" y="1690688"/>
          <a:ext cx="10515600" cy="297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левой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dblclick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двойное нажатие на элемент левой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contextmenu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правой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наведении мыши на элемент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нажатии мышью на элемент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mouseup 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отжатии мыши на элементе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движении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onwheel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передвижении колеса мыши над элементом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80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документа Window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p75"/>
          <p:cNvGraphicFramePr/>
          <p:nvPr/>
        </p:nvGraphicFramePr>
        <p:xfrm>
          <a:off x="838199" y="1690688"/>
          <a:ext cx="10515600" cy="1857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DOMContentLoaded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загружен и обработан, DOM полностью построена и доступна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загрузил все ресурсы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beforeunload/unload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уходе со страницы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изменил размеры окна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запуске/загрузке ресурса происходит ошибка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1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форм и элементов управления</a:t>
            </a:r>
            <a:endParaRPr/>
          </a:p>
        </p:txBody>
      </p:sp>
      <p:graphicFrame>
        <p:nvGraphicFramePr>
          <p:cNvPr id="453" name="Google Shape;453;p76"/>
          <p:cNvGraphicFramePr/>
          <p:nvPr/>
        </p:nvGraphicFramePr>
        <p:xfrm>
          <a:off x="838200" y="1690688"/>
          <a:ext cx="10515600" cy="2600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потере элементов фокуса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 окончании изменении значения элемента формы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элементов фокуса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элементом статуса invalid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выборе пользователем элемента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отправке формы на сервер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срабатывает тут же при изменении значения текстового элемента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006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752475"/>
            <a:ext cx="9525000" cy="535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81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25A4-DB39-4545-A87C-E686CB57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rebase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16920-6438-4D54-856C-4607849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    Второй способ слияния веток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"</a:t>
            </a:r>
            <a:r>
              <a:rPr lang="ru-RU" dirty="0" err="1">
                <a:ea typeface="+mn-lt"/>
                <a:cs typeface="+mn-lt"/>
              </a:rPr>
              <a:t>comments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new_branch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//коммит в рабочей ветке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new_branch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изменений с рабочей ветки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checkout</a:t>
            </a:r>
            <a:r>
              <a:rPr lang="ru-RU" dirty="0">
                <a:ea typeface="+mn-lt"/>
                <a:cs typeface="+mn-lt"/>
              </a:rPr>
              <a:t> –b </a:t>
            </a:r>
            <a:r>
              <a:rPr lang="ru-RU" dirty="0" err="1">
                <a:ea typeface="+mn-lt"/>
                <a:cs typeface="+mn-lt"/>
              </a:rPr>
              <a:t>newfix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//возникла ошибка в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, создаем новую ветку для решения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.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//сохраняем изменения в систему контроля версий для решения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–m "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fixed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problems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//коммит в ветке с решением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checkout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//переход на ветку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merge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newfix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//слияние последних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измнений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 из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newfix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 с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 удаленный репозиторий ветка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90371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83</Slides>
  <Notes>57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83</vt:i4>
      </vt:variant>
    </vt:vector>
  </HeadingPairs>
  <TitlesOfParts>
    <vt:vector size="85" baseType="lpstr">
      <vt:lpstr>Тема Office</vt:lpstr>
      <vt:lpstr>Тема Office</vt:lpstr>
      <vt:lpstr>Основы Git. Знакомство с JavaScript.</vt:lpstr>
      <vt:lpstr>Ключевое слово git</vt:lpstr>
      <vt:lpstr>Создание и инициализация репозитория</vt:lpstr>
      <vt:lpstr>Отправка новых данных в этот же ранее созданный репозиторий</vt:lpstr>
      <vt:lpstr>Три состояния git</vt:lpstr>
      <vt:lpstr>Каждый коммит имеет SHA-1 хеш</vt:lpstr>
      <vt:lpstr>Создание новой ветки в git</vt:lpstr>
      <vt:lpstr>git merge</vt:lpstr>
      <vt:lpstr>git rebase</vt:lpstr>
      <vt:lpstr>git rebase</vt:lpstr>
      <vt:lpstr>Переход на более ранние изменения</vt:lpstr>
      <vt:lpstr>JavaScript</vt:lpstr>
      <vt:lpstr>Правила оформления кода</vt:lpstr>
      <vt:lpstr>Предисловие</vt:lpstr>
      <vt:lpstr>Предисловие</vt:lpstr>
      <vt:lpstr>Предисловие</vt:lpstr>
      <vt:lpstr>Предисловие</vt:lpstr>
      <vt:lpstr>Внешние и внутренние скрипты</vt:lpstr>
      <vt:lpstr>Скрипты async и defer</vt:lpstr>
      <vt:lpstr>Скрипты async и defer</vt:lpstr>
      <vt:lpstr>Операторы</vt:lpstr>
      <vt:lpstr>Операторы</vt:lpstr>
      <vt:lpstr>Переменные</vt:lpstr>
      <vt:lpstr>Литеральное значение / Литерал</vt:lpstr>
      <vt:lpstr>Операции</vt:lpstr>
      <vt:lpstr>В результате</vt:lpstr>
      <vt:lpstr>Выражения</vt:lpstr>
      <vt:lpstr>Пример</vt:lpstr>
      <vt:lpstr>Оператор-выражение</vt:lpstr>
      <vt:lpstr>Выполнение программы</vt:lpstr>
      <vt:lpstr>Инструменты:</vt:lpstr>
      <vt:lpstr>По шагам:</vt:lpstr>
      <vt:lpstr>Пример</vt:lpstr>
      <vt:lpstr>console.log()</vt:lpstr>
      <vt:lpstr>alert()</vt:lpstr>
      <vt:lpstr>prompt()</vt:lpstr>
      <vt:lpstr>prompt()</vt:lpstr>
      <vt:lpstr>prompt()</vt:lpstr>
      <vt:lpstr>Операции</vt:lpstr>
      <vt:lpstr>Операции</vt:lpstr>
      <vt:lpstr>var</vt:lpstr>
      <vt:lpstr>var</vt:lpstr>
      <vt:lpstr>var</vt:lpstr>
      <vt:lpstr>Операции</vt:lpstr>
      <vt:lpstr>Операции</vt:lpstr>
      <vt:lpstr>Значения и типы</vt:lpstr>
      <vt:lpstr>Дополнительные типы данных</vt:lpstr>
      <vt:lpstr>Литералы</vt:lpstr>
      <vt:lpstr>Литералы</vt:lpstr>
      <vt:lpstr>Приведение типов</vt:lpstr>
      <vt:lpstr>Преобразование между типами</vt:lpstr>
      <vt:lpstr>Явное приведение</vt:lpstr>
      <vt:lpstr>Неявное приведение</vt:lpstr>
      <vt:lpstr>Неявное приведение</vt:lpstr>
      <vt:lpstr>Комментарии в коде</vt:lpstr>
      <vt:lpstr>Комментарии в коде</vt:lpstr>
      <vt:lpstr>Комментарии в коде</vt:lpstr>
      <vt:lpstr>Переменные</vt:lpstr>
      <vt:lpstr>Переменные</vt:lpstr>
      <vt:lpstr>Переменные</vt:lpstr>
      <vt:lpstr>Константа</vt:lpstr>
      <vt:lpstr>Условные конструкции</vt:lpstr>
      <vt:lpstr>Оператор if</vt:lpstr>
      <vt:lpstr>Оператор if..else</vt:lpstr>
      <vt:lpstr>Конструкция switch ..case</vt:lpstr>
      <vt:lpstr>Циклы</vt:lpstr>
      <vt:lpstr>Оператор for</vt:lpstr>
      <vt:lpstr>Оператор while</vt:lpstr>
      <vt:lpstr>Оператор do..while</vt:lpstr>
      <vt:lpstr>Функции</vt:lpstr>
      <vt:lpstr>Синтаксис</vt:lpstr>
      <vt:lpstr>Оператор return</vt:lpstr>
      <vt:lpstr>Область видимости</vt:lpstr>
      <vt:lpstr>Локальные переменные</vt:lpstr>
      <vt:lpstr>Важно помнить</vt:lpstr>
      <vt:lpstr>Внешние переменные</vt:lpstr>
      <vt:lpstr>Внешние переменные</vt:lpstr>
      <vt:lpstr>События в браузере</vt:lpstr>
      <vt:lpstr>Типы событий</vt:lpstr>
      <vt:lpstr>События мыши</vt:lpstr>
      <vt:lpstr>События документа Window</vt:lpstr>
      <vt:lpstr>События форм и элементов управления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1219</cp:revision>
  <dcterms:created xsi:type="dcterms:W3CDTF">2019-11-15T11:17:21Z</dcterms:created>
  <dcterms:modified xsi:type="dcterms:W3CDTF">2019-11-20T14:37:28Z</dcterms:modified>
</cp:coreProperties>
</file>