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0" r:id="rId2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5B5DD-99BC-4684-B5FC-C4B2F32E2FF7}" v="65" dt="2019-11-27T11:03:54.140"/>
    <p1510:client id="{BEFB26BA-A522-4308-B4DB-9D192DC913E5}" v="130" dt="2019-11-27T15:15:25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EC119-9824-447E-846E-ACA9B6332F5E}" type="datetimeFigureOut">
              <a:rPr lang="ru-RU"/>
              <a:t>27.11.2019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1EC47-3FD0-4A1E-A860-5493CA16EA04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24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habr.com/company/raiffeisenbank/blog/340584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Calibri Light"/>
              </a:rPr>
              <a:t>Лекция 3</a:t>
            </a:r>
            <a:br>
              <a:rPr lang="ru-RU" dirty="0">
                <a:latin typeface="Times New Roman"/>
                <a:cs typeface="Calibri Light"/>
              </a:rPr>
            </a:br>
            <a:r>
              <a:rPr lang="ru-RU" dirty="0">
                <a:latin typeface="Times New Roman"/>
                <a:cs typeface="Calibri Light"/>
              </a:rPr>
              <a:t>ООП</a:t>
            </a:r>
            <a:endParaRPr lang="ru-RU" dirty="0">
              <a:latin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Порядок создания экземпляра</a:t>
            </a:r>
            <a:endParaRPr sz="3200"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объекта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Назначение нового объекта переменной this конструктора (после чего this указывает на новый объект)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 кода внутри конструктора (добавление свойств к новому объекту)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Возвращение нового объекта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986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Проблема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создаются для каждого экземпляра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2734" y="2280718"/>
            <a:ext cx="5400000" cy="183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 rotWithShape="1">
          <a:blip r:embed="rId4">
            <a:alphaModFix/>
          </a:blip>
          <a:srcRect r="5302"/>
          <a:stretch/>
        </p:blipFill>
        <p:spPr>
          <a:xfrm>
            <a:off x="790308" y="2280718"/>
            <a:ext cx="5113596" cy="2159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96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30762" y="1629738"/>
            <a:ext cx="5400000" cy="198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43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Внутренний и внешний интерфейс (инкапсуляция)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Публичное и приватное свойство</a:t>
            </a:r>
            <a:endParaRPr sz="18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 {</a:t>
            </a:r>
            <a:endParaRPr sz="18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fAge = 'лет';</a:t>
            </a:r>
            <a:endParaRPr sz="18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sz="18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function(){</a:t>
            </a:r>
            <a:endParaRPr sz="18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age + ' ' + fAge;</a:t>
            </a:r>
            <a:endParaRPr sz="18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var person = new Person</a:t>
            </a: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(‘John',</a:t>
            </a:r>
            <a:r>
              <a:rPr lang="en-US" sz="185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r>
              <a:rPr lang="en-US" sz="185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85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person.name = </a:t>
            </a: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'John';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console.log(person.name);</a:t>
            </a:r>
            <a:r>
              <a:rPr lang="en-US" sz="185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</a:t>
            </a:r>
            <a:r>
              <a:rPr lang="en-US" sz="185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</a:t>
            </a:r>
            <a:endParaRPr sz="185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</a:t>
            </a:r>
            <a:r>
              <a:rPr lang="en-US" sz="185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</a:t>
            </a:r>
            <a:r>
              <a:rPr lang="en-US" sz="185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r>
              <a:rPr lang="en-US" sz="185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лет	</a:t>
            </a:r>
            <a:endParaRPr sz="185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510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Внутренний и внешний интерфейс (инкапсуляция)</a:t>
            </a:r>
            <a:endParaRPr sz="3200"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Публичный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приватный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метод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function Person(name, age) {</a:t>
            </a:r>
            <a:endParaRPr dirty="0"/>
          </a:p>
          <a:p>
            <a:pPr marL="0" indent="0">
              <a:lnSpc>
                <a:spcPct val="80000"/>
              </a:lnSpc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this.name = name;</a:t>
            </a:r>
            <a:endParaRPr dirty="0"/>
          </a:p>
          <a:p>
            <a:pPr marL="0" indent="0">
              <a:lnSpc>
                <a:spcPct val="80000"/>
              </a:lnSpc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this.getAge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function(){</a:t>
            </a:r>
            <a:endParaRPr dirty="0"/>
          </a:p>
          <a:p>
            <a:pPr marL="0" indent="0">
              <a:lnSpc>
                <a:spcPct val="80000"/>
              </a:lnSpc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 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return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formatAge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(age);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dirty="0"/>
          </a:p>
          <a:p>
            <a:pPr marL="0" indent="0">
              <a:lnSpc>
                <a:spcPct val="80000"/>
              </a:lnSpc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function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formatAge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(age){</a:t>
            </a:r>
            <a:endParaRPr dirty="0"/>
          </a:p>
          <a:p>
            <a:pPr marL="0" indent="0">
              <a:lnSpc>
                <a:spcPct val="80000"/>
              </a:lnSpc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 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return age + '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лет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';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dirty="0"/>
          </a:p>
          <a:p>
            <a:pPr marL="0" indent="0">
              <a:lnSpc>
                <a:spcPct val="80000"/>
              </a:lnSpc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var f2=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formatAge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(age);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var person = new Person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('John',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28);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person.formatAge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//undefined</a:t>
            </a:r>
            <a:endParaRPr dirty="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console.log(person.f2);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//undefined</a:t>
            </a:r>
            <a:endParaRPr dirty="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person.getAge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());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//28 </a:t>
            </a:r>
            <a:r>
              <a:rPr lang="en-US" sz="2000" b="0" i="0" u="none" strike="noStrike" cap="none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лет</a:t>
            </a:r>
            <a:endParaRPr err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51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837875" y="0"/>
            <a:ext cx="10515600" cy="10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Геттеры и сеттеры</a:t>
            </a:r>
            <a:endParaRPr sz="3200"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837875" y="803775"/>
            <a:ext cx="10515600" cy="6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function Person() {</a:t>
            </a:r>
            <a:endParaRPr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var _age = 0;</a:t>
            </a:r>
            <a:endParaRPr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this.setAge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function (age) {</a:t>
            </a:r>
            <a:endParaRPr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       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if (age &lt;= 0 || age &gt;= 100)</a:t>
            </a:r>
            <a:endParaRPr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           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throw "</a:t>
            </a:r>
            <a:r>
              <a:rPr lang="en-US" sz="18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Значение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должно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быть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больше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0 и </a:t>
            </a:r>
            <a:r>
              <a:rPr lang="en-US" sz="18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меньше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100";</a:t>
            </a:r>
            <a:endParaRPr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       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_age = age;</a:t>
            </a:r>
            <a:endParaRPr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this.getAge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function () {</a:t>
            </a:r>
            <a:endParaRPr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       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return _age;</a:t>
            </a:r>
            <a:endParaRPr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var person = new Person();</a:t>
            </a:r>
            <a:endParaRPr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person.setAge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(20);</a:t>
            </a:r>
            <a:endParaRPr sz="18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800"/>
              <a:buNone/>
            </a:pP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</a:t>
            </a:r>
            <a:r>
              <a:rPr lang="en-US" sz="18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person.getAge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());</a:t>
            </a:r>
            <a:r>
              <a:rPr lang="en-US" sz="18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//20</a:t>
            </a:r>
            <a:r>
              <a:rPr lang="en-US" sz="1800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person.setAge</a:t>
            </a: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(100);</a:t>
            </a:r>
            <a:r>
              <a:rPr lang="en-US" sz="18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//Ex. </a:t>
            </a:r>
            <a:r>
              <a:rPr lang="en-US" sz="1800" b="0" i="0" u="none" strike="noStrike" cap="none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Значение</a:t>
            </a:r>
            <a:r>
              <a:rPr lang="en-US" sz="18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должно</a:t>
            </a:r>
            <a:r>
              <a:rPr lang="en-US" sz="18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быть</a:t>
            </a:r>
            <a:r>
              <a:rPr lang="en-US" sz="18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больше</a:t>
            </a:r>
            <a:r>
              <a:rPr lang="en-US" sz="18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и </a:t>
            </a:r>
            <a:r>
              <a:rPr lang="en-US" sz="1800" b="0" i="0" u="none" strike="noStrike" cap="none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меньше</a:t>
            </a:r>
            <a:r>
              <a:rPr lang="en-US" sz="18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100</a:t>
            </a: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3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Наследование</a:t>
            </a:r>
            <a:endParaRPr sz="3200"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age){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this.getName = function(){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this.name;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function(){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this.age;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59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Наследование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Расширяем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function Student(course, group) 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Person.call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(this);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this.course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course;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this.group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group;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var student = new Student(1, 1);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student.name = 'Peter';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student.age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24;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console.log(student.name);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//Peter</a:t>
            </a:r>
            <a:endParaRPr dirty="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student.group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</a:t>
            </a:r>
            <a:endParaRPr sz="2000" b="0" i="0" u="none" strike="noStrike" cap="none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977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Переопределение метода</a:t>
            </a:r>
            <a:endParaRPr sz="3200"/>
          </a:p>
        </p:txBody>
      </p:sp>
      <p:sp>
        <p:nvSpPr>
          <p:cNvPr id="233" name="Google Shape;233;p37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function Student(course, group) 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Person.call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(this);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this.course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course;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this.group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group;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this.getAge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function () 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 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return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+ '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лет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';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var student = new Student(1, 1);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student.age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20;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student.getAge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()); 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//20 </a:t>
            </a:r>
            <a:r>
              <a:rPr lang="en-US" sz="2000" b="0" i="0" u="none" strike="noStrike" cap="none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лет</a:t>
            </a:r>
            <a:endParaRPr err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5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Сохранение this в замыкании</a:t>
            </a:r>
            <a:endParaRPr sz="3200"/>
          </a:p>
        </p:txBody>
      </p:sp>
      <p:sp>
        <p:nvSpPr>
          <p:cNvPr id="239" name="Google Shape;239;p38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Как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не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сохранится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function Person(name, age) 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age;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this.printAge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function () 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 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setTimeout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(console.log(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formatAge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()), 1000);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function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formatAge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 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return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+ '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лет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';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var person = new Person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('John',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28);</a:t>
            </a:r>
            <a:endParaRPr sz="2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person.printAge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(); 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//undefined </a:t>
            </a:r>
            <a:r>
              <a:rPr lang="en-US" sz="2000" b="0" i="0" u="none" strike="noStrike" cap="none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лет</a:t>
            </a:r>
            <a:endParaRPr err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1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Замыкания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 свойств глобальной области видимости необходимо вспомнить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for, while, if … не влияют на видимость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Повторное объявление переменных разрешено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4092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Сохранение this в замыкании</a:t>
            </a:r>
            <a:endParaRPr sz="3200"/>
          </a:p>
        </p:txBody>
      </p:sp>
      <p:sp>
        <p:nvSpPr>
          <p:cNvPr id="245" name="Google Shape;245;p39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Как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сохранится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function Person(name, age) 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var self = this;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age;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this.printAge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function(){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setTimeout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(console.log(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formatAge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()), 1000);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function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formatAge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(){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return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self.age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+ '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лет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';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var person = new Person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('John',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28);</a:t>
            </a:r>
            <a:endParaRPr sz="2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person.printAge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(); 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//28 </a:t>
            </a:r>
            <a:r>
              <a:rPr lang="en-US" sz="2000" b="0" i="0" u="none" strike="noStrike" cap="none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лет</a:t>
            </a:r>
            <a:endParaRPr err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19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3200" b="0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Нужно запомнить</a:t>
            </a:r>
            <a:endParaRPr sz="3200" b="0" i="0" u="sng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в JS не привязывается к объекту, а зависит от контекста вызова. В случае с конструктором this ссылается на созданный экземпляр при условии использования ключевого слова new.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307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Статические члены</a:t>
            </a:r>
            <a:endParaRPr sz="3200"/>
          </a:p>
        </p:txBody>
      </p:sp>
      <p:pic>
        <p:nvPicPr>
          <p:cNvPr id="257" name="Google Shape;257;p41"/>
          <p:cNvPicPr preferRelativeResize="0"/>
          <p:nvPr/>
        </p:nvPicPr>
        <p:blipFill rotWithShape="1">
          <a:blip r:embed="rId3">
            <a:alphaModFix/>
          </a:blip>
          <a:srcRect b="512"/>
          <a:stretch/>
        </p:blipFill>
        <p:spPr>
          <a:xfrm>
            <a:off x="837887" y="1325563"/>
            <a:ext cx="6505575" cy="3743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3198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ООП в прототипном стиле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2717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Прототип Proto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43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var person = 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age: 24,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name: 'Alex'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var student = 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course: 1,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group: 6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student.__proto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__ = person;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student.age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//24</a:t>
            </a:r>
            <a:endParaRPr dirty="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console.log(student.name);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//Alex</a:t>
            </a:r>
            <a:endParaRPr sz="2000" b="0" i="0" u="none" strike="noStrike" cap="none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7618" y="1325563"/>
            <a:ext cx="4086225" cy="3790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6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44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Объекты можно организовать в цепочки (свойство, не найденное в одном объекте, автоматически ищется в другом)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Свойство __proto__ доступно во всех браузерах, кроме IE10-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Объект, на который указывает ссылка __proto__, называется «прототипом»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Все объекты, созданные объектными литералами, имеют прототип Object.prototype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Объекты, созданные с помощью new и конструктора, имеют в качестве прототипа значение свойства prototype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Прототип используется только при чтении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44"/>
          <p:cNvPicPr preferRelativeResize="0"/>
          <p:nvPr/>
        </p:nvPicPr>
        <p:blipFill rotWithShape="1">
          <a:blip r:embed="rId3">
            <a:alphaModFix/>
          </a:blip>
          <a:srcRect b="16682"/>
          <a:stretch/>
        </p:blipFill>
        <p:spPr>
          <a:xfrm>
            <a:off x="7973574" y="4756752"/>
            <a:ext cx="3686175" cy="183323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4">
            <a:hlinkClick r:id="rId4"/>
          </p:cNvPr>
          <p:cNvSpPr txBox="1"/>
          <p:nvPr/>
        </p:nvSpPr>
        <p:spPr>
          <a:xfrm>
            <a:off x="837887" y="6220655"/>
            <a:ext cx="6204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Ещё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4081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Proto: read only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3" name="Google Shape;28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887" y="1325563"/>
            <a:ext cx="5743575" cy="35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707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prototype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Имеет смысл только у конструктора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Объекты обычно создаются функцией-конструктором через new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__proto__ не работает в IE10-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46"/>
          <p:cNvPicPr preferRelativeResize="0"/>
          <p:nvPr/>
        </p:nvPicPr>
        <p:blipFill rotWithShape="1">
          <a:blip r:embed="rId3">
            <a:alphaModFix/>
          </a:blip>
          <a:srcRect t="784"/>
          <a:stretch/>
        </p:blipFill>
        <p:spPr>
          <a:xfrm>
            <a:off x="837887" y="2869325"/>
            <a:ext cx="6696075" cy="2844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3601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метода через прототип</a:t>
            </a:r>
            <a:endParaRPr sz="3200"/>
          </a:p>
        </p:txBody>
      </p:sp>
      <p:sp>
        <p:nvSpPr>
          <p:cNvPr id="296" name="Google Shape;296;p47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function Person(age, name){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age;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this.Name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name;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Person.prototype.getAge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function(){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return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var person = new Person(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'John');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console.log(person.getAge());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</a:t>
            </a: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var person2 = new Person(22, ‘Kristina');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person.getAge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== person2.getAge);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//true</a:t>
            </a:r>
            <a:endParaRPr sz="2000" b="0" i="0" u="none" strike="noStrike" cap="none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4397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create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48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Создаёт новый объект с указанными объектом прототипа и свойствами.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Object.create(proto[, propertiesObject]);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{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age: 20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Object.create(person);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console.log(student.age);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//20</a:t>
            </a:r>
            <a:endParaRPr sz="20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80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Замыкания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Лексическая область видимости (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LexicalEnvironment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характерна следующим:</a:t>
            </a:r>
            <a:endParaRPr sz="2000"/>
          </a:p>
          <a:p>
            <a:pPr marL="228600" marR="0" lvl="0" indent="-191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Вложенная функция обладает возможностью доступа ко всем аргументам и локальным переменным объемлющей функции</a:t>
            </a:r>
            <a:endParaRPr sz="2000"/>
          </a:p>
          <a:p>
            <a:pPr marL="228600" marR="0" lvl="0" indent="-191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переменные внутри функции – это свойства специального внутреннего объекта 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LexicalEnvironment 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191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LexicalEnvironment является внутренним</a:t>
            </a:r>
            <a:endParaRPr sz="2000"/>
          </a:p>
          <a:p>
            <a:pPr marL="228600" marR="0" lvl="0" indent="-191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Объект скрыт от прямого доступа</a:t>
            </a:r>
            <a:endParaRPr sz="2000"/>
          </a:p>
          <a:p>
            <a:pPr marL="228600" marR="0" lvl="0" indent="-191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Интерпретатор сначала пытается найти переменную в текущем LE, а затем – во внешнем объекте переменных</a:t>
            </a:r>
            <a:endParaRPr sz="2000"/>
          </a:p>
          <a:p>
            <a:pPr marL="228600" marR="0" lvl="0" indent="-191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Ссылка на внешний объект переменных хранится в специальном внутреннем свойстве [[Scope]]</a:t>
            </a:r>
            <a:endParaRPr sz="2000"/>
          </a:p>
          <a:p>
            <a:pPr marL="228600" marR="0" lvl="0" indent="-191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 создании функция получает [[Scope]], которое ссылается на LE, в котором она создана</a:t>
            </a:r>
            <a:endParaRPr sz="2000"/>
          </a:p>
          <a:p>
            <a:pPr marL="228600" marR="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286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 Object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9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Конструктор</a:t>
            </a:r>
            <a:endParaRPr sz="2000" b="0" i="0" u="none" strike="noStrike" cap="none" dirty="0" err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Object.length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имеет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значение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Object.prototype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позволяет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добавлять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свойства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ко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всем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объектам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типа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var o1 = new Object();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console.log(o1);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//{}</a:t>
            </a:r>
            <a:endParaRPr dirty="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var o2 = {};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console.log(o2);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//{}</a:t>
            </a:r>
            <a:endParaRPr sz="2000" b="0" i="0" u="none" strike="noStrike" cap="none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p49"/>
          <p:cNvPicPr preferRelativeResize="0"/>
          <p:nvPr/>
        </p:nvPicPr>
        <p:blipFill rotWithShape="1">
          <a:blip r:embed="rId3">
            <a:alphaModFix/>
          </a:blip>
          <a:srcRect t="1787"/>
          <a:stretch/>
        </p:blipFill>
        <p:spPr>
          <a:xfrm>
            <a:off x="5814027" y="3058510"/>
            <a:ext cx="3590925" cy="210483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9"/>
          <p:cNvSpPr txBox="1"/>
          <p:nvPr/>
        </p:nvSpPr>
        <p:spPr>
          <a:xfrm>
            <a:off x="837887" y="5959366"/>
            <a:ext cx="940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Object.prototype – вершина иерархии, единственный, у которого __proto__ равно null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3130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наследования</a:t>
            </a:r>
            <a:endParaRPr sz="3200"/>
          </a:p>
        </p:txBody>
      </p:sp>
      <p:sp>
        <p:nvSpPr>
          <p:cNvPr id="316" name="Google Shape;316;p50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Student(course, name) {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Person.call(this, name);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this.course = course;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					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Student.prototype = Object.create(Person.prototype);			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new Student(5, 'Anna');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console.log(student.name);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//Anna</a:t>
            </a:r>
            <a:endParaRPr sz="20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console.log(student.course);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//5</a:t>
            </a:r>
            <a:endParaRPr sz="20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9246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prototype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51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function Person(){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0;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Person.prototype.setAge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function(age){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age;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Person.prototype.getAge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function(){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return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var person = new Person();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person.setAge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(100);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person.getAge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());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//100</a:t>
            </a:r>
            <a:endParaRPr sz="2000" b="0" i="0" u="none" strike="noStrike" cap="none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5018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Наследование</a:t>
            </a:r>
            <a:endParaRPr sz="3200" dirty="0" err="1"/>
          </a:p>
        </p:txBody>
      </p:sp>
      <p:pic>
        <p:nvPicPr>
          <p:cNvPr id="328" name="Google Shape;32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887" y="1325563"/>
            <a:ext cx="5286375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433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Вызов метода родителя</a:t>
            </a:r>
            <a:endParaRPr sz="3200"/>
          </a:p>
        </p:txBody>
      </p:sp>
      <p:pic>
        <p:nvPicPr>
          <p:cNvPr id="334" name="Google Shape;33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887" y="1325563"/>
            <a:ext cx="6296025" cy="3686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371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toString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54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function Person(){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0;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var person = new Person();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alert(person);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//[object Object]</a:t>
            </a:r>
            <a:endParaRPr dirty="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Person.prototype.toString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function(){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return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alert(person);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//0</a:t>
            </a:r>
            <a:endParaRPr sz="2000" b="0" i="0" u="none" strike="noStrike" cap="none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0428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hasOwnProperty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55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//Вывод ключей без использования метода hasOwnProperty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age: 24,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name: 'Alex'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 = {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course: 1,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group: 6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student.__proto__ = person;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for(var key in student)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//course group name age</a:t>
            </a:r>
            <a:endParaRPr sz="20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console.log(key);				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8654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hasOwnProperty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6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//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ключей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с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использованием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метода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hasOwnProperty</a:t>
            </a:r>
            <a:endParaRPr sz="2000" b="0" i="0" u="none" strike="noStrike" cap="none" dirty="0" err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var person = 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age: 24,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name: 'Alex'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var student = 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course: 1,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group: 6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student.__proto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__ = person;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for(var key in student){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//course group</a:t>
            </a:r>
            <a:endParaRPr sz="2000" b="0" i="0" u="none" strike="noStrike" cap="none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if(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student.hasOwnProperty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(key)) {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console.log(key);}}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1353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keys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57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function Person(name) {</a:t>
            </a:r>
            <a:endParaRPr dirty="0"/>
          </a:p>
          <a:p>
            <a:pPr marL="0" indent="0">
              <a:buSzPts val="16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this.name = name;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Person.prototype.setName</a:t>
            </a: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function (name) {</a:t>
            </a:r>
            <a:endParaRPr sz="16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6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this.name = name;</a:t>
            </a:r>
            <a:endParaRPr sz="16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Person.prototype.getName</a:t>
            </a: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function () {</a:t>
            </a:r>
            <a:endParaRPr sz="16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6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return this.name;</a:t>
            </a:r>
            <a:endParaRPr sz="16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function Student(course) {</a:t>
            </a:r>
            <a:endParaRPr sz="16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6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this.course</a:t>
            </a: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course;</a:t>
            </a:r>
            <a:endParaRPr sz="16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Student.prototype</a:t>
            </a: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6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Object.create</a:t>
            </a: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6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Person.prototype</a:t>
            </a: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6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var student = new Student(20);</a:t>
            </a:r>
            <a:endParaRPr sz="16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</a:t>
            </a:r>
            <a:r>
              <a:rPr lang="en-US" sz="16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Object.keys</a:t>
            </a:r>
            <a:r>
              <a:rPr lang="en-US" sz="16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(student));</a:t>
            </a:r>
            <a:r>
              <a:rPr lang="en-US" sz="16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//["course"]</a:t>
            </a:r>
            <a:endParaRPr sz="1600" b="0" i="0" u="none" strike="noStrike" cap="none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2408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defineProperty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58"/>
          <p:cNvSpPr txBox="1">
            <a:spLocks noGrp="1"/>
          </p:cNvSpPr>
          <p:nvPr>
            <p:ph type="body" idx="1"/>
          </p:nvPr>
        </p:nvSpPr>
        <p:spPr>
          <a:xfrm>
            <a:off x="837875" y="1325575"/>
            <a:ext cx="10515600" cy="55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function Person(name) {</a:t>
            </a:r>
            <a:endParaRPr dirty="0"/>
          </a:p>
          <a:p>
            <a:pPr marL="0" indent="0">
              <a:buSzPts val="1400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this.name = name;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var person = new Person(20);</a:t>
            </a:r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Object.defineProperty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(person, 'age', {</a:t>
            </a:r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400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enumerable: true,</a:t>
            </a:r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400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configurable: true,</a:t>
            </a:r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400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//writable: true , </a:t>
            </a:r>
            <a:r>
              <a:rPr lang="en-US" sz="1400" b="0" i="0" u="none" strike="noStrike" cap="none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нельзя</a:t>
            </a:r>
            <a:r>
              <a:rPr lang="en-US" sz="14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использовать</a:t>
            </a:r>
            <a:r>
              <a:rPr lang="en-US" sz="14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совместно</a:t>
            </a:r>
            <a:r>
              <a:rPr lang="en-US" sz="14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 get/set.</a:t>
            </a:r>
            <a:r>
              <a:rPr lang="en-US" sz="1400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solidFill>
                <a:schemeClr val="accent6"/>
              </a:solidFill>
            </a:endParaRPr>
          </a:p>
          <a:p>
            <a:pPr marL="0" indent="0">
              <a:buSzPts val="1400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//value: 0, </a:t>
            </a:r>
            <a:r>
              <a:rPr lang="en-US" sz="1400" b="0" i="0" u="none" strike="noStrike" cap="none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нельзя</a:t>
            </a:r>
            <a:r>
              <a:rPr lang="en-US" sz="14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использовать</a:t>
            </a:r>
            <a:r>
              <a:rPr lang="en-US" sz="14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совместно</a:t>
            </a:r>
            <a:r>
              <a:rPr lang="en-US" sz="14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 get/set</a:t>
            </a:r>
            <a:endParaRPr sz="1400" b="0" i="0" u="none" strike="noStrike" cap="none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400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get: function(){</a:t>
            </a:r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400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       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return age + ' </a:t>
            </a:r>
            <a:r>
              <a:rPr lang="en-US" sz="14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лет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';</a:t>
            </a:r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400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},</a:t>
            </a:r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1400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set: function(</a:t>
            </a:r>
            <a:r>
              <a:rPr lang="en-US" sz="14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newAge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){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       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age = </a:t>
            </a:r>
            <a:r>
              <a:rPr lang="en-US" sz="14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newAge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person.age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= 10;</a:t>
            </a:r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</a:t>
            </a:r>
            <a:r>
              <a:rPr lang="en-US" sz="14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person.age</a:t>
            </a:r>
            <a:r>
              <a:rPr lang="en-US" sz="1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r>
              <a:rPr lang="en-US" sz="14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//10 </a:t>
            </a:r>
            <a:r>
              <a:rPr lang="en-US" sz="1400" b="0" i="0" u="none" strike="noStrike" cap="none" err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лет</a:t>
            </a:r>
            <a:endParaRPr err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0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факту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при создании получает ссылку [[Scope]] на объект с переменными, в контексте которого создана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запуске функции создаётся новый объект с переменными LexicalEnvironment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переменных осуществляется сначала в текущем объекте переменных, потом – по ссылке [[Scope]], т.е. если переменных нет внутри, Функция читает переменные снаружи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69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defineProperty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59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function Person(name) 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this.name = name;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Object.defineProperty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(this, 'age', {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 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enumerable: false,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 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configurable: true,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 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value: 0,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});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var person = new Person(20);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Object.getOwnPropertyNames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(person));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//["name", "age"]</a:t>
            </a:r>
            <a:endParaRPr sz="2000" b="0" i="0" u="none" strike="noStrike" cap="none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Object.keys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(person));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//["name"]</a:t>
            </a:r>
            <a:endParaRPr sz="2000" b="0" i="0" u="none" strike="noStrike" cap="none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1968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Изменение встроенных прототипов</a:t>
            </a:r>
            <a:endParaRPr sz="3200"/>
          </a:p>
        </p:txBody>
      </p:sp>
      <p:sp>
        <p:nvSpPr>
          <p:cNvPr id="376" name="Google Shape;376;p60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Person(){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this.age = 0;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person = new Person();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alert(person);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//[object Object]</a:t>
            </a: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Person.prototype.toString = function(){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return this.age;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alert(person);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//0</a:t>
            </a:r>
            <a:endParaRPr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285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Операторы проверки типов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452039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2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typeof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7" name="Google Shape;387;p6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7887" y="1325563"/>
            <a:ext cx="6543675" cy="340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113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instanceof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3" name="Google Shape;393;p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7887" y="1325563"/>
            <a:ext cx="6638925" cy="374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36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 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71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код ...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 (err)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обработка ошибки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57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72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alert('Начало блока try');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(1) &lt;--</a:t>
            </a:r>
            <a:endParaRPr sz="20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.. код без ошибок</a:t>
            </a:r>
            <a:endParaRPr sz="20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alert('Конец блока try');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(2) &lt;--</a:t>
            </a:r>
            <a:endParaRPr sz="20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catch(e) {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alert('Блок catch не получит управление, так как нет ошибок'); // (3)</a:t>
            </a:r>
            <a:endParaRPr sz="20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alert("Потом код продолжит выполнение...");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8407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73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alert('Начало блока try');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(1) &lt;--</a:t>
            </a:r>
            <a:endParaRPr sz="20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something;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ошибка, переменная не определена!</a:t>
            </a:r>
            <a:endParaRPr sz="20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alert('Конец блока try');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 (2)</a:t>
            </a:r>
            <a:endParaRPr sz="20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catch(e) {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alert('Ошибка ' + e.name + ":" + e.message + "\n" + e.stack);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(3) &lt;--</a:t>
            </a:r>
            <a:endParaRPr sz="20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alert("Потом код продолжит выполнение...");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5875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Правила работы с исключениями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74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 синтаксически верен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 работает в синхронном режиме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0779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своих «ошибок»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75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throw генерирует ошибку.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var data = '{ "age": 30 }';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данные неполны</a:t>
            </a:r>
            <a:endParaRPr sz="20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var user = JSON.parse(data);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&lt;-- выполнится без ошибок</a:t>
            </a:r>
            <a:endParaRPr sz="20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(!user.name)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throw new SyntaxError("Данные некорректны");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 user.name );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 (e)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alert( "Извините, в данных ошибка" 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751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что это влияет?</a:t>
            </a:r>
            <a:endParaRPr/>
          </a:p>
        </p:txBody>
      </p:sp>
      <p:pic>
        <p:nvPicPr>
          <p:cNvPr id="151" name="Google Shape;151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28860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3799849" y="1168401"/>
            <a:ext cx="41118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Всегда используются текущие значения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2416492"/>
            <a:ext cx="70580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7971798" y="2416492"/>
            <a:ext cx="27419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Ничего не меняется, даже если усложнить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216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ООП в функциональном стиле</a:t>
            </a:r>
            <a:endParaRPr sz="32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06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Определение конструктора:</a:t>
            </a:r>
            <a:endParaRPr sz="32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Person(name, age){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this.age = age;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this.getName = function(){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this.name;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this.getAge = function(){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this.age;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создания экземпляра:</a:t>
            </a:r>
            <a:endParaRPr sz="3200"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837887" y="133785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var person = new Person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('John',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console.log(person.getName());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</a:t>
            </a: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</a:t>
            </a:r>
            <a:endParaRPr sz="20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person.getAge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());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</a:t>
            </a:r>
            <a:r>
              <a:rPr lang="en-US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2000" b="0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console.log(person 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instanceof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Object);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//true</a:t>
            </a:r>
            <a:endParaRPr sz="2000" b="0" i="0" u="none" strike="noStrike" cap="none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console.log(person </a:t>
            </a:r>
            <a:r>
              <a:rPr lang="en-US" sz="20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instanceof</a:t>
            </a:r>
            <a:r>
              <a:rPr lang="en-US" sz="20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Person);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//true</a:t>
            </a:r>
            <a:endParaRPr sz="2000" b="0" i="0" u="none" strike="noStrike" cap="none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929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8378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Особенности: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837887" y="1325563"/>
            <a:ext cx="105156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Имена конструкторов обычно начинаются с прописной буквы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 явно не создается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Свойства и метод назначаются непосредственно объекту this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Для создания экземпляров используется оператор new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Инструкция return отсутствует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05210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49</Slides>
  <Notes>48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49</vt:i4>
      </vt:variant>
    </vt:vector>
  </HeadingPairs>
  <TitlesOfParts>
    <vt:vector size="51" baseType="lpstr">
      <vt:lpstr>Тема Office</vt:lpstr>
      <vt:lpstr>Тема Office</vt:lpstr>
      <vt:lpstr>Лекция 3 ООП</vt:lpstr>
      <vt:lpstr>Замыкания</vt:lpstr>
      <vt:lpstr>Замыкания</vt:lpstr>
      <vt:lpstr>По факту</vt:lpstr>
      <vt:lpstr>На что это влияет?</vt:lpstr>
      <vt:lpstr>ООП в функциональном стиле</vt:lpstr>
      <vt:lpstr>Определение конструктора:</vt:lpstr>
      <vt:lpstr>Пример создания экземпляра:</vt:lpstr>
      <vt:lpstr>Особенности:</vt:lpstr>
      <vt:lpstr>Порядок создания экземпляра</vt:lpstr>
      <vt:lpstr>Проблема</vt:lpstr>
      <vt:lpstr>Решение</vt:lpstr>
      <vt:lpstr>Внутренний и внешний интерфейс (инкапсуляция)</vt:lpstr>
      <vt:lpstr>Внутренний и внешний интерфейс (инкапсуляция)</vt:lpstr>
      <vt:lpstr>Геттеры и сеттеры</vt:lpstr>
      <vt:lpstr>Наследование</vt:lpstr>
      <vt:lpstr>Наследование</vt:lpstr>
      <vt:lpstr>Переопределение метода</vt:lpstr>
      <vt:lpstr>Сохранение this в замыкании</vt:lpstr>
      <vt:lpstr>Сохранение this в замыкании</vt:lpstr>
      <vt:lpstr>Нужно запомнить</vt:lpstr>
      <vt:lpstr>Статические члены</vt:lpstr>
      <vt:lpstr>ООП в прототипном стиле</vt:lpstr>
      <vt:lpstr>Прототип Proto</vt:lpstr>
      <vt:lpstr>Особенности</vt:lpstr>
      <vt:lpstr>Proto: read only</vt:lpstr>
      <vt:lpstr>Свойство prototype</vt:lpstr>
      <vt:lpstr>Добавление метода через прототип</vt:lpstr>
      <vt:lpstr>Метод create</vt:lpstr>
      <vt:lpstr>Класс Object</vt:lpstr>
      <vt:lpstr>Пример наследования</vt:lpstr>
      <vt:lpstr>Свойство prototype</vt:lpstr>
      <vt:lpstr>Наследование</vt:lpstr>
      <vt:lpstr>Вызов метода родителя</vt:lpstr>
      <vt:lpstr>Метод toString</vt:lpstr>
      <vt:lpstr>Метод hasOwnProperty</vt:lpstr>
      <vt:lpstr>Метод hasOwnProperty</vt:lpstr>
      <vt:lpstr>Метод keys</vt:lpstr>
      <vt:lpstr>Метод defineProperty</vt:lpstr>
      <vt:lpstr>Метод defineProperty</vt:lpstr>
      <vt:lpstr>Изменение встроенных прототипов</vt:lpstr>
      <vt:lpstr>Операторы проверки типов</vt:lpstr>
      <vt:lpstr>Оператор typeof</vt:lpstr>
      <vt:lpstr>Оператор instanceof</vt:lpstr>
      <vt:lpstr>Исключения </vt:lpstr>
      <vt:lpstr>Исключения</vt:lpstr>
      <vt:lpstr>Исключения</vt:lpstr>
      <vt:lpstr>Правила работы с исключениями</vt:lpstr>
      <vt:lpstr>Генерация своих «ошибок»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140</cp:revision>
  <dcterms:created xsi:type="dcterms:W3CDTF">2019-11-27T10:56:19Z</dcterms:created>
  <dcterms:modified xsi:type="dcterms:W3CDTF">2019-11-27T16:19:41Z</dcterms:modified>
</cp:coreProperties>
</file>