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0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75" r:id="rId14"/>
    <p:sldId id="269" r:id="rId15"/>
    <p:sldId id="270" r:id="rId16"/>
    <p:sldId id="271" r:id="rId17"/>
    <p:sldId id="274" r:id="rId18"/>
    <p:sldId id="27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3873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11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022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5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27767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85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5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1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4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8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3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spncricinfo.com/" TargetMode="External"/><Relationship Id="rId2" Type="http://schemas.openxmlformats.org/officeDocument/2006/relationships/hyperlink" Target="http://www.cricsheet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Cricket Winner </a:t>
            </a:r>
            <a:r>
              <a:rPr lang="en-CA" dirty="0"/>
              <a:t>P</a:t>
            </a:r>
            <a:r>
              <a:rPr lang="en-CA" dirty="0" smtClean="0"/>
              <a:t>rediction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Nitin Prakash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50619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685800"/>
            <a:ext cx="2734574" cy="544145"/>
          </a:xfrm>
        </p:spPr>
        <p:txBody>
          <a:bodyPr>
            <a:normAutofit fontScale="90000"/>
          </a:bodyPr>
          <a:lstStyle/>
          <a:p>
            <a:r>
              <a:rPr lang="en-CA" sz="3600" dirty="0" smtClean="0"/>
              <a:t>Features:</a:t>
            </a:r>
            <a:endParaRPr lang="en-CA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014" y="1150137"/>
            <a:ext cx="8045417" cy="19586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1" y="4421142"/>
            <a:ext cx="169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Test…train: </a:t>
            </a:r>
            <a:endParaRPr lang="en-CA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331497" y="3441808"/>
            <a:ext cx="66512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Target variable</a:t>
            </a:r>
            <a:r>
              <a:rPr lang="en-CA" dirty="0" smtClean="0"/>
              <a:t>: </a:t>
            </a:r>
          </a:p>
          <a:p>
            <a:r>
              <a:rPr lang="en-CA" dirty="0"/>
              <a:t>	</a:t>
            </a:r>
            <a:r>
              <a:rPr lang="en-CA" dirty="0" smtClean="0"/>
              <a:t>‘</a:t>
            </a:r>
            <a:r>
              <a:rPr lang="en-CA" b="1" i="1" dirty="0" smtClean="0"/>
              <a:t>winner</a:t>
            </a:r>
            <a:r>
              <a:rPr lang="en-CA" i="1" dirty="0" smtClean="0"/>
              <a:t>’ </a:t>
            </a:r>
            <a:r>
              <a:rPr lang="en-CA" dirty="0" smtClean="0"/>
              <a:t>is our dependant variable and takes values 0 and 1.  </a:t>
            </a:r>
          </a:p>
          <a:p>
            <a:endParaRPr lang="en-CA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57" y="5254845"/>
            <a:ext cx="10487025" cy="36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8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Logistic Regression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3101"/>
            <a:ext cx="9601200" cy="3581400"/>
          </a:xfrm>
        </p:spPr>
        <p:txBody>
          <a:bodyPr/>
          <a:lstStyle/>
          <a:p>
            <a:r>
              <a:rPr lang="en-CA" dirty="0" smtClean="0"/>
              <a:t>Logistic regression is generally preferred when there are only two categories of the dependent variable. </a:t>
            </a:r>
          </a:p>
          <a:p>
            <a:r>
              <a:rPr lang="en-CA" dirty="0" smtClean="0"/>
              <a:t>Logistic regression fits an S-shaped curve to the data. </a:t>
            </a:r>
          </a:p>
          <a:p>
            <a:r>
              <a:rPr lang="en-CA" dirty="0" smtClean="0"/>
              <a:t>This curve relationship ensures that:</a:t>
            </a:r>
          </a:p>
          <a:p>
            <a:r>
              <a:rPr lang="en-CA" dirty="0"/>
              <a:t>T</a:t>
            </a:r>
            <a:r>
              <a:rPr lang="en-CA" dirty="0" smtClean="0"/>
              <a:t>he predicted values are always between 0 and 1</a:t>
            </a:r>
          </a:p>
          <a:p>
            <a:r>
              <a:rPr lang="en-CA" dirty="0" smtClean="0"/>
              <a:t>and that the predicted values correspond to the probability of Y being 1 (win) or 0 (lose).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484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Logistic Regression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912445"/>
            <a:ext cx="9601200" cy="3581400"/>
          </a:xfrm>
        </p:spPr>
        <p:txBody>
          <a:bodyPr/>
          <a:lstStyle/>
          <a:p>
            <a:r>
              <a:rPr lang="en-CA" dirty="0"/>
              <a:t>Assume that team ‘a’ plays a match against the team ‘b’ for the k</a:t>
            </a:r>
            <a:r>
              <a:rPr lang="en-CA" baseline="30000" dirty="0"/>
              <a:t>th</a:t>
            </a:r>
            <a:r>
              <a:rPr lang="en-CA" dirty="0"/>
              <a:t> time and let </a:t>
            </a:r>
            <a:r>
              <a:rPr lang="en-CA" dirty="0" err="1"/>
              <a:t>p</a:t>
            </a:r>
            <a:r>
              <a:rPr lang="en-CA" baseline="-25000" dirty="0" err="1"/>
              <a:t>abk</a:t>
            </a:r>
            <a:r>
              <a:rPr lang="en-CA" dirty="0"/>
              <a:t> be the probability of team ‘a’ winning that match. Then the win-loss odds ratio of that match is:</a:t>
            </a:r>
          </a:p>
          <a:p>
            <a:r>
              <a:rPr lang="en-CA" dirty="0"/>
              <a:t>logit(</a:t>
            </a:r>
            <a:r>
              <a:rPr lang="en-CA" dirty="0" err="1"/>
              <a:t>p</a:t>
            </a:r>
            <a:r>
              <a:rPr lang="en-CA" baseline="-25000" dirty="0" err="1"/>
              <a:t>abk</a:t>
            </a:r>
            <a:r>
              <a:rPr lang="en-CA" dirty="0"/>
              <a:t>) = </a:t>
            </a:r>
            <a:r>
              <a:rPr lang="en-CA" dirty="0" err="1"/>
              <a:t>p</a:t>
            </a:r>
            <a:r>
              <a:rPr lang="en-CA" baseline="-25000" dirty="0" err="1"/>
              <a:t>abk</a:t>
            </a:r>
            <a:r>
              <a:rPr lang="en-CA" dirty="0"/>
              <a:t> / (1−p</a:t>
            </a:r>
            <a:r>
              <a:rPr lang="en-CA" baseline="-25000" dirty="0"/>
              <a:t>abk</a:t>
            </a:r>
            <a:r>
              <a:rPr lang="en-CA" dirty="0"/>
              <a:t>) </a:t>
            </a:r>
          </a:p>
          <a:p>
            <a:r>
              <a:rPr lang="en-CA" dirty="0"/>
              <a:t>Accordingly, the outcomes of such bilateral </a:t>
            </a:r>
            <a:r>
              <a:rPr lang="en-CA" dirty="0" smtClean="0"/>
              <a:t>matches </a:t>
            </a:r>
            <a:r>
              <a:rPr lang="en-CA" dirty="0"/>
              <a:t>can be modeled by the following logistic regression model:</a:t>
            </a:r>
          </a:p>
          <a:p>
            <a:r>
              <a:rPr lang="en-CA" dirty="0"/>
              <a:t>Ln(</a:t>
            </a:r>
            <a:r>
              <a:rPr lang="en-CA" dirty="0" err="1"/>
              <a:t>p</a:t>
            </a:r>
            <a:r>
              <a:rPr lang="en-CA" baseline="-25000" dirty="0" err="1"/>
              <a:t>abk</a:t>
            </a:r>
            <a:r>
              <a:rPr lang="en-CA" baseline="-25000" dirty="0"/>
              <a:t> </a:t>
            </a:r>
            <a:r>
              <a:rPr lang="en-CA" dirty="0"/>
              <a:t>/ (1 – </a:t>
            </a:r>
            <a:r>
              <a:rPr lang="en-CA" dirty="0" err="1"/>
              <a:t>p</a:t>
            </a:r>
            <a:r>
              <a:rPr lang="en-CA" baseline="-25000" dirty="0" err="1"/>
              <a:t>abk</a:t>
            </a:r>
            <a:r>
              <a:rPr lang="en-CA" dirty="0"/>
              <a:t>)) = β</a:t>
            </a:r>
            <a:r>
              <a:rPr lang="en-CA" baseline="-25000" dirty="0"/>
              <a:t>0 </a:t>
            </a:r>
            <a:r>
              <a:rPr lang="en-CA" dirty="0"/>
              <a:t>+ β</a:t>
            </a:r>
            <a:r>
              <a:rPr lang="en-CA" baseline="-25000" dirty="0"/>
              <a:t>1</a:t>
            </a:r>
            <a:r>
              <a:rPr lang="en-CA" dirty="0"/>
              <a:t>TBat</a:t>
            </a:r>
            <a:r>
              <a:rPr lang="en-CA" baseline="-25000" dirty="0"/>
              <a:t>a</a:t>
            </a:r>
            <a:r>
              <a:rPr lang="en-CA" dirty="0"/>
              <a:t> + β</a:t>
            </a:r>
            <a:r>
              <a:rPr lang="en-CA" baseline="-25000" dirty="0"/>
              <a:t>2</a:t>
            </a:r>
            <a:r>
              <a:rPr lang="en-CA" dirty="0"/>
              <a:t>TBowl</a:t>
            </a:r>
            <a:r>
              <a:rPr lang="en-CA" baseline="-25000" dirty="0"/>
              <a:t>a</a:t>
            </a:r>
            <a:r>
              <a:rPr lang="en-CA" dirty="0"/>
              <a:t> + β</a:t>
            </a:r>
            <a:r>
              <a:rPr lang="en-CA" baseline="-25000" dirty="0"/>
              <a:t>3</a:t>
            </a:r>
            <a:r>
              <a:rPr lang="en-CA" dirty="0"/>
              <a:t>TRuns</a:t>
            </a:r>
            <a:r>
              <a:rPr lang="en-CA" baseline="-25000" dirty="0"/>
              <a:t>a</a:t>
            </a:r>
            <a:r>
              <a:rPr lang="en-CA" dirty="0"/>
              <a:t> + β</a:t>
            </a:r>
            <a:r>
              <a:rPr lang="en-CA" baseline="-25000" dirty="0"/>
              <a:t>4</a:t>
            </a:r>
            <a:r>
              <a:rPr lang="en-CA" dirty="0"/>
              <a:t>TOvr</a:t>
            </a:r>
            <a:r>
              <a:rPr lang="en-CA" baseline="-25000" dirty="0"/>
              <a:t>a </a:t>
            </a:r>
            <a:r>
              <a:rPr lang="en-CA" dirty="0"/>
              <a:t>+   β</a:t>
            </a:r>
            <a:r>
              <a:rPr lang="en-CA" baseline="-25000" dirty="0"/>
              <a:t>5</a:t>
            </a:r>
            <a:r>
              <a:rPr lang="en-CA" dirty="0"/>
              <a:t>TBat</a:t>
            </a:r>
            <a:r>
              <a:rPr lang="en-CA" baseline="-25000" dirty="0"/>
              <a:t>b</a:t>
            </a:r>
            <a:r>
              <a:rPr lang="en-CA" dirty="0"/>
              <a:t> + β</a:t>
            </a:r>
            <a:r>
              <a:rPr lang="en-CA" baseline="-25000" dirty="0"/>
              <a:t>6</a:t>
            </a:r>
            <a:r>
              <a:rPr lang="en-CA" dirty="0"/>
              <a:t>TBowl</a:t>
            </a:r>
            <a:r>
              <a:rPr lang="en-CA" baseline="-25000" dirty="0"/>
              <a:t>b</a:t>
            </a:r>
            <a:r>
              <a:rPr lang="en-CA" dirty="0"/>
              <a:t> + β</a:t>
            </a:r>
            <a:r>
              <a:rPr lang="en-CA" baseline="-25000" dirty="0"/>
              <a:t>7</a:t>
            </a:r>
            <a:r>
              <a:rPr lang="en-CA" dirty="0"/>
              <a:t>TRuns</a:t>
            </a:r>
            <a:r>
              <a:rPr lang="en-CA" baseline="-25000" dirty="0"/>
              <a:t>b</a:t>
            </a:r>
            <a:r>
              <a:rPr lang="en-CA" dirty="0"/>
              <a:t> + </a:t>
            </a:r>
            <a:r>
              <a:rPr lang="en-CA" dirty="0" smtClean="0"/>
              <a:t>β</a:t>
            </a:r>
            <a:r>
              <a:rPr lang="en-CA" baseline="-25000" dirty="0" smtClean="0"/>
              <a:t>8</a:t>
            </a:r>
            <a:r>
              <a:rPr lang="en-CA" dirty="0" smtClean="0"/>
              <a:t>TOvr</a:t>
            </a:r>
            <a:r>
              <a:rPr lang="en-CA" baseline="-25000" dirty="0" smtClean="0"/>
              <a:t>b </a:t>
            </a:r>
            <a:r>
              <a:rPr lang="en-CA" dirty="0" smtClean="0"/>
              <a:t>+ β</a:t>
            </a:r>
            <a:r>
              <a:rPr lang="en-CA" baseline="-25000" dirty="0" smtClean="0"/>
              <a:t>9</a:t>
            </a:r>
            <a:r>
              <a:rPr lang="en-CA" dirty="0" smtClean="0"/>
              <a:t>S </a:t>
            </a:r>
            <a:r>
              <a:rPr lang="en-CA" dirty="0"/>
              <a:t>+ </a:t>
            </a:r>
            <a:r>
              <a:rPr lang="en-CA" dirty="0" smtClean="0"/>
              <a:t>β</a:t>
            </a:r>
            <a:r>
              <a:rPr lang="en-CA" baseline="-25000" dirty="0" smtClean="0"/>
              <a:t>10</a:t>
            </a:r>
            <a:r>
              <a:rPr lang="en-CA" dirty="0" smtClean="0"/>
              <a:t>Toss </a:t>
            </a:r>
            <a:r>
              <a:rPr lang="en-CA" dirty="0"/>
              <a:t>+ </a:t>
            </a:r>
            <a:r>
              <a:rPr lang="en-CA" dirty="0" smtClean="0"/>
              <a:t>β</a:t>
            </a:r>
            <a:r>
              <a:rPr lang="en-CA" baseline="-25000" dirty="0" smtClean="0"/>
              <a:t>11</a:t>
            </a:r>
            <a:r>
              <a:rPr lang="en-CA" dirty="0" smtClean="0"/>
              <a:t>Venue 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880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Logistic Regression – coefficients and intercept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140" y="2413284"/>
            <a:ext cx="6754000" cy="1710187"/>
          </a:xfrm>
          <a:prstGeom prst="rect">
            <a:avLst/>
          </a:prstGeom>
        </p:spPr>
      </p:pic>
      <p:pic>
        <p:nvPicPr>
          <p:cNvPr id="1026" name="Picture 2" descr="C:\Users\Nitin\AppData\Local\Temp\SNAGHTML7158209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140" y="4581486"/>
            <a:ext cx="4213207" cy="103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08914" y="4581485"/>
            <a:ext cx="392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Log-likelihood = -4.8354446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799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Logistic Regression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593" y="1782433"/>
            <a:ext cx="6540117" cy="21512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6208" y="4304581"/>
            <a:ext cx="5183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accuracy using Logistic Regression is: </a:t>
            </a:r>
            <a:r>
              <a:rPr lang="en-CA" sz="2400" dirty="0" smtClean="0"/>
              <a:t>86%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864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 Evaluation – Confusion Matrix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369" y="2019934"/>
            <a:ext cx="4114800" cy="2876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3004" y="2019934"/>
            <a:ext cx="27777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[[24  1]</a:t>
            </a:r>
          </a:p>
          <a:p>
            <a:r>
              <a:rPr lang="en-CA" sz="3200" dirty="0"/>
              <a:t> [ 6 19]]</a:t>
            </a:r>
          </a:p>
        </p:txBody>
      </p:sp>
    </p:spTree>
    <p:extLst>
      <p:ext uri="{BB962C8B-B14F-4D97-AF65-F5344CB8AC3E}">
        <p14:creationId xmlns:p14="http://schemas.microsoft.com/office/powerpoint/2010/main" val="107780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Model Evaluation - Statistics</a:t>
            </a:r>
            <a:br>
              <a:rPr lang="en-CA" dirty="0" smtClean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16656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Sensitivity: True Positive Rate = TP / (TP + FN) = 24 / 30 = 0.80</a:t>
            </a:r>
          </a:p>
          <a:p>
            <a:r>
              <a:rPr lang="en-CA" dirty="0" smtClean="0"/>
              <a:t>Specificity: </a:t>
            </a:r>
            <a:r>
              <a:rPr lang="en-CA" dirty="0"/>
              <a:t>True Negative Rate </a:t>
            </a:r>
            <a:r>
              <a:rPr lang="en-CA" dirty="0" smtClean="0"/>
              <a:t>= TN / (TN + FP) = 19 / 20 = 0.95</a:t>
            </a:r>
          </a:p>
          <a:p>
            <a:r>
              <a:rPr lang="en-CA" dirty="0" smtClean="0"/>
              <a:t>Positive Predictive Value: TP / (TP + FP) = 24 / 25 = 0.96</a:t>
            </a:r>
          </a:p>
          <a:p>
            <a:r>
              <a:rPr lang="en-CA" dirty="0" smtClean="0"/>
              <a:t>Negative Predictive Value: TN / (TN + FN) = 19 / 25 = 0.76</a:t>
            </a:r>
          </a:p>
          <a:p>
            <a:r>
              <a:rPr lang="en-CA" dirty="0" smtClean="0"/>
              <a:t>Positive Likelihood Ratio: TPR/FPR = Sensitivity / (1 – Specificity)</a:t>
            </a:r>
          </a:p>
          <a:p>
            <a:pPr marL="0" indent="0">
              <a:buNone/>
            </a:pPr>
            <a:r>
              <a:rPr lang="en-CA" dirty="0" smtClean="0"/>
              <a:t>                                                                 = 0.80/(1-0.95) = 16:1</a:t>
            </a:r>
          </a:p>
          <a:p>
            <a:r>
              <a:rPr lang="en-CA" dirty="0" smtClean="0"/>
              <a:t>Negative Likelihood Ratio: FNR/TNR = (1 - Sensitivity) / Specificity</a:t>
            </a:r>
          </a:p>
          <a:p>
            <a:pPr marL="0" indent="0">
              <a:buNone/>
            </a:pPr>
            <a:r>
              <a:rPr lang="en-CA" dirty="0" smtClean="0"/>
              <a:t>                                                                    = (1 – 0.80) / 0.95 = 4:19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019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 Evaluation - Statistics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196" y="1690063"/>
            <a:ext cx="6282796" cy="257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6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Model Improvements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04154"/>
            <a:ext cx="9601200" cy="3581400"/>
          </a:xfrm>
        </p:spPr>
        <p:txBody>
          <a:bodyPr/>
          <a:lstStyle/>
          <a:p>
            <a:r>
              <a:rPr lang="en-CA" dirty="0" smtClean="0"/>
              <a:t>This prediction model can be further improved by considering features such as: </a:t>
            </a:r>
          </a:p>
          <a:p>
            <a:r>
              <a:rPr lang="en-CA" dirty="0" smtClean="0"/>
              <a:t>Player of the Match (MVP)</a:t>
            </a:r>
          </a:p>
          <a:p>
            <a:r>
              <a:rPr lang="en-CA" dirty="0" smtClean="0"/>
              <a:t>Result of Previous Match</a:t>
            </a:r>
          </a:p>
          <a:p>
            <a:r>
              <a:rPr lang="en-CA" dirty="0" smtClean="0"/>
              <a:t>ICC Team Ratings</a:t>
            </a:r>
          </a:p>
          <a:p>
            <a:r>
              <a:rPr lang="en-CA" dirty="0" smtClean="0"/>
              <a:t>Score of openers</a:t>
            </a:r>
          </a:p>
          <a:p>
            <a:r>
              <a:rPr lang="en-CA" dirty="0" smtClean="0"/>
              <a:t>Number of ‘outs’ in the first 10 overs.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486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10" y="2029981"/>
            <a:ext cx="9601200" cy="1485900"/>
          </a:xfrm>
        </p:spPr>
        <p:txBody>
          <a:bodyPr/>
          <a:lstStyle/>
          <a:p>
            <a:pPr algn="ctr"/>
            <a:r>
              <a:rPr lang="en-CA" dirty="0" smtClean="0"/>
              <a:t>The End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50704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 - Cricket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With over 3.0 billion estimated fans all over the world, Cricket is the most popular sport after Soccer. </a:t>
            </a:r>
          </a:p>
          <a:p>
            <a:r>
              <a:rPr lang="en-CA" dirty="0" smtClean="0"/>
              <a:t>The three most popular formats of Cricket are Test match, One Day International (ODI) and T20 (20-20). </a:t>
            </a:r>
          </a:p>
          <a:p>
            <a:r>
              <a:rPr lang="en-CA" dirty="0" smtClean="0"/>
              <a:t>2019 is ODI World Cup season. World Cup is every 4 years, this time hosted by England and Wales.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003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 - Cricket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Two teams play a match. Each team gets 1 innings (turn) to bat, while the other team fields.</a:t>
            </a:r>
          </a:p>
          <a:p>
            <a:r>
              <a:rPr lang="en-CA" dirty="0" smtClean="0"/>
              <a:t>Captains of both teams meet for a coin toss in order to decide who bats first or fields first.</a:t>
            </a:r>
          </a:p>
          <a:p>
            <a:r>
              <a:rPr lang="en-CA" dirty="0" smtClean="0"/>
              <a:t>Each team has 11 players who bat, bowl and field. Specialist batsmen, specialist ballers and a wicketkeeper (similar to ‘catcher’ in baseball).</a:t>
            </a:r>
          </a:p>
          <a:p>
            <a:r>
              <a:rPr lang="en-CA" dirty="0" smtClean="0"/>
              <a:t>Inning ends when 10 players are ‘out’ or 300 deliveries have been balled by the fielding team. Team with most runs wins the match. </a:t>
            </a:r>
          </a:p>
          <a:p>
            <a:r>
              <a:rPr lang="en-CA" dirty="0" smtClean="0"/>
              <a:t>Example: Team 1 bats first and makes 250 runs, Team 2 bats second and makes only 240 runs. Margin of victory is 10 runs. </a:t>
            </a:r>
          </a:p>
          <a:p>
            <a:r>
              <a:rPr lang="en-CA" dirty="0" smtClean="0"/>
              <a:t>Team 1 bats first and makes 200 runs, Team 2 bats second and makes 201 runs and only 3 batsmen are out. Margin of victory is 7 wickets (10 – 3)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959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 - Cricket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ODI cricket has both controllable and uncontrollable variables. </a:t>
            </a:r>
            <a:endParaRPr lang="en-CA" dirty="0" smtClean="0"/>
          </a:p>
          <a:p>
            <a:r>
              <a:rPr lang="en-CA" dirty="0" smtClean="0"/>
              <a:t>Venue</a:t>
            </a:r>
            <a:r>
              <a:rPr lang="en-CA" dirty="0"/>
              <a:t>, game type (day-only or day-night) and coin-toss result are the main uncontrollable variables in the ODI format. </a:t>
            </a:r>
            <a:endParaRPr lang="en-CA" dirty="0" smtClean="0"/>
          </a:p>
          <a:p>
            <a:endParaRPr lang="en-CA" dirty="0"/>
          </a:p>
          <a:p>
            <a:pPr marL="0" indent="0">
              <a:buNone/>
            </a:pPr>
            <a:r>
              <a:rPr lang="en-CA" dirty="0" smtClean="0"/>
              <a:t>Project:</a:t>
            </a:r>
          </a:p>
          <a:p>
            <a:r>
              <a:rPr lang="en-CA" dirty="0" smtClean="0"/>
              <a:t>Attempting </a:t>
            </a:r>
            <a:r>
              <a:rPr lang="en-CA" dirty="0"/>
              <a:t>to build a logistic regression model to predict the outcome of a cricket match.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84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1075"/>
          </a:xfrm>
        </p:spPr>
        <p:txBody>
          <a:bodyPr/>
          <a:lstStyle/>
          <a:p>
            <a:r>
              <a:rPr lang="en-CA" dirty="0" smtClean="0"/>
              <a:t>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526875"/>
            <a:ext cx="9920377" cy="2118504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Data was downloaded from </a:t>
            </a:r>
            <a:r>
              <a:rPr lang="en-CA" dirty="0" smtClean="0">
                <a:hlinkClick r:id="rId2"/>
              </a:rPr>
              <a:t>www.cricsheets.org</a:t>
            </a:r>
            <a:r>
              <a:rPr lang="en-CA" dirty="0" smtClean="0"/>
              <a:t> and </a:t>
            </a:r>
            <a:r>
              <a:rPr lang="en-CA" dirty="0" smtClean="0">
                <a:hlinkClick r:id="rId3"/>
              </a:rPr>
              <a:t>www.espncricinfo.com</a:t>
            </a:r>
            <a:endParaRPr lang="en-CA" dirty="0" smtClean="0"/>
          </a:p>
          <a:p>
            <a:r>
              <a:rPr lang="en-CA" b="1" dirty="0" smtClean="0"/>
              <a:t>Matches</a:t>
            </a:r>
            <a:r>
              <a:rPr lang="en-CA" dirty="0" smtClean="0"/>
              <a:t> dataset contains variables like </a:t>
            </a:r>
            <a:r>
              <a:rPr lang="en-CA" dirty="0" err="1" smtClean="0"/>
              <a:t>match_season</a:t>
            </a:r>
            <a:r>
              <a:rPr lang="en-CA" dirty="0" smtClean="0"/>
              <a:t>, venue, team1, team2, </a:t>
            </a:r>
            <a:r>
              <a:rPr lang="en-CA" dirty="0" err="1" smtClean="0"/>
              <a:t>toss_winner</a:t>
            </a:r>
            <a:r>
              <a:rPr lang="en-CA" dirty="0" smtClean="0"/>
              <a:t>, </a:t>
            </a:r>
            <a:r>
              <a:rPr lang="en-CA" dirty="0" err="1" smtClean="0"/>
              <a:t>toss_decision</a:t>
            </a:r>
            <a:r>
              <a:rPr lang="en-CA" dirty="0" smtClean="0"/>
              <a:t>, result, </a:t>
            </a:r>
            <a:r>
              <a:rPr lang="en-CA" dirty="0" err="1" smtClean="0"/>
              <a:t>dl_applied</a:t>
            </a:r>
            <a:r>
              <a:rPr lang="en-CA" dirty="0" smtClean="0"/>
              <a:t>, winner, </a:t>
            </a:r>
            <a:r>
              <a:rPr lang="en-CA" dirty="0" err="1" smtClean="0"/>
              <a:t>win_by_runs</a:t>
            </a:r>
            <a:r>
              <a:rPr lang="en-CA" dirty="0" smtClean="0"/>
              <a:t>, </a:t>
            </a:r>
            <a:r>
              <a:rPr lang="en-CA" dirty="0" err="1" smtClean="0"/>
              <a:t>win_by_wickets</a:t>
            </a:r>
            <a:r>
              <a:rPr lang="en-CA" dirty="0" smtClean="0"/>
              <a:t>, </a:t>
            </a:r>
            <a:r>
              <a:rPr lang="en-CA" dirty="0" err="1" smtClean="0"/>
              <a:t>player_of_match</a:t>
            </a:r>
            <a:r>
              <a:rPr lang="en-CA" dirty="0"/>
              <a:t> </a:t>
            </a:r>
            <a:r>
              <a:rPr lang="en-CA" dirty="0" smtClean="0"/>
              <a:t>were considered for matches played since Jan 1, 2000</a:t>
            </a:r>
          </a:p>
          <a:p>
            <a:r>
              <a:rPr lang="en-CA" b="1" dirty="0" smtClean="0"/>
              <a:t>Deliveries</a:t>
            </a:r>
            <a:r>
              <a:rPr lang="en-CA" dirty="0" smtClean="0"/>
              <a:t> dataset contains ball-by-ball outcome for each over: </a:t>
            </a:r>
            <a:r>
              <a:rPr lang="en-CA" dirty="0" err="1" smtClean="0"/>
              <a:t>match_id</a:t>
            </a:r>
            <a:r>
              <a:rPr lang="en-CA" dirty="0" smtClean="0"/>
              <a:t>, inning, </a:t>
            </a:r>
            <a:r>
              <a:rPr lang="en-CA" dirty="0" err="1" smtClean="0"/>
              <a:t>batting_team</a:t>
            </a:r>
            <a:r>
              <a:rPr lang="en-CA" dirty="0" smtClean="0"/>
              <a:t>, </a:t>
            </a:r>
            <a:r>
              <a:rPr lang="en-CA" dirty="0" err="1" smtClean="0"/>
              <a:t>bowling_team</a:t>
            </a:r>
            <a:r>
              <a:rPr lang="en-CA" dirty="0" smtClean="0"/>
              <a:t>, over, ball, batsman, </a:t>
            </a:r>
            <a:r>
              <a:rPr lang="en-CA" dirty="0" err="1" smtClean="0"/>
              <a:t>non_striker</a:t>
            </a:r>
            <a:r>
              <a:rPr lang="en-CA" dirty="0" smtClean="0"/>
              <a:t>, bowler, </a:t>
            </a:r>
            <a:r>
              <a:rPr lang="en-CA" dirty="0" err="1" smtClean="0"/>
              <a:t>is_super_over</a:t>
            </a:r>
            <a:r>
              <a:rPr lang="en-CA" dirty="0" smtClean="0"/>
              <a:t>, </a:t>
            </a:r>
            <a:r>
              <a:rPr lang="en-CA" dirty="0" err="1" smtClean="0"/>
              <a:t>wide_runs</a:t>
            </a:r>
            <a:r>
              <a:rPr lang="en-CA" dirty="0" smtClean="0"/>
              <a:t>, </a:t>
            </a:r>
            <a:r>
              <a:rPr lang="en-CA" dirty="0" err="1" smtClean="0"/>
              <a:t>bye_runs</a:t>
            </a:r>
            <a:r>
              <a:rPr lang="en-CA" dirty="0" smtClean="0"/>
              <a:t>, </a:t>
            </a:r>
            <a:r>
              <a:rPr lang="en-CA" dirty="0" err="1" smtClean="0"/>
              <a:t>legbye_runs</a:t>
            </a:r>
            <a:r>
              <a:rPr lang="en-CA" dirty="0" smtClean="0"/>
              <a:t>, </a:t>
            </a:r>
            <a:r>
              <a:rPr lang="en-CA" dirty="0" err="1" smtClean="0"/>
              <a:t>noball_runs</a:t>
            </a:r>
            <a:r>
              <a:rPr lang="en-CA" dirty="0" smtClean="0"/>
              <a:t>, </a:t>
            </a:r>
            <a:r>
              <a:rPr lang="en-CA" dirty="0" err="1" smtClean="0"/>
              <a:t>penalty_runs</a:t>
            </a:r>
            <a:r>
              <a:rPr lang="en-CA" dirty="0" smtClean="0"/>
              <a:t>, </a:t>
            </a:r>
            <a:r>
              <a:rPr lang="en-CA" dirty="0" err="1" smtClean="0"/>
              <a:t>batsman_runs</a:t>
            </a:r>
            <a:r>
              <a:rPr lang="en-CA" dirty="0" smtClean="0"/>
              <a:t>, </a:t>
            </a:r>
            <a:r>
              <a:rPr lang="en-CA" dirty="0" err="1" smtClean="0"/>
              <a:t>extra_runs</a:t>
            </a:r>
            <a:r>
              <a:rPr lang="en-CA" dirty="0" smtClean="0"/>
              <a:t>, </a:t>
            </a:r>
            <a:r>
              <a:rPr lang="en-CA" dirty="0" err="1" smtClean="0"/>
              <a:t>total_runs</a:t>
            </a:r>
            <a:r>
              <a:rPr lang="en-CA" dirty="0" smtClean="0"/>
              <a:t>, </a:t>
            </a:r>
            <a:r>
              <a:rPr lang="en-CA" dirty="0" err="1" smtClean="0"/>
              <a:t>player_dismissed</a:t>
            </a:r>
            <a:r>
              <a:rPr lang="en-CA" dirty="0" smtClean="0"/>
              <a:t>, </a:t>
            </a:r>
            <a:r>
              <a:rPr lang="en-CA" dirty="0" err="1" smtClean="0"/>
              <a:t>dismissal_kind</a:t>
            </a:r>
            <a:r>
              <a:rPr lang="en-CA" dirty="0" smtClean="0"/>
              <a:t>, fielder 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776" y="3710693"/>
            <a:ext cx="103632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7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10011"/>
            <a:ext cx="9601200" cy="1485900"/>
          </a:xfrm>
        </p:spPr>
        <p:txBody>
          <a:bodyPr/>
          <a:lstStyle/>
          <a:p>
            <a:r>
              <a:rPr lang="en-CA" dirty="0" smtClean="0"/>
              <a:t>Features – Season (year), Coin toss, Venue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4450" y="1795911"/>
            <a:ext cx="9601200" cy="3581400"/>
          </a:xfrm>
        </p:spPr>
        <p:txBody>
          <a:bodyPr/>
          <a:lstStyle/>
          <a:p>
            <a:r>
              <a:rPr lang="en-CA" dirty="0" smtClean="0"/>
              <a:t>Time </a:t>
            </a:r>
            <a:r>
              <a:rPr lang="en-CA" dirty="0"/>
              <a:t>is </a:t>
            </a:r>
            <a:r>
              <a:rPr lang="en-CA" dirty="0" smtClean="0"/>
              <a:t>an </a:t>
            </a:r>
            <a:r>
              <a:rPr lang="en-CA" dirty="0"/>
              <a:t>important feature for </a:t>
            </a:r>
            <a:r>
              <a:rPr lang="en-CA" dirty="0" smtClean="0"/>
              <a:t>predicting </a:t>
            </a:r>
            <a:r>
              <a:rPr lang="en-CA" dirty="0"/>
              <a:t>match outcome</a:t>
            </a:r>
            <a:r>
              <a:rPr lang="en-CA" dirty="0" smtClean="0"/>
              <a:t>.</a:t>
            </a:r>
          </a:p>
          <a:p>
            <a:r>
              <a:rPr lang="en-CA" dirty="0" smtClean="0"/>
              <a:t>Team performance varies per season and hence is an important variable in the prediction model.</a:t>
            </a:r>
          </a:p>
          <a:p>
            <a:r>
              <a:rPr lang="en-CA" dirty="0" smtClean="0"/>
              <a:t>In this dataset </a:t>
            </a:r>
            <a:r>
              <a:rPr lang="en-CA" b="1" i="1" dirty="0" smtClean="0"/>
              <a:t>season </a:t>
            </a:r>
            <a:r>
              <a:rPr lang="en-CA" dirty="0" smtClean="0"/>
              <a:t>feature act as the time period of every match.</a:t>
            </a:r>
          </a:p>
          <a:p>
            <a:endParaRPr lang="en-CA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193" y="3568100"/>
            <a:ext cx="2490349" cy="2125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954" y="3568100"/>
            <a:ext cx="2328839" cy="2117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367" y="3568100"/>
            <a:ext cx="2505719" cy="221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9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0" y="323491"/>
            <a:ext cx="9601200" cy="1485900"/>
          </a:xfrm>
        </p:spPr>
        <p:txBody>
          <a:bodyPr/>
          <a:lstStyle/>
          <a:p>
            <a:r>
              <a:rPr lang="en-CA" dirty="0" smtClean="0"/>
              <a:t>Features – Season (year), Coin </a:t>
            </a:r>
            <a:r>
              <a:rPr lang="en-CA" dirty="0"/>
              <a:t>t</a:t>
            </a:r>
            <a:r>
              <a:rPr lang="en-CA" dirty="0" smtClean="0"/>
              <a:t>oss, Venue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809391"/>
            <a:ext cx="9601200" cy="5702061"/>
          </a:xfrm>
        </p:spPr>
        <p:txBody>
          <a:bodyPr/>
          <a:lstStyle/>
          <a:p>
            <a:r>
              <a:rPr lang="en-CA" dirty="0" smtClean="0"/>
              <a:t>Coin toss - 43.7% of toss winners are also match winners. </a:t>
            </a:r>
          </a:p>
          <a:p>
            <a:r>
              <a:rPr lang="en-CA" dirty="0" smtClean="0"/>
              <a:t>Toss winning also act as a major feature in predicting the result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Venue: </a:t>
            </a:r>
            <a:r>
              <a:rPr lang="en-CA" dirty="0"/>
              <a:t>h</a:t>
            </a:r>
            <a:r>
              <a:rPr lang="en-CA" dirty="0" smtClean="0"/>
              <a:t>ome condition plays </a:t>
            </a:r>
            <a:r>
              <a:rPr lang="en-CA" dirty="0"/>
              <a:t>a very important role in predicting match winners. 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662" y="2564015"/>
            <a:ext cx="3238781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4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Features – Team performance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708965"/>
            <a:ext cx="9601200" cy="5080959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We need to come up with measurements for team performance.</a:t>
            </a:r>
          </a:p>
          <a:p>
            <a:r>
              <a:rPr lang="en-CA" dirty="0" smtClean="0"/>
              <a:t>Let us look at the runs scored per over across all matches. 1 over = 6 deliveries (pitches)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This isn’t very useful so let us compute team batting and team balling averages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119" y="2818877"/>
            <a:ext cx="6288043" cy="31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4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Features – Team performance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55758"/>
            <a:ext cx="9601200" cy="3581400"/>
          </a:xfrm>
        </p:spPr>
        <p:txBody>
          <a:bodyPr>
            <a:normAutofit/>
          </a:bodyPr>
          <a:lstStyle/>
          <a:p>
            <a:r>
              <a:rPr lang="en-CA" dirty="0" smtClean="0"/>
              <a:t>The team performance measurements are calculated using the </a:t>
            </a:r>
            <a:r>
              <a:rPr lang="en-CA" b="1" dirty="0" smtClean="0"/>
              <a:t>Deliveries dataset</a:t>
            </a:r>
          </a:p>
          <a:p>
            <a:r>
              <a:rPr lang="en-CA" b="1" dirty="0" err="1" smtClean="0"/>
              <a:t>Team_A_batting_average</a:t>
            </a:r>
            <a:r>
              <a:rPr lang="en-CA" dirty="0" smtClean="0"/>
              <a:t>, </a:t>
            </a:r>
            <a:r>
              <a:rPr lang="en-CA" b="1" dirty="0" err="1" smtClean="0"/>
              <a:t>Team_B_batting_average</a:t>
            </a:r>
            <a:r>
              <a:rPr lang="en-CA" dirty="0" smtClean="0"/>
              <a:t>: Computed using </a:t>
            </a:r>
            <a:r>
              <a:rPr lang="en-CA" dirty="0" err="1" smtClean="0"/>
              <a:t>bye_runs</a:t>
            </a:r>
            <a:r>
              <a:rPr lang="en-CA" dirty="0" smtClean="0"/>
              <a:t>, </a:t>
            </a:r>
            <a:r>
              <a:rPr lang="en-CA" dirty="0" err="1" smtClean="0"/>
              <a:t>legbye_runs</a:t>
            </a:r>
            <a:r>
              <a:rPr lang="en-CA" dirty="0" smtClean="0"/>
              <a:t>, </a:t>
            </a:r>
            <a:r>
              <a:rPr lang="en-CA" dirty="0" err="1" smtClean="0"/>
              <a:t>batsman_runs</a:t>
            </a:r>
            <a:endParaRPr lang="en-CA" dirty="0"/>
          </a:p>
          <a:p>
            <a:r>
              <a:rPr lang="en-CA" b="1" dirty="0" err="1" smtClean="0"/>
              <a:t>Team_A_bowling_average</a:t>
            </a:r>
            <a:r>
              <a:rPr lang="en-CA" dirty="0" smtClean="0"/>
              <a:t>, </a:t>
            </a:r>
            <a:r>
              <a:rPr lang="en-CA" b="1" dirty="0" err="1" smtClean="0"/>
              <a:t>Team_B_bowling_average</a:t>
            </a:r>
            <a:r>
              <a:rPr lang="en-CA" dirty="0" smtClean="0"/>
              <a:t>: Computed using </a:t>
            </a:r>
            <a:r>
              <a:rPr lang="en-CA" dirty="0" err="1" smtClean="0"/>
              <a:t>wide_runs</a:t>
            </a:r>
            <a:r>
              <a:rPr lang="en-CA" dirty="0" smtClean="0"/>
              <a:t>, </a:t>
            </a:r>
            <a:r>
              <a:rPr lang="en-CA" dirty="0" err="1" smtClean="0"/>
              <a:t>noball_runs</a:t>
            </a:r>
            <a:r>
              <a:rPr lang="en-CA" dirty="0" smtClean="0"/>
              <a:t>, </a:t>
            </a:r>
            <a:r>
              <a:rPr lang="en-CA" dirty="0" err="1" smtClean="0"/>
              <a:t>penalty_runs</a:t>
            </a:r>
            <a:r>
              <a:rPr lang="en-CA" dirty="0" smtClean="0"/>
              <a:t>, </a:t>
            </a:r>
            <a:r>
              <a:rPr lang="en-CA" dirty="0" err="1" smtClean="0"/>
              <a:t>extra_runs</a:t>
            </a:r>
            <a:r>
              <a:rPr lang="en-CA" dirty="0" smtClean="0"/>
              <a:t>, </a:t>
            </a:r>
            <a:r>
              <a:rPr lang="en-CA" dirty="0" err="1" smtClean="0"/>
              <a:t>total_runs</a:t>
            </a:r>
            <a:endParaRPr lang="en-CA" dirty="0" smtClean="0"/>
          </a:p>
          <a:p>
            <a:r>
              <a:rPr lang="en-CA" b="1" dirty="0" err="1" smtClean="0"/>
              <a:t>Team_A_total_runs</a:t>
            </a:r>
            <a:r>
              <a:rPr lang="en-CA" dirty="0" smtClean="0"/>
              <a:t>, </a:t>
            </a:r>
            <a:r>
              <a:rPr lang="en-CA" b="1" dirty="0" err="1" smtClean="0"/>
              <a:t>Team_B_total_runs</a:t>
            </a:r>
            <a:endParaRPr lang="en-CA" b="1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367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504</TotalTime>
  <Words>949</Words>
  <Application>Microsoft Office PowerPoint</Application>
  <PresentationFormat>Widescreen</PresentationFormat>
  <Paragraphs>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Schoolbook</vt:lpstr>
      <vt:lpstr>Wingdings 2</vt:lpstr>
      <vt:lpstr>View</vt:lpstr>
      <vt:lpstr>Cricket Winner Prediction</vt:lpstr>
      <vt:lpstr>Introduction - Cricket</vt:lpstr>
      <vt:lpstr>Introduction - Cricket</vt:lpstr>
      <vt:lpstr>Introduction - Cricket</vt:lpstr>
      <vt:lpstr>Data</vt:lpstr>
      <vt:lpstr>Features – Season (year), Coin toss, Venue</vt:lpstr>
      <vt:lpstr>Features – Season (year), Coin toss, Venue</vt:lpstr>
      <vt:lpstr>Features – Team performance</vt:lpstr>
      <vt:lpstr>Features – Team performance</vt:lpstr>
      <vt:lpstr>Features:</vt:lpstr>
      <vt:lpstr>Logistic Regression</vt:lpstr>
      <vt:lpstr>Logistic Regression</vt:lpstr>
      <vt:lpstr>Logistic Regression – coefficients and intercept</vt:lpstr>
      <vt:lpstr>Logistic Regression</vt:lpstr>
      <vt:lpstr>Model Evaluation – Confusion Matrix</vt:lpstr>
      <vt:lpstr>Model Evaluation - Statistics </vt:lpstr>
      <vt:lpstr>Model Evaluation - Statistics</vt:lpstr>
      <vt:lpstr>Future Model Improvements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winner prediction</dc:title>
  <dc:creator>Nitin</dc:creator>
  <cp:lastModifiedBy>Nitin</cp:lastModifiedBy>
  <cp:revision>44</cp:revision>
  <dcterms:created xsi:type="dcterms:W3CDTF">2019-04-07T19:44:48Z</dcterms:created>
  <dcterms:modified xsi:type="dcterms:W3CDTF">2019-04-11T02:41:16Z</dcterms:modified>
</cp:coreProperties>
</file>