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71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101"/>
    <a:srgbClr val="991B1E"/>
    <a:srgbClr val="DADADA"/>
    <a:srgbClr val="C1CDCD"/>
    <a:srgbClr val="919191"/>
    <a:srgbClr val="FFFFFF"/>
    <a:srgbClr val="DA656A"/>
    <a:srgbClr val="1EA9E1"/>
    <a:srgbClr val="494949"/>
    <a:srgbClr val="007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graph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Graphs%20-%20Interac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graph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Graphs%20-%20Interac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Graphs%20-%20Interac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pu\Documents\MSBA%20Umin\Spring\MSBA%206440%20-%20Data-driven%20Experimentation\02%20Project\Project%20Deck_Graphs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Attrition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'[graph 1.xlsx]Sheet1'!$A$4</c:f>
              <c:strCache>
                <c:ptCount val="1"/>
                <c:pt idx="0">
                  <c:v>No Overtime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B-427D-8ADD-50CB161F3473}"/>
              </c:ext>
            </c:extLst>
          </c:dPt>
          <c:cat>
            <c:strRef>
              <c:f>'[graph 1.xlsx]Sheet1'!$B$3:$C$3</c:f>
              <c:strCache>
                <c:ptCount val="2"/>
                <c:pt idx="0">
                  <c:v>No Overtime</c:v>
                </c:pt>
                <c:pt idx="1">
                  <c:v>Overtime</c:v>
                </c:pt>
              </c:strCache>
            </c:strRef>
          </c:cat>
          <c:val>
            <c:numRef>
              <c:f>'[graph 1.xlsx]Sheet1'!$B$4:$C$4</c:f>
              <c:numCache>
                <c:formatCode>General</c:formatCode>
                <c:ptCount val="2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8B-427D-8ADD-50CB161F3473}"/>
            </c:ext>
          </c:extLst>
        </c:ser>
        <c:ser>
          <c:idx val="1"/>
          <c:order val="1"/>
          <c:tx>
            <c:strRef>
              <c:f>'[graph 1.xlsx]Sheet1'!$A$5</c:f>
              <c:strCache>
                <c:ptCount val="1"/>
                <c:pt idx="0">
                  <c:v>Overtime</c:v>
                </c:pt>
              </c:strCache>
            </c:strRef>
          </c:tx>
          <c:spPr>
            <a:solidFill>
              <a:srgbClr val="991B1E"/>
            </a:solidFill>
            <a:ln>
              <a:noFill/>
            </a:ln>
            <a:effectLst/>
          </c:spPr>
          <c:invertIfNegative val="0"/>
          <c:cat>
            <c:strRef>
              <c:f>'[graph 1.xlsx]Sheet1'!$B$3:$C$3</c:f>
              <c:strCache>
                <c:ptCount val="2"/>
                <c:pt idx="0">
                  <c:v>No Overtime</c:v>
                </c:pt>
                <c:pt idx="1">
                  <c:v>Overtime</c:v>
                </c:pt>
              </c:strCache>
            </c:strRef>
          </c:cat>
          <c:val>
            <c:numRef>
              <c:f>'[graph 1.xlsx]Sheet1'!$B$5:$C$5</c:f>
              <c:numCache>
                <c:formatCode>General</c:formatCode>
                <c:ptCount val="2"/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8B-427D-8ADD-50CB161F3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6235256"/>
        <c:axId val="606234600"/>
      </c:barChart>
      <c:catAx>
        <c:axId val="60623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4600"/>
        <c:crosses val="autoZero"/>
        <c:auto val="1"/>
        <c:lblAlgn val="ctr"/>
        <c:lblOffset val="100"/>
        <c:noMultiLvlLbl val="0"/>
      </c:catAx>
      <c:valAx>
        <c:axId val="606234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5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Chance of attrition, conditional on</a:t>
            </a:r>
            <a:r>
              <a:rPr lang="en-US" baseline="0" dirty="0"/>
              <a:t> relationship status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'[Graphs - Interaction.xlsx]Interaction'!$B$1</c:f>
              <c:strCache>
                <c:ptCount val="1"/>
                <c:pt idx="0">
                  <c:v>Divorced</c:v>
                </c:pt>
              </c:strCache>
            </c:strRef>
          </c:tx>
          <c:spPr>
            <a:solidFill>
              <a:srgbClr val="991B1E"/>
            </a:solidFill>
            <a:ln>
              <a:noFill/>
            </a:ln>
            <a:effectLst/>
          </c:spPr>
          <c:invertIfNegative val="0"/>
          <c:cat>
            <c:strRef>
              <c:f>'[Graphs - Interaction.xlsx]Interaction'!$A$2:$A$4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'[Graphs - Interaction.xlsx]Interaction'!$B$2:$B$4</c:f>
              <c:numCache>
                <c:formatCode>General</c:formatCode>
                <c:ptCount val="3"/>
                <c:pt idx="0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D-45B5-9030-92CF1E65ABDF}"/>
            </c:ext>
          </c:extLst>
        </c:ser>
        <c:ser>
          <c:idx val="1"/>
          <c:order val="1"/>
          <c:tx>
            <c:strRef>
              <c:f>'[Graphs - Interaction.xlsx]Interaction'!$C$1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rgbClr val="991B1E"/>
            </a:solidFill>
            <a:ln>
              <a:noFill/>
            </a:ln>
            <a:effectLst/>
          </c:spPr>
          <c:invertIfNegative val="0"/>
          <c:cat>
            <c:strRef>
              <c:f>'[Graphs - Interaction.xlsx]Interaction'!$A$2:$A$4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'[Graphs - Interaction.xlsx]Interaction'!$C$2:$C$4</c:f>
              <c:numCache>
                <c:formatCode>General</c:formatCode>
                <c:ptCount val="3"/>
                <c:pt idx="1">
                  <c:v>0.13300000000000001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D-45B5-9030-92CF1E65ABDF}"/>
            </c:ext>
          </c:extLst>
        </c:ser>
        <c:ser>
          <c:idx val="2"/>
          <c:order val="2"/>
          <c:tx>
            <c:strRef>
              <c:f>'[Graphs - Interaction.xlsx]Interaction'!$D$1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rgbClr val="991B1E"/>
            </a:solidFill>
            <a:ln>
              <a:noFill/>
            </a:ln>
            <a:effectLst/>
          </c:spPr>
          <c:invertIfNegative val="0"/>
          <c:cat>
            <c:strRef>
              <c:f>'[Graphs - Interaction.xlsx]Interaction'!$A$2:$A$4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'[Graphs - Interaction.xlsx]Interaction'!$D$2:$D$4</c:f>
              <c:numCache>
                <c:formatCode>General</c:formatCode>
                <c:ptCount val="3"/>
                <c:pt idx="2">
                  <c:v>0.30570000000000003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D-45B5-9030-92CF1E65A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5"/>
        <c:axId val="444272256"/>
        <c:axId val="514594112"/>
      </c:barChart>
      <c:catAx>
        <c:axId val="44427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594112"/>
        <c:crosses val="autoZero"/>
        <c:auto val="1"/>
        <c:lblAlgn val="ctr"/>
        <c:lblOffset val="100"/>
        <c:noMultiLvlLbl val="0"/>
      </c:catAx>
      <c:valAx>
        <c:axId val="51459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7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Probability</a:t>
            </a:r>
            <a:r>
              <a:rPr lang="en-US" baseline="0" dirty="0"/>
              <a:t> of Attrition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'[graph 1.xlsx]Sheet1'!$A$4</c:f>
              <c:strCache>
                <c:ptCount val="1"/>
                <c:pt idx="0">
                  <c:v>No Overtime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1-46E4-AF47-89AF784F2E8A}"/>
              </c:ext>
            </c:extLst>
          </c:dPt>
          <c:cat>
            <c:strRef>
              <c:f>'[graph 1.xlsx]Sheet1'!$B$3:$C$3</c:f>
              <c:strCache>
                <c:ptCount val="2"/>
                <c:pt idx="0">
                  <c:v>No Overtime</c:v>
                </c:pt>
                <c:pt idx="1">
                  <c:v>Overtime</c:v>
                </c:pt>
              </c:strCache>
            </c:strRef>
          </c:cat>
          <c:val>
            <c:numRef>
              <c:f>'[graph 1.xlsx]Sheet1'!$B$4:$C$4</c:f>
              <c:numCache>
                <c:formatCode>General</c:formatCode>
                <c:ptCount val="2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D1-46E4-AF47-89AF784F2E8A}"/>
            </c:ext>
          </c:extLst>
        </c:ser>
        <c:ser>
          <c:idx val="1"/>
          <c:order val="1"/>
          <c:tx>
            <c:strRef>
              <c:f>'[graph 1.xlsx]Sheet1'!$A$5</c:f>
              <c:strCache>
                <c:ptCount val="1"/>
                <c:pt idx="0">
                  <c:v>Overtime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34B-42E9-923D-692465735B9B}"/>
              </c:ext>
            </c:extLst>
          </c:dPt>
          <c:cat>
            <c:strRef>
              <c:f>'[graph 1.xlsx]Sheet1'!$B$3:$C$3</c:f>
              <c:strCache>
                <c:ptCount val="2"/>
                <c:pt idx="0">
                  <c:v>No Overtime</c:v>
                </c:pt>
                <c:pt idx="1">
                  <c:v>Overtime</c:v>
                </c:pt>
              </c:strCache>
            </c:strRef>
          </c:cat>
          <c:val>
            <c:numRef>
              <c:f>'[graph 1.xlsx]Sheet1'!$B$5:$C$5</c:f>
              <c:numCache>
                <c:formatCode>General</c:formatCode>
                <c:ptCount val="2"/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D1-46E4-AF47-89AF784F2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6235256"/>
        <c:axId val="606234600"/>
      </c:barChart>
      <c:catAx>
        <c:axId val="60623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4600"/>
        <c:crosses val="autoZero"/>
        <c:auto val="1"/>
        <c:lblAlgn val="ctr"/>
        <c:lblOffset val="100"/>
        <c:noMultiLvlLbl val="0"/>
      </c:catAx>
      <c:valAx>
        <c:axId val="606234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235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</a:t>
            </a:r>
            <a:r>
              <a:rPr lang="en-US" baseline="0"/>
              <a:t> on stock option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'[Graphs - Interaction.xlsx]Interaction'!$B$15</c:f>
              <c:strCache>
                <c:ptCount val="1"/>
                <c:pt idx="0">
                  <c:v>Levels</c:v>
                </c:pt>
              </c:strCache>
            </c:strRef>
          </c:tx>
          <c:spPr>
            <a:ln w="28575" cap="rnd">
              <a:solidFill>
                <a:srgbClr val="991B1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rgbClr val="991B1E"/>
                </a:solidFill>
              </a:ln>
              <a:effectLst/>
            </c:spPr>
          </c:marker>
          <c:cat>
            <c:strRef>
              <c:f>'[Graphs - Interaction.xlsx]Interaction'!$A$16:$A$19</c:f>
              <c:strCache>
                <c:ptCount val="4"/>
                <c:pt idx="0">
                  <c:v>Level 1</c:v>
                </c:pt>
                <c:pt idx="1">
                  <c:v>Level 2</c:v>
                </c:pt>
                <c:pt idx="2">
                  <c:v>Level 3</c:v>
                </c:pt>
                <c:pt idx="3">
                  <c:v>Level 4</c:v>
                </c:pt>
              </c:strCache>
            </c:strRef>
          </c:cat>
          <c:val>
            <c:numRef>
              <c:f>'[Graphs - Interaction.xlsx]Interaction'!$B$16:$B$19</c:f>
              <c:numCache>
                <c:formatCode>General</c:formatCode>
                <c:ptCount val="4"/>
                <c:pt idx="0">
                  <c:v>0.1</c:v>
                </c:pt>
                <c:pt idx="1">
                  <c:v>0.14199999999999999</c:v>
                </c:pt>
                <c:pt idx="2">
                  <c:v>0.2</c:v>
                </c:pt>
                <c:pt idx="3">
                  <c:v>0.25700000000000001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1D-46F6-A2AE-80FCC940C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147232"/>
        <c:axId val="592644280"/>
      </c:lineChart>
      <c:catAx>
        <c:axId val="6431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644280"/>
        <c:crosses val="autoZero"/>
        <c:auto val="1"/>
        <c:lblAlgn val="ctr"/>
        <c:lblOffset val="100"/>
        <c:noMultiLvlLbl val="0"/>
      </c:catAx>
      <c:valAx>
        <c:axId val="59264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4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Conditional</a:t>
            </a:r>
            <a:r>
              <a:rPr lang="en-US" baseline="0"/>
              <a:t> on Job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91B1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rgbClr val="991B1E"/>
                </a:solidFill>
              </a:ln>
              <a:effectLst/>
            </c:spPr>
          </c:marker>
          <c:cat>
            <c:strRef>
              <c:f>'[Graphs - Interaction.xlsx]Interaction'!$A$33:$A$37</c:f>
              <c:strCache>
                <c:ptCount val="5"/>
                <c:pt idx="0">
                  <c:v>Job Level 1</c:v>
                </c:pt>
                <c:pt idx="1">
                  <c:v>Job Level 2</c:v>
                </c:pt>
                <c:pt idx="2">
                  <c:v>Job Level 3</c:v>
                </c:pt>
                <c:pt idx="3">
                  <c:v>Job Level 4</c:v>
                </c:pt>
                <c:pt idx="4">
                  <c:v>Job Level 5</c:v>
                </c:pt>
              </c:strCache>
            </c:strRef>
          </c:cat>
          <c:val>
            <c:numRef>
              <c:f>'[Graphs - Interaction.xlsx]Interaction'!$B$33:$B$37</c:f>
              <c:numCache>
                <c:formatCode>General</c:formatCode>
                <c:ptCount val="5"/>
                <c:pt idx="0">
                  <c:v>0.34649999999999997</c:v>
                </c:pt>
                <c:pt idx="1">
                  <c:v>9.1359999999999997E-2</c:v>
                </c:pt>
                <c:pt idx="2">
                  <c:v>0.04</c:v>
                </c:pt>
                <c:pt idx="3">
                  <c:v>7.1499999999999994E-2</c:v>
                </c:pt>
                <c:pt idx="4">
                  <c:v>0.17080000000000001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DE-494E-BBD5-160205D00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1805768"/>
        <c:axId val="641802488"/>
      </c:lineChart>
      <c:catAx>
        <c:axId val="64180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802488"/>
        <c:crosses val="autoZero"/>
        <c:auto val="1"/>
        <c:lblAlgn val="ctr"/>
        <c:lblOffset val="100"/>
        <c:noMultiLvlLbl val="0"/>
      </c:catAx>
      <c:valAx>
        <c:axId val="641802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805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(% Male)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91-4265-B1D0-E430D6807EB7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91-4265-B1D0-E430D6807E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Deck_Graphs.xlsx]Sheet1'!$D$3,'[Project Deck_Graphs.xlsx]Sheet1'!$E$3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Deck_Graphs.xlsx]Sheet1'!$D$7,'[Project Deck_Graphs.xlsx]Sheet1'!$E$7</c:f>
              <c:numCache>
                <c:formatCode>General</c:formatCode>
                <c:ptCount val="2"/>
                <c:pt idx="0">
                  <c:v>61.3</c:v>
                </c:pt>
                <c:pt idx="1">
                  <c:v>56.7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91-4265-B1D0-E430D6807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153240"/>
        <c:axId val="664151600"/>
      </c:barChart>
      <c:catAx>
        <c:axId val="664153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 Employee /</a:t>
                </a:r>
                <a:r>
                  <a:rPr lang="en-US" baseline="0"/>
                  <a:t> Not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151600"/>
        <c:crosses val="autoZero"/>
        <c:auto val="1"/>
        <c:lblAlgn val="ctr"/>
        <c:lblOffset val="100"/>
        <c:noMultiLvlLbl val="0"/>
      </c:catAx>
      <c:valAx>
        <c:axId val="664151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Male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153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Environment</a:t>
            </a:r>
            <a:r>
              <a:rPr lang="en-US" baseline="0"/>
              <a:t>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AC-48CE-92FB-3C29E1D936A7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48-4228-B690-460120DC25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Deck_Graphs.xlsx]Sheet1'!$D$3:$E$3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Deck_Graphs.xlsx]Sheet1'!$D$4:$E$4</c:f>
              <c:numCache>
                <c:formatCode>General</c:formatCode>
                <c:ptCount val="2"/>
                <c:pt idx="0">
                  <c:v>2.67</c:v>
                </c:pt>
                <c:pt idx="1">
                  <c:v>2.84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AC-48CE-92FB-3C29E1D936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8974536"/>
        <c:axId val="308981096"/>
      </c:barChart>
      <c:catAx>
        <c:axId val="308974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 Employee </a:t>
                </a:r>
                <a:r>
                  <a:rPr lang="en-US" baseline="0"/>
                  <a:t>/ Not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981096"/>
        <c:crosses val="autoZero"/>
        <c:auto val="1"/>
        <c:lblAlgn val="ctr"/>
        <c:lblOffset val="100"/>
        <c:noMultiLvlLbl val="0"/>
      </c:catAx>
      <c:valAx>
        <c:axId val="308981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</a:t>
                </a:r>
                <a:r>
                  <a:rPr lang="en-US" baseline="0"/>
                  <a:t> Satisfaction Level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9745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Satisfaction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83-49FB-BC30-48E03EE6B503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83-49FB-BC30-48E03EE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Deck_Graphs.xlsx]Sheet1'!$D$3,'[Project Deck_Graphs.xlsx]Sheet1'!$E$3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Deck_Graphs.xlsx]Sheet1'!$D$6,'[Project Deck_Graphs.xlsx]Sheet1'!$E$6</c:f>
              <c:numCache>
                <c:formatCode>General</c:formatCode>
                <c:ptCount val="2"/>
                <c:pt idx="0">
                  <c:v>2.68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83-49FB-BC30-48E03EE6B5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3172872"/>
        <c:axId val="693173528"/>
      </c:barChart>
      <c:catAx>
        <c:axId val="693172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 Employee</a:t>
                </a:r>
                <a:r>
                  <a:rPr lang="en-US" baseline="0"/>
                  <a:t> </a:t>
                </a:r>
                <a:r>
                  <a:rPr lang="en-US"/>
                  <a:t>/</a:t>
                </a:r>
                <a:r>
                  <a:rPr lang="en-US" baseline="0"/>
                  <a:t> Not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73528"/>
        <c:crosses val="autoZero"/>
        <c:auto val="1"/>
        <c:lblAlgn val="ctr"/>
        <c:lblOffset val="100"/>
        <c:noMultiLvlLbl val="0"/>
      </c:catAx>
      <c:valAx>
        <c:axId val="693173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</a:t>
                </a:r>
                <a:r>
                  <a:rPr lang="en-US" baseline="0"/>
                  <a:t> Satisfcation Level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7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Times Last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0-4051-A5F5-9F9C1C4EE9F9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0-4051-A5F5-9F9C1C4EE9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Deck_Graphs.xlsx]Sheet1'!$D$3,'[Project Deck_Graphs.xlsx]Sheet1'!$E$3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Deck_Graphs.xlsx]Sheet1'!$D$5,'[Project Deck_Graphs.xlsx]Sheet1'!$E$5</c:f>
              <c:numCache>
                <c:formatCode>General</c:formatCode>
                <c:ptCount val="2"/>
                <c:pt idx="0">
                  <c:v>2.86</c:v>
                </c:pt>
                <c:pt idx="1">
                  <c:v>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20-4051-A5F5-9F9C1C4EE9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7834016"/>
        <c:axId val="667834344"/>
      </c:barChart>
      <c:catAx>
        <c:axId val="66783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</a:t>
                </a:r>
                <a:r>
                  <a:rPr lang="en-US" baseline="0"/>
                  <a:t> Employee / Not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834344"/>
        <c:crosses val="autoZero"/>
        <c:auto val="1"/>
        <c:lblAlgn val="ctr"/>
        <c:lblOffset val="100"/>
        <c:noMultiLvlLbl val="0"/>
      </c:catAx>
      <c:valAx>
        <c:axId val="667834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</a:t>
                </a:r>
                <a:r>
                  <a:rPr lang="en-US" baseline="0"/>
                  <a:t>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83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 Times Last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C7-41E8-BC16-2909DCB50BE6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C7-41E8-BC16-2909DCB50B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Deck_Graphs(1).xlsx]Sheet1 (2)'!$D$3,'[Project Deck_Graphs(1).xlsx]Sheet1 (2)'!$E$3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Deck_Graphs(1).xlsx]Sheet1 (2)'!$D$5,'[Project Deck_Graphs(1).xlsx]Sheet1 (2)'!$E$5</c:f>
              <c:numCache>
                <c:formatCode>General</c:formatCode>
                <c:ptCount val="2"/>
                <c:pt idx="0">
                  <c:v>2.72</c:v>
                </c:pt>
                <c:pt idx="1">
                  <c:v>2.72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C7-41E8-BC16-2909DCB50B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7834016"/>
        <c:axId val="667834344"/>
      </c:barChart>
      <c:catAx>
        <c:axId val="66783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</a:t>
                </a:r>
                <a:r>
                  <a:rPr lang="en-US" baseline="0"/>
                  <a:t> Employee / Not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834344"/>
        <c:crosses val="autoZero"/>
        <c:auto val="1"/>
        <c:lblAlgn val="ctr"/>
        <c:lblOffset val="100"/>
        <c:noMultiLvlLbl val="0"/>
      </c:catAx>
      <c:valAx>
        <c:axId val="667834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</a:t>
                </a:r>
                <a:r>
                  <a:rPr lang="en-US" baseline="0"/>
                  <a:t>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83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(% Male)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1C-4919-BCE2-EC0F309EF33C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1C-4919-BCE2-EC0F309EF3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Deck_Graphs(1).xlsx]Sheet1 (2)'!$D$3,'[Project Deck_Graphs(1).xlsx]Sheet1 (2)'!$E$3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Deck_Graphs(1).xlsx]Sheet1 (2)'!$D$7,'[Project Deck_Graphs(1).xlsx]Sheet1 (2)'!$E$7</c:f>
              <c:numCache>
                <c:formatCode>General</c:formatCode>
                <c:ptCount val="2"/>
                <c:pt idx="0">
                  <c:v>59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1C-4919-BCE2-EC0F309EF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64153240"/>
        <c:axId val="664151600"/>
      </c:barChart>
      <c:catAx>
        <c:axId val="664153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 Employee /</a:t>
                </a:r>
                <a:r>
                  <a:rPr lang="en-US" baseline="0"/>
                  <a:t> Not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151600"/>
        <c:crosses val="autoZero"/>
        <c:auto val="1"/>
        <c:lblAlgn val="ctr"/>
        <c:lblOffset val="100"/>
        <c:noMultiLvlLbl val="0"/>
      </c:catAx>
      <c:valAx>
        <c:axId val="664151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Male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153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Satisfaction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E-487C-81AF-4D3B98F4E740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6E-487C-81AF-4D3B98F4E7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Deck_Graphs(1).xlsx]Sheet1 (2)'!$D$3,'[Project Deck_Graphs(1).xlsx]Sheet1 (2)'!$E$3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Deck_Graphs(1).xlsx]Sheet1 (2)'!$D$6,'[Project Deck_Graphs(1).xlsx]Sheet1 (2)'!$E$6</c:f>
              <c:numCache>
                <c:formatCode>General</c:formatCode>
                <c:ptCount val="2"/>
                <c:pt idx="0">
                  <c:v>2.86</c:v>
                </c:pt>
                <c:pt idx="1">
                  <c:v>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6E-487C-81AF-4D3B98F4E7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3172872"/>
        <c:axId val="693173528"/>
      </c:barChart>
      <c:catAx>
        <c:axId val="693172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 Employee</a:t>
                </a:r>
                <a:r>
                  <a:rPr lang="en-US" baseline="0"/>
                  <a:t> </a:t>
                </a:r>
                <a:r>
                  <a:rPr lang="en-US"/>
                  <a:t>/</a:t>
                </a:r>
                <a:r>
                  <a:rPr lang="en-US" baseline="0"/>
                  <a:t> Not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73528"/>
        <c:crosses val="autoZero"/>
        <c:auto val="1"/>
        <c:lblAlgn val="ctr"/>
        <c:lblOffset val="100"/>
        <c:noMultiLvlLbl val="0"/>
      </c:catAx>
      <c:valAx>
        <c:axId val="693173528"/>
        <c:scaling>
          <c:orientation val="minMax"/>
          <c:max val="3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</a:t>
                </a:r>
                <a:r>
                  <a:rPr lang="en-US" baseline="0"/>
                  <a:t> Satisfcation Level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17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Environment</a:t>
            </a:r>
            <a:r>
              <a:rPr lang="en-US" baseline="0"/>
              <a:t>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C1-4B28-A59B-905807B0046B}"/>
              </c:ext>
            </c:extLst>
          </c:dPt>
          <c:dPt>
            <c:idx val="1"/>
            <c:invertIfNegative val="0"/>
            <c:bubble3D val="0"/>
            <c:spPr>
              <a:solidFill>
                <a:srgbClr val="991B1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93E-4F88-93A3-5880A9809C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Deck_Graphs(1).xlsx]Sheet1 (2)'!$D$3:$E$3</c:f>
              <c:strCache>
                <c:ptCount val="2"/>
                <c:pt idx="0">
                  <c:v>Not overtime</c:v>
                </c:pt>
                <c:pt idx="1">
                  <c:v>Overtime</c:v>
                </c:pt>
              </c:strCache>
            </c:strRef>
          </c:cat>
          <c:val>
            <c:numRef>
              <c:f>'[Project Deck_Graphs(1).xlsx]Sheet1 (2)'!$D$4:$E$4</c:f>
              <c:numCache>
                <c:formatCode>General</c:formatCode>
                <c:ptCount val="2"/>
                <c:pt idx="0">
                  <c:v>2.76</c:v>
                </c:pt>
                <c:pt idx="1">
                  <c:v>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C1-4B28-A59B-905807B004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8974536"/>
        <c:axId val="308981096"/>
      </c:barChart>
      <c:catAx>
        <c:axId val="308974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Overtime Employee </a:t>
                </a:r>
                <a:r>
                  <a:rPr lang="en-US" baseline="0"/>
                  <a:t>/ Not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981096"/>
        <c:crosses val="autoZero"/>
        <c:auto val="1"/>
        <c:lblAlgn val="ctr"/>
        <c:lblOffset val="100"/>
        <c:noMultiLvlLbl val="0"/>
      </c:catAx>
      <c:valAx>
        <c:axId val="308981096"/>
        <c:scaling>
          <c:orientation val="minMax"/>
          <c:max val="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</a:t>
                </a:r>
                <a:r>
                  <a:rPr lang="en-US" baseline="0"/>
                  <a:t> Satisfaction Level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9745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175AC-7FF1-4B83-9355-EE9E7261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en-US" sz="5500" dirty="0"/>
              <a:t>Impact of </a:t>
            </a:r>
            <a:r>
              <a:rPr lang="en-US" sz="5500" dirty="0">
                <a:solidFill>
                  <a:schemeClr val="accent2"/>
                </a:solidFill>
              </a:rPr>
              <a:t>Overtime</a:t>
            </a:r>
            <a:r>
              <a:rPr lang="en-US" sz="5500" dirty="0">
                <a:solidFill>
                  <a:srgbClr val="E0CEE2"/>
                </a:solidFill>
              </a:rPr>
              <a:t> </a:t>
            </a:r>
            <a:r>
              <a:rPr lang="en-US" sz="5500" dirty="0"/>
              <a:t>hours on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27241-9512-4D4D-B1EE-E846B0FCC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4675634" cy="914400"/>
          </a:xfrm>
        </p:spPr>
        <p:txBody>
          <a:bodyPr>
            <a:normAutofit/>
          </a:bodyPr>
          <a:lstStyle/>
          <a:p>
            <a:r>
              <a:rPr lang="en-US" dirty="0"/>
              <a:t>MSBA 6440 – Data Driven Experimentation</a:t>
            </a:r>
          </a:p>
        </p:txBody>
      </p:sp>
      <p:pic>
        <p:nvPicPr>
          <p:cNvPr id="1026" name="Picture 2" descr="Image result for overtime working">
            <a:extLst>
              <a:ext uri="{FF2B5EF4-FFF2-40B4-BE49-F238E27FC236}">
                <a16:creationId xmlns:a16="http://schemas.microsoft.com/office/drawing/2014/main" id="{618CB3D2-41CF-4BE1-A701-3C371C5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77" y="2294685"/>
            <a:ext cx="4908848" cy="22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C1120-24FB-4708-A099-33513F980BB9}"/>
              </a:ext>
            </a:extLst>
          </p:cNvPr>
          <p:cNvSpPr txBox="1"/>
          <p:nvPr/>
        </p:nvSpPr>
        <p:spPr>
          <a:xfrm>
            <a:off x="1100015" y="5393403"/>
            <a:ext cx="37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Abhinav | Kavya | Pranav | Rutwik | Raghuveer</a:t>
            </a:r>
          </a:p>
        </p:txBody>
      </p:sp>
    </p:spTree>
    <p:extLst>
      <p:ext uri="{BB962C8B-B14F-4D97-AF65-F5344CB8AC3E}">
        <p14:creationId xmlns:p14="http://schemas.microsoft.com/office/powerpoint/2010/main" val="265105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found that employees that work overtime have 20% higher chance of leaving as compared to employees who do not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A2771A-AD49-4824-B27C-48120E067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605708"/>
              </p:ext>
            </p:extLst>
          </p:nvPr>
        </p:nvGraphicFramePr>
        <p:xfrm>
          <a:off x="651321" y="2459403"/>
          <a:ext cx="4855210" cy="396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797CAD-FB06-468F-939E-261D62C78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65267"/>
              </p:ext>
            </p:extLst>
          </p:nvPr>
        </p:nvGraphicFramePr>
        <p:xfrm>
          <a:off x="6280660" y="2459403"/>
          <a:ext cx="5260019" cy="377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E44B12-C6CB-4881-9D9E-27146D5228C3}"/>
              </a:ext>
            </a:extLst>
          </p:cNvPr>
          <p:cNvSpPr/>
          <p:nvPr/>
        </p:nvSpPr>
        <p:spPr>
          <a:xfrm>
            <a:off x="651321" y="1765307"/>
            <a:ext cx="4320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1B1E"/>
                </a:solidFill>
              </a:rPr>
              <a:t>Stock options are an effective strategy </a:t>
            </a:r>
            <a:r>
              <a:rPr lang="en-US" sz="1400" dirty="0"/>
              <a:t>to check employ attrition even when working overtime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CC686-4977-412C-A47F-5B84DE9AEC97}"/>
              </a:ext>
            </a:extLst>
          </p:cNvPr>
          <p:cNvSpPr/>
          <p:nvPr/>
        </p:nvSpPr>
        <p:spPr>
          <a:xfrm>
            <a:off x="6280660" y="1765307"/>
            <a:ext cx="5021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Employees more acceptable to working over time in their mid –level career growth time</a:t>
            </a:r>
          </a:p>
        </p:txBody>
      </p:sp>
    </p:spTree>
    <p:extLst>
      <p:ext uri="{BB962C8B-B14F-4D97-AF65-F5344CB8AC3E}">
        <p14:creationId xmlns:p14="http://schemas.microsoft.com/office/powerpoint/2010/main" val="64359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take multiple assumptions while doing this experiment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631FC9-BD19-40A2-ABEE-14EA132F1034}"/>
              </a:ext>
            </a:extLst>
          </p:cNvPr>
          <p:cNvGrpSpPr/>
          <p:nvPr/>
        </p:nvGrpSpPr>
        <p:grpSpPr>
          <a:xfrm>
            <a:off x="1127463" y="2734322"/>
            <a:ext cx="2521261" cy="2497033"/>
            <a:chOff x="1012052" y="2219417"/>
            <a:chExt cx="2521261" cy="24970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629CD5-31A5-4CDB-9891-6F6CA54BD789}"/>
                </a:ext>
              </a:extLst>
            </p:cNvPr>
            <p:cNvGrpSpPr/>
            <p:nvPr/>
          </p:nvGrpSpPr>
          <p:grpSpPr>
            <a:xfrm>
              <a:off x="1012053" y="2219417"/>
              <a:ext cx="2521260" cy="2497033"/>
              <a:chOff x="1012053" y="2219417"/>
              <a:chExt cx="2521260" cy="2497033"/>
            </a:xfrm>
          </p:grpSpPr>
          <p:pic>
            <p:nvPicPr>
              <p:cNvPr id="1026" name="Picture 2" descr="Related image">
                <a:extLst>
                  <a:ext uri="{FF2B5EF4-FFF2-40B4-BE49-F238E27FC236}">
                    <a16:creationId xmlns:a16="http://schemas.microsoft.com/office/drawing/2014/main" id="{9A31A8E8-FDAF-4E54-8F7C-B68982695B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01" t="33258" r="12962"/>
              <a:stretch/>
            </p:blipFill>
            <p:spPr bwMode="auto">
              <a:xfrm>
                <a:off x="1012053" y="2219417"/>
                <a:ext cx="1882067" cy="2497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BA0CB8-9CDC-44F3-8FCB-BA2111C77E77}"/>
                  </a:ext>
                </a:extLst>
              </p:cNvPr>
              <p:cNvSpPr txBox="1"/>
              <p:nvPr/>
            </p:nvSpPr>
            <p:spPr>
              <a:xfrm>
                <a:off x="1642369" y="2388093"/>
                <a:ext cx="18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Let’s Quit?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1E0EFF-F7F5-4DD0-8502-D7314E597C9B}"/>
                  </a:ext>
                </a:extLst>
              </p:cNvPr>
              <p:cNvSpPr txBox="1"/>
              <p:nvPr/>
            </p:nvSpPr>
            <p:spPr>
              <a:xfrm>
                <a:off x="1395272" y="3070926"/>
                <a:ext cx="1890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Sure!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39482F-1C04-451B-ABF3-1E27AFE71DD7}"/>
                </a:ext>
              </a:extLst>
            </p:cNvPr>
            <p:cNvSpPr/>
            <p:nvPr/>
          </p:nvSpPr>
          <p:spPr>
            <a:xfrm>
              <a:off x="1012052" y="2219417"/>
              <a:ext cx="319597" cy="1322773"/>
            </a:xfrm>
            <a:prstGeom prst="rect">
              <a:avLst/>
            </a:prstGeom>
            <a:solidFill>
              <a:srgbClr val="1E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D58437-A82F-498B-B908-20546D91FACB}"/>
              </a:ext>
            </a:extLst>
          </p:cNvPr>
          <p:cNvSpPr txBox="1"/>
          <p:nvPr/>
        </p:nvSpPr>
        <p:spPr>
          <a:xfrm>
            <a:off x="452761" y="1897601"/>
            <a:ext cx="32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EA9E1"/>
                </a:solidFill>
              </a:rPr>
              <a:t>Interference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56E20-E840-4D5F-BB35-31C47FF4FD23}"/>
              </a:ext>
            </a:extLst>
          </p:cNvPr>
          <p:cNvSpPr/>
          <p:nvPr/>
        </p:nvSpPr>
        <p:spPr>
          <a:xfrm>
            <a:off x="550415" y="5586145"/>
            <a:ext cx="3379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Employee interactions can lead to over-worked employees influencing others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1C02C-DAC3-4224-837C-645FFC1FEC1F}"/>
              </a:ext>
            </a:extLst>
          </p:cNvPr>
          <p:cNvSpPr txBox="1"/>
          <p:nvPr/>
        </p:nvSpPr>
        <p:spPr>
          <a:xfrm>
            <a:off x="4085215" y="1899082"/>
            <a:ext cx="32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A656A"/>
                </a:solidFill>
              </a:rPr>
              <a:t>Temporal Precedence</a:t>
            </a:r>
            <a:endParaRPr lang="en-US" sz="2400" dirty="0">
              <a:solidFill>
                <a:srgbClr val="DA656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AAA6A-A679-440C-BC2C-A5FA3BDEF1F9}"/>
              </a:ext>
            </a:extLst>
          </p:cNvPr>
          <p:cNvSpPr/>
          <p:nvPr/>
        </p:nvSpPr>
        <p:spPr>
          <a:xfrm>
            <a:off x="4182869" y="5587626"/>
            <a:ext cx="3379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Since, employee’s who quit can no longer work, we can always assume X before Y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1211E1B-16F9-461A-9367-0B45D8D9D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7" r="23230"/>
          <a:stretch/>
        </p:blipFill>
        <p:spPr bwMode="auto">
          <a:xfrm>
            <a:off x="5872585" y="2944445"/>
            <a:ext cx="1377974" cy="17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E41D4E1-BD64-4904-AB8D-F6B9D779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48" y="3115931"/>
            <a:ext cx="3183068" cy="153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9D8D00-0D6F-4A7A-9226-F36D32A97DC9}"/>
              </a:ext>
            </a:extLst>
          </p:cNvPr>
          <p:cNvCxnSpPr/>
          <p:nvPr/>
        </p:nvCxnSpPr>
        <p:spPr>
          <a:xfrm>
            <a:off x="5353235" y="3885172"/>
            <a:ext cx="44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88211B-6C67-40AD-BAF3-B1E28030A123}"/>
              </a:ext>
            </a:extLst>
          </p:cNvPr>
          <p:cNvSpPr txBox="1"/>
          <p:nvPr/>
        </p:nvSpPr>
        <p:spPr>
          <a:xfrm>
            <a:off x="8081654" y="1897600"/>
            <a:ext cx="32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endogeneity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91671-FF49-4ECD-82EB-3A96AF9AF3E1}"/>
              </a:ext>
            </a:extLst>
          </p:cNvPr>
          <p:cNvSpPr/>
          <p:nvPr/>
        </p:nvSpPr>
        <p:spPr>
          <a:xfrm>
            <a:off x="8081654" y="5580227"/>
            <a:ext cx="33794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Sample is representative of population</a:t>
            </a:r>
          </a:p>
          <a:p>
            <a:pPr algn="ctr"/>
            <a:r>
              <a:rPr lang="en-US" sz="1400" dirty="0"/>
              <a:t>No measurement error</a:t>
            </a:r>
          </a:p>
          <a:p>
            <a:pPr algn="ctr"/>
            <a:r>
              <a:rPr lang="en-US" sz="1400" dirty="0"/>
              <a:t>All drivers are taken into consideration  </a:t>
            </a:r>
          </a:p>
        </p:txBody>
      </p:sp>
      <p:pic>
        <p:nvPicPr>
          <p:cNvPr id="1032" name="Picture 8" descr="Image result for imbalanced scale no background">
            <a:extLst>
              <a:ext uri="{FF2B5EF4-FFF2-40B4-BE49-F238E27FC236}">
                <a16:creationId xmlns:a16="http://schemas.microsoft.com/office/drawing/2014/main" id="{D235B28D-D44C-479E-84CC-BCC86F91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415" y="2994913"/>
            <a:ext cx="2624203" cy="17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There are many limitations with our approach and we plan to improve by using more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19492-B1EE-48E6-BE14-613565DFDE20}"/>
              </a:ext>
            </a:extLst>
          </p:cNvPr>
          <p:cNvSpPr txBox="1"/>
          <p:nvPr/>
        </p:nvSpPr>
        <p:spPr>
          <a:xfrm>
            <a:off x="923278" y="1846555"/>
            <a:ext cx="7776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factors that are not observed in the dataset, that might have an impact on both working overtime and decision to 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lost records during the matching process thus reducing the statistical power of the analyses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Why do we care about overtime and attrition?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http://cdn.americanprogress.org/wp-content/uploads/2012/11/CostofTurnover_fig1web.png">
            <a:extLst>
              <a:ext uri="{FF2B5EF4-FFF2-40B4-BE49-F238E27FC236}">
                <a16:creationId xmlns:a16="http://schemas.microsoft.com/office/drawing/2014/main" id="{803A4397-BDDC-47FC-910F-01F53344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206" y="1903507"/>
            <a:ext cx="4570157" cy="3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wall street journal">
            <a:extLst>
              <a:ext uri="{FF2B5EF4-FFF2-40B4-BE49-F238E27FC236}">
                <a16:creationId xmlns:a16="http://schemas.microsoft.com/office/drawing/2014/main" id="{9E8B5181-339C-4AAD-AF3E-F52096F8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7"/>
          <a:stretch/>
        </p:blipFill>
        <p:spPr bwMode="auto">
          <a:xfrm>
            <a:off x="199717" y="3326041"/>
            <a:ext cx="1310200" cy="83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DC649F-41F0-4A30-AC44-8E21A4C26F75}"/>
              </a:ext>
            </a:extLst>
          </p:cNvPr>
          <p:cNvSpPr/>
          <p:nvPr/>
        </p:nvSpPr>
        <p:spPr>
          <a:xfrm>
            <a:off x="1509917" y="3137097"/>
            <a:ext cx="4999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“Long hours and heavy work loads are fueling turnover ... </a:t>
            </a:r>
            <a:r>
              <a:rPr lang="en-US" dirty="0">
                <a:solidFill>
                  <a:srgbClr val="991B1E"/>
                </a:solidFill>
              </a:rPr>
              <a:t>burnout was driving up to 50% of annual turnover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Feeling Burned Out at Work?, 2017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6" name="Picture 4" descr="Image result for center for american progress logo">
            <a:extLst>
              <a:ext uri="{FF2B5EF4-FFF2-40B4-BE49-F238E27FC236}">
                <a16:creationId xmlns:a16="http://schemas.microsoft.com/office/drawing/2014/main" id="{6738CD0D-592B-409E-B5EB-8BF8C227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6" y="1547374"/>
            <a:ext cx="1360051" cy="136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DA977F0-A83A-4FE4-8475-5A622B6B0A59}"/>
              </a:ext>
            </a:extLst>
          </p:cNvPr>
          <p:cNvSpPr/>
          <p:nvPr/>
        </p:nvSpPr>
        <p:spPr>
          <a:xfrm>
            <a:off x="1509917" y="1547374"/>
            <a:ext cx="49999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“Employee turnover is expensive. Replacing an employee who quits costs, on average, </a:t>
            </a:r>
            <a:r>
              <a:rPr lang="en-US" dirty="0">
                <a:solidFill>
                  <a:srgbClr val="991B1E"/>
                </a:solidFill>
              </a:rPr>
              <a:t>21% of their annual pay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There Are Significant Business Costs to Replacing Employees, 2012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6" descr="Image result for economic times">
            <a:extLst>
              <a:ext uri="{FF2B5EF4-FFF2-40B4-BE49-F238E27FC236}">
                <a16:creationId xmlns:a16="http://schemas.microsoft.com/office/drawing/2014/main" id="{76014E91-D9D9-4E64-A906-AA35A094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7" y="4579747"/>
            <a:ext cx="1310628" cy="13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0383E92-F377-4ADC-A265-4D1DE0E6EEEC}"/>
              </a:ext>
            </a:extLst>
          </p:cNvPr>
          <p:cNvSpPr/>
          <p:nvPr/>
        </p:nvSpPr>
        <p:spPr>
          <a:xfrm>
            <a:off x="1509917" y="4567098"/>
            <a:ext cx="49999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“.. Highest </a:t>
            </a:r>
            <a:r>
              <a:rPr lang="en-US" dirty="0">
                <a:solidFill>
                  <a:srgbClr val="991B1E"/>
                </a:solidFill>
              </a:rPr>
              <a:t>voluntary attrition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across sectors was seen in </a:t>
            </a:r>
            <a:r>
              <a:rPr lang="en-US" dirty="0">
                <a:solidFill>
                  <a:srgbClr val="991B1E"/>
                </a:solidFill>
              </a:rPr>
              <a:t>the IT services sector at 21.9%</a:t>
            </a:r>
            <a:r>
              <a:rPr lang="en-US" dirty="0">
                <a:solidFill>
                  <a:srgbClr val="919191"/>
                </a:solidFill>
              </a:rPr>
              <a:t>”</a:t>
            </a:r>
            <a:endParaRPr lang="en-US" dirty="0">
              <a:solidFill>
                <a:srgbClr val="991B1E"/>
              </a:solidFill>
            </a:endParaRPr>
          </a:p>
          <a:p>
            <a:pPr algn="r"/>
            <a:r>
              <a:rPr lang="en-US" sz="1400" i="1" dirty="0">
                <a:solidFill>
                  <a:srgbClr val="494949"/>
                </a:solidFill>
              </a:rPr>
              <a:t> - IBM article, 2017</a:t>
            </a:r>
            <a:endParaRPr lang="en-US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use the </a:t>
            </a:r>
            <a:r>
              <a:rPr lang="en-US" sz="2800" dirty="0">
                <a:solidFill>
                  <a:schemeClr val="accent1"/>
                </a:solidFill>
              </a:rPr>
              <a:t>IBM HR dataset </a:t>
            </a:r>
            <a:r>
              <a:rPr lang="en-US" sz="2800" dirty="0"/>
              <a:t>to study the impact of overtime on attrition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737F6-8295-4323-BAD7-62370B7CF8F6}"/>
              </a:ext>
            </a:extLst>
          </p:cNvPr>
          <p:cNvSpPr txBox="1"/>
          <p:nvPr/>
        </p:nvSpPr>
        <p:spPr>
          <a:xfrm>
            <a:off x="727969" y="1349405"/>
            <a:ext cx="536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HR dataset is a cross-sectional dataset containing </a:t>
            </a:r>
            <a:r>
              <a:rPr lang="en-US" sz="1600" b="1" dirty="0">
                <a:solidFill>
                  <a:schemeClr val="accent2"/>
                </a:solidFill>
              </a:rPr>
              <a:t>employee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4DB2A4"/>
                </a:solidFill>
              </a:rPr>
              <a:t>work-life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B73B3E"/>
                </a:solidFill>
              </a:rPr>
              <a:t>job related </a:t>
            </a:r>
            <a:r>
              <a:rPr lang="en-US" sz="1600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AABA-1C62-4F0B-9E1D-8001CDEA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412" y="2093002"/>
            <a:ext cx="985143" cy="963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B6D80-CDB2-46BA-B18F-A826DF9BB1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13335" y="2093002"/>
            <a:ext cx="985143" cy="951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0A96A-C093-4F74-976A-437130CA56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412" y="3203191"/>
            <a:ext cx="985143" cy="954737"/>
          </a:xfrm>
          <a:prstGeom prst="rect">
            <a:avLst/>
          </a:prstGeom>
        </p:spPr>
      </p:pic>
      <p:pic>
        <p:nvPicPr>
          <p:cNvPr id="3074" name="Picture 2" descr="Image result for work life balance">
            <a:extLst>
              <a:ext uri="{FF2B5EF4-FFF2-40B4-BE49-F238E27FC236}">
                <a16:creationId xmlns:a16="http://schemas.microsoft.com/office/drawing/2014/main" id="{10B1913E-BE70-4C09-9726-D3679FC0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5" y="3203192"/>
            <a:ext cx="985143" cy="9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71A3F765-300E-4858-942E-AAD2A3DF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397" y="2093002"/>
            <a:ext cx="985143" cy="98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ge png">
            <a:extLst>
              <a:ext uri="{FF2B5EF4-FFF2-40B4-BE49-F238E27FC236}">
                <a16:creationId xmlns:a16="http://schemas.microsoft.com/office/drawing/2014/main" id="{8D83E391-12D3-467F-853C-4D4E6C41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70" y="2093002"/>
            <a:ext cx="985144" cy="9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>
            <a:extLst>
              <a:ext uri="{FF2B5EF4-FFF2-40B4-BE49-F238E27FC236}">
                <a16:creationId xmlns:a16="http://schemas.microsoft.com/office/drawing/2014/main" id="{0C4A61A1-E459-4B86-A009-0A579A09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475" y="3203191"/>
            <a:ext cx="683739" cy="68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school subjects icons">
            <a:extLst>
              <a:ext uri="{FF2B5EF4-FFF2-40B4-BE49-F238E27FC236}">
                <a16:creationId xmlns:a16="http://schemas.microsoft.com/office/drawing/2014/main" id="{C9F23AC5-F00A-43DB-BBFD-5136E4E16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5" r="33141" b="71198"/>
          <a:stretch/>
        </p:blipFill>
        <p:spPr bwMode="auto">
          <a:xfrm>
            <a:off x="3537514" y="3203191"/>
            <a:ext cx="830908" cy="7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employee of the month">
            <a:extLst>
              <a:ext uri="{FF2B5EF4-FFF2-40B4-BE49-F238E27FC236}">
                <a16:creationId xmlns:a16="http://schemas.microsoft.com/office/drawing/2014/main" id="{5293809B-A1AA-42D2-8D17-5AD4EE2C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9" y="4535574"/>
            <a:ext cx="1116289" cy="9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mage result for job hierarchy icon">
            <a:extLst>
              <a:ext uri="{FF2B5EF4-FFF2-40B4-BE49-F238E27FC236}">
                <a16:creationId xmlns:a16="http://schemas.microsoft.com/office/drawing/2014/main" id="{BCEFDD38-E9F6-47F5-B072-3CEC37E8B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5" y="4559393"/>
            <a:ext cx="940875" cy="94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Related image">
            <a:extLst>
              <a:ext uri="{FF2B5EF4-FFF2-40B4-BE49-F238E27FC236}">
                <a16:creationId xmlns:a16="http://schemas.microsoft.com/office/drawing/2014/main" id="{F622CB20-B350-458F-9477-2C21E8FF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93" y="4559393"/>
            <a:ext cx="940875" cy="94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Related image">
            <a:extLst>
              <a:ext uri="{FF2B5EF4-FFF2-40B4-BE49-F238E27FC236}">
                <a16:creationId xmlns:a16="http://schemas.microsoft.com/office/drawing/2014/main" id="{1150E9BF-4F3E-41B7-8FCF-304F29942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59" y="4381728"/>
            <a:ext cx="1218255" cy="121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39B1F8-97AF-487C-A653-7A5D7365DDC2}"/>
              </a:ext>
            </a:extLst>
          </p:cNvPr>
          <p:cNvGrpSpPr/>
          <p:nvPr/>
        </p:nvGrpSpPr>
        <p:grpSpPr>
          <a:xfrm>
            <a:off x="1058834" y="5586030"/>
            <a:ext cx="4301269" cy="1325766"/>
            <a:chOff x="570558" y="5586030"/>
            <a:chExt cx="4301269" cy="132576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C6481A9-F243-4B43-88B5-5BDF8FEB7C86}"/>
                </a:ext>
              </a:extLst>
            </p:cNvPr>
            <p:cNvGrpSpPr/>
            <p:nvPr/>
          </p:nvGrpSpPr>
          <p:grpSpPr>
            <a:xfrm>
              <a:off x="570558" y="5743853"/>
              <a:ext cx="2441535" cy="997814"/>
              <a:chOff x="727969" y="5738690"/>
              <a:chExt cx="2441535" cy="99781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C905B7F-AC6C-4BC6-AE7B-3D53D620231A}"/>
                  </a:ext>
                </a:extLst>
              </p:cNvPr>
              <p:cNvGrpSpPr/>
              <p:nvPr/>
            </p:nvGrpSpPr>
            <p:grpSpPr>
              <a:xfrm>
                <a:off x="727969" y="5738690"/>
                <a:ext cx="2087653" cy="997814"/>
                <a:chOff x="6474736" y="3459886"/>
                <a:chExt cx="2087653" cy="997814"/>
              </a:xfrm>
            </p:grpSpPr>
            <p:pic>
              <p:nvPicPr>
                <p:cNvPr id="3110" name="Picture 38" descr="Image result for human icon">
                  <a:extLst>
                    <a:ext uri="{FF2B5EF4-FFF2-40B4-BE49-F238E27FC236}">
                      <a16:creationId xmlns:a16="http://schemas.microsoft.com/office/drawing/2014/main" id="{41C64E50-CCC1-48D5-B322-DEB254BF83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7246" y="3463176"/>
                  <a:ext cx="985143" cy="9851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290CACA-EB5D-4930-8190-AFE607F12E24}"/>
                    </a:ext>
                  </a:extLst>
                </p:cNvPr>
                <p:cNvGrpSpPr/>
                <p:nvPr/>
              </p:nvGrpSpPr>
              <p:grpSpPr>
                <a:xfrm>
                  <a:off x="6474736" y="3459886"/>
                  <a:ext cx="1693952" cy="997814"/>
                  <a:chOff x="6474736" y="2546399"/>
                  <a:chExt cx="3409854" cy="1911301"/>
                </a:xfrm>
              </p:grpSpPr>
              <p:pic>
                <p:nvPicPr>
                  <p:cNvPr id="27" name="Picture 38" descr="Image result for human icon">
                    <a:extLst>
                      <a:ext uri="{FF2B5EF4-FFF2-40B4-BE49-F238E27FC236}">
                        <a16:creationId xmlns:a16="http://schemas.microsoft.com/office/drawing/2014/main" id="{03AA6387-A72D-4FC3-ABEC-6419B21770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79590" y="2546399"/>
                    <a:ext cx="1905000" cy="1905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" name="Picture 38" descr="Image result for human icon">
                    <a:extLst>
                      <a:ext uri="{FF2B5EF4-FFF2-40B4-BE49-F238E27FC236}">
                        <a16:creationId xmlns:a16="http://schemas.microsoft.com/office/drawing/2014/main" id="{812CAEE0-13BC-4D63-A30E-BBC5CE7A6E6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27163" y="2552700"/>
                    <a:ext cx="1905000" cy="1905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9" name="Picture 38" descr="Image result for human icon">
                    <a:extLst>
                      <a:ext uri="{FF2B5EF4-FFF2-40B4-BE49-F238E27FC236}">
                        <a16:creationId xmlns:a16="http://schemas.microsoft.com/office/drawing/2014/main" id="{FCD66688-ECC5-4A2F-80EA-B24276A287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74736" y="2552700"/>
                    <a:ext cx="1905000" cy="1905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2" name="Picture 38" descr="Image result for human icon">
                <a:extLst>
                  <a:ext uri="{FF2B5EF4-FFF2-40B4-BE49-F238E27FC236}">
                    <a16:creationId xmlns:a16="http://schemas.microsoft.com/office/drawing/2014/main" id="{365D1579-4C0F-496D-8924-351A01308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3135" y="5741980"/>
                <a:ext cx="946369" cy="994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14" name="Picture 42" descr="Image result for human running icon">
              <a:extLst>
                <a:ext uri="{FF2B5EF4-FFF2-40B4-BE49-F238E27FC236}">
                  <a16:creationId xmlns:a16="http://schemas.microsoft.com/office/drawing/2014/main" id="{2BD9A71C-F803-4AE4-9BD1-D717E54090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8"/>
            <a:stretch/>
          </p:blipFill>
          <p:spPr bwMode="auto">
            <a:xfrm>
              <a:off x="3085684" y="5586030"/>
              <a:ext cx="1250663" cy="121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924C19-B154-4B88-A6D2-8342EB13112C}"/>
                </a:ext>
              </a:extLst>
            </p:cNvPr>
            <p:cNvSpPr txBox="1"/>
            <p:nvPr/>
          </p:nvSpPr>
          <p:spPr>
            <a:xfrm>
              <a:off x="3256091" y="6542464"/>
              <a:ext cx="161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Attrition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B1BF1DB-7A66-4E5F-B4E1-A0D1200F8768}"/>
              </a:ext>
            </a:extLst>
          </p:cNvPr>
          <p:cNvSpPr txBox="1"/>
          <p:nvPr/>
        </p:nvSpPr>
        <p:spPr>
          <a:xfrm>
            <a:off x="4149175" y="5415317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80D1FC-41EE-4ABF-A0D8-14535DD9C210}"/>
              </a:ext>
            </a:extLst>
          </p:cNvPr>
          <p:cNvSpPr txBox="1"/>
          <p:nvPr/>
        </p:nvSpPr>
        <p:spPr>
          <a:xfrm>
            <a:off x="7015571" y="1379411"/>
            <a:ext cx="492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see that people </a:t>
            </a:r>
            <a:r>
              <a:rPr lang="en-US" sz="1400" b="1" dirty="0">
                <a:solidFill>
                  <a:srgbClr val="B30101"/>
                </a:solidFill>
              </a:rPr>
              <a:t>who worked overtime have a higher attrition rate</a:t>
            </a:r>
            <a:r>
              <a:rPr lang="en-US" sz="1400" b="1" dirty="0">
                <a:solidFill>
                  <a:srgbClr val="991B1E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3FA0E-EF83-4BDE-B662-A8858957C918}"/>
              </a:ext>
            </a:extLst>
          </p:cNvPr>
          <p:cNvSpPr txBox="1"/>
          <p:nvPr/>
        </p:nvSpPr>
        <p:spPr>
          <a:xfrm>
            <a:off x="7600427" y="5981800"/>
            <a:ext cx="168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Did not over-work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0B22C9-3B54-476C-8A20-EC7525D9BBBB}"/>
              </a:ext>
            </a:extLst>
          </p:cNvPr>
          <p:cNvSpPr txBox="1"/>
          <p:nvPr/>
        </p:nvSpPr>
        <p:spPr>
          <a:xfrm>
            <a:off x="9780043" y="5985247"/>
            <a:ext cx="168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Worked overtime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280B0-9592-43F8-AB89-EE53D53FDDE4}"/>
              </a:ext>
            </a:extLst>
          </p:cNvPr>
          <p:cNvSpPr txBox="1"/>
          <p:nvPr/>
        </p:nvSpPr>
        <p:spPr>
          <a:xfrm rot="16200000">
            <a:off x="5768713" y="3870394"/>
            <a:ext cx="168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Attrition (%)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845C0-1312-4A19-88F1-D2348F263824}"/>
              </a:ext>
            </a:extLst>
          </p:cNvPr>
          <p:cNvSpPr/>
          <p:nvPr/>
        </p:nvSpPr>
        <p:spPr>
          <a:xfrm>
            <a:off x="9700583" y="2048037"/>
            <a:ext cx="158087" cy="155448"/>
          </a:xfrm>
          <a:prstGeom prst="ellipse">
            <a:avLst/>
          </a:prstGeom>
          <a:solidFill>
            <a:srgbClr val="B3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9D90BF-5B6B-4754-B7B1-37953AB70E61}"/>
              </a:ext>
            </a:extLst>
          </p:cNvPr>
          <p:cNvSpPr/>
          <p:nvPr/>
        </p:nvSpPr>
        <p:spPr>
          <a:xfrm>
            <a:off x="7802408" y="2048037"/>
            <a:ext cx="155448" cy="155448"/>
          </a:xfrm>
          <a:prstGeom prst="ellipse">
            <a:avLst/>
          </a:prstGeom>
          <a:solidFill>
            <a:srgbClr val="C1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7689DA-3380-427F-9350-73CAB7C9E096}"/>
              </a:ext>
            </a:extLst>
          </p:cNvPr>
          <p:cNvSpPr txBox="1"/>
          <p:nvPr/>
        </p:nvSpPr>
        <p:spPr>
          <a:xfrm>
            <a:off x="9749761" y="1974552"/>
            <a:ext cx="168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People who quit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B4AAE3-DDB0-448E-BD91-75C615FECAC7}"/>
              </a:ext>
            </a:extLst>
          </p:cNvPr>
          <p:cNvSpPr txBox="1"/>
          <p:nvPr/>
        </p:nvSpPr>
        <p:spPr>
          <a:xfrm>
            <a:off x="7922222" y="1955822"/>
            <a:ext cx="118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Did not quit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32A61E-82D4-457F-BA8C-05015731217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34" r="19845" b="7005"/>
          <a:stretch/>
        </p:blipFill>
        <p:spPr>
          <a:xfrm>
            <a:off x="7048460" y="2462739"/>
            <a:ext cx="4638506" cy="34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2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216908" y="1913492"/>
            <a:ext cx="50711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Based on this dataset, we see that </a:t>
            </a:r>
            <a:r>
              <a:rPr lang="en-US" sz="4000" dirty="0">
                <a:solidFill>
                  <a:srgbClr val="991B1E"/>
                </a:solidFill>
              </a:rPr>
              <a:t>working overtime increases probability of leaving by 18.2%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B462E5-9526-45BC-B3D6-4D15DC0B0694}"/>
              </a:ext>
            </a:extLst>
          </p:cNvPr>
          <p:cNvGrpSpPr/>
          <p:nvPr/>
        </p:nvGrpSpPr>
        <p:grpSpPr>
          <a:xfrm>
            <a:off x="7057606" y="1849887"/>
            <a:ext cx="4829596" cy="3787434"/>
            <a:chOff x="6746885" y="1796620"/>
            <a:chExt cx="4829596" cy="378743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3CB16237-089A-42A7-B8DF-3A1669FBE9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22269403"/>
                </p:ext>
              </p:extLst>
            </p:nvPr>
          </p:nvGraphicFramePr>
          <p:xfrm>
            <a:off x="7023885" y="1796620"/>
            <a:ext cx="4552596" cy="3787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9A3744-E2BF-4901-9898-1E783A0502A5}"/>
                </a:ext>
              </a:extLst>
            </p:cNvPr>
            <p:cNvSpPr txBox="1"/>
            <p:nvPr/>
          </p:nvSpPr>
          <p:spPr>
            <a:xfrm rot="16200000">
              <a:off x="5300721" y="3551837"/>
              <a:ext cx="3169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dirty="0"/>
                <a:t>Probability of Attrition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7A2EDC-7B48-4D45-8AD2-EA655B3D7978}"/>
              </a:ext>
            </a:extLst>
          </p:cNvPr>
          <p:cNvCxnSpPr>
            <a:cxnSpLocks/>
          </p:cNvCxnSpPr>
          <p:nvPr/>
        </p:nvCxnSpPr>
        <p:spPr>
          <a:xfrm flipH="1">
            <a:off x="8611339" y="2748770"/>
            <a:ext cx="173114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B2134E-3413-47D6-83F0-7E9041D367D9}"/>
              </a:ext>
            </a:extLst>
          </p:cNvPr>
          <p:cNvCxnSpPr>
            <a:cxnSpLocks/>
          </p:cNvCxnSpPr>
          <p:nvPr/>
        </p:nvCxnSpPr>
        <p:spPr>
          <a:xfrm>
            <a:off x="8611339" y="2748770"/>
            <a:ext cx="0" cy="152931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653D7-9902-46B4-9D27-4637F106B0C4}"/>
              </a:ext>
            </a:extLst>
          </p:cNvPr>
          <p:cNvSpPr/>
          <p:nvPr/>
        </p:nvSpPr>
        <p:spPr>
          <a:xfrm>
            <a:off x="8611339" y="3259723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1B1E"/>
                </a:solidFill>
              </a:rPr>
              <a:t>18.2%</a:t>
            </a:r>
          </a:p>
        </p:txBody>
      </p:sp>
    </p:spTree>
    <p:extLst>
      <p:ext uri="{BB962C8B-B14F-4D97-AF65-F5344CB8AC3E}">
        <p14:creationId xmlns:p14="http://schemas.microsoft.com/office/powerpoint/2010/main" val="403083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cannot randomly make employees work overtime and overtime status may depend on other factors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work life balance">
            <a:extLst>
              <a:ext uri="{FF2B5EF4-FFF2-40B4-BE49-F238E27FC236}">
                <a16:creationId xmlns:a16="http://schemas.microsoft.com/office/drawing/2014/main" id="{C202A81A-8747-4BB6-B8DB-7A34F427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9" y="1889299"/>
            <a:ext cx="985143" cy="95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>
            <a:extLst>
              <a:ext uri="{FF2B5EF4-FFF2-40B4-BE49-F238E27FC236}">
                <a16:creationId xmlns:a16="http://schemas.microsoft.com/office/drawing/2014/main" id="{A75E8F51-E324-4DE6-B815-760C8933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8" y="3673229"/>
            <a:ext cx="985143" cy="98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4" descr="Image result for job hierarchy icon">
            <a:extLst>
              <a:ext uri="{FF2B5EF4-FFF2-40B4-BE49-F238E27FC236}">
                <a16:creationId xmlns:a16="http://schemas.microsoft.com/office/drawing/2014/main" id="{46358352-FEC3-428D-B1A7-9EC2C2E69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9" y="5490934"/>
            <a:ext cx="940875" cy="94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8" descr="Image result for human icon">
            <a:extLst>
              <a:ext uri="{FF2B5EF4-FFF2-40B4-BE49-F238E27FC236}">
                <a16:creationId xmlns:a16="http://schemas.microsoft.com/office/drawing/2014/main" id="{F0D26C9D-7B1C-434A-8635-4411D09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79" y="363488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8" descr="Image result for human icon">
            <a:extLst>
              <a:ext uri="{FF2B5EF4-FFF2-40B4-BE49-F238E27FC236}">
                <a16:creationId xmlns:a16="http://schemas.microsoft.com/office/drawing/2014/main" id="{80F2199E-8B4D-41EB-B4B5-F2EBC487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98" y="363488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8" descr="Image result for human icon">
            <a:extLst>
              <a:ext uri="{FF2B5EF4-FFF2-40B4-BE49-F238E27FC236}">
                <a16:creationId xmlns:a16="http://schemas.microsoft.com/office/drawing/2014/main" id="{2DF4717B-17D7-4F50-B626-1930C439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7" y="363488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8" descr="Image result for human icon">
            <a:extLst>
              <a:ext uri="{FF2B5EF4-FFF2-40B4-BE49-F238E27FC236}">
                <a16:creationId xmlns:a16="http://schemas.microsoft.com/office/drawing/2014/main" id="{4975BD09-F427-42B1-BDE1-8737F530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79" y="4304843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Image result for human icon">
            <a:extLst>
              <a:ext uri="{FF2B5EF4-FFF2-40B4-BE49-F238E27FC236}">
                <a16:creationId xmlns:a16="http://schemas.microsoft.com/office/drawing/2014/main" id="{7E081766-B98A-4661-A34D-264EE35FF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23" y="4304843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Image result for human icon">
            <a:extLst>
              <a:ext uri="{FF2B5EF4-FFF2-40B4-BE49-F238E27FC236}">
                <a16:creationId xmlns:a16="http://schemas.microsoft.com/office/drawing/2014/main" id="{E29A3CCE-0C50-473A-A451-54431FA3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67" y="4304843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8" descr="Image result for human icon">
            <a:extLst>
              <a:ext uri="{FF2B5EF4-FFF2-40B4-BE49-F238E27FC236}">
                <a16:creationId xmlns:a16="http://schemas.microsoft.com/office/drawing/2014/main" id="{4549897A-3054-4156-8992-4C93580D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5" y="363488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8" descr="Image result for human icon">
            <a:extLst>
              <a:ext uri="{FF2B5EF4-FFF2-40B4-BE49-F238E27FC236}">
                <a16:creationId xmlns:a16="http://schemas.microsoft.com/office/drawing/2014/main" id="{C6D0A811-A48A-49CC-8849-CD05CF64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24" y="363488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8" descr="Image result for human icon">
            <a:extLst>
              <a:ext uri="{FF2B5EF4-FFF2-40B4-BE49-F238E27FC236}">
                <a16:creationId xmlns:a16="http://schemas.microsoft.com/office/drawing/2014/main" id="{FE6C3EB0-2F6E-44AB-B679-5DA072B5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43" y="363488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Image result for human icon">
            <a:extLst>
              <a:ext uri="{FF2B5EF4-FFF2-40B4-BE49-F238E27FC236}">
                <a16:creationId xmlns:a16="http://schemas.microsoft.com/office/drawing/2014/main" id="{F65FB376-DD10-41A7-962D-9417CB3D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5" y="4304843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 descr="Image result for human icon">
            <a:extLst>
              <a:ext uri="{FF2B5EF4-FFF2-40B4-BE49-F238E27FC236}">
                <a16:creationId xmlns:a16="http://schemas.microsoft.com/office/drawing/2014/main" id="{AB965A16-926B-4138-97AA-744A7742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49" y="4304843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Image result for human icon">
            <a:extLst>
              <a:ext uri="{FF2B5EF4-FFF2-40B4-BE49-F238E27FC236}">
                <a16:creationId xmlns:a16="http://schemas.microsoft.com/office/drawing/2014/main" id="{0AC7E4AA-32A6-4C76-87C1-C15B2A73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93" y="4304843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8" descr="Image result for human icon">
            <a:extLst>
              <a:ext uri="{FF2B5EF4-FFF2-40B4-BE49-F238E27FC236}">
                <a16:creationId xmlns:a16="http://schemas.microsoft.com/office/drawing/2014/main" id="{461C24B1-C80E-4222-AF8A-E4E3BB65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5" y="5359521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8" descr="Image result for human icon">
            <a:extLst>
              <a:ext uri="{FF2B5EF4-FFF2-40B4-BE49-F238E27FC236}">
                <a16:creationId xmlns:a16="http://schemas.microsoft.com/office/drawing/2014/main" id="{2480BCDA-B697-4602-98F1-AC9EA104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84" y="5359521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8" descr="Image result for human icon">
            <a:extLst>
              <a:ext uri="{FF2B5EF4-FFF2-40B4-BE49-F238E27FC236}">
                <a16:creationId xmlns:a16="http://schemas.microsoft.com/office/drawing/2014/main" id="{9CFBF0B3-BAB9-439D-B0AA-A6D5B59A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103" y="5359521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8" descr="Image result for human icon">
            <a:extLst>
              <a:ext uri="{FF2B5EF4-FFF2-40B4-BE49-F238E27FC236}">
                <a16:creationId xmlns:a16="http://schemas.microsoft.com/office/drawing/2014/main" id="{24C8D1AF-318B-407F-933A-335C165A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5" y="602947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 descr="Image result for human icon">
            <a:extLst>
              <a:ext uri="{FF2B5EF4-FFF2-40B4-BE49-F238E27FC236}">
                <a16:creationId xmlns:a16="http://schemas.microsoft.com/office/drawing/2014/main" id="{21770066-A59B-49E5-A7F5-366DB9F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709" y="602947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8" descr="Image result for human icon">
            <a:extLst>
              <a:ext uri="{FF2B5EF4-FFF2-40B4-BE49-F238E27FC236}">
                <a16:creationId xmlns:a16="http://schemas.microsoft.com/office/drawing/2014/main" id="{0EF50EE5-5A13-4CD5-A181-829AB369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53" y="602947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8" descr="Image result for human icon">
            <a:extLst>
              <a:ext uri="{FF2B5EF4-FFF2-40B4-BE49-F238E27FC236}">
                <a16:creationId xmlns:a16="http://schemas.microsoft.com/office/drawing/2014/main" id="{C9452459-6325-452D-B9F8-F2515F5C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91" y="5359521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8" descr="Image result for human icon">
            <a:extLst>
              <a:ext uri="{FF2B5EF4-FFF2-40B4-BE49-F238E27FC236}">
                <a16:creationId xmlns:a16="http://schemas.microsoft.com/office/drawing/2014/main" id="{22E70DAD-F748-439D-8B9D-B0BDCD5C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10" y="5359521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8" descr="Image result for human icon">
            <a:extLst>
              <a:ext uri="{FF2B5EF4-FFF2-40B4-BE49-F238E27FC236}">
                <a16:creationId xmlns:a16="http://schemas.microsoft.com/office/drawing/2014/main" id="{FFFCB1B3-54F4-42F4-B8D4-A6D9CEB3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29" y="5359521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8" descr="Image result for human icon">
            <a:extLst>
              <a:ext uri="{FF2B5EF4-FFF2-40B4-BE49-F238E27FC236}">
                <a16:creationId xmlns:a16="http://schemas.microsoft.com/office/drawing/2014/main" id="{0CEC8182-A5A1-4FBC-A1C6-A3603F33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91" y="602947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 descr="Image result for human icon">
            <a:extLst>
              <a:ext uri="{FF2B5EF4-FFF2-40B4-BE49-F238E27FC236}">
                <a16:creationId xmlns:a16="http://schemas.microsoft.com/office/drawing/2014/main" id="{E6301FB2-0F0D-4884-9A79-35EDA402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35" y="602947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Image result for human icon">
            <a:extLst>
              <a:ext uri="{FF2B5EF4-FFF2-40B4-BE49-F238E27FC236}">
                <a16:creationId xmlns:a16="http://schemas.microsoft.com/office/drawing/2014/main" id="{8B2AF416-962D-49B8-924E-637CAF33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79" y="6029477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8" descr="Image result for human icon">
            <a:extLst>
              <a:ext uri="{FF2B5EF4-FFF2-40B4-BE49-F238E27FC236}">
                <a16:creationId xmlns:a16="http://schemas.microsoft.com/office/drawing/2014/main" id="{AFEEDBDB-EE89-4785-9346-EDED492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43" y="1831239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8" descr="Image result for human icon">
            <a:extLst>
              <a:ext uri="{FF2B5EF4-FFF2-40B4-BE49-F238E27FC236}">
                <a16:creationId xmlns:a16="http://schemas.microsoft.com/office/drawing/2014/main" id="{5A5488EA-056A-4768-94CE-405DC0A8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62" y="1831239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8" descr="Image result for human icon">
            <a:extLst>
              <a:ext uri="{FF2B5EF4-FFF2-40B4-BE49-F238E27FC236}">
                <a16:creationId xmlns:a16="http://schemas.microsoft.com/office/drawing/2014/main" id="{0D5DC144-83AC-4609-8673-DC9865779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81" y="1831239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8" descr="Image result for human icon">
            <a:extLst>
              <a:ext uri="{FF2B5EF4-FFF2-40B4-BE49-F238E27FC236}">
                <a16:creationId xmlns:a16="http://schemas.microsoft.com/office/drawing/2014/main" id="{5EE090C8-1E72-49CF-83E4-5EF5F83B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43" y="2501195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Image result for human icon">
            <a:extLst>
              <a:ext uri="{FF2B5EF4-FFF2-40B4-BE49-F238E27FC236}">
                <a16:creationId xmlns:a16="http://schemas.microsoft.com/office/drawing/2014/main" id="{0F926BC6-79D1-48A8-8DFC-04891DD8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87" y="2501195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8" descr="Image result for human icon">
            <a:extLst>
              <a:ext uri="{FF2B5EF4-FFF2-40B4-BE49-F238E27FC236}">
                <a16:creationId xmlns:a16="http://schemas.microsoft.com/office/drawing/2014/main" id="{CA067E41-F5F0-4397-BD63-78C1B722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31" y="2501195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8" descr="Image result for human icon">
            <a:extLst>
              <a:ext uri="{FF2B5EF4-FFF2-40B4-BE49-F238E27FC236}">
                <a16:creationId xmlns:a16="http://schemas.microsoft.com/office/drawing/2014/main" id="{592F5DA9-54C8-4D6B-9E3A-7A1694D4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2DAE2"/>
              </a:clrFrom>
              <a:clrTo>
                <a:srgbClr val="B2DAE2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69" y="1831239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8" descr="Image result for human icon">
            <a:extLst>
              <a:ext uri="{FF2B5EF4-FFF2-40B4-BE49-F238E27FC236}">
                <a16:creationId xmlns:a16="http://schemas.microsoft.com/office/drawing/2014/main" id="{55AA2477-5257-4AB0-98B2-6500A827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2DAE2"/>
              </a:clrFrom>
              <a:clrTo>
                <a:srgbClr val="B2DAE2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88" y="1831239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8" descr="Image result for human icon">
            <a:extLst>
              <a:ext uri="{FF2B5EF4-FFF2-40B4-BE49-F238E27FC236}">
                <a16:creationId xmlns:a16="http://schemas.microsoft.com/office/drawing/2014/main" id="{DDEDC779-5DB7-4B04-89F0-7AAA42C9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2DAE2"/>
              </a:clrFrom>
              <a:clrTo>
                <a:srgbClr val="B2DAE2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07" y="1831239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8" descr="Image result for human icon">
            <a:extLst>
              <a:ext uri="{FF2B5EF4-FFF2-40B4-BE49-F238E27FC236}">
                <a16:creationId xmlns:a16="http://schemas.microsoft.com/office/drawing/2014/main" id="{449AD47D-4D25-4FCE-B9AB-0CECB86C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2DAE2"/>
              </a:clrFrom>
              <a:clrTo>
                <a:srgbClr val="B2DAE2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69" y="2501195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Image result for human icon">
            <a:extLst>
              <a:ext uri="{FF2B5EF4-FFF2-40B4-BE49-F238E27FC236}">
                <a16:creationId xmlns:a16="http://schemas.microsoft.com/office/drawing/2014/main" id="{72C816E3-6572-4E04-9C1B-9B160F2F9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2DAE2"/>
              </a:clrFrom>
              <a:clrTo>
                <a:srgbClr val="B2DAE2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13" y="2501195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8" descr="Image result for human icon">
            <a:extLst>
              <a:ext uri="{FF2B5EF4-FFF2-40B4-BE49-F238E27FC236}">
                <a16:creationId xmlns:a16="http://schemas.microsoft.com/office/drawing/2014/main" id="{CD2D2517-D19B-4C9D-BC51-C2322592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B2DAE2"/>
              </a:clrFrom>
              <a:clrTo>
                <a:srgbClr val="B2DAE2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57" y="2501195"/>
            <a:ext cx="507900" cy="5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66C6ED-ED30-440A-BE7C-F10C00C78D9E}"/>
              </a:ext>
            </a:extLst>
          </p:cNvPr>
          <p:cNvSpPr txBox="1"/>
          <p:nvPr/>
        </p:nvSpPr>
        <p:spPr>
          <a:xfrm>
            <a:off x="2567035" y="3017262"/>
            <a:ext cx="9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1E2E6D-9DFF-4DDE-A9AC-4FE9B4B940CA}"/>
              </a:ext>
            </a:extLst>
          </p:cNvPr>
          <p:cNvSpPr txBox="1"/>
          <p:nvPr/>
        </p:nvSpPr>
        <p:spPr>
          <a:xfrm>
            <a:off x="4143561" y="3027135"/>
            <a:ext cx="9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629094-1249-40A0-847A-31B0CCF9F81B}"/>
              </a:ext>
            </a:extLst>
          </p:cNvPr>
          <p:cNvSpPr txBox="1"/>
          <p:nvPr/>
        </p:nvSpPr>
        <p:spPr>
          <a:xfrm>
            <a:off x="2574717" y="4791276"/>
            <a:ext cx="9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4C8837-216E-45BA-8604-8C8EA1E15DE1}"/>
              </a:ext>
            </a:extLst>
          </p:cNvPr>
          <p:cNvSpPr txBox="1"/>
          <p:nvPr/>
        </p:nvSpPr>
        <p:spPr>
          <a:xfrm>
            <a:off x="4089449" y="4791276"/>
            <a:ext cx="9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20B0A4-94BF-4CB7-8E60-3DF9FDEB52AD}"/>
              </a:ext>
            </a:extLst>
          </p:cNvPr>
          <p:cNvSpPr txBox="1"/>
          <p:nvPr/>
        </p:nvSpPr>
        <p:spPr>
          <a:xfrm>
            <a:off x="2530613" y="6563221"/>
            <a:ext cx="9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D4F272-6D9A-4468-9690-803282E89245}"/>
              </a:ext>
            </a:extLst>
          </p:cNvPr>
          <p:cNvSpPr txBox="1"/>
          <p:nvPr/>
        </p:nvSpPr>
        <p:spPr>
          <a:xfrm>
            <a:off x="4124894" y="6563221"/>
            <a:ext cx="98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Lower</a:t>
            </a:r>
          </a:p>
        </p:txBody>
      </p:sp>
      <p:pic>
        <p:nvPicPr>
          <p:cNvPr id="84" name="Picture 30" descr="Related image">
            <a:extLst>
              <a:ext uri="{FF2B5EF4-FFF2-40B4-BE49-F238E27FC236}">
                <a16:creationId xmlns:a16="http://schemas.microsoft.com/office/drawing/2014/main" id="{C8BF483C-FE91-4BAE-8208-1A99D0FD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39" y="2405139"/>
            <a:ext cx="770501" cy="77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CCE4C52-8629-433F-A60F-CB689868421A}"/>
              </a:ext>
            </a:extLst>
          </p:cNvPr>
          <p:cNvSpPr/>
          <p:nvPr/>
        </p:nvSpPr>
        <p:spPr>
          <a:xfrm rot="5400000">
            <a:off x="3682816" y="3741566"/>
            <a:ext cx="3742427" cy="32038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FB75A-4A39-4888-8F5F-C4497A1DAC3E}"/>
              </a:ext>
            </a:extLst>
          </p:cNvPr>
          <p:cNvSpPr txBox="1"/>
          <p:nvPr/>
        </p:nvSpPr>
        <p:spPr>
          <a:xfrm>
            <a:off x="500475" y="1424267"/>
            <a:ext cx="255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would we ideally do?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B5E860-D872-4F42-95D3-90506AD56E48}"/>
              </a:ext>
            </a:extLst>
          </p:cNvPr>
          <p:cNvSpPr txBox="1"/>
          <p:nvPr/>
        </p:nvSpPr>
        <p:spPr>
          <a:xfrm>
            <a:off x="7552602" y="1339886"/>
            <a:ext cx="446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 world, randomization does not work the same way, and these groups might not be similar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28EC8-3BF6-4961-944E-9E0205DD3965}"/>
              </a:ext>
            </a:extLst>
          </p:cNvPr>
          <p:cNvSpPr txBox="1"/>
          <p:nvPr/>
        </p:nvSpPr>
        <p:spPr>
          <a:xfrm>
            <a:off x="5656076" y="5137371"/>
            <a:ext cx="1518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Do they leave more often then others?</a:t>
            </a:r>
          </a:p>
        </p:txBody>
      </p:sp>
      <p:pic>
        <p:nvPicPr>
          <p:cNvPr id="96" name="Picture 30" descr="Related image">
            <a:extLst>
              <a:ext uri="{FF2B5EF4-FFF2-40B4-BE49-F238E27FC236}">
                <a16:creationId xmlns:a16="http://schemas.microsoft.com/office/drawing/2014/main" id="{4D3F50D9-DEBB-483C-A047-C7D735F1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94" y="5200491"/>
            <a:ext cx="770501" cy="77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Image result for hours">
            <a:extLst>
              <a:ext uri="{FF2B5EF4-FFF2-40B4-BE49-F238E27FC236}">
                <a16:creationId xmlns:a16="http://schemas.microsoft.com/office/drawing/2014/main" id="{D4F1CDD2-DDFA-481F-BF2C-911518AD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84" y="5407761"/>
            <a:ext cx="91692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0459CEE-CF95-45B7-B63A-8B62A8848DDB}"/>
              </a:ext>
            </a:extLst>
          </p:cNvPr>
          <p:cNvGrpSpPr/>
          <p:nvPr/>
        </p:nvGrpSpPr>
        <p:grpSpPr>
          <a:xfrm>
            <a:off x="8253188" y="2359338"/>
            <a:ext cx="2667006" cy="2609398"/>
            <a:chOff x="8253188" y="2690576"/>
            <a:chExt cx="2667006" cy="2609398"/>
          </a:xfrm>
        </p:grpSpPr>
        <p:pic>
          <p:nvPicPr>
            <p:cNvPr id="11270" name="Picture 6" descr="Image result for male female icon">
              <a:extLst>
                <a:ext uri="{FF2B5EF4-FFF2-40B4-BE49-F238E27FC236}">
                  <a16:creationId xmlns:a16="http://schemas.microsoft.com/office/drawing/2014/main" id="{9BC41ADC-E6CF-4CEB-B1FC-1F56C5D0E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665" y="4705429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Image result for male female icon">
              <a:extLst>
                <a:ext uri="{FF2B5EF4-FFF2-40B4-BE49-F238E27FC236}">
                  <a16:creationId xmlns:a16="http://schemas.microsoft.com/office/drawing/2014/main" id="{9EA767DE-8329-4505-99B0-6120C0FAA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1548" y="4711507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86282A-89BF-43B1-B3BF-612CF42044EF}"/>
                </a:ext>
              </a:extLst>
            </p:cNvPr>
            <p:cNvGrpSpPr/>
            <p:nvPr/>
          </p:nvGrpSpPr>
          <p:grpSpPr>
            <a:xfrm>
              <a:off x="8253188" y="4017950"/>
              <a:ext cx="1034025" cy="507900"/>
              <a:chOff x="8307678" y="3954422"/>
              <a:chExt cx="1034025" cy="507900"/>
            </a:xfrm>
          </p:grpSpPr>
          <p:pic>
            <p:nvPicPr>
              <p:cNvPr id="11272" name="Picture 8" descr="Image result for male icon">
                <a:extLst>
                  <a:ext uri="{FF2B5EF4-FFF2-40B4-BE49-F238E27FC236}">
                    <a16:creationId xmlns:a16="http://schemas.microsoft.com/office/drawing/2014/main" id="{9AA9B302-641D-484F-9A01-F7CB91816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7678" y="3954422"/>
                <a:ext cx="507900" cy="5079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8" descr="Image result for male icon">
                <a:extLst>
                  <a:ext uri="{FF2B5EF4-FFF2-40B4-BE49-F238E27FC236}">
                    <a16:creationId xmlns:a16="http://schemas.microsoft.com/office/drawing/2014/main" id="{2EC585CD-1A1E-4B84-8097-CE23AABC5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3803" y="3954422"/>
                <a:ext cx="507900" cy="5079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0" name="Picture 8" descr="Image result for male icon">
              <a:extLst>
                <a:ext uri="{FF2B5EF4-FFF2-40B4-BE49-F238E27FC236}">
                  <a16:creationId xmlns:a16="http://schemas.microsoft.com/office/drawing/2014/main" id="{15B0C272-5171-4D73-980D-C0FC934EC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188" y="3336548"/>
              <a:ext cx="507900" cy="5079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Image result for male icon">
              <a:extLst>
                <a:ext uri="{FF2B5EF4-FFF2-40B4-BE49-F238E27FC236}">
                  <a16:creationId xmlns:a16="http://schemas.microsoft.com/office/drawing/2014/main" id="{FDFB20C1-1421-4F05-845C-FDF9D1609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313" y="3336548"/>
              <a:ext cx="507900" cy="5079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Image result for male icon">
              <a:extLst>
                <a:ext uri="{FF2B5EF4-FFF2-40B4-BE49-F238E27FC236}">
                  <a16:creationId xmlns:a16="http://schemas.microsoft.com/office/drawing/2014/main" id="{942C0DE6-109D-4EEF-9ACC-D6A93A5F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188" y="2690576"/>
              <a:ext cx="507900" cy="5079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Image result for male icon">
              <a:extLst>
                <a:ext uri="{FF2B5EF4-FFF2-40B4-BE49-F238E27FC236}">
                  <a16:creationId xmlns:a16="http://schemas.microsoft.com/office/drawing/2014/main" id="{035FC276-F26B-47C3-894C-BB0C6C1A8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313" y="2690576"/>
              <a:ext cx="507900" cy="5079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6" descr="Image result for male female icon">
              <a:extLst>
                <a:ext uri="{FF2B5EF4-FFF2-40B4-BE49-F238E27FC236}">
                  <a16:creationId xmlns:a16="http://schemas.microsoft.com/office/drawing/2014/main" id="{C4DCD81E-7DF1-4998-8BCC-04BF93458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0156" y="4743741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6" descr="Image result for male female icon">
              <a:extLst>
                <a:ext uri="{FF2B5EF4-FFF2-40B4-BE49-F238E27FC236}">
                  <a16:creationId xmlns:a16="http://schemas.microsoft.com/office/drawing/2014/main" id="{F33C9F50-E05D-4397-99A8-9B5AFC8FD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039" y="4749819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6" descr="Image result for male female icon">
              <a:extLst>
                <a:ext uri="{FF2B5EF4-FFF2-40B4-BE49-F238E27FC236}">
                  <a16:creationId xmlns:a16="http://schemas.microsoft.com/office/drawing/2014/main" id="{6181E01B-584B-49B6-88F9-886FF3A1E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0156" y="4056262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 descr="Image result for male female icon">
              <a:extLst>
                <a:ext uri="{FF2B5EF4-FFF2-40B4-BE49-F238E27FC236}">
                  <a16:creationId xmlns:a16="http://schemas.microsoft.com/office/drawing/2014/main" id="{581BFB00-5787-47AE-B87F-6BE375AE1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039" y="4062340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male female icon">
              <a:extLst>
                <a:ext uri="{FF2B5EF4-FFF2-40B4-BE49-F238E27FC236}">
                  <a16:creationId xmlns:a16="http://schemas.microsoft.com/office/drawing/2014/main" id="{8FFD11BD-A46E-4B0A-B0D4-2FFC7CB8C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0156" y="3351367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6" descr="Image result for male female icon">
              <a:extLst>
                <a:ext uri="{FF2B5EF4-FFF2-40B4-BE49-F238E27FC236}">
                  <a16:creationId xmlns:a16="http://schemas.microsoft.com/office/drawing/2014/main" id="{EE2F054D-6A27-44B0-A553-9681C76E18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039" y="3357445"/>
              <a:ext cx="550155" cy="55015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8D8AE8A-83D1-46E4-BFA8-A6E9C5730DC2}"/>
                </a:ext>
              </a:extLst>
            </p:cNvPr>
            <p:cNvGrpSpPr/>
            <p:nvPr/>
          </p:nvGrpSpPr>
          <p:grpSpPr>
            <a:xfrm>
              <a:off x="9840156" y="2697995"/>
              <a:ext cx="1034025" cy="507900"/>
              <a:chOff x="8307678" y="3954422"/>
              <a:chExt cx="1034025" cy="507900"/>
            </a:xfrm>
          </p:grpSpPr>
          <p:pic>
            <p:nvPicPr>
              <p:cNvPr id="125" name="Picture 8" descr="Image result for male icon">
                <a:extLst>
                  <a:ext uri="{FF2B5EF4-FFF2-40B4-BE49-F238E27FC236}">
                    <a16:creationId xmlns:a16="http://schemas.microsoft.com/office/drawing/2014/main" id="{7BA2678A-262F-4DA3-95C1-8D352ABDC7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7678" y="3954422"/>
                <a:ext cx="507900" cy="5079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8" descr="Image result for male icon">
                <a:extLst>
                  <a:ext uri="{FF2B5EF4-FFF2-40B4-BE49-F238E27FC236}">
                    <a16:creationId xmlns:a16="http://schemas.microsoft.com/office/drawing/2014/main" id="{69A97DD7-670F-4F1F-B524-5E0F6323F5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3803" y="3954422"/>
                <a:ext cx="507900" cy="50790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E07E2C-1E2D-4218-834F-DFCCA418682E}"/>
              </a:ext>
            </a:extLst>
          </p:cNvPr>
          <p:cNvSpPr txBox="1"/>
          <p:nvPr/>
        </p:nvSpPr>
        <p:spPr>
          <a:xfrm>
            <a:off x="8253188" y="6081827"/>
            <a:ext cx="3173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Possible that men work overtime than women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688AC4C4-865F-452E-A3F5-57B2D7E75DC7}"/>
              </a:ext>
            </a:extLst>
          </p:cNvPr>
          <p:cNvSpPr/>
          <p:nvPr/>
        </p:nvSpPr>
        <p:spPr>
          <a:xfrm rot="5400000">
            <a:off x="5598701" y="3786671"/>
            <a:ext cx="3742427" cy="32038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D1D516-DE0F-4A41-B083-8C64852B656D}"/>
              </a:ext>
            </a:extLst>
          </p:cNvPr>
          <p:cNvCxnSpPr>
            <a:cxnSpLocks/>
          </p:cNvCxnSpPr>
          <p:nvPr/>
        </p:nvCxnSpPr>
        <p:spPr>
          <a:xfrm>
            <a:off x="9605639" y="2210540"/>
            <a:ext cx="0" cy="37473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13815 1.48148E-6 C 0.2 1.48148E-6 0.27643 0.05903 0.27643 0.10717 L 0.27643 0.2143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5" y="10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9166 -3.7037E-6 C 0.13255 -3.7037E-6 0.18333 0.03218 0.18333 0.05834 L 0.18333 0.11667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5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09245 -1.48148E-6 C 0.13385 -1.48148E-6 0.18515 0.01065 0.18515 0.01852 L 0.18515 0.0388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19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3646 3.33333E-6 C 0.19766 3.33333E-6 0.27305 -0.01644 0.27305 -0.02963 L 0.27305 -0.058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9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153 -3.7037E-7 C 0.22148 -3.7037E-7 0.30612 -0.03518 0.30612 -0.06319 L 0.30612 -0.12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-62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09245 -3.7037E-7 C 0.13385 -3.7037E-7 0.18502 -0.03518 0.18502 -0.0625 L 0.18502 -0.12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0" grpId="0"/>
      <p:bldP spid="22" grpId="0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Employees working overtime differ in gender, satisfaction and training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F2728A-93A9-402B-BB4D-571411BB5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218021"/>
              </p:ext>
            </p:extLst>
          </p:nvPr>
        </p:nvGraphicFramePr>
        <p:xfrm>
          <a:off x="727969" y="1461074"/>
          <a:ext cx="3675356" cy="214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3BFBF8-2B6D-4D00-BF0A-8ECB09FD9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81454"/>
              </p:ext>
            </p:extLst>
          </p:nvPr>
        </p:nvGraphicFramePr>
        <p:xfrm>
          <a:off x="5267523" y="1461074"/>
          <a:ext cx="3657600" cy="214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6F1418-15A6-4D9F-AE98-F58741A03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982175"/>
              </p:ext>
            </p:extLst>
          </p:nvPr>
        </p:nvGraphicFramePr>
        <p:xfrm>
          <a:off x="5267523" y="4219562"/>
          <a:ext cx="3657600" cy="213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002921-49CD-4096-A3B3-93529C7CC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680229"/>
              </p:ext>
            </p:extLst>
          </p:nvPr>
        </p:nvGraphicFramePr>
        <p:xfrm>
          <a:off x="727968" y="4219562"/>
          <a:ext cx="3657600" cy="213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75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and hence we have to match attributes from the groups to find out the impact of only over-time status on attrition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6A880-CDDE-49F6-998A-05850390291F}"/>
              </a:ext>
            </a:extLst>
          </p:cNvPr>
          <p:cNvSpPr txBox="1"/>
          <p:nvPr/>
        </p:nvSpPr>
        <p:spPr>
          <a:xfrm>
            <a:off x="639192" y="1890302"/>
            <a:ext cx="867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use propensity score matching to pseudo-randomize groups such that the only difference between them is that they worked overtime</a:t>
            </a:r>
          </a:p>
        </p:txBody>
      </p:sp>
      <p:pic>
        <p:nvPicPr>
          <p:cNvPr id="5" name="Picture 30" descr="Related image">
            <a:extLst>
              <a:ext uri="{FF2B5EF4-FFF2-40B4-BE49-F238E27FC236}">
                <a16:creationId xmlns:a16="http://schemas.microsoft.com/office/drawing/2014/main" id="{78B428CF-5A94-4D3C-830D-9745DB80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27" y="5237776"/>
            <a:ext cx="770501" cy="77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hours">
            <a:extLst>
              <a:ext uri="{FF2B5EF4-FFF2-40B4-BE49-F238E27FC236}">
                <a16:creationId xmlns:a16="http://schemas.microsoft.com/office/drawing/2014/main" id="{CF8682E0-056A-4BEE-A2C2-5F9D862C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04" y="5328687"/>
            <a:ext cx="1065388" cy="63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male female icon">
            <a:extLst>
              <a:ext uri="{FF2B5EF4-FFF2-40B4-BE49-F238E27FC236}">
                <a16:creationId xmlns:a16="http://schemas.microsoft.com/office/drawing/2014/main" id="{01F85B50-9B3C-4CF5-B334-5002026A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97" y="2813065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male icon">
            <a:extLst>
              <a:ext uri="{FF2B5EF4-FFF2-40B4-BE49-F238E27FC236}">
                <a16:creationId xmlns:a16="http://schemas.microsoft.com/office/drawing/2014/main" id="{880EA60D-A814-41A2-98CB-922852FF5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97" y="3598998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male icon">
            <a:extLst>
              <a:ext uri="{FF2B5EF4-FFF2-40B4-BE49-F238E27FC236}">
                <a16:creationId xmlns:a16="http://schemas.microsoft.com/office/drawing/2014/main" id="{4D898D7C-9DEF-4805-AEDF-DE77AF444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7" y="3598999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ess money icon">
            <a:extLst>
              <a:ext uri="{FF2B5EF4-FFF2-40B4-BE49-F238E27FC236}">
                <a16:creationId xmlns:a16="http://schemas.microsoft.com/office/drawing/2014/main" id="{C0B50276-D60A-4B8B-A50C-5A3A697C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51" y="2842348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ess money icon">
            <a:extLst>
              <a:ext uri="{FF2B5EF4-FFF2-40B4-BE49-F238E27FC236}">
                <a16:creationId xmlns:a16="http://schemas.microsoft.com/office/drawing/2014/main" id="{058648A3-09D9-4FC0-8CA0-6541F5CE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13325" y="3629094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less money icon">
            <a:extLst>
              <a:ext uri="{FF2B5EF4-FFF2-40B4-BE49-F238E27FC236}">
                <a16:creationId xmlns:a16="http://schemas.microsoft.com/office/drawing/2014/main" id="{5B657FA2-406E-4D6B-91BF-91DF4C5E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850" y="3672192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Image result for male icon">
            <a:extLst>
              <a:ext uri="{FF2B5EF4-FFF2-40B4-BE49-F238E27FC236}">
                <a16:creationId xmlns:a16="http://schemas.microsoft.com/office/drawing/2014/main" id="{8768DB19-47B1-4245-8B6F-C844D14B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97" y="4402333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ess money icon">
            <a:extLst>
              <a:ext uri="{FF2B5EF4-FFF2-40B4-BE49-F238E27FC236}">
                <a16:creationId xmlns:a16="http://schemas.microsoft.com/office/drawing/2014/main" id="{B56A2B38-F0C9-490E-A39E-BC4F0E03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75213" y="4465539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Image result for male female icon">
            <a:extLst>
              <a:ext uri="{FF2B5EF4-FFF2-40B4-BE49-F238E27FC236}">
                <a16:creationId xmlns:a16="http://schemas.microsoft.com/office/drawing/2014/main" id="{7165542B-E8B5-4860-860A-1B9B9445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97" y="4367719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156ECF6-6F0B-4638-84C6-9CF8B746E4BD}"/>
              </a:ext>
            </a:extLst>
          </p:cNvPr>
          <p:cNvGrpSpPr/>
          <p:nvPr/>
        </p:nvGrpSpPr>
        <p:grpSpPr>
          <a:xfrm>
            <a:off x="1052998" y="2788442"/>
            <a:ext cx="1997734" cy="730960"/>
            <a:chOff x="1052998" y="2788442"/>
            <a:chExt cx="1997734" cy="7309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84C4E1B-6EEB-448E-B1C1-5ABD7D0A59AB}"/>
                </a:ext>
              </a:extLst>
            </p:cNvPr>
            <p:cNvGrpSpPr/>
            <p:nvPr/>
          </p:nvGrpSpPr>
          <p:grpSpPr>
            <a:xfrm>
              <a:off x="1052998" y="2788442"/>
              <a:ext cx="1997734" cy="730960"/>
              <a:chOff x="1052998" y="2788442"/>
              <a:chExt cx="1997734" cy="730960"/>
            </a:xfrm>
          </p:grpSpPr>
          <p:pic>
            <p:nvPicPr>
              <p:cNvPr id="7" name="Picture 6" descr="Image result for male female icon">
                <a:extLst>
                  <a:ext uri="{FF2B5EF4-FFF2-40B4-BE49-F238E27FC236}">
                    <a16:creationId xmlns:a16="http://schemas.microsoft.com/office/drawing/2014/main" id="{F3E4A59E-6D80-4A5E-B183-621B6C16BF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2998" y="2813067"/>
                <a:ext cx="550155" cy="550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less money icon">
                <a:extLst>
                  <a:ext uri="{FF2B5EF4-FFF2-40B4-BE49-F238E27FC236}">
                    <a16:creationId xmlns:a16="http://schemas.microsoft.com/office/drawing/2014/main" id="{2B158D9F-029E-48BF-9AB0-5E10523363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5213" y="2878845"/>
                <a:ext cx="550155" cy="550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34" name="Picture 18" descr="Image result for worker helmet icon">
                <a:extLst>
                  <a:ext uri="{FF2B5EF4-FFF2-40B4-BE49-F238E27FC236}">
                    <a16:creationId xmlns:a16="http://schemas.microsoft.com/office/drawing/2014/main" id="{221CB539-9623-47EF-8BB6-E5B2269360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9772" y="2788442"/>
                <a:ext cx="730960" cy="730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242" name="Picture 26" descr="Image result for spanner and helmet icon">
              <a:extLst>
                <a:ext uri="{FF2B5EF4-FFF2-40B4-BE49-F238E27FC236}">
                  <a16:creationId xmlns:a16="http://schemas.microsoft.com/office/drawing/2014/main" id="{5C7DD774-6616-4987-B80F-C572A437A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842" y="3137312"/>
              <a:ext cx="284085" cy="28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15CF2E-B8E1-42E1-AA13-B6DF0F6B1228}"/>
              </a:ext>
            </a:extLst>
          </p:cNvPr>
          <p:cNvGrpSpPr/>
          <p:nvPr/>
        </p:nvGrpSpPr>
        <p:grpSpPr>
          <a:xfrm>
            <a:off x="5503870" y="2767518"/>
            <a:ext cx="730960" cy="730960"/>
            <a:chOff x="5317765" y="2780839"/>
            <a:chExt cx="730960" cy="730960"/>
          </a:xfrm>
        </p:grpSpPr>
        <p:pic>
          <p:nvPicPr>
            <p:cNvPr id="42" name="Picture 18" descr="Image result for worker helmet icon">
              <a:extLst>
                <a:ext uri="{FF2B5EF4-FFF2-40B4-BE49-F238E27FC236}">
                  <a16:creationId xmlns:a16="http://schemas.microsoft.com/office/drawing/2014/main" id="{1714AAEE-A04A-4A8A-AC7C-C392CABD3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765" y="2780839"/>
              <a:ext cx="730960" cy="73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6" descr="Image result for spanner and helmet icon">
              <a:extLst>
                <a:ext uri="{FF2B5EF4-FFF2-40B4-BE49-F238E27FC236}">
                  <a16:creationId xmlns:a16="http://schemas.microsoft.com/office/drawing/2014/main" id="{DD6E1500-941C-4A3A-8FCE-5C5CBD8E1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636" y="3100773"/>
              <a:ext cx="284085" cy="28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5A9C0C-BA53-4055-B060-956D1109941D}"/>
              </a:ext>
            </a:extLst>
          </p:cNvPr>
          <p:cNvGrpSpPr/>
          <p:nvPr/>
        </p:nvGrpSpPr>
        <p:grpSpPr>
          <a:xfrm>
            <a:off x="5476177" y="4367719"/>
            <a:ext cx="730960" cy="730960"/>
            <a:chOff x="5317765" y="2780839"/>
            <a:chExt cx="730960" cy="730960"/>
          </a:xfrm>
        </p:grpSpPr>
        <p:pic>
          <p:nvPicPr>
            <p:cNvPr id="45" name="Picture 18" descr="Image result for worker helmet icon">
              <a:extLst>
                <a:ext uri="{FF2B5EF4-FFF2-40B4-BE49-F238E27FC236}">
                  <a16:creationId xmlns:a16="http://schemas.microsoft.com/office/drawing/2014/main" id="{7B35A9FA-8588-4969-9A99-3B9AC8C3E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765" y="2780839"/>
              <a:ext cx="730960" cy="73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6" descr="Image result for spanner and helmet icon">
              <a:extLst>
                <a:ext uri="{FF2B5EF4-FFF2-40B4-BE49-F238E27FC236}">
                  <a16:creationId xmlns:a16="http://schemas.microsoft.com/office/drawing/2014/main" id="{A43AE19C-766E-4341-959C-A9671E9C3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636" y="3100773"/>
              <a:ext cx="284085" cy="28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4" descr="Image result for less money icon">
            <a:extLst>
              <a:ext uri="{FF2B5EF4-FFF2-40B4-BE49-F238E27FC236}">
                <a16:creationId xmlns:a16="http://schemas.microsoft.com/office/drawing/2014/main" id="{BA1DE07F-5DF4-4FF2-A482-20303E82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4042" y="4402576"/>
            <a:ext cx="550155" cy="5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A869B41-BAD7-4045-A575-762C9C9C7039}"/>
              </a:ext>
            </a:extLst>
          </p:cNvPr>
          <p:cNvGrpSpPr/>
          <p:nvPr/>
        </p:nvGrpSpPr>
        <p:grpSpPr>
          <a:xfrm>
            <a:off x="2338828" y="3609361"/>
            <a:ext cx="730960" cy="730960"/>
            <a:chOff x="5317765" y="2780839"/>
            <a:chExt cx="730960" cy="730960"/>
          </a:xfrm>
        </p:grpSpPr>
        <p:pic>
          <p:nvPicPr>
            <p:cNvPr id="49" name="Picture 18" descr="Image result for worker helmet icon">
              <a:extLst>
                <a:ext uri="{FF2B5EF4-FFF2-40B4-BE49-F238E27FC236}">
                  <a16:creationId xmlns:a16="http://schemas.microsoft.com/office/drawing/2014/main" id="{231C1D43-AE72-4666-B98D-90BC8EE2C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765" y="2780839"/>
              <a:ext cx="730960" cy="73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6" descr="Image result for spanner and helmet icon">
              <a:extLst>
                <a:ext uri="{FF2B5EF4-FFF2-40B4-BE49-F238E27FC236}">
                  <a16:creationId xmlns:a16="http://schemas.microsoft.com/office/drawing/2014/main" id="{2B3E0B1E-8D08-4F55-AFD1-AC6D8A0BD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636" y="3100773"/>
              <a:ext cx="284085" cy="284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48" name="Picture 32" descr="Related image">
            <a:extLst>
              <a:ext uri="{FF2B5EF4-FFF2-40B4-BE49-F238E27FC236}">
                <a16:creationId xmlns:a16="http://schemas.microsoft.com/office/drawing/2014/main" id="{58980E31-C90D-4DBB-942F-055DEFB2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28" y="4405420"/>
            <a:ext cx="439159" cy="5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2" descr="Related image">
            <a:extLst>
              <a:ext uri="{FF2B5EF4-FFF2-40B4-BE49-F238E27FC236}">
                <a16:creationId xmlns:a16="http://schemas.microsoft.com/office/drawing/2014/main" id="{E993A59E-4BB1-43BE-A53F-7AA2FDA6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31" y="3598998"/>
            <a:ext cx="439159" cy="5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0" descr="Related image">
            <a:extLst>
              <a:ext uri="{FF2B5EF4-FFF2-40B4-BE49-F238E27FC236}">
                <a16:creationId xmlns:a16="http://schemas.microsoft.com/office/drawing/2014/main" id="{70FF257A-5D19-47A7-9FC8-7534F3A2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4" y="2763965"/>
            <a:ext cx="770501" cy="77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Image result for hours">
            <a:extLst>
              <a:ext uri="{FF2B5EF4-FFF2-40B4-BE49-F238E27FC236}">
                <a16:creationId xmlns:a16="http://schemas.microsoft.com/office/drawing/2014/main" id="{BF7826CC-75C7-4E42-AE0C-0207DF45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02" y="3948207"/>
            <a:ext cx="859064" cy="51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62545D6-4DDC-4AD4-A3A6-1BD831E100E4}"/>
              </a:ext>
            </a:extLst>
          </p:cNvPr>
          <p:cNvSpPr/>
          <p:nvPr/>
        </p:nvSpPr>
        <p:spPr>
          <a:xfrm>
            <a:off x="878889" y="2763965"/>
            <a:ext cx="2387241" cy="718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55DB3C-0C54-49AB-AF7A-28470BE489E4}"/>
              </a:ext>
            </a:extLst>
          </p:cNvPr>
          <p:cNvSpPr/>
          <p:nvPr/>
        </p:nvSpPr>
        <p:spPr>
          <a:xfrm>
            <a:off x="3856456" y="2758197"/>
            <a:ext cx="2387241" cy="718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4A8BFEB4-3C2B-4804-804C-3D3AC014920B}"/>
              </a:ext>
            </a:extLst>
          </p:cNvPr>
          <p:cNvSpPr/>
          <p:nvPr/>
        </p:nvSpPr>
        <p:spPr>
          <a:xfrm rot="5400000">
            <a:off x="5342878" y="4025595"/>
            <a:ext cx="3742427" cy="32038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87BC06-5A54-42DE-8DD2-33B720EBCE7C}"/>
              </a:ext>
            </a:extLst>
          </p:cNvPr>
          <p:cNvSpPr/>
          <p:nvPr/>
        </p:nvSpPr>
        <p:spPr>
          <a:xfrm>
            <a:off x="8055027" y="4740616"/>
            <a:ext cx="3907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The only thing different between these groups was that they worked overtime or not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23A8B0-D722-4AD7-928C-CF2AA6590F94}"/>
              </a:ext>
            </a:extLst>
          </p:cNvPr>
          <p:cNvCxnSpPr>
            <a:cxnSpLocks/>
          </p:cNvCxnSpPr>
          <p:nvPr/>
        </p:nvCxnSpPr>
        <p:spPr>
          <a:xfrm>
            <a:off x="3551068" y="2589958"/>
            <a:ext cx="0" cy="37473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64BADC-E9C0-4DE8-8279-18C8E7D1BEB4}"/>
              </a:ext>
            </a:extLst>
          </p:cNvPr>
          <p:cNvCxnSpPr/>
          <p:nvPr/>
        </p:nvCxnSpPr>
        <p:spPr>
          <a:xfrm>
            <a:off x="951209" y="3598998"/>
            <a:ext cx="2213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569314-6477-4FED-90AD-A0EC996AFD25}"/>
              </a:ext>
            </a:extLst>
          </p:cNvPr>
          <p:cNvCxnSpPr/>
          <p:nvPr/>
        </p:nvCxnSpPr>
        <p:spPr>
          <a:xfrm>
            <a:off x="951209" y="4327587"/>
            <a:ext cx="2213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C8EB0C-0B5D-4BA7-9797-FFCD106049C5}"/>
              </a:ext>
            </a:extLst>
          </p:cNvPr>
          <p:cNvCxnSpPr/>
          <p:nvPr/>
        </p:nvCxnSpPr>
        <p:spPr>
          <a:xfrm>
            <a:off x="3917831" y="3591598"/>
            <a:ext cx="2213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9CBFC9-A7F3-4E34-9B9A-04FE4B1C71BE}"/>
              </a:ext>
            </a:extLst>
          </p:cNvPr>
          <p:cNvCxnSpPr/>
          <p:nvPr/>
        </p:nvCxnSpPr>
        <p:spPr>
          <a:xfrm>
            <a:off x="3917831" y="4320187"/>
            <a:ext cx="2213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39 L 0.16445 0.03773 C 0.19896 0.04584 0.25091 0.05047 0.30547 0.05047 C 0.36745 0.05047 0.41706 0.04584 0.45156 0.03773 L 0.61784 0.0013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64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98 0.13773 L 0.11381 0.07824 C 0.13438 0.06458 0.16537 0.05764 0.19779 0.05764 C 0.23477 0.05764 0.26433 0.06458 0.2849 0.07824 L 0.38399 0.13773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40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13866 L 0.10365 0.06852 C 0.12422 0.05254 0.15521 0.04421 0.18763 0.04421 C 0.22461 0.04421 0.25417 0.05254 0.27474 0.06852 L 0.37383 0.1386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472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14838 L 0.09727 0.07824 C 0.11758 0.06227 0.14805 0.05394 0.17995 0.05394 C 0.21641 0.05394 0.24544 0.06227 0.26576 0.07824 L 0.36328 0.14838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4" grpId="0" animBg="1"/>
      <p:bldP spid="9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Once we randomize, we now have even groups with only difference being one group worked overtime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3E5689-30F4-46BA-8A37-1F95F2E80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474177"/>
              </p:ext>
            </p:extLst>
          </p:nvPr>
        </p:nvGraphicFramePr>
        <p:xfrm>
          <a:off x="727969" y="4463071"/>
          <a:ext cx="3657600" cy="213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DE5B4D-353A-408E-8A81-230A3B467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203990"/>
              </p:ext>
            </p:extLst>
          </p:nvPr>
        </p:nvGraphicFramePr>
        <p:xfrm>
          <a:off x="727969" y="1890876"/>
          <a:ext cx="3657600" cy="213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AF87EB-7F21-4AA9-BD22-D9FFC8078A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352425"/>
              </p:ext>
            </p:extLst>
          </p:nvPr>
        </p:nvGraphicFramePr>
        <p:xfrm>
          <a:off x="5777543" y="4463071"/>
          <a:ext cx="3657600" cy="213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138F60-5273-4183-9DCD-B753B124B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08699"/>
              </p:ext>
            </p:extLst>
          </p:nvPr>
        </p:nvGraphicFramePr>
        <p:xfrm>
          <a:off x="5777543" y="1890876"/>
          <a:ext cx="3657600" cy="213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30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BCA18-E8C1-4FAA-9FFC-C8D181FC9A5F}"/>
              </a:ext>
            </a:extLst>
          </p:cNvPr>
          <p:cNvSpPr/>
          <p:nvPr/>
        </p:nvSpPr>
        <p:spPr>
          <a:xfrm>
            <a:off x="727969" y="323126"/>
            <a:ext cx="10857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found that employees that work overtime have 18.2% higher chance of leaving as compared to employees who do not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4B77F-A084-4623-96AB-C54CA5B88BD4}"/>
              </a:ext>
            </a:extLst>
          </p:cNvPr>
          <p:cNvSpPr/>
          <p:nvPr/>
        </p:nvSpPr>
        <p:spPr>
          <a:xfrm>
            <a:off x="0" y="213064"/>
            <a:ext cx="727969" cy="532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D331AA-169A-4C0D-A44B-6AAB9EB49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707425"/>
              </p:ext>
            </p:extLst>
          </p:nvPr>
        </p:nvGraphicFramePr>
        <p:xfrm>
          <a:off x="6439413" y="2229960"/>
          <a:ext cx="4747618" cy="3478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359B1FB-4938-4551-AA70-CA341BFEF335}"/>
              </a:ext>
            </a:extLst>
          </p:cNvPr>
          <p:cNvGrpSpPr/>
          <p:nvPr/>
        </p:nvGrpSpPr>
        <p:grpSpPr>
          <a:xfrm>
            <a:off x="727969" y="1920908"/>
            <a:ext cx="4829596" cy="3787434"/>
            <a:chOff x="6746885" y="1796620"/>
            <a:chExt cx="4829596" cy="3787434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8586EA56-2139-48F9-AFFF-BFAF709309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3886117"/>
                </p:ext>
              </p:extLst>
            </p:nvPr>
          </p:nvGraphicFramePr>
          <p:xfrm>
            <a:off x="7023885" y="1796620"/>
            <a:ext cx="4552596" cy="3787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1D61EC-7677-4EA9-A2E0-F3E7560571EA}"/>
                </a:ext>
              </a:extLst>
            </p:cNvPr>
            <p:cNvSpPr txBox="1"/>
            <p:nvPr/>
          </p:nvSpPr>
          <p:spPr>
            <a:xfrm rot="16200000">
              <a:off x="5300721" y="3551837"/>
              <a:ext cx="3169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dirty="0"/>
                <a:t>Probability of Attrition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29F4E2-7278-4A68-B6DC-EDA0235CDAFA}"/>
              </a:ext>
            </a:extLst>
          </p:cNvPr>
          <p:cNvCxnSpPr>
            <a:cxnSpLocks/>
          </p:cNvCxnSpPr>
          <p:nvPr/>
        </p:nvCxnSpPr>
        <p:spPr>
          <a:xfrm flipH="1">
            <a:off x="2281702" y="2796466"/>
            <a:ext cx="173114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3D6C45-02E2-41E5-9FEF-23D55F4CD716}"/>
              </a:ext>
            </a:extLst>
          </p:cNvPr>
          <p:cNvCxnSpPr/>
          <p:nvPr/>
        </p:nvCxnSpPr>
        <p:spPr>
          <a:xfrm>
            <a:off x="2281702" y="2796466"/>
            <a:ext cx="8878" cy="15461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1DDB0-2510-40E9-A898-FB1F9BF633EB}"/>
              </a:ext>
            </a:extLst>
          </p:cNvPr>
          <p:cNvSpPr/>
          <p:nvPr/>
        </p:nvSpPr>
        <p:spPr>
          <a:xfrm>
            <a:off x="2281702" y="3330744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1B1E"/>
                </a:solidFill>
              </a:rPr>
              <a:t>18.2%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BF4290-755B-41E0-97C2-B0B5CA9CC030}"/>
              </a:ext>
            </a:extLst>
          </p:cNvPr>
          <p:cNvSpPr/>
          <p:nvPr/>
        </p:nvSpPr>
        <p:spPr>
          <a:xfrm>
            <a:off x="6520648" y="1767019"/>
            <a:ext cx="4842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991B1E"/>
                </a:solidFill>
              </a:rPr>
              <a:t>Single people are more likely </a:t>
            </a:r>
            <a:r>
              <a:rPr lang="en-US" sz="1400" dirty="0"/>
              <a:t>to leave the firm when overtime </a:t>
            </a:r>
          </a:p>
        </p:txBody>
      </p:sp>
    </p:spTree>
    <p:extLst>
      <p:ext uri="{BB962C8B-B14F-4D97-AF65-F5344CB8AC3E}">
        <p14:creationId xmlns:p14="http://schemas.microsoft.com/office/powerpoint/2010/main" val="4000805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638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Impact of Overtime hours on 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Overtime hours on Attrition</dc:title>
  <dc:creator>kavya puthuvaya</dc:creator>
  <cp:lastModifiedBy>ABHINAV K</cp:lastModifiedBy>
  <cp:revision>142</cp:revision>
  <dcterms:created xsi:type="dcterms:W3CDTF">2019-02-24T15:16:04Z</dcterms:created>
  <dcterms:modified xsi:type="dcterms:W3CDTF">2019-02-27T15:27:14Z</dcterms:modified>
</cp:coreProperties>
</file>