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FF79BC"/>
    <a:srgbClr val="C40062"/>
    <a:srgbClr val="F6D594"/>
    <a:srgbClr val="ECAA1F"/>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 d="100"/>
          <a:sy n="16" d="100"/>
        </p:scale>
        <p:origin x="15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08C16F-A9B8-49D5-91EB-9A929124DBD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259416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8C16F-A9B8-49D5-91EB-9A929124DBD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115199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8C16F-A9B8-49D5-91EB-9A929124DBD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341590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8C16F-A9B8-49D5-91EB-9A929124DBD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79312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08C16F-A9B8-49D5-91EB-9A929124DBDC}"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141162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08C16F-A9B8-49D5-91EB-9A929124DBDC}"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379123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8C16F-A9B8-49D5-91EB-9A929124DBDC}"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383309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8C16F-A9B8-49D5-91EB-9A929124DBDC}"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248695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8C16F-A9B8-49D5-91EB-9A929124DBDC}"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20729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08C16F-A9B8-49D5-91EB-9A929124DBDC}"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122800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08C16F-A9B8-49D5-91EB-9A929124DBDC}"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77CB2-2B53-4970-BBB2-B468CAB7858F}" type="slidenum">
              <a:rPr lang="en-US" smtClean="0"/>
              <a:t>‹#›</a:t>
            </a:fld>
            <a:endParaRPr lang="en-US"/>
          </a:p>
        </p:txBody>
      </p:sp>
    </p:spTree>
    <p:extLst>
      <p:ext uri="{BB962C8B-B14F-4D97-AF65-F5344CB8AC3E}">
        <p14:creationId xmlns:p14="http://schemas.microsoft.com/office/powerpoint/2010/main" val="20531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08C16F-A9B8-49D5-91EB-9A929124DBDC}" type="datetimeFigureOut">
              <a:rPr lang="en-US" smtClean="0"/>
              <a:t>5/5/2023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8277CB2-2B53-4970-BBB2-B468CAB7858F}" type="slidenum">
              <a:rPr lang="en-US" smtClean="0"/>
              <a:t>‹#›</a:t>
            </a:fld>
            <a:endParaRPr lang="en-US"/>
          </a:p>
        </p:txBody>
      </p:sp>
    </p:spTree>
    <p:extLst>
      <p:ext uri="{BB962C8B-B14F-4D97-AF65-F5344CB8AC3E}">
        <p14:creationId xmlns:p14="http://schemas.microsoft.com/office/powerpoint/2010/main" val="2419739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CDC370-EA51-BF5C-307B-1695E138F693}"/>
              </a:ext>
            </a:extLst>
          </p:cNvPr>
          <p:cNvSpPr/>
          <p:nvPr/>
        </p:nvSpPr>
        <p:spPr>
          <a:xfrm>
            <a:off x="0" y="0"/>
            <a:ext cx="43891200" cy="5486400"/>
          </a:xfrm>
          <a:prstGeom prst="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4134F-9F36-C99A-6B6D-9047B1E26E3B}"/>
              </a:ext>
            </a:extLst>
          </p:cNvPr>
          <p:cNvSpPr>
            <a:spLocks noGrp="1"/>
          </p:cNvSpPr>
          <p:nvPr>
            <p:ph type="ctrTitle"/>
          </p:nvPr>
        </p:nvSpPr>
        <p:spPr>
          <a:xfrm>
            <a:off x="8871584" y="506731"/>
            <a:ext cx="34257615" cy="4288154"/>
          </a:xfrm>
        </p:spPr>
        <p:txBody>
          <a:bodyPr anchor="ctr">
            <a:normAutofit fontScale="90000"/>
          </a:bodyPr>
          <a:lstStyle/>
          <a:p>
            <a:pPr algn="l"/>
            <a:r>
              <a:rPr lang="en-US" sz="12400" b="1" dirty="0">
                <a:solidFill>
                  <a:schemeClr val="bg1"/>
                </a:solidFill>
              </a:rPr>
              <a:t>Predicting Political Affiliation of Adults in the United States</a:t>
            </a:r>
            <a:br>
              <a:rPr lang="en-US" sz="9600" dirty="0">
                <a:solidFill>
                  <a:schemeClr val="bg1"/>
                </a:solidFill>
              </a:rPr>
            </a:br>
            <a:r>
              <a:rPr lang="en-US" sz="8000" dirty="0">
                <a:solidFill>
                  <a:schemeClr val="bg1"/>
                </a:solidFill>
              </a:rPr>
              <a:t>Aaron Oakes and Nicholas Sutton</a:t>
            </a:r>
            <a:endParaRPr lang="en-US" sz="7800"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85E8C1A8-776C-6247-555A-56919CD97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739" y="681991"/>
            <a:ext cx="5420628" cy="3893818"/>
          </a:xfrm>
          <a:prstGeom prst="rect">
            <a:avLst/>
          </a:prstGeom>
        </p:spPr>
      </p:pic>
      <p:sp>
        <p:nvSpPr>
          <p:cNvPr id="8" name="Rectangle 7">
            <a:extLst>
              <a:ext uri="{FF2B5EF4-FFF2-40B4-BE49-F238E27FC236}">
                <a16:creationId xmlns:a16="http://schemas.microsoft.com/office/drawing/2014/main" id="{076AC26E-18F2-6A5B-8F8B-EFD819A79DA4}"/>
              </a:ext>
            </a:extLst>
          </p:cNvPr>
          <p:cNvSpPr/>
          <p:nvPr/>
        </p:nvSpPr>
        <p:spPr>
          <a:xfrm>
            <a:off x="914400" y="6400800"/>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Introduction</a:t>
            </a:r>
          </a:p>
        </p:txBody>
      </p:sp>
      <p:sp>
        <p:nvSpPr>
          <p:cNvPr id="9" name="Rectangle 8">
            <a:extLst>
              <a:ext uri="{FF2B5EF4-FFF2-40B4-BE49-F238E27FC236}">
                <a16:creationId xmlns:a16="http://schemas.microsoft.com/office/drawing/2014/main" id="{9BCE9D4B-3E04-FDBD-739A-89832A9D49B9}"/>
              </a:ext>
            </a:extLst>
          </p:cNvPr>
          <p:cNvSpPr/>
          <p:nvPr/>
        </p:nvSpPr>
        <p:spPr>
          <a:xfrm>
            <a:off x="15233904" y="6400800"/>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Results</a:t>
            </a:r>
          </a:p>
        </p:txBody>
      </p:sp>
      <p:sp>
        <p:nvSpPr>
          <p:cNvPr id="10" name="Rectangle 9">
            <a:extLst>
              <a:ext uri="{FF2B5EF4-FFF2-40B4-BE49-F238E27FC236}">
                <a16:creationId xmlns:a16="http://schemas.microsoft.com/office/drawing/2014/main" id="{23C1AA82-D703-AA75-9DD2-1E0821EFFA0D}"/>
              </a:ext>
            </a:extLst>
          </p:cNvPr>
          <p:cNvSpPr/>
          <p:nvPr/>
        </p:nvSpPr>
        <p:spPr>
          <a:xfrm>
            <a:off x="29562552" y="6400800"/>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Discussion</a:t>
            </a:r>
          </a:p>
        </p:txBody>
      </p:sp>
      <p:sp>
        <p:nvSpPr>
          <p:cNvPr id="11" name="Rectangle 10">
            <a:extLst>
              <a:ext uri="{FF2B5EF4-FFF2-40B4-BE49-F238E27FC236}">
                <a16:creationId xmlns:a16="http://schemas.microsoft.com/office/drawing/2014/main" id="{FB6DB8E4-B13A-0314-E8B4-7EC2EBB9A36B}"/>
              </a:ext>
            </a:extLst>
          </p:cNvPr>
          <p:cNvSpPr/>
          <p:nvPr/>
        </p:nvSpPr>
        <p:spPr>
          <a:xfrm>
            <a:off x="914400" y="14712017"/>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Objectives</a:t>
            </a:r>
          </a:p>
        </p:txBody>
      </p:sp>
      <p:sp>
        <p:nvSpPr>
          <p:cNvPr id="12" name="Rectangle 11">
            <a:extLst>
              <a:ext uri="{FF2B5EF4-FFF2-40B4-BE49-F238E27FC236}">
                <a16:creationId xmlns:a16="http://schemas.microsoft.com/office/drawing/2014/main" id="{3DA9CAFB-48C4-EC36-028A-D1000BF24F89}"/>
              </a:ext>
            </a:extLst>
          </p:cNvPr>
          <p:cNvSpPr/>
          <p:nvPr/>
        </p:nvSpPr>
        <p:spPr>
          <a:xfrm>
            <a:off x="914400" y="19001232"/>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Study Design</a:t>
            </a:r>
          </a:p>
        </p:txBody>
      </p:sp>
      <p:sp>
        <p:nvSpPr>
          <p:cNvPr id="13" name="Rectangle 12">
            <a:extLst>
              <a:ext uri="{FF2B5EF4-FFF2-40B4-BE49-F238E27FC236}">
                <a16:creationId xmlns:a16="http://schemas.microsoft.com/office/drawing/2014/main" id="{EE86C79A-D711-BE18-9640-F117F02CC6B5}"/>
              </a:ext>
            </a:extLst>
          </p:cNvPr>
          <p:cNvSpPr/>
          <p:nvPr/>
        </p:nvSpPr>
        <p:spPr>
          <a:xfrm>
            <a:off x="29562552" y="25426878"/>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References</a:t>
            </a:r>
          </a:p>
        </p:txBody>
      </p:sp>
      <p:sp>
        <p:nvSpPr>
          <p:cNvPr id="14" name="Rectangle 13">
            <a:extLst>
              <a:ext uri="{FF2B5EF4-FFF2-40B4-BE49-F238E27FC236}">
                <a16:creationId xmlns:a16="http://schemas.microsoft.com/office/drawing/2014/main" id="{15DF4A78-5954-DBD2-AF40-74B75F8BAA0D}"/>
              </a:ext>
            </a:extLst>
          </p:cNvPr>
          <p:cNvSpPr/>
          <p:nvPr/>
        </p:nvSpPr>
        <p:spPr>
          <a:xfrm>
            <a:off x="29562552" y="29270940"/>
            <a:ext cx="13405104" cy="1371600"/>
          </a:xfrm>
          <a:prstGeom prst="rect">
            <a:avLst/>
          </a:prstGeom>
          <a:solidFill>
            <a:srgbClr val="ECAA1F"/>
          </a:solidFill>
          <a:ln>
            <a:solidFill>
              <a:srgbClr val="ECAA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Acknowledgments</a:t>
            </a:r>
          </a:p>
        </p:txBody>
      </p:sp>
      <p:cxnSp>
        <p:nvCxnSpPr>
          <p:cNvPr id="16" name="Straight Connector 15">
            <a:extLst>
              <a:ext uri="{FF2B5EF4-FFF2-40B4-BE49-F238E27FC236}">
                <a16:creationId xmlns:a16="http://schemas.microsoft.com/office/drawing/2014/main" id="{8350D292-54F1-EB9D-782F-AFA3630F2BB4}"/>
              </a:ext>
            </a:extLst>
          </p:cNvPr>
          <p:cNvCxnSpPr>
            <a:cxnSpLocks/>
          </p:cNvCxnSpPr>
          <p:nvPr/>
        </p:nvCxnSpPr>
        <p:spPr>
          <a:xfrm>
            <a:off x="7924800" y="582931"/>
            <a:ext cx="0" cy="428815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04E135-E1AD-2CD7-C2D2-97CDEEE2FDF5}"/>
              </a:ext>
            </a:extLst>
          </p:cNvPr>
          <p:cNvSpPr txBox="1"/>
          <p:nvPr/>
        </p:nvSpPr>
        <p:spPr>
          <a:xfrm>
            <a:off x="914400" y="7772400"/>
            <a:ext cx="13405104" cy="6863417"/>
          </a:xfrm>
          <a:prstGeom prst="rect">
            <a:avLst/>
          </a:prstGeom>
          <a:noFill/>
        </p:spPr>
        <p:txBody>
          <a:bodyPr wrap="square" rtlCol="0">
            <a:spAutoFit/>
          </a:bodyPr>
          <a:lstStyle/>
          <a:p>
            <a:pPr algn="just"/>
            <a:r>
              <a:rPr lang="en-US" sz="4400" dirty="0"/>
              <a:t>Unlike a lot of other countries, the United States only has two major political parties: Republican and Democrat. Most elections come down to these parties. Oftentimes, people like to make generalizations about those who vote for certain parties. This information is not useful when the generalizations come down to anecdotes, but it can help predict election outcomes when done objectively with a large sample size. We are interested in finding out what factors most influence party alignment in the United States.</a:t>
            </a:r>
          </a:p>
        </p:txBody>
      </p:sp>
      <p:sp>
        <p:nvSpPr>
          <p:cNvPr id="3" name="TextBox 2">
            <a:extLst>
              <a:ext uri="{FF2B5EF4-FFF2-40B4-BE49-F238E27FC236}">
                <a16:creationId xmlns:a16="http://schemas.microsoft.com/office/drawing/2014/main" id="{9EBB7832-E878-E096-F3D5-8E9498E686BE}"/>
              </a:ext>
            </a:extLst>
          </p:cNvPr>
          <p:cNvSpPr txBox="1"/>
          <p:nvPr/>
        </p:nvSpPr>
        <p:spPr>
          <a:xfrm>
            <a:off x="914400" y="16095264"/>
            <a:ext cx="13405104" cy="2800767"/>
          </a:xfrm>
          <a:prstGeom prst="rect">
            <a:avLst/>
          </a:prstGeom>
          <a:noFill/>
        </p:spPr>
        <p:txBody>
          <a:bodyPr wrap="square" rtlCol="0">
            <a:spAutoFit/>
          </a:bodyPr>
          <a:lstStyle/>
          <a:p>
            <a:pPr algn="just"/>
            <a:r>
              <a:rPr lang="en-US" sz="4400" dirty="0"/>
              <a:t>Our objective is to determine any trends in political affiliation for the United States in January of 2020 based on 6 factors: Age, Education, Race, Gender, Metro Status, and Region. </a:t>
            </a:r>
          </a:p>
        </p:txBody>
      </p:sp>
      <p:sp>
        <p:nvSpPr>
          <p:cNvPr id="5" name="TextBox 4">
            <a:extLst>
              <a:ext uri="{FF2B5EF4-FFF2-40B4-BE49-F238E27FC236}">
                <a16:creationId xmlns:a16="http://schemas.microsoft.com/office/drawing/2014/main" id="{E7FD2F36-EDA5-350D-4183-95C648A77FF5}"/>
              </a:ext>
            </a:extLst>
          </p:cNvPr>
          <p:cNvSpPr txBox="1"/>
          <p:nvPr/>
        </p:nvSpPr>
        <p:spPr>
          <a:xfrm>
            <a:off x="914400" y="20372832"/>
            <a:ext cx="13405104" cy="12311063"/>
          </a:xfrm>
          <a:prstGeom prst="rect">
            <a:avLst/>
          </a:prstGeom>
          <a:noFill/>
        </p:spPr>
        <p:txBody>
          <a:bodyPr wrap="square" rtlCol="0">
            <a:spAutoFit/>
          </a:bodyPr>
          <a:lstStyle/>
          <a:p>
            <a:pPr algn="just"/>
            <a:r>
              <a:rPr lang="en-US" sz="4400" dirty="0"/>
              <a:t>Our predictor variables are age, years of education, race, gender, metro status, and region. Age is numeric, and the other variables are categorical.</a:t>
            </a:r>
          </a:p>
          <a:p>
            <a:pPr algn="just"/>
            <a:endParaRPr lang="en-US" sz="2300" dirty="0"/>
          </a:p>
          <a:p>
            <a:pPr marL="571500" indent="-571500" algn="just">
              <a:buFont typeface="Arial" panose="020B0604020202020204" pitchFamily="34" charset="0"/>
              <a:buChar char="•"/>
            </a:pPr>
            <a:r>
              <a:rPr lang="en-US" sz="4400" dirty="0"/>
              <a:t>Education is split into less than high school, high school, some college, and bachelor’s degree or higher</a:t>
            </a:r>
          </a:p>
          <a:p>
            <a:pPr marL="571500" indent="-571500" algn="just">
              <a:buFont typeface="Arial" panose="020B0604020202020204" pitchFamily="34" charset="0"/>
              <a:buChar char="•"/>
            </a:pPr>
            <a:r>
              <a:rPr lang="en-US" sz="4400" dirty="0"/>
              <a:t>Race is split into White, Black, Hispanic, and 2+ races</a:t>
            </a:r>
          </a:p>
          <a:p>
            <a:pPr marL="571500" indent="-571500" algn="just">
              <a:buFont typeface="Arial" panose="020B0604020202020204" pitchFamily="34" charset="0"/>
              <a:buChar char="•"/>
            </a:pPr>
            <a:r>
              <a:rPr lang="en-US" sz="4400" dirty="0"/>
              <a:t>Region is split into Northeast, South, Midwest, and West</a:t>
            </a:r>
          </a:p>
          <a:p>
            <a:pPr algn="just"/>
            <a:endParaRPr lang="en-US" sz="2300" dirty="0"/>
          </a:p>
          <a:p>
            <a:pPr algn="just"/>
            <a:r>
              <a:rPr lang="en-US" sz="4400" dirty="0"/>
              <a:t>These where all used to predict our response variable, “Leaned Party Identification.” This is a categorical variable with 2 values: “Lean Right,” and “Lean Left” that were reassigned as 0 and 1, respectively.</a:t>
            </a:r>
          </a:p>
          <a:p>
            <a:pPr algn="just"/>
            <a:endParaRPr lang="en-US" sz="2300" dirty="0"/>
          </a:p>
          <a:p>
            <a:pPr algn="just"/>
            <a:r>
              <a:rPr lang="en-US" sz="4400" dirty="0"/>
              <a:t>Logistic Regression was used to create a model with all these variables as predictors. Following this, a training model was trained on 70% of the data and used to predict the remaining 30%.</a:t>
            </a:r>
          </a:p>
        </p:txBody>
      </p:sp>
      <p:sp>
        <p:nvSpPr>
          <p:cNvPr id="7" name="TextBox 6">
            <a:extLst>
              <a:ext uri="{FF2B5EF4-FFF2-40B4-BE49-F238E27FC236}">
                <a16:creationId xmlns:a16="http://schemas.microsoft.com/office/drawing/2014/main" id="{16D72E16-ADC8-80E9-9997-63650EA5651D}"/>
              </a:ext>
            </a:extLst>
          </p:cNvPr>
          <p:cNvSpPr txBox="1"/>
          <p:nvPr/>
        </p:nvSpPr>
        <p:spPr>
          <a:xfrm>
            <a:off x="29562552" y="30642540"/>
            <a:ext cx="13405104" cy="1446550"/>
          </a:xfrm>
          <a:prstGeom prst="rect">
            <a:avLst/>
          </a:prstGeom>
          <a:noFill/>
        </p:spPr>
        <p:txBody>
          <a:bodyPr wrap="square" rtlCol="0">
            <a:spAutoFit/>
          </a:bodyPr>
          <a:lstStyle/>
          <a:p>
            <a:pPr algn="just"/>
            <a:r>
              <a:rPr lang="en-US" sz="4400" dirty="0"/>
              <a:t>Thank you to Dr. Tanner for teaching us things. Thank you to the average American for being predictable.</a:t>
            </a:r>
          </a:p>
        </p:txBody>
      </p:sp>
      <p:sp>
        <p:nvSpPr>
          <p:cNvPr id="15" name="TextBox 14">
            <a:extLst>
              <a:ext uri="{FF2B5EF4-FFF2-40B4-BE49-F238E27FC236}">
                <a16:creationId xmlns:a16="http://schemas.microsoft.com/office/drawing/2014/main" id="{AE07DBE4-B19A-146C-74FC-87E73047C4CD}"/>
              </a:ext>
            </a:extLst>
          </p:cNvPr>
          <p:cNvSpPr txBox="1"/>
          <p:nvPr/>
        </p:nvSpPr>
        <p:spPr>
          <a:xfrm>
            <a:off x="29562552" y="26798478"/>
            <a:ext cx="13405104" cy="2123658"/>
          </a:xfrm>
          <a:prstGeom prst="rect">
            <a:avLst/>
          </a:prstGeom>
          <a:noFill/>
        </p:spPr>
        <p:txBody>
          <a:bodyPr wrap="square" rtlCol="0">
            <a:spAutoFit/>
          </a:bodyPr>
          <a:lstStyle/>
          <a:p>
            <a:pPr indent="-457200" algn="just"/>
            <a:r>
              <a:rPr lang="en-US" sz="4400" dirty="0"/>
              <a:t>Pew Research Center. (2021, May 14). 2020 census survey 	#1 archives. Pew Research Center’s Social &amp; 	Demographic Trends Project. Retrieved April 11, 2023.</a:t>
            </a:r>
          </a:p>
        </p:txBody>
      </p:sp>
      <p:pic>
        <p:nvPicPr>
          <p:cNvPr id="17" name="Picture 2">
            <a:extLst>
              <a:ext uri="{FF2B5EF4-FFF2-40B4-BE49-F238E27FC236}">
                <a16:creationId xmlns:a16="http://schemas.microsoft.com/office/drawing/2014/main" id="{60988995-8545-62A1-AD39-59A4CF2370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530"/>
          <a:stretch/>
        </p:blipFill>
        <p:spPr bwMode="auto">
          <a:xfrm>
            <a:off x="14935200" y="21188719"/>
            <a:ext cx="13433771" cy="109003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6133DFA8-CBFB-EA5E-9B0A-EF552877A9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246" t="34370" b="36674"/>
          <a:stretch/>
        </p:blipFill>
        <p:spPr bwMode="auto">
          <a:xfrm>
            <a:off x="24943719" y="21975379"/>
            <a:ext cx="3942903" cy="32990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20">
            <a:extLst>
              <a:ext uri="{FF2B5EF4-FFF2-40B4-BE49-F238E27FC236}">
                <a16:creationId xmlns:a16="http://schemas.microsoft.com/office/drawing/2014/main" id="{C57FA7E8-AE33-0479-AB56-28BB86A4C18A}"/>
              </a:ext>
            </a:extLst>
          </p:cNvPr>
          <p:cNvGraphicFramePr>
            <a:graphicFrameLocks noGrp="1"/>
          </p:cNvGraphicFramePr>
          <p:nvPr>
            <p:extLst>
              <p:ext uri="{D42A27DB-BD31-4B8C-83A1-F6EECF244321}">
                <p14:modId xmlns:p14="http://schemas.microsoft.com/office/powerpoint/2010/main" val="1889477240"/>
              </p:ext>
            </p:extLst>
          </p:nvPr>
        </p:nvGraphicFramePr>
        <p:xfrm>
          <a:off x="14897100" y="7972616"/>
          <a:ext cx="14221458" cy="1878044"/>
        </p:xfrm>
        <a:graphic>
          <a:graphicData uri="http://schemas.openxmlformats.org/drawingml/2006/table">
            <a:tbl>
              <a:tblPr>
                <a:tableStyleId>{5C22544A-7EE6-4342-B048-85BDC9FD1C3A}</a:tableStyleId>
              </a:tblPr>
              <a:tblGrid>
                <a:gridCol w="949606">
                  <a:extLst>
                    <a:ext uri="{9D8B030D-6E8A-4147-A177-3AD203B41FA5}">
                      <a16:colId xmlns:a16="http://schemas.microsoft.com/office/drawing/2014/main" val="579159751"/>
                    </a:ext>
                  </a:extLst>
                </a:gridCol>
                <a:gridCol w="1293447">
                  <a:extLst>
                    <a:ext uri="{9D8B030D-6E8A-4147-A177-3AD203B41FA5}">
                      <a16:colId xmlns:a16="http://schemas.microsoft.com/office/drawing/2014/main" val="2945152622"/>
                    </a:ext>
                  </a:extLst>
                </a:gridCol>
                <a:gridCol w="2317428">
                  <a:extLst>
                    <a:ext uri="{9D8B030D-6E8A-4147-A177-3AD203B41FA5}">
                      <a16:colId xmlns:a16="http://schemas.microsoft.com/office/drawing/2014/main" val="3578514557"/>
                    </a:ext>
                  </a:extLst>
                </a:gridCol>
                <a:gridCol w="1697650">
                  <a:extLst>
                    <a:ext uri="{9D8B030D-6E8A-4147-A177-3AD203B41FA5}">
                      <a16:colId xmlns:a16="http://schemas.microsoft.com/office/drawing/2014/main" val="694976917"/>
                    </a:ext>
                  </a:extLst>
                </a:gridCol>
                <a:gridCol w="1886278">
                  <a:extLst>
                    <a:ext uri="{9D8B030D-6E8A-4147-A177-3AD203B41FA5}">
                      <a16:colId xmlns:a16="http://schemas.microsoft.com/office/drawing/2014/main" val="4136087269"/>
                    </a:ext>
                  </a:extLst>
                </a:gridCol>
                <a:gridCol w="2757154">
                  <a:extLst>
                    <a:ext uri="{9D8B030D-6E8A-4147-A177-3AD203B41FA5}">
                      <a16:colId xmlns:a16="http://schemas.microsoft.com/office/drawing/2014/main" val="3536349829"/>
                    </a:ext>
                  </a:extLst>
                </a:gridCol>
                <a:gridCol w="1769913">
                  <a:extLst>
                    <a:ext uri="{9D8B030D-6E8A-4147-A177-3AD203B41FA5}">
                      <a16:colId xmlns:a16="http://schemas.microsoft.com/office/drawing/2014/main" val="463662860"/>
                    </a:ext>
                  </a:extLst>
                </a:gridCol>
                <a:gridCol w="1549982">
                  <a:extLst>
                    <a:ext uri="{9D8B030D-6E8A-4147-A177-3AD203B41FA5}">
                      <a16:colId xmlns:a16="http://schemas.microsoft.com/office/drawing/2014/main" val="408284028"/>
                    </a:ext>
                  </a:extLst>
                </a:gridCol>
              </a:tblGrid>
              <a:tr h="939022">
                <a:tc>
                  <a:txBody>
                    <a:bodyPr/>
                    <a:lstStyle/>
                    <a:p>
                      <a:pPr algn="ctr" fontAlgn="b"/>
                      <a:r>
                        <a:rPr lang="en-US" sz="4000" u="none" strike="noStrike" dirty="0">
                          <a:effectLst/>
                        </a:rPr>
                        <a:t> </a:t>
                      </a:r>
                      <a:endParaRPr lang="en-US" sz="4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4000" u="none" strike="noStrike" dirty="0">
                          <a:effectLst/>
                        </a:rPr>
                        <a:t>Age</a:t>
                      </a:r>
                      <a:endParaRPr lang="en-US" sz="4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6D594"/>
                    </a:solidFill>
                  </a:tcPr>
                </a:tc>
                <a:tc>
                  <a:txBody>
                    <a:bodyPr/>
                    <a:lstStyle/>
                    <a:p>
                      <a:pPr algn="ctr" fontAlgn="b"/>
                      <a:r>
                        <a:rPr lang="en-US" sz="4000" u="none" strike="noStrike" dirty="0">
                          <a:effectLst/>
                        </a:rPr>
                        <a:t>Education</a:t>
                      </a:r>
                      <a:endParaRPr lang="en-US" sz="4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6D594"/>
                    </a:solidFill>
                  </a:tcPr>
                </a:tc>
                <a:tc>
                  <a:txBody>
                    <a:bodyPr/>
                    <a:lstStyle/>
                    <a:p>
                      <a:pPr algn="ctr" fontAlgn="b"/>
                      <a:r>
                        <a:rPr lang="en-US" sz="4000" b="0" i="0" u="none" strike="noStrike" dirty="0">
                          <a:solidFill>
                            <a:srgbClr val="000000"/>
                          </a:solidFill>
                          <a:effectLst/>
                          <a:latin typeface="Calibri" panose="020F0502020204030204" pitchFamily="34" charset="0"/>
                        </a:rPr>
                        <a:t>Race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6D594"/>
                    </a:solidFill>
                  </a:tcPr>
                </a:tc>
                <a:tc>
                  <a:txBody>
                    <a:bodyPr/>
                    <a:lstStyle/>
                    <a:p>
                      <a:pPr algn="ctr" fontAlgn="b"/>
                      <a:r>
                        <a:rPr lang="en-US" sz="4000" u="none" strike="noStrike" dirty="0">
                          <a:effectLst/>
                        </a:rPr>
                        <a:t>Gender</a:t>
                      </a:r>
                      <a:endParaRPr lang="en-US" sz="4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6D594"/>
                    </a:solidFill>
                  </a:tcPr>
                </a:tc>
                <a:tc>
                  <a:txBody>
                    <a:bodyPr/>
                    <a:lstStyle/>
                    <a:p>
                      <a:pPr algn="ctr" fontAlgn="b"/>
                      <a:r>
                        <a:rPr lang="en-US" sz="4000" u="none" strike="noStrike" dirty="0">
                          <a:effectLst/>
                        </a:rPr>
                        <a:t>Metro Status</a:t>
                      </a:r>
                      <a:endParaRPr lang="en-US" sz="4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6D594"/>
                    </a:solidFill>
                  </a:tcPr>
                </a:tc>
                <a:tc>
                  <a:txBody>
                    <a:bodyPr/>
                    <a:lstStyle/>
                    <a:p>
                      <a:pPr algn="ctr" fontAlgn="b"/>
                      <a:r>
                        <a:rPr lang="en-US" sz="4000" u="none" strike="noStrike" dirty="0">
                          <a:effectLst/>
                        </a:rPr>
                        <a:t>Region</a:t>
                      </a:r>
                      <a:endParaRPr lang="en-US" sz="4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6D594"/>
                    </a:solidFill>
                  </a:tcPr>
                </a:tc>
                <a:tc>
                  <a:txBody>
                    <a:bodyPr/>
                    <a:lstStyle/>
                    <a:p>
                      <a:pPr algn="ctr" fontAlgn="b"/>
                      <a:r>
                        <a:rPr lang="en-US" sz="4000" u="none" strike="noStrike" dirty="0">
                          <a:effectLst/>
                        </a:rPr>
                        <a:t>Joint</a:t>
                      </a:r>
                      <a:endParaRPr lang="en-US" sz="4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6D594"/>
                    </a:solidFill>
                  </a:tcPr>
                </a:tc>
                <a:extLst>
                  <a:ext uri="{0D108BD9-81ED-4DB2-BD59-A6C34878D82A}">
                    <a16:rowId xmlns:a16="http://schemas.microsoft.com/office/drawing/2014/main" val="2753676983"/>
                  </a:ext>
                </a:extLst>
              </a:tr>
              <a:tr h="939022">
                <a:tc>
                  <a:txBody>
                    <a:bodyPr/>
                    <a:lstStyle/>
                    <a:p>
                      <a:pPr algn="ctr" fontAlgn="b"/>
                      <a:r>
                        <a:rPr lang="en-US" sz="4000" u="none" strike="noStrike" dirty="0">
                          <a:effectLst/>
                        </a:rPr>
                        <a:t>AIC</a:t>
                      </a:r>
                      <a:endParaRPr lang="en-US" sz="4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u="none" strike="noStrike" dirty="0">
                          <a:solidFill>
                            <a:schemeClr val="tx1"/>
                          </a:solidFill>
                          <a:effectLst/>
                        </a:rPr>
                        <a:t>4677</a:t>
                      </a:r>
                      <a:endParaRPr lang="en-US" sz="4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u="none" strike="noStrike" dirty="0">
                          <a:solidFill>
                            <a:schemeClr val="tx1"/>
                          </a:solidFill>
                          <a:effectLst/>
                        </a:rPr>
                        <a:t>4699.2</a:t>
                      </a:r>
                      <a:endParaRPr lang="en-US" sz="4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b="0" i="0" u="none" strike="noStrike" dirty="0">
                          <a:solidFill>
                            <a:schemeClr val="tx1"/>
                          </a:solidFill>
                          <a:effectLst/>
                          <a:latin typeface="Calibri" panose="020F0502020204030204" pitchFamily="34" charset="0"/>
                        </a:rPr>
                        <a:t>4320.3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u="none" strike="noStrike" dirty="0">
                          <a:solidFill>
                            <a:schemeClr val="tx1"/>
                          </a:solidFill>
                          <a:effectLst/>
                        </a:rPr>
                        <a:t>4691.5</a:t>
                      </a:r>
                      <a:endParaRPr lang="en-US" sz="4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u="none" strike="noStrike" dirty="0">
                          <a:solidFill>
                            <a:schemeClr val="tx1"/>
                          </a:solidFill>
                          <a:effectLst/>
                        </a:rPr>
                        <a:t>4672.9</a:t>
                      </a:r>
                      <a:endParaRPr lang="en-US" sz="4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u="none" strike="noStrike" dirty="0">
                          <a:solidFill>
                            <a:schemeClr val="tx1"/>
                          </a:solidFill>
                          <a:effectLst/>
                        </a:rPr>
                        <a:t>4698.8</a:t>
                      </a:r>
                      <a:endParaRPr lang="en-US" sz="4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4000" u="none" strike="noStrike" dirty="0">
                          <a:solidFill>
                            <a:schemeClr val="tx1"/>
                          </a:solidFill>
                          <a:effectLst/>
                        </a:rPr>
                        <a:t>4195.8</a:t>
                      </a:r>
                      <a:endParaRPr lang="en-US" sz="4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07582023"/>
                  </a:ext>
                </a:extLst>
              </a:tr>
            </a:tbl>
          </a:graphicData>
        </a:graphic>
      </p:graphicFrame>
      <p:sp>
        <p:nvSpPr>
          <p:cNvPr id="22" name="TextBox 21">
            <a:extLst>
              <a:ext uri="{FF2B5EF4-FFF2-40B4-BE49-F238E27FC236}">
                <a16:creationId xmlns:a16="http://schemas.microsoft.com/office/drawing/2014/main" id="{7485AAB6-1B1C-B71E-2C46-754FEDBBE896}"/>
              </a:ext>
            </a:extLst>
          </p:cNvPr>
          <p:cNvSpPr txBox="1"/>
          <p:nvPr/>
        </p:nvSpPr>
        <p:spPr>
          <a:xfrm>
            <a:off x="29571698" y="7759700"/>
            <a:ext cx="13405104" cy="17697152"/>
          </a:xfrm>
          <a:prstGeom prst="rect">
            <a:avLst/>
          </a:prstGeom>
          <a:noFill/>
        </p:spPr>
        <p:txBody>
          <a:bodyPr wrap="square" rtlCol="0">
            <a:spAutoFit/>
          </a:bodyPr>
          <a:lstStyle/>
          <a:p>
            <a:pPr algn="just"/>
            <a:r>
              <a:rPr lang="en-US" sz="4400" dirty="0"/>
              <a:t>Upon comparing the AIC of all the models, we see that out of the individual models, the Race model is the lowest. This suggests that Race has a larger impact on political alignment than the other variables.</a:t>
            </a:r>
          </a:p>
          <a:p>
            <a:pPr algn="just"/>
            <a:endParaRPr lang="en-US" sz="4400" dirty="0"/>
          </a:p>
          <a:p>
            <a:pPr algn="just"/>
            <a:r>
              <a:rPr lang="en-US" sz="4400" dirty="0"/>
              <a:t>The Joint model with all the variables as predictors has the lowest AIC, so each predictor more than makes up for the increase it causes in AIC.</a:t>
            </a:r>
          </a:p>
          <a:p>
            <a:pPr algn="just"/>
            <a:endParaRPr lang="en-US" sz="4400" dirty="0"/>
          </a:p>
          <a:p>
            <a:pPr algn="just"/>
            <a:r>
              <a:rPr lang="en-US" sz="4400" dirty="0"/>
              <a:t>In the scatterplot of our joint model, we see the impact that age, gender, metro status, and race have on the probability of someone leaning left or right. Race makes a very large difference, with black men and women being much more likely to lean left than white men and women. Metro Status and Gender have a nearly equal effect within each race, to the point where Metro men and non-Metro women overlap for both the white and black curves.</a:t>
            </a:r>
          </a:p>
          <a:p>
            <a:pPr algn="just"/>
            <a:endParaRPr lang="en-US" sz="4400" dirty="0"/>
          </a:p>
          <a:p>
            <a:pPr algn="just"/>
            <a:r>
              <a:rPr lang="en-US" sz="4400" dirty="0"/>
              <a:t>When tested with new data, the training model was able to correctly guess political party affiliation 65.6% of the time. This shows that the model can accurately predict party affiliation based on these variables. 65.6% is kind of low, which tells us that there are more nuances to which political party someone aligns with than just these predictors.</a:t>
            </a:r>
          </a:p>
        </p:txBody>
      </p:sp>
      <p:pic>
        <p:nvPicPr>
          <p:cNvPr id="1028" name="Picture 4">
            <a:extLst>
              <a:ext uri="{FF2B5EF4-FFF2-40B4-BE49-F238E27FC236}">
                <a16:creationId xmlns:a16="http://schemas.microsoft.com/office/drawing/2014/main" id="{7CEEDFAF-5702-2AC7-C423-1C130F90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4871" y="10943021"/>
            <a:ext cx="14221458" cy="902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439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509</TotalTime>
  <Words>603</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Predicting Political Affiliation of Adults in the United States Aaron Oakes and Nicholas Sutton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Political Affiliation of Adults in the United States Aaron Oakes and Nicholas Sutton</dc:title>
  <dc:creator>Aaron Oakes</dc:creator>
  <cp:lastModifiedBy>Aaron Oakes</cp:lastModifiedBy>
  <cp:revision>8</cp:revision>
  <dcterms:created xsi:type="dcterms:W3CDTF">2023-04-20T15:49:24Z</dcterms:created>
  <dcterms:modified xsi:type="dcterms:W3CDTF">2023-05-05T17:28:39Z</dcterms:modified>
</cp:coreProperties>
</file>