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68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84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1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60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9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6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6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7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4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32" r:id="rId14"/>
    <p:sldLayoutId id="2147484333" r:id="rId15"/>
    <p:sldLayoutId id="21474843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720567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sz="2400" b="1" dirty="0">
                <a:latin typeface="+mn-lt"/>
              </a:rPr>
              <a:t>A MODEL FOR BUYERS</a:t>
            </a:r>
            <a:br>
              <a:rPr lang="it-IT" sz="2400" b="1" dirty="0">
                <a:latin typeface="+mn-lt"/>
              </a:rPr>
            </a:br>
            <a:r>
              <a:rPr lang="it-IT" sz="2400" b="1" dirty="0">
                <a:latin typeface="+mn-lt"/>
              </a:rPr>
              <a:t> FOR REAL ESTATE INVESTMENT IN LONDON</a:t>
            </a: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Why is it required?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4"/>
            <a:ext cx="8596668" cy="3078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London has experienced the most disrupted 10-year property cycle on record. In fact, Brexit uncertainty is merely a suffocating film coating this already complex and distorted sector.</a:t>
            </a:r>
          </a:p>
          <a:p>
            <a:pPr marL="0" indent="0">
              <a:buNone/>
            </a:pPr>
            <a:r>
              <a:rPr lang="en-US" dirty="0"/>
              <a:t>Hidden price falls, record-low sales, Tax changes, Brexit uncertainty, higher house prices are making it increasingly harder for people to buy homes in the U.K. capital.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To provide support to homebuyers clientele in to purchase a suitable real estate in London in this uncertain economic and financial scenario.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58793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Data </a:t>
            </a:r>
            <a:r>
              <a:rPr lang="it-IT" sz="2400" b="1" dirty="0">
                <a:solidFill>
                  <a:schemeClr val="tx1"/>
                </a:solidFill>
                <a:latin typeface="+mn-lt"/>
              </a:rPr>
              <a:t>and</a:t>
            </a:r>
            <a:r>
              <a:rPr lang="it-IT" sz="2400" b="1" dirty="0">
                <a:solidFill>
                  <a:schemeClr val="tx1"/>
                </a:solidFill>
              </a:rPr>
              <a:t> Methodology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Data</a:t>
            </a:r>
            <a:r>
              <a:rPr lang="it-IT" sz="1600" dirty="0"/>
              <a:t>:  Data extracted from </a:t>
            </a:r>
            <a:r>
              <a:rPr lang="en" sz="1600" dirty="0"/>
              <a:t>HM Land Registry </a:t>
            </a:r>
            <a:r>
              <a:rPr lang="en-IN" sz="1600" dirty="0"/>
              <a:t>which had shape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(993670, 16)</a:t>
            </a:r>
            <a:r>
              <a:rPr lang="en-US" altLang="en-US" sz="1600" dirty="0">
                <a:solidFill>
                  <a:schemeClr val="tx1"/>
                </a:solidFill>
              </a:rPr>
              <a:t> .</a:t>
            </a:r>
            <a:r>
              <a:rPr lang="en-IN" sz="1600" dirty="0"/>
              <a:t> Data was 	filtered by London City and Fields like street and price were taken to a data frame for 	further analysis.</a:t>
            </a:r>
          </a:p>
          <a:p>
            <a:pPr marL="0" indent="0">
              <a:buNone/>
            </a:pPr>
            <a:r>
              <a:rPr lang="en-IN" sz="1600" dirty="0"/>
              <a:t>	Data was grouped by Street to get the average price street wise, and the resulting 	data frame filtered by applied price budget had shape of (143, 2)  </a:t>
            </a:r>
            <a:r>
              <a:rPr lang="en" sz="1600" dirty="0"/>
              <a:t>and data on 	amenities and essential facilities surrounding such properties from FourSquare API 	interface.</a:t>
            </a:r>
          </a:p>
          <a:p>
            <a:pPr marL="0" indent="0">
              <a:buNone/>
            </a:pPr>
            <a:r>
              <a:rPr lang="en" sz="1600" b="1" dirty="0"/>
              <a:t>Mehodology</a:t>
            </a:r>
            <a:r>
              <a:rPr lang="en" sz="1600" dirty="0"/>
              <a:t>: </a:t>
            </a:r>
          </a:p>
          <a:p>
            <a:pPr marL="0" indent="0">
              <a:buNone/>
            </a:pPr>
            <a:r>
              <a:rPr lang="en" sz="1600" dirty="0"/>
              <a:t>	Data </a:t>
            </a:r>
            <a:r>
              <a:rPr lang="en-IN" sz="1600" dirty="0"/>
              <a:t>Collection</a:t>
            </a:r>
            <a:r>
              <a:rPr lang="en" sz="1600" dirty="0"/>
              <a:t>;</a:t>
            </a:r>
          </a:p>
          <a:p>
            <a:pPr marL="0" indent="0">
              <a:buNone/>
            </a:pPr>
            <a:r>
              <a:rPr lang="en" sz="1600" dirty="0"/>
              <a:t>	Explore and Understand Data;</a:t>
            </a:r>
          </a:p>
          <a:p>
            <a:pPr marL="0" indent="0">
              <a:buNone/>
            </a:pPr>
            <a:r>
              <a:rPr lang="en" sz="1600" dirty="0"/>
              <a:t>	Data preparation and preprocessing;</a:t>
            </a:r>
          </a:p>
          <a:p>
            <a:pPr marL="0" indent="0">
              <a:buNone/>
            </a:pPr>
            <a:r>
              <a:rPr lang="en" sz="1600" dirty="0"/>
              <a:t>	Modeling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DFE36-DB10-4453-BDDD-9167A1F0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960"/>
            <a:ext cx="9865453" cy="559495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A66686-0761-49D8-A424-D3C420C7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0393"/>
            <a:ext cx="11694252" cy="654342"/>
          </a:xfrm>
        </p:spPr>
        <p:txBody>
          <a:bodyPr>
            <a:noAutofit/>
          </a:bodyPr>
          <a:lstStyle/>
          <a:p>
            <a:r>
              <a:rPr lang="en-US" sz="2400" b="1" dirty="0"/>
              <a:t>LONDON CITY STREET WISE WITH REAL ESTATE IN DEFINED BUDGET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7CED-9417-4906-A0BC-1693FEF0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361"/>
          </a:xfrm>
        </p:spPr>
        <p:txBody>
          <a:bodyPr/>
          <a:lstStyle/>
          <a:p>
            <a:r>
              <a:rPr lang="en-US" dirty="0"/>
              <a:t>Clustering based on amenities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BBE0C-D8ED-4CBF-9696-EBA55306D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48" y="1484851"/>
            <a:ext cx="9630561" cy="53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Conclusion and future direction: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37" y="1383675"/>
            <a:ext cx="7467600" cy="5691590"/>
          </a:xfrm>
        </p:spPr>
        <p:txBody>
          <a:bodyPr>
            <a:normAutofit/>
          </a:bodyPr>
          <a:lstStyle/>
          <a:p>
            <a:r>
              <a:rPr lang="en-IN" dirty="0"/>
              <a:t>R</a:t>
            </a:r>
            <a:r>
              <a:rPr lang="en" dirty="0"/>
              <a:t>eal estates </a:t>
            </a:r>
            <a:r>
              <a:rPr lang="en-IN" dirty="0"/>
              <a:t>examination </a:t>
            </a:r>
            <a:r>
              <a:rPr lang="en" dirty="0"/>
              <a:t>according to neighborhoods/London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	West London (Notting Hill, Kensington, Chelsea, Marylebone) and North-West London (Hampsted) might be considered highly profitable venues to purchase a real estate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	Wandsworth, Balham and Isliington are arising as next future elite venues with a wide range of amenities and facilities. </a:t>
            </a:r>
          </a:p>
          <a:p>
            <a:r>
              <a:rPr lang="en-IN" dirty="0"/>
              <a:t>R</a:t>
            </a:r>
            <a:r>
              <a:rPr lang="en" dirty="0"/>
              <a:t>eal estates examination by clusters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	Clusters 0 may target buyers who wants the train station, sports club, pizza </a:t>
            </a:r>
            <a:r>
              <a:rPr lang="en-IN" dirty="0"/>
              <a:t>places nearby.</a:t>
            </a:r>
            <a:endParaRPr lang="en"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	</a:t>
            </a:r>
            <a:r>
              <a:rPr lang="en-IN" dirty="0"/>
              <a:t>Clusters </a:t>
            </a:r>
            <a:r>
              <a:rPr lang="en" dirty="0"/>
              <a:t>2 and 4 may target home buyers prone to live </a:t>
            </a:r>
            <a:r>
              <a:rPr lang="en-IN" dirty="0"/>
              <a:t>near coffee shops, Pharmacy, theatres, Tennis court, restaurants</a:t>
            </a:r>
            <a:r>
              <a:rPr lang="en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	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174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Trebuchet MS</vt:lpstr>
      <vt:lpstr>Wingdings</vt:lpstr>
      <vt:lpstr>Wingdings 3</vt:lpstr>
      <vt:lpstr>Facet</vt:lpstr>
      <vt:lpstr>A MODEL FOR BUYERS  FOR REAL ESTATE INVESTMENT IN LONDON</vt:lpstr>
      <vt:lpstr>Why is it required?</vt:lpstr>
      <vt:lpstr>Goal</vt:lpstr>
      <vt:lpstr>Solution</vt:lpstr>
      <vt:lpstr>Data and Methodology</vt:lpstr>
      <vt:lpstr>LONDON CITY STREET WISE WITH REAL ESTATE IN DEFINED BUDGET</vt:lpstr>
      <vt:lpstr>Clustering based on amenities</vt:lpstr>
      <vt:lpstr>Conclusion and future direction: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 Analysis of London Real Estate Market</dc:title>
  <dc:creator>Nikky Priya</dc:creator>
  <cp:lastModifiedBy>Nikky Priya</cp:lastModifiedBy>
  <cp:revision>15</cp:revision>
  <dcterms:created xsi:type="dcterms:W3CDTF">2019-04-15T02:46:03Z</dcterms:created>
  <dcterms:modified xsi:type="dcterms:W3CDTF">2019-04-15T08:37:13Z</dcterms:modified>
</cp:coreProperties>
</file>