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380" r:id="rId39"/>
    <p:sldId id="294" r:id="rId40"/>
    <p:sldId id="295" r:id="rId41"/>
    <p:sldId id="296" r:id="rId42"/>
    <p:sldId id="297" r:id="rId43"/>
    <p:sldId id="298" r:id="rId44"/>
    <p:sldId id="300" r:id="rId45"/>
    <p:sldId id="301" r:id="rId46"/>
    <p:sldId id="302" r:id="rId47"/>
    <p:sldId id="303" r:id="rId48"/>
    <p:sldId id="304" r:id="rId49"/>
    <p:sldId id="305" r:id="rId50"/>
    <p:sldId id="306" r:id="rId51"/>
    <p:sldId id="307" r:id="rId52"/>
    <p:sldId id="308"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5" r:id="rId77"/>
    <p:sldId id="336" r:id="rId78"/>
    <p:sldId id="337" r:id="rId79"/>
    <p:sldId id="338" r:id="rId80"/>
    <p:sldId id="340" r:id="rId81"/>
    <p:sldId id="341" r:id="rId82"/>
    <p:sldId id="344" r:id="rId83"/>
    <p:sldId id="345" r:id="rId84"/>
    <p:sldId id="346" r:id="rId85"/>
    <p:sldId id="347" r:id="rId86"/>
    <p:sldId id="348" r:id="rId87"/>
    <p:sldId id="349" r:id="rId88"/>
    <p:sldId id="350" r:id="rId89"/>
    <p:sldId id="351" r:id="rId90"/>
    <p:sldId id="352" r:id="rId91"/>
    <p:sldId id="381"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370" r:id="rId110"/>
    <p:sldId id="371" r:id="rId111"/>
    <p:sldId id="372" r:id="rId112"/>
    <p:sldId id="373" r:id="rId113"/>
    <p:sldId id="374" r:id="rId114"/>
    <p:sldId id="375" r:id="rId115"/>
    <p:sldId id="376" r:id="rId116"/>
    <p:sldId id="382" r:id="rId117"/>
    <p:sldId id="377" r:id="rId118"/>
    <p:sldId id="378" r:id="rId1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82" d="100"/>
          <a:sy n="82" d="100"/>
        </p:scale>
        <p:origin x="53" y="49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3/5/2022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2008"/>
            <a:ext cx="9144000" cy="2671492"/>
            <a:chOff x="0" y="3296011"/>
            <a:chExt cx="12192000" cy="3561989"/>
          </a:xfrm>
          <a:effectLst>
            <a:outerShdw blurRad="254000" dist="152400" dir="16200000" rotWithShape="0">
              <a:prstClr val="black">
                <a:alpha val="10000"/>
              </a:prstClr>
            </a:outerShdw>
          </a:effectLst>
        </p:grpSpPr>
        <p:grpSp>
          <p:nvGrpSpPr>
            <p:cNvPr id="12" name="Group 11">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6" name="Freeform: Shape 15">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 name="Group 12">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4" name="Freeform: Shape 13">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p:cNvSpPr>
            <a:spLocks noGrp="1"/>
          </p:cNvSpPr>
          <p:nvPr>
            <p:ph type="ctrTitle"/>
          </p:nvPr>
        </p:nvSpPr>
        <p:spPr>
          <a:xfrm>
            <a:off x="628649" y="840507"/>
            <a:ext cx="5266135" cy="1731243"/>
          </a:xfrm>
        </p:spPr>
        <p:txBody>
          <a:bodyPr>
            <a:normAutofit/>
          </a:bodyPr>
          <a:lstStyle/>
          <a:p>
            <a:pPr marL="0" lvl="0" indent="0" algn="l">
              <a:lnSpc>
                <a:spcPct val="90000"/>
              </a:lnSpc>
              <a:buNone/>
            </a:pPr>
            <a:r>
              <a:rPr lang="en-US" sz="3800" dirty="0">
                <a:solidFill>
                  <a:schemeClr val="bg1"/>
                </a:solidFill>
              </a:rPr>
              <a:t>DS809 - Industrial Inputs Price Index Modelling</a:t>
            </a:r>
          </a:p>
        </p:txBody>
      </p:sp>
      <p:sp>
        <p:nvSpPr>
          <p:cNvPr id="3" name="Subtitle 2"/>
          <p:cNvSpPr>
            <a:spLocks noGrp="1"/>
          </p:cNvSpPr>
          <p:nvPr>
            <p:ph type="subTitle" idx="1"/>
          </p:nvPr>
        </p:nvSpPr>
        <p:spPr>
          <a:xfrm>
            <a:off x="626268" y="2857499"/>
            <a:ext cx="5269314" cy="759583"/>
          </a:xfrm>
        </p:spPr>
        <p:txBody>
          <a:bodyPr>
            <a:normAutofit/>
          </a:bodyPr>
          <a:lstStyle/>
          <a:p>
            <a:pPr marL="0" lvl="0" indent="0" algn="l">
              <a:lnSpc>
                <a:spcPct val="90000"/>
              </a:lnSpc>
              <a:buNone/>
            </a:pPr>
            <a:br>
              <a:rPr lang="en-US" sz="1500">
                <a:solidFill>
                  <a:schemeClr val="bg1"/>
                </a:solidFill>
              </a:rPr>
            </a:br>
            <a:br>
              <a:rPr lang="en-US" sz="1500">
                <a:solidFill>
                  <a:schemeClr val="bg1"/>
                </a:solidFill>
              </a:rPr>
            </a:br>
            <a:r>
              <a:rPr lang="en-US" sz="1500">
                <a:solidFill>
                  <a:schemeClr val="bg1"/>
                </a:solidFill>
              </a:rPr>
              <a:t>Nate Thomas</a:t>
            </a:r>
          </a:p>
        </p:txBody>
      </p:sp>
      <p:sp>
        <p:nvSpPr>
          <p:cNvPr id="4" name="Date Placeholder 3"/>
          <p:cNvSpPr>
            <a:spLocks noGrp="1"/>
          </p:cNvSpPr>
          <p:nvPr>
            <p:ph type="dt" sz="half" idx="10"/>
          </p:nvPr>
        </p:nvSpPr>
        <p:spPr>
          <a:xfrm>
            <a:off x="628650" y="357187"/>
            <a:ext cx="2057400" cy="273844"/>
          </a:xfrm>
        </p:spPr>
        <p:txBody>
          <a:bodyPr>
            <a:normAutofit/>
          </a:bodyPr>
          <a:lstStyle/>
          <a:p>
            <a:pPr marL="0" lvl="0" indent="0">
              <a:spcAft>
                <a:spcPts val="600"/>
              </a:spcAft>
              <a:buNone/>
            </a:pPr>
            <a:r>
              <a:rPr lang="en-US" sz="800">
                <a:solidFill>
                  <a:schemeClr val="bg1">
                    <a:alpha val="60000"/>
                  </a:schemeClr>
                </a:solidFill>
              </a:rPr>
              <a:t>2022-03-05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Autofit/>
              </a:bodyPr>
              <a:lstStyle/>
              <a:p>
                <a:pPr marL="0" lvl="0" indent="0">
                  <a:buNone/>
                </a:pPr>
                <a:r>
                  <a:rPr lang="en-US" sz="1600" dirty="0"/>
                  <a:t>A multiple linear regression is estimated:</a:t>
                </a:r>
              </a:p>
              <a:p>
                <a:pPr marL="0" lv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r>
                        <a:rPr lang="ar-AE" sz="1600" smtClean="0">
                          <a:latin typeface="Cambria Math" panose="02040503050406030204" pitchFamily="18" charset="0"/>
                        </a:rPr>
                        <m:t>𝐼𝐼𝑃𝐼</m:t>
                      </m:r>
                      <m:d>
                        <m:dPr>
                          <m:ctrlPr>
                            <a:rPr lang="ar-AE" sz="1600" i="1">
                              <a:latin typeface="Cambria Math" panose="02040503050406030204" pitchFamily="18" charset="0"/>
                            </a:rPr>
                          </m:ctrlPr>
                        </m:dPr>
                        <m:e>
                          <m:eqArr>
                            <m:eqArrPr>
                              <m:ctrlPr>
                                <a:rPr lang="ar-AE" sz="1600" i="1">
                                  <a:latin typeface="Cambria Math" panose="02040503050406030204" pitchFamily="18" charset="0"/>
                                </a:rPr>
                              </m:ctrlPr>
                            </m:eqArrPr>
                            <m:e>
                              <m:r>
                                <a:rPr lang="ar-AE" sz="1600">
                                  <a:latin typeface="Cambria Math" panose="02040503050406030204" pitchFamily="18" charset="0"/>
                                </a:rPr>
                                <m:t>𝑇𝐵𝑖𝑙𝑙𝐶𝑙𝑜𝑠𝑒</m:t>
                              </m:r>
                              <m:r>
                                <a:rPr lang="ar-AE" sz="1600">
                                  <a:latin typeface="Cambria Math" panose="02040503050406030204" pitchFamily="18" charset="0"/>
                                </a:rPr>
                                <m:t>,</m:t>
                              </m:r>
                              <m:r>
                                <a:rPr lang="ar-AE" sz="1600">
                                  <a:latin typeface="Cambria Math" panose="02040503050406030204" pitchFamily="18" charset="0"/>
                                </a:rPr>
                                <m:t>𝐺𝐷𝑃</m:t>
                              </m:r>
                              <m:r>
                                <a:rPr lang="ar-AE" sz="1600">
                                  <a:latin typeface="Cambria Math" panose="02040503050406030204" pitchFamily="18" charset="0"/>
                                </a:rPr>
                                <m:t>,</m:t>
                              </m:r>
                              <m:r>
                                <a:rPr lang="ar-AE" sz="1600">
                                  <a:latin typeface="Cambria Math" panose="02040503050406030204" pitchFamily="18" charset="0"/>
                                </a:rPr>
                                <m:t>𝐼𝑛𝑓𝑅𝑎𝑡𝑒</m:t>
                              </m:r>
                              <m:r>
                                <a:rPr lang="ar-AE" sz="1600">
                                  <a:latin typeface="Cambria Math" panose="02040503050406030204" pitchFamily="18" charset="0"/>
                                </a:rPr>
                                <m:t>,</m:t>
                              </m:r>
                              <m:r>
                                <a:rPr lang="ar-AE" sz="1600">
                                  <a:latin typeface="Cambria Math" panose="02040503050406030204" pitchFamily="18" charset="0"/>
                                </a:rPr>
                                <m:t>𝐼𝑛𝑑𝑃𝑟𝑜</m:t>
                              </m:r>
                              <m:r>
                                <a:rPr lang="ar-AE" sz="1600">
                                  <a:latin typeface="Cambria Math" panose="02040503050406030204" pitchFamily="18" charset="0"/>
                                </a:rPr>
                                <m:t>,</m:t>
                              </m:r>
                              <m:r>
                                <a:rPr lang="ar-AE" sz="1600">
                                  <a:latin typeface="Cambria Math" panose="02040503050406030204" pitchFamily="18" charset="0"/>
                                </a:rPr>
                                <m:t>𝑀</m:t>
                              </m:r>
                              <m:r>
                                <a:rPr lang="ar-AE" sz="1600">
                                  <a:latin typeface="Cambria Math" panose="02040503050406030204" pitchFamily="18" charset="0"/>
                                </a:rPr>
                                <m:t>2</m:t>
                              </m:r>
                              <m:r>
                                <a:rPr lang="ar-AE" sz="1600">
                                  <a:latin typeface="Cambria Math" panose="02040503050406030204" pitchFamily="18" charset="0"/>
                                </a:rPr>
                                <m:t>,</m:t>
                              </m:r>
                            </m:e>
                            <m:e>
                              <m:r>
                                <a:rPr lang="ar-AE" sz="1600">
                                  <a:latin typeface="Cambria Math" panose="02040503050406030204" pitchFamily="18" charset="0"/>
                                </a:rPr>
                                <m:t>𝑈𝑛𝑒𝑚𝑝𝑅𝑎𝑡𝑒</m:t>
                              </m:r>
                              <m:r>
                                <a:rPr lang="ar-AE" sz="1600">
                                  <a:latin typeface="Cambria Math" panose="02040503050406030204" pitchFamily="18" charset="0"/>
                                </a:rPr>
                                <m:t>,</m:t>
                              </m:r>
                              <m:r>
                                <a:rPr lang="ar-AE" sz="1600">
                                  <a:latin typeface="Cambria Math" panose="02040503050406030204" pitchFamily="18" charset="0"/>
                                </a:rPr>
                                <m:t>𝑅𝑒𝑐𝑒𝑠𝑠𝑖𝑜𝑛</m:t>
                              </m:r>
                            </m:e>
                          </m:eqArr>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0</m:t>
                          </m:r>
                        </m:sub>
                      </m:sSub>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1</m:t>
                          </m:r>
                        </m:sub>
                      </m:sSub>
                      <m:r>
                        <a:rPr lang="ar-AE" sz="1600">
                          <a:latin typeface="Cambria Math" panose="02040503050406030204" pitchFamily="18" charset="0"/>
                        </a:rPr>
                        <m:t>𝑇𝐵𝑖𝑙𝑙𝐶𝐿𝑜𝑠𝑒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2</m:t>
                          </m:r>
                        </m:sub>
                      </m:sSub>
                      <m:r>
                        <a:rPr lang="ar-AE" sz="1600">
                          <a:latin typeface="Cambria Math" panose="02040503050406030204" pitchFamily="18" charset="0"/>
                        </a:rPr>
                        <m:t>𝐺𝐷𝑃</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3</m:t>
                          </m:r>
                        </m:sub>
                      </m:sSub>
                      <m:r>
                        <a:rPr lang="ar-AE" sz="1600">
                          <a:latin typeface="Cambria Math" panose="02040503050406030204" pitchFamily="18" charset="0"/>
                        </a:rPr>
                        <m:t>𝐼𝑛𝑓𝑅𝑎𝑡𝑒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4</m:t>
                          </m:r>
                        </m:sub>
                      </m:sSub>
                      <m:r>
                        <a:rPr lang="ar-AE" sz="1600">
                          <a:latin typeface="Cambria Math" panose="02040503050406030204" pitchFamily="18" charset="0"/>
                        </a:rPr>
                        <m:t>𝐼𝑛𝑑𝑃𝑟𝑜</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5</m:t>
                          </m:r>
                        </m:sub>
                      </m:sSub>
                      <m:r>
                        <a:rPr lang="ar-AE" sz="1600">
                          <a:latin typeface="Cambria Math" panose="02040503050406030204" pitchFamily="18" charset="0"/>
                        </a:rPr>
                        <m:t>𝑀</m:t>
                      </m:r>
                      <m:r>
                        <a:rPr lang="ar-AE" sz="1600">
                          <a:latin typeface="Cambria Math" panose="02040503050406030204" pitchFamily="18" charset="0"/>
                        </a:rPr>
                        <m:t>2</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6</m:t>
                          </m:r>
                        </m:sub>
                      </m:sSub>
                      <m:r>
                        <a:rPr lang="ar-AE" sz="1600">
                          <a:latin typeface="Cambria Math" panose="02040503050406030204" pitchFamily="18" charset="0"/>
                        </a:rPr>
                        <m:t>𝑈𝑛𝑒𝑚𝑝𝑅𝑎𝑡𝑒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7</m:t>
                          </m:r>
                        </m:sub>
                      </m:sSub>
                      <m:r>
                        <a:rPr lang="ar-AE" sz="1600">
                          <a:latin typeface="Cambria Math" panose="02040503050406030204" pitchFamily="18" charset="0"/>
                        </a:rPr>
                        <m:t>𝑅𝑒𝑐𝑒𝑠𝑠𝑖𝑜𝑛</m:t>
                      </m:r>
                      <m:r>
                        <a:rPr lang="ar-AE" sz="1600">
                          <a:latin typeface="Cambria Math" panose="02040503050406030204" pitchFamily="18" charset="0"/>
                        </a:rPr>
                        <m:t>+</m:t>
                      </m:r>
                      <m:sSub>
                        <m:sSubPr>
                          <m:ctrlPr>
                            <a:rPr lang="ar-AE" sz="1600" i="1">
                              <a:latin typeface="Cambria Math" panose="02040503050406030204" pitchFamily="18" charset="0"/>
                            </a:rPr>
                          </m:ctrlPr>
                        </m:sSubPr>
                        <m:e>
                          <m:r>
                            <a:rPr lang="ar-AE" sz="1600">
                              <a:latin typeface="Cambria Math" panose="02040503050406030204" pitchFamily="18" charset="0"/>
                            </a:rPr>
                            <m:t>𝜖</m:t>
                          </m:r>
                        </m:e>
                        <m:sub>
                          <m:r>
                            <a:rPr lang="ar-AE" sz="1600">
                              <a:latin typeface="Cambria Math" panose="02040503050406030204" pitchFamily="18" charset="0"/>
                            </a:rPr>
                            <m:t>𝑡</m:t>
                          </m:r>
                        </m:sub>
                      </m:sSub>
                    </m:oMath>
                  </m:oMathPara>
                </a14:m>
                <a:endParaRPr lang="ar-AE" sz="1600" dirty="0"/>
              </a:p>
              <a:p>
                <a:pPr marL="0" lvl="0" indent="0">
                  <a:buNone/>
                </a:pPr>
                <a:endParaRPr lang="en-US" sz="1600" dirty="0"/>
              </a:p>
              <a:p>
                <a:pPr marL="0" lvl="0" indent="0">
                  <a:buNone/>
                </a:pPr>
                <a:r>
                  <a:rPr lang="en-US" sz="1600" dirty="0"/>
                  <a:t>Model reduction is performed iteratively, and the VIFs of each iterations is shown below. Ten (10) is the typically accepted subjective value at which a variance inflation factor is considered high. Only one independent variable is removed at each iteration. First GDP then </a:t>
                </a:r>
                <a:r>
                  <a:rPr lang="en-US" sz="1600" dirty="0" err="1"/>
                  <a:t>IndPro</a:t>
                </a:r>
                <a:r>
                  <a:rPr lang="en-US" sz="1600" dirty="0"/>
                  <a:t> are removed: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675" r="-1484"/>
                </a:stretch>
              </a:blipFill>
            </p:spPr>
            <p:txBody>
              <a:bodyPr/>
              <a:lstStyle/>
              <a:p>
                <a:r>
                  <a:rPr lang="en-US">
                    <a:noFill/>
                  </a:rPr>
                  <a:t> </a:t>
                </a:r>
              </a:p>
            </p:txBody>
          </p:sp>
        </mc:Fallback>
      </mc:AlternateContent>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VAR(1) Residual Assumptions</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The vectors of residuals are not white noise:</a:t>
            </a:r>
          </a:p>
        </p:txBody>
      </p:sp>
      <p:pic>
        <p:nvPicPr>
          <p:cNvPr id="3" name="Picture 1" descr="DS809ProjectPresentation_files/figure-pptx/unnamed-chunk-97-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3200" kern="1200">
                <a:solidFill>
                  <a:srgbClr val="FFFFFF"/>
                </a:solidFill>
                <a:latin typeface="+mj-lt"/>
                <a:ea typeface="+mj-ea"/>
                <a:cs typeface="+mj-cs"/>
              </a:rPr>
              <a:t>VAR(1) Residual Assumptions</a:t>
            </a:r>
          </a:p>
        </p:txBody>
      </p:sp>
      <p:pic>
        <p:nvPicPr>
          <p:cNvPr id="3" name="Picture 1" descr="DS809ProjectPresentation_files/figure-pptx/unnamed-chunk-98-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VAR(1) Model Fit of IIPI</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IIPI exclusively, the model fit is nothing special when taken individually, but is useful in the generalization use case with many dependent variables of interest:</a:t>
            </a:r>
          </a:p>
        </p:txBody>
      </p:sp>
      <p:pic>
        <p:nvPicPr>
          <p:cNvPr id="3" name="Picture 1" descr="DS809ProjectPresentation_files/figure-pptx/unnamed-chunk-99-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Prediction Comparison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r>
              <a:rPr lang="en-US" sz="1500"/>
              <a:t>The various models outlined above are compared using mean absolute percent error (MAPE). The 1 step sequential predictions out perform all other methods.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24197348"/>
              </p:ext>
            </p:extLst>
          </p:nvPr>
        </p:nvGraphicFramePr>
        <p:xfrm>
          <a:off x="4358976" y="48376"/>
          <a:ext cx="4715481" cy="5095124"/>
        </p:xfrm>
        <a:graphic>
          <a:graphicData uri="http://schemas.openxmlformats.org/drawingml/2006/table">
            <a:tbl>
              <a:tblPr firstRow="1" bandRow="1">
                <a:tableStyleId>{8EC20E35-A176-4012-BC5E-935CFFF8708E}</a:tableStyleId>
              </a:tblPr>
              <a:tblGrid>
                <a:gridCol w="3732244">
                  <a:extLst>
                    <a:ext uri="{9D8B030D-6E8A-4147-A177-3AD203B41FA5}">
                      <a16:colId xmlns:a16="http://schemas.microsoft.com/office/drawing/2014/main" val="20000"/>
                    </a:ext>
                  </a:extLst>
                </a:gridCol>
                <a:gridCol w="983237">
                  <a:extLst>
                    <a:ext uri="{9D8B030D-6E8A-4147-A177-3AD203B41FA5}">
                      <a16:colId xmlns:a16="http://schemas.microsoft.com/office/drawing/2014/main" val="20001"/>
                    </a:ext>
                  </a:extLst>
                </a:gridCol>
              </a:tblGrid>
              <a:tr h="189604">
                <a:tc>
                  <a:txBody>
                    <a:bodyPr/>
                    <a:lstStyle/>
                    <a:p>
                      <a:pPr marL="0" lvl="0" indent="0" algn="l">
                        <a:buNone/>
                      </a:pPr>
                      <a:r>
                        <a:rPr sz="1050" dirty="0"/>
                        <a:t>Model</a:t>
                      </a:r>
                    </a:p>
                  </a:txBody>
                  <a:tcPr marL="36134" marR="36134" marT="18067" marB="18067"/>
                </a:tc>
                <a:tc>
                  <a:txBody>
                    <a:bodyPr/>
                    <a:lstStyle/>
                    <a:p>
                      <a:pPr marL="0" lvl="0" indent="0" algn="r">
                        <a:buNone/>
                      </a:pPr>
                      <a:r>
                        <a:rPr sz="1050"/>
                        <a:t>MAPE</a:t>
                      </a:r>
                    </a:p>
                  </a:txBody>
                  <a:tcPr marL="36134" marR="36134" marT="18067" marB="18067"/>
                </a:tc>
                <a:extLst>
                  <a:ext uri="{0D108BD9-81ED-4DB2-BD59-A6C34878D82A}">
                    <a16:rowId xmlns:a16="http://schemas.microsoft.com/office/drawing/2014/main" val="10000"/>
                  </a:ext>
                </a:extLst>
              </a:tr>
              <a:tr h="189604">
                <a:tc>
                  <a:txBody>
                    <a:bodyPr/>
                    <a:lstStyle/>
                    <a:p>
                      <a:pPr marL="0" lvl="0" indent="0" algn="l">
                        <a:buNone/>
                      </a:pPr>
                      <a:r>
                        <a:rPr sz="1050" dirty="0"/>
                        <a:t>ARIMA(0,1,5) </a:t>
                      </a:r>
                      <a:r>
                        <a:rPr sz="1050" b="1" dirty="0"/>
                        <a:t>seq. 1 ahead</a:t>
                      </a:r>
                    </a:p>
                  </a:txBody>
                  <a:tcPr marL="36134" marR="36134" marT="18067" marB="18067"/>
                </a:tc>
                <a:tc>
                  <a:txBody>
                    <a:bodyPr/>
                    <a:lstStyle/>
                    <a:p>
                      <a:pPr marL="0" lvl="0" indent="0" algn="r">
                        <a:buNone/>
                      </a:pPr>
                      <a:r>
                        <a:rPr sz="1050"/>
                        <a:t>0.0279081</a:t>
                      </a:r>
                    </a:p>
                  </a:txBody>
                  <a:tcPr marL="36134" marR="36134" marT="18067" marB="18067"/>
                </a:tc>
                <a:extLst>
                  <a:ext uri="{0D108BD9-81ED-4DB2-BD59-A6C34878D82A}">
                    <a16:rowId xmlns:a16="http://schemas.microsoft.com/office/drawing/2014/main" val="10001"/>
                  </a:ext>
                </a:extLst>
              </a:tr>
              <a:tr h="189604">
                <a:tc>
                  <a:txBody>
                    <a:bodyPr/>
                    <a:lstStyle/>
                    <a:p>
                      <a:pPr marL="0" lvl="0" indent="0" algn="l">
                        <a:buNone/>
                      </a:pPr>
                      <a:r>
                        <a:rPr sz="1050" dirty="0"/>
                        <a:t>ARIMA(1,1,1) </a:t>
                      </a:r>
                      <a:r>
                        <a:rPr sz="1050" b="1" dirty="0"/>
                        <a:t>seq. 1 ahead</a:t>
                      </a:r>
                    </a:p>
                  </a:txBody>
                  <a:tcPr marL="36134" marR="36134" marT="18067" marB="18067"/>
                </a:tc>
                <a:tc>
                  <a:txBody>
                    <a:bodyPr/>
                    <a:lstStyle/>
                    <a:p>
                      <a:pPr marL="0" lvl="0" indent="0" algn="r">
                        <a:buNone/>
                      </a:pPr>
                      <a:r>
                        <a:rPr sz="1050"/>
                        <a:t>0.0279240</a:t>
                      </a:r>
                    </a:p>
                  </a:txBody>
                  <a:tcPr marL="36134" marR="36134" marT="18067" marB="18067"/>
                </a:tc>
                <a:extLst>
                  <a:ext uri="{0D108BD9-81ED-4DB2-BD59-A6C34878D82A}">
                    <a16:rowId xmlns:a16="http://schemas.microsoft.com/office/drawing/2014/main" val="10002"/>
                  </a:ext>
                </a:extLst>
              </a:tr>
              <a:tr h="189604">
                <a:tc>
                  <a:txBody>
                    <a:bodyPr/>
                    <a:lstStyle/>
                    <a:p>
                      <a:pPr marL="0" lvl="0" indent="0" algn="l">
                        <a:buNone/>
                      </a:pPr>
                      <a:r>
                        <a:rPr sz="1050" dirty="0"/>
                        <a:t>ARIMA(2,1,0) </a:t>
                      </a:r>
                      <a:r>
                        <a:rPr sz="1050" b="1" dirty="0"/>
                        <a:t>seq. 1 ahead</a:t>
                      </a:r>
                    </a:p>
                  </a:txBody>
                  <a:tcPr marL="36134" marR="36134" marT="18067" marB="18067"/>
                </a:tc>
                <a:tc>
                  <a:txBody>
                    <a:bodyPr/>
                    <a:lstStyle/>
                    <a:p>
                      <a:pPr marL="0" lvl="0" indent="0" algn="r">
                        <a:buNone/>
                      </a:pPr>
                      <a:r>
                        <a:rPr sz="1050"/>
                        <a:t>0.0283082</a:t>
                      </a:r>
                    </a:p>
                  </a:txBody>
                  <a:tcPr marL="36134" marR="36134" marT="18067" marB="18067"/>
                </a:tc>
                <a:extLst>
                  <a:ext uri="{0D108BD9-81ED-4DB2-BD59-A6C34878D82A}">
                    <a16:rowId xmlns:a16="http://schemas.microsoft.com/office/drawing/2014/main" val="10003"/>
                  </a:ext>
                </a:extLst>
              </a:tr>
              <a:tr h="189604">
                <a:tc>
                  <a:txBody>
                    <a:bodyPr/>
                    <a:lstStyle/>
                    <a:p>
                      <a:pPr marL="0" lvl="0" indent="0" algn="l">
                        <a:buNone/>
                      </a:pPr>
                      <a:r>
                        <a:rPr sz="1050" dirty="0"/>
                        <a:t>Regression, residual ARIMA(3,0,0), </a:t>
                      </a:r>
                      <a:r>
                        <a:rPr sz="1050" b="1" dirty="0"/>
                        <a:t>seq. 1 ahead</a:t>
                      </a:r>
                    </a:p>
                  </a:txBody>
                  <a:tcPr marL="36134" marR="36134" marT="18067" marB="18067"/>
                </a:tc>
                <a:tc>
                  <a:txBody>
                    <a:bodyPr/>
                    <a:lstStyle/>
                    <a:p>
                      <a:pPr marL="0" lvl="0" indent="0" algn="r">
                        <a:buNone/>
                      </a:pPr>
                      <a:r>
                        <a:rPr sz="1050"/>
                        <a:t>0.0292654</a:t>
                      </a:r>
                    </a:p>
                  </a:txBody>
                  <a:tcPr marL="36134" marR="36134" marT="18067" marB="18067"/>
                </a:tc>
                <a:extLst>
                  <a:ext uri="{0D108BD9-81ED-4DB2-BD59-A6C34878D82A}">
                    <a16:rowId xmlns:a16="http://schemas.microsoft.com/office/drawing/2014/main" val="10004"/>
                  </a:ext>
                </a:extLst>
              </a:tr>
              <a:tr h="259912">
                <a:tc>
                  <a:txBody>
                    <a:bodyPr/>
                    <a:lstStyle/>
                    <a:p>
                      <a:pPr marL="0" lvl="0" indent="0" algn="l">
                        <a:buNone/>
                      </a:pPr>
                      <a:r>
                        <a:rPr sz="1050" dirty="0"/>
                        <a:t>Regression, residual ARIMA(3,0,0), GARCH(1,1), </a:t>
                      </a:r>
                      <a:r>
                        <a:rPr sz="1050" b="1" dirty="0"/>
                        <a:t>seq. 1 ahead</a:t>
                      </a:r>
                    </a:p>
                  </a:txBody>
                  <a:tcPr marL="36134" marR="36134" marT="18067" marB="18067"/>
                </a:tc>
                <a:tc>
                  <a:txBody>
                    <a:bodyPr/>
                    <a:lstStyle/>
                    <a:p>
                      <a:pPr marL="0" lvl="0" indent="0" algn="r">
                        <a:buNone/>
                      </a:pPr>
                      <a:r>
                        <a:rPr sz="1050"/>
                        <a:t>0.0293076</a:t>
                      </a:r>
                    </a:p>
                  </a:txBody>
                  <a:tcPr marL="36134" marR="36134" marT="18067" marB="18067"/>
                </a:tc>
                <a:extLst>
                  <a:ext uri="{0D108BD9-81ED-4DB2-BD59-A6C34878D82A}">
                    <a16:rowId xmlns:a16="http://schemas.microsoft.com/office/drawing/2014/main" val="10005"/>
                  </a:ext>
                </a:extLst>
              </a:tr>
              <a:tr h="259912">
                <a:tc>
                  <a:txBody>
                    <a:bodyPr/>
                    <a:lstStyle/>
                    <a:p>
                      <a:pPr marL="0" lvl="0" indent="0" algn="l">
                        <a:buNone/>
                      </a:pPr>
                      <a:r>
                        <a:rPr sz="1050" dirty="0"/>
                        <a:t>Deterministic Model, 15 Harmonics, residual ARIMA, </a:t>
                      </a:r>
                      <a:r>
                        <a:rPr sz="1050" b="1" dirty="0"/>
                        <a:t>seq. 1 ahead</a:t>
                      </a:r>
                    </a:p>
                  </a:txBody>
                  <a:tcPr marL="36134" marR="36134" marT="18067" marB="18067"/>
                </a:tc>
                <a:tc>
                  <a:txBody>
                    <a:bodyPr/>
                    <a:lstStyle/>
                    <a:p>
                      <a:pPr marL="0" lvl="0" indent="0" algn="r">
                        <a:buNone/>
                      </a:pPr>
                      <a:r>
                        <a:rPr sz="1050"/>
                        <a:t>0.0303350</a:t>
                      </a:r>
                    </a:p>
                  </a:txBody>
                  <a:tcPr marL="36134" marR="36134" marT="18067" marB="18067"/>
                </a:tc>
                <a:extLst>
                  <a:ext uri="{0D108BD9-81ED-4DB2-BD59-A6C34878D82A}">
                    <a16:rowId xmlns:a16="http://schemas.microsoft.com/office/drawing/2014/main" val="10006"/>
                  </a:ext>
                </a:extLst>
              </a:tr>
              <a:tr h="189604">
                <a:tc>
                  <a:txBody>
                    <a:bodyPr/>
                    <a:lstStyle/>
                    <a:p>
                      <a:pPr marL="0" lvl="0" indent="0" algn="l">
                        <a:buNone/>
                      </a:pPr>
                      <a:r>
                        <a:rPr sz="1050" dirty="0"/>
                        <a:t>AIMAA(2,1,0) with GARCH(1,1) </a:t>
                      </a:r>
                      <a:r>
                        <a:rPr sz="1050" b="1" dirty="0"/>
                        <a:t>seq. 1 ahead</a:t>
                      </a:r>
                    </a:p>
                  </a:txBody>
                  <a:tcPr marL="36134" marR="36134" marT="18067" marB="18067"/>
                </a:tc>
                <a:tc>
                  <a:txBody>
                    <a:bodyPr/>
                    <a:lstStyle/>
                    <a:p>
                      <a:pPr marL="0" lvl="0" indent="0" algn="r">
                        <a:buNone/>
                      </a:pPr>
                      <a:r>
                        <a:rPr sz="1050"/>
                        <a:t>0.0349845</a:t>
                      </a:r>
                    </a:p>
                  </a:txBody>
                  <a:tcPr marL="36134" marR="36134" marT="18067" marB="18067"/>
                </a:tc>
                <a:extLst>
                  <a:ext uri="{0D108BD9-81ED-4DB2-BD59-A6C34878D82A}">
                    <a16:rowId xmlns:a16="http://schemas.microsoft.com/office/drawing/2014/main" val="10007"/>
                  </a:ext>
                </a:extLst>
              </a:tr>
              <a:tr h="189604">
                <a:tc>
                  <a:txBody>
                    <a:bodyPr/>
                    <a:lstStyle/>
                    <a:p>
                      <a:pPr marL="0" lvl="0" indent="0" algn="l">
                        <a:buNone/>
                      </a:pPr>
                      <a:r>
                        <a:rPr sz="1050" dirty="0"/>
                        <a:t>AIMAA(1,1,1) with GARCH(1,1) </a:t>
                      </a:r>
                      <a:r>
                        <a:rPr sz="1050" b="1" dirty="0"/>
                        <a:t>seq. 1 ahead</a:t>
                      </a:r>
                    </a:p>
                  </a:txBody>
                  <a:tcPr marL="36134" marR="36134" marT="18067" marB="18067"/>
                </a:tc>
                <a:tc>
                  <a:txBody>
                    <a:bodyPr/>
                    <a:lstStyle/>
                    <a:p>
                      <a:pPr marL="0" lvl="0" indent="0" algn="r">
                        <a:buNone/>
                      </a:pPr>
                      <a:r>
                        <a:rPr sz="1050"/>
                        <a:t>0.0350633</a:t>
                      </a:r>
                    </a:p>
                  </a:txBody>
                  <a:tcPr marL="36134" marR="36134" marT="18067" marB="18067"/>
                </a:tc>
                <a:extLst>
                  <a:ext uri="{0D108BD9-81ED-4DB2-BD59-A6C34878D82A}">
                    <a16:rowId xmlns:a16="http://schemas.microsoft.com/office/drawing/2014/main" val="10008"/>
                  </a:ext>
                </a:extLst>
              </a:tr>
              <a:tr h="189604">
                <a:tc>
                  <a:txBody>
                    <a:bodyPr/>
                    <a:lstStyle/>
                    <a:p>
                      <a:pPr marL="0" lvl="0" indent="0" algn="l">
                        <a:buNone/>
                      </a:pPr>
                      <a:r>
                        <a:rPr sz="1050"/>
                        <a:t>Regression, residual ARIMA(3,0,0), GARCH(1,1), n ahead</a:t>
                      </a:r>
                    </a:p>
                  </a:txBody>
                  <a:tcPr marL="36134" marR="36134" marT="18067" marB="18067"/>
                </a:tc>
                <a:tc>
                  <a:txBody>
                    <a:bodyPr/>
                    <a:lstStyle/>
                    <a:p>
                      <a:pPr marL="0" lvl="0" indent="0" algn="r">
                        <a:buNone/>
                      </a:pPr>
                      <a:r>
                        <a:rPr sz="1050"/>
                        <a:t>0.0727769</a:t>
                      </a:r>
                    </a:p>
                  </a:txBody>
                  <a:tcPr marL="36134" marR="36134" marT="18067" marB="18067"/>
                </a:tc>
                <a:extLst>
                  <a:ext uri="{0D108BD9-81ED-4DB2-BD59-A6C34878D82A}">
                    <a16:rowId xmlns:a16="http://schemas.microsoft.com/office/drawing/2014/main" val="10009"/>
                  </a:ext>
                </a:extLst>
              </a:tr>
              <a:tr h="189604">
                <a:tc>
                  <a:txBody>
                    <a:bodyPr/>
                    <a:lstStyle/>
                    <a:p>
                      <a:pPr marL="0" lvl="0" indent="0" algn="l">
                        <a:buNone/>
                      </a:pPr>
                      <a:r>
                        <a:rPr sz="1050"/>
                        <a:t>Deterministic Model, 65 Harmonics</a:t>
                      </a:r>
                    </a:p>
                  </a:txBody>
                  <a:tcPr marL="36134" marR="36134" marT="18067" marB="18067"/>
                </a:tc>
                <a:tc>
                  <a:txBody>
                    <a:bodyPr/>
                    <a:lstStyle/>
                    <a:p>
                      <a:pPr marL="0" lvl="0" indent="0" algn="r">
                        <a:buNone/>
                      </a:pPr>
                      <a:r>
                        <a:rPr sz="1050"/>
                        <a:t>0.0787285</a:t>
                      </a:r>
                    </a:p>
                  </a:txBody>
                  <a:tcPr marL="36134" marR="36134" marT="18067" marB="18067"/>
                </a:tc>
                <a:extLst>
                  <a:ext uri="{0D108BD9-81ED-4DB2-BD59-A6C34878D82A}">
                    <a16:rowId xmlns:a16="http://schemas.microsoft.com/office/drawing/2014/main" val="10010"/>
                  </a:ext>
                </a:extLst>
              </a:tr>
              <a:tr h="189604">
                <a:tc>
                  <a:txBody>
                    <a:bodyPr/>
                    <a:lstStyle/>
                    <a:p>
                      <a:pPr marL="0" lvl="0" indent="0" algn="l">
                        <a:buNone/>
                      </a:pPr>
                      <a:r>
                        <a:rPr sz="1050"/>
                        <a:t>Deterministic Model, 15 Harmonics</a:t>
                      </a:r>
                    </a:p>
                  </a:txBody>
                  <a:tcPr marL="36134" marR="36134" marT="18067" marB="18067"/>
                </a:tc>
                <a:tc>
                  <a:txBody>
                    <a:bodyPr/>
                    <a:lstStyle/>
                    <a:p>
                      <a:pPr marL="0" lvl="0" indent="0" algn="r">
                        <a:buNone/>
                      </a:pPr>
                      <a:r>
                        <a:rPr sz="1050"/>
                        <a:t>0.1030518</a:t>
                      </a:r>
                    </a:p>
                  </a:txBody>
                  <a:tcPr marL="36134" marR="36134" marT="18067" marB="18067"/>
                </a:tc>
                <a:extLst>
                  <a:ext uri="{0D108BD9-81ED-4DB2-BD59-A6C34878D82A}">
                    <a16:rowId xmlns:a16="http://schemas.microsoft.com/office/drawing/2014/main" val="10011"/>
                  </a:ext>
                </a:extLst>
              </a:tr>
              <a:tr h="259912">
                <a:tc>
                  <a:txBody>
                    <a:bodyPr/>
                    <a:lstStyle/>
                    <a:p>
                      <a:pPr marL="0" lvl="0" indent="0" algn="l">
                        <a:buNone/>
                      </a:pPr>
                      <a:r>
                        <a:rPr sz="1050" dirty="0"/>
                        <a:t>Deterministic Model, 15 Harmonics, residual ARIMA, n ahead</a:t>
                      </a:r>
                    </a:p>
                  </a:txBody>
                  <a:tcPr marL="36134" marR="36134" marT="18067" marB="18067"/>
                </a:tc>
                <a:tc>
                  <a:txBody>
                    <a:bodyPr/>
                    <a:lstStyle/>
                    <a:p>
                      <a:pPr marL="0" lvl="0" indent="0" algn="r">
                        <a:buNone/>
                      </a:pPr>
                      <a:r>
                        <a:rPr sz="1050"/>
                        <a:t>0.1155852</a:t>
                      </a:r>
                    </a:p>
                  </a:txBody>
                  <a:tcPr marL="36134" marR="36134" marT="18067" marB="18067"/>
                </a:tc>
                <a:extLst>
                  <a:ext uri="{0D108BD9-81ED-4DB2-BD59-A6C34878D82A}">
                    <a16:rowId xmlns:a16="http://schemas.microsoft.com/office/drawing/2014/main" val="10012"/>
                  </a:ext>
                </a:extLst>
              </a:tr>
              <a:tr h="189604">
                <a:tc>
                  <a:txBody>
                    <a:bodyPr/>
                    <a:lstStyle/>
                    <a:p>
                      <a:pPr marL="0" lvl="0" indent="0" algn="l">
                        <a:buNone/>
                      </a:pPr>
                      <a:r>
                        <a:rPr sz="1050"/>
                        <a:t>Deterministic Model, 100 Harmonics</a:t>
                      </a:r>
                    </a:p>
                  </a:txBody>
                  <a:tcPr marL="36134" marR="36134" marT="18067" marB="18067"/>
                </a:tc>
                <a:tc>
                  <a:txBody>
                    <a:bodyPr/>
                    <a:lstStyle/>
                    <a:p>
                      <a:pPr marL="0" lvl="0" indent="0" algn="r">
                        <a:buNone/>
                      </a:pPr>
                      <a:r>
                        <a:rPr sz="1050"/>
                        <a:t>0.1161898</a:t>
                      </a:r>
                    </a:p>
                  </a:txBody>
                  <a:tcPr marL="36134" marR="36134" marT="18067" marB="18067"/>
                </a:tc>
                <a:extLst>
                  <a:ext uri="{0D108BD9-81ED-4DB2-BD59-A6C34878D82A}">
                    <a16:rowId xmlns:a16="http://schemas.microsoft.com/office/drawing/2014/main" val="10013"/>
                  </a:ext>
                </a:extLst>
              </a:tr>
              <a:tr h="189604">
                <a:tc>
                  <a:txBody>
                    <a:bodyPr/>
                    <a:lstStyle/>
                    <a:p>
                      <a:pPr marL="0" lvl="0" indent="0" algn="l">
                        <a:buNone/>
                      </a:pPr>
                      <a:r>
                        <a:rPr sz="1050"/>
                        <a:t>Regression, residual ARIMA(3,0,0), n ahead</a:t>
                      </a:r>
                    </a:p>
                  </a:txBody>
                  <a:tcPr marL="36134" marR="36134" marT="18067" marB="18067"/>
                </a:tc>
                <a:tc>
                  <a:txBody>
                    <a:bodyPr/>
                    <a:lstStyle/>
                    <a:p>
                      <a:pPr marL="0" lvl="0" indent="0" algn="r">
                        <a:buNone/>
                      </a:pPr>
                      <a:r>
                        <a:rPr sz="1050"/>
                        <a:t>0.1163019</a:t>
                      </a:r>
                    </a:p>
                  </a:txBody>
                  <a:tcPr marL="36134" marR="36134" marT="18067" marB="18067"/>
                </a:tc>
                <a:extLst>
                  <a:ext uri="{0D108BD9-81ED-4DB2-BD59-A6C34878D82A}">
                    <a16:rowId xmlns:a16="http://schemas.microsoft.com/office/drawing/2014/main" val="10014"/>
                  </a:ext>
                </a:extLst>
              </a:tr>
              <a:tr h="189604">
                <a:tc>
                  <a:txBody>
                    <a:bodyPr/>
                    <a:lstStyle/>
                    <a:p>
                      <a:pPr marL="0" lvl="0" indent="0" algn="l">
                        <a:buNone/>
                      </a:pPr>
                      <a:r>
                        <a:rPr sz="1050"/>
                        <a:t>ARIMA(0,1,5) n ahead</a:t>
                      </a:r>
                    </a:p>
                  </a:txBody>
                  <a:tcPr marL="36134" marR="36134" marT="18067" marB="18067"/>
                </a:tc>
                <a:tc>
                  <a:txBody>
                    <a:bodyPr/>
                    <a:lstStyle/>
                    <a:p>
                      <a:pPr marL="0" lvl="0" indent="0" algn="r">
                        <a:buNone/>
                      </a:pPr>
                      <a:r>
                        <a:rPr sz="1050"/>
                        <a:t>0.1224968</a:t>
                      </a:r>
                    </a:p>
                  </a:txBody>
                  <a:tcPr marL="36134" marR="36134" marT="18067" marB="18067"/>
                </a:tc>
                <a:extLst>
                  <a:ext uri="{0D108BD9-81ED-4DB2-BD59-A6C34878D82A}">
                    <a16:rowId xmlns:a16="http://schemas.microsoft.com/office/drawing/2014/main" val="10015"/>
                  </a:ext>
                </a:extLst>
              </a:tr>
              <a:tr h="189604">
                <a:tc>
                  <a:txBody>
                    <a:bodyPr/>
                    <a:lstStyle/>
                    <a:p>
                      <a:pPr marL="0" lvl="0" indent="0" algn="l">
                        <a:buNone/>
                      </a:pPr>
                      <a:r>
                        <a:rPr sz="1050"/>
                        <a:t>ARIMA(1,1,1) n ahead</a:t>
                      </a:r>
                    </a:p>
                  </a:txBody>
                  <a:tcPr marL="36134" marR="36134" marT="18067" marB="18067"/>
                </a:tc>
                <a:tc>
                  <a:txBody>
                    <a:bodyPr/>
                    <a:lstStyle/>
                    <a:p>
                      <a:pPr marL="0" lvl="0" indent="0" algn="r">
                        <a:buNone/>
                      </a:pPr>
                      <a:r>
                        <a:rPr sz="1050"/>
                        <a:t>0.1248374</a:t>
                      </a:r>
                    </a:p>
                  </a:txBody>
                  <a:tcPr marL="36134" marR="36134" marT="18067" marB="18067"/>
                </a:tc>
                <a:extLst>
                  <a:ext uri="{0D108BD9-81ED-4DB2-BD59-A6C34878D82A}">
                    <a16:rowId xmlns:a16="http://schemas.microsoft.com/office/drawing/2014/main" val="10016"/>
                  </a:ext>
                </a:extLst>
              </a:tr>
              <a:tr h="189604">
                <a:tc>
                  <a:txBody>
                    <a:bodyPr/>
                    <a:lstStyle/>
                    <a:p>
                      <a:pPr marL="0" lvl="0" indent="0" algn="l">
                        <a:buNone/>
                      </a:pPr>
                      <a:r>
                        <a:rPr sz="1050"/>
                        <a:t>ARIMA(2,1,0) n ahead</a:t>
                      </a:r>
                    </a:p>
                  </a:txBody>
                  <a:tcPr marL="36134" marR="36134" marT="18067" marB="18067"/>
                </a:tc>
                <a:tc>
                  <a:txBody>
                    <a:bodyPr/>
                    <a:lstStyle/>
                    <a:p>
                      <a:pPr marL="0" lvl="0" indent="0" algn="r">
                        <a:buNone/>
                      </a:pPr>
                      <a:r>
                        <a:rPr sz="1050"/>
                        <a:t>0.1269807</a:t>
                      </a:r>
                    </a:p>
                  </a:txBody>
                  <a:tcPr marL="36134" marR="36134" marT="18067" marB="18067"/>
                </a:tc>
                <a:extLst>
                  <a:ext uri="{0D108BD9-81ED-4DB2-BD59-A6C34878D82A}">
                    <a16:rowId xmlns:a16="http://schemas.microsoft.com/office/drawing/2014/main" val="10017"/>
                  </a:ext>
                </a:extLst>
              </a:tr>
              <a:tr h="189604">
                <a:tc>
                  <a:txBody>
                    <a:bodyPr/>
                    <a:lstStyle/>
                    <a:p>
                      <a:pPr marL="0" lvl="0" indent="0" algn="l">
                        <a:buNone/>
                      </a:pPr>
                      <a:r>
                        <a:rPr sz="1050"/>
                        <a:t>VARMA prediction of IIPI</a:t>
                      </a:r>
                    </a:p>
                  </a:txBody>
                  <a:tcPr marL="36134" marR="36134" marT="18067" marB="18067"/>
                </a:tc>
                <a:tc>
                  <a:txBody>
                    <a:bodyPr/>
                    <a:lstStyle/>
                    <a:p>
                      <a:pPr marL="0" lvl="0" indent="0" algn="r">
                        <a:buNone/>
                      </a:pPr>
                      <a:r>
                        <a:rPr sz="1050"/>
                        <a:t>0.1342517</a:t>
                      </a:r>
                    </a:p>
                  </a:txBody>
                  <a:tcPr marL="36134" marR="36134" marT="18067" marB="18067"/>
                </a:tc>
                <a:extLst>
                  <a:ext uri="{0D108BD9-81ED-4DB2-BD59-A6C34878D82A}">
                    <a16:rowId xmlns:a16="http://schemas.microsoft.com/office/drawing/2014/main" val="10018"/>
                  </a:ext>
                </a:extLst>
              </a:tr>
              <a:tr h="189604">
                <a:tc>
                  <a:txBody>
                    <a:bodyPr/>
                    <a:lstStyle/>
                    <a:p>
                      <a:pPr marL="0" lvl="0" indent="0" algn="l">
                        <a:buNone/>
                      </a:pPr>
                      <a:r>
                        <a:rPr sz="1050"/>
                        <a:t>ARIMA(2,1,0) with GARCH(1,1), n ahead</a:t>
                      </a:r>
                    </a:p>
                  </a:txBody>
                  <a:tcPr marL="36134" marR="36134" marT="18067" marB="18067"/>
                </a:tc>
                <a:tc>
                  <a:txBody>
                    <a:bodyPr/>
                    <a:lstStyle/>
                    <a:p>
                      <a:pPr marL="0" lvl="0" indent="0" algn="r">
                        <a:buNone/>
                      </a:pPr>
                      <a:r>
                        <a:rPr sz="1050"/>
                        <a:t>0.1347798</a:t>
                      </a:r>
                    </a:p>
                  </a:txBody>
                  <a:tcPr marL="36134" marR="36134" marT="18067" marB="18067"/>
                </a:tc>
                <a:extLst>
                  <a:ext uri="{0D108BD9-81ED-4DB2-BD59-A6C34878D82A}">
                    <a16:rowId xmlns:a16="http://schemas.microsoft.com/office/drawing/2014/main" val="10019"/>
                  </a:ext>
                </a:extLst>
              </a:tr>
              <a:tr h="189604">
                <a:tc>
                  <a:txBody>
                    <a:bodyPr/>
                    <a:lstStyle/>
                    <a:p>
                      <a:pPr marL="0" lvl="0" indent="0" algn="l">
                        <a:buNone/>
                      </a:pPr>
                      <a:r>
                        <a:rPr sz="1050"/>
                        <a:t>ARIMA(1,1,1) with GARCH(1,1), n ahead</a:t>
                      </a:r>
                    </a:p>
                  </a:txBody>
                  <a:tcPr marL="36134" marR="36134" marT="18067" marB="18067"/>
                </a:tc>
                <a:tc>
                  <a:txBody>
                    <a:bodyPr/>
                    <a:lstStyle/>
                    <a:p>
                      <a:pPr marL="0" lvl="0" indent="0" algn="r">
                        <a:buNone/>
                      </a:pPr>
                      <a:r>
                        <a:rPr sz="1050"/>
                        <a:t>0.1350159</a:t>
                      </a:r>
                    </a:p>
                  </a:txBody>
                  <a:tcPr marL="36134" marR="36134" marT="18067" marB="18067"/>
                </a:tc>
                <a:extLst>
                  <a:ext uri="{0D108BD9-81ED-4DB2-BD59-A6C34878D82A}">
                    <a16:rowId xmlns:a16="http://schemas.microsoft.com/office/drawing/2014/main" val="10020"/>
                  </a:ext>
                </a:extLst>
              </a:tr>
              <a:tr h="189604">
                <a:tc>
                  <a:txBody>
                    <a:bodyPr/>
                    <a:lstStyle/>
                    <a:p>
                      <a:pPr marL="0" lvl="0" indent="0" algn="l">
                        <a:buNone/>
                      </a:pPr>
                      <a:r>
                        <a:rPr sz="1050"/>
                        <a:t>Deterministic Model, 85 Harmonics</a:t>
                      </a:r>
                    </a:p>
                  </a:txBody>
                  <a:tcPr marL="36134" marR="36134" marT="18067" marB="18067"/>
                </a:tc>
                <a:tc>
                  <a:txBody>
                    <a:bodyPr/>
                    <a:lstStyle/>
                    <a:p>
                      <a:pPr marL="0" lvl="0" indent="0" algn="r">
                        <a:buNone/>
                      </a:pPr>
                      <a:r>
                        <a:rPr sz="1050"/>
                        <a:t>0.1993137</a:t>
                      </a:r>
                    </a:p>
                  </a:txBody>
                  <a:tcPr marL="36134" marR="36134" marT="18067" marB="18067"/>
                </a:tc>
                <a:extLst>
                  <a:ext uri="{0D108BD9-81ED-4DB2-BD59-A6C34878D82A}">
                    <a16:rowId xmlns:a16="http://schemas.microsoft.com/office/drawing/2014/main" val="10021"/>
                  </a:ext>
                </a:extLst>
              </a:tr>
              <a:tr h="189604">
                <a:tc>
                  <a:txBody>
                    <a:bodyPr/>
                    <a:lstStyle/>
                    <a:p>
                      <a:pPr marL="0" lvl="0" indent="0" algn="l">
                        <a:buNone/>
                      </a:pPr>
                      <a:r>
                        <a:rPr sz="1050"/>
                        <a:t>Deterministic Model, Polynomial k=14</a:t>
                      </a:r>
                    </a:p>
                  </a:txBody>
                  <a:tcPr marL="36134" marR="36134" marT="18067" marB="18067"/>
                </a:tc>
                <a:tc>
                  <a:txBody>
                    <a:bodyPr/>
                    <a:lstStyle/>
                    <a:p>
                      <a:pPr marL="0" lvl="0" indent="0" algn="r">
                        <a:buNone/>
                      </a:pPr>
                      <a:r>
                        <a:rPr sz="1050"/>
                        <a:t>0.2574530</a:t>
                      </a:r>
                    </a:p>
                  </a:txBody>
                  <a:tcPr marL="36134" marR="36134" marT="18067" marB="18067"/>
                </a:tc>
                <a:extLst>
                  <a:ext uri="{0D108BD9-81ED-4DB2-BD59-A6C34878D82A}">
                    <a16:rowId xmlns:a16="http://schemas.microsoft.com/office/drawing/2014/main" val="10022"/>
                  </a:ext>
                </a:extLst>
              </a:tr>
              <a:tr h="189604">
                <a:tc>
                  <a:txBody>
                    <a:bodyPr/>
                    <a:lstStyle/>
                    <a:p>
                      <a:pPr marL="0" lvl="0" indent="0" algn="l">
                        <a:buNone/>
                      </a:pPr>
                      <a:r>
                        <a:rPr sz="1050"/>
                        <a:t>Deterministic Model, Monthly Indicator with Trend</a:t>
                      </a:r>
                    </a:p>
                  </a:txBody>
                  <a:tcPr marL="36134" marR="36134" marT="18067" marB="18067"/>
                </a:tc>
                <a:tc>
                  <a:txBody>
                    <a:bodyPr/>
                    <a:lstStyle/>
                    <a:p>
                      <a:pPr marL="0" lvl="0" indent="0" algn="r">
                        <a:buNone/>
                      </a:pPr>
                      <a:r>
                        <a:rPr sz="1050"/>
                        <a:t>0.3107488</a:t>
                      </a:r>
                    </a:p>
                  </a:txBody>
                  <a:tcPr marL="36134" marR="36134" marT="18067" marB="18067"/>
                </a:tc>
                <a:extLst>
                  <a:ext uri="{0D108BD9-81ED-4DB2-BD59-A6C34878D82A}">
                    <a16:rowId xmlns:a16="http://schemas.microsoft.com/office/drawing/2014/main" val="10023"/>
                  </a:ext>
                </a:extLst>
              </a:tr>
              <a:tr h="189604">
                <a:tc>
                  <a:txBody>
                    <a:bodyPr/>
                    <a:lstStyle/>
                    <a:p>
                      <a:pPr marL="0" lvl="0" indent="0" algn="l">
                        <a:buNone/>
                      </a:pPr>
                      <a:r>
                        <a:rPr sz="1050"/>
                        <a:t>Regression Model, variable reduced</a:t>
                      </a:r>
                    </a:p>
                  </a:txBody>
                  <a:tcPr marL="36134" marR="36134" marT="18067" marB="18067"/>
                </a:tc>
                <a:tc>
                  <a:txBody>
                    <a:bodyPr/>
                    <a:lstStyle/>
                    <a:p>
                      <a:pPr marL="0" lvl="0" indent="0" algn="r">
                        <a:buNone/>
                      </a:pPr>
                      <a:r>
                        <a:rPr sz="1050" dirty="0"/>
                        <a:t>0.5718380</a:t>
                      </a:r>
                    </a:p>
                  </a:txBody>
                  <a:tcPr marL="36134" marR="36134" marT="18067" marB="18067"/>
                </a:tc>
                <a:extLst>
                  <a:ext uri="{0D108BD9-81ED-4DB2-BD59-A6C34878D82A}">
                    <a16:rowId xmlns:a16="http://schemas.microsoft.com/office/drawing/2014/main" val="10024"/>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Transfer Function</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a:t>In order to perform Transfer Function modelling:</a:t>
            </a:r>
          </a:p>
          <a:p>
            <a:pPr lvl="0"/>
            <a:r>
              <a:rPr lang="en-US" sz="1800"/>
              <a:t>pre-whitening must be performed on all the stationary independent variables.</a:t>
            </a:r>
          </a:p>
          <a:p>
            <a:pPr lvl="0"/>
            <a:r>
              <a:rPr lang="en-US" sz="1800"/>
              <a:t>this is accomplished using various ARIMA models on each independent variable.</a:t>
            </a:r>
          </a:p>
          <a:p>
            <a:pPr lvl="0"/>
            <a:r>
              <a:rPr lang="en-US" sz="1800"/>
              <a:t>for each independent variable first-differenced ACF and PACF are displayed, then used for assessment of potential ARIMA model, then white noise is verified using Box-Pierce: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TBillClose Pre-Whitening</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fontScale="92500"/>
          </a:bodyPr>
          <a:lstStyle/>
          <a:p>
            <a:pPr lvl="0" defTabSz="914400">
              <a:lnSpc>
                <a:spcPct val="90000"/>
              </a:lnSpc>
            </a:pPr>
            <a:r>
              <a:rPr lang="en-US" sz="1000" b="1" dirty="0"/>
              <a:t>An ARIMA(2,0,2) </a:t>
            </a:r>
            <a:r>
              <a:rPr lang="en-US" sz="1000" dirty="0"/>
              <a:t>is used to pre-whiten the first-differenced </a:t>
            </a:r>
            <a:r>
              <a:rPr lang="en-US" sz="1000" dirty="0" err="1"/>
              <a:t>TBillClose</a:t>
            </a:r>
            <a:r>
              <a:rPr lang="en-US" sz="1000" dirty="0"/>
              <a:t>, and the resulting residuals can be seen to be white noise based on the Box-Pierce test.</a:t>
            </a:r>
          </a:p>
          <a:p>
            <a:pPr lvl="0" defTabSz="914400">
              <a:lnSpc>
                <a:spcPct val="90000"/>
              </a:lnSpc>
            </a:pPr>
            <a:r>
              <a:rPr lang="en-US" sz="1000" dirty="0"/>
              <a:t>## 
## Call:
## </a:t>
            </a:r>
            <a:r>
              <a:rPr lang="en-US" sz="1000" dirty="0" err="1"/>
              <a:t>arima</a:t>
            </a:r>
            <a:r>
              <a:rPr lang="en-US" sz="1000" dirty="0"/>
              <a:t>(x = </a:t>
            </a:r>
            <a:r>
              <a:rPr lang="en-US" sz="1000" dirty="0" err="1"/>
              <a:t>df.ts.modelset.train.vector.diff$TBillClose</a:t>
            </a:r>
            <a:r>
              <a:rPr lang="en-US" sz="1000" dirty="0"/>
              <a:t>, order = c(2, 0, 2))
## 
## Coefficients:
##          ar1     ar2      ma1      ma2  intercept
##       0.6858  0.2417  -0.2088  -0.7912    -0.0262
## </a:t>
            </a:r>
            <a:r>
              <a:rPr lang="en-US" sz="1000" dirty="0" err="1"/>
              <a:t>s.e.</a:t>
            </a:r>
            <a:r>
              <a:rPr lang="en-US" sz="1000" dirty="0"/>
              <a:t>  0.0870  0.0871   0.0615   0.0614     0.0037
## 
## sigma^2 estimated as 0.1791:  log likelihood = -237.5,  </a:t>
            </a:r>
            <a:r>
              <a:rPr lang="en-US" sz="1000" dirty="0" err="1"/>
              <a:t>aic</a:t>
            </a:r>
            <a:r>
              <a:rPr lang="en-US" sz="1000" dirty="0"/>
              <a:t> = 485.01</a:t>
            </a:r>
          </a:p>
          <a:p>
            <a:pPr lvl="0" defTabSz="914400">
              <a:lnSpc>
                <a:spcPct val="90000"/>
              </a:lnSpc>
            </a:pPr>
            <a:r>
              <a:rPr lang="en-US" sz="1000" dirty="0"/>
              <a:t>## 
##  Box-Pierce test
## 
## data:  </a:t>
            </a:r>
            <a:r>
              <a:rPr lang="en-US" sz="1000" dirty="0" err="1"/>
              <a:t>arimaTBillClose$residuals</a:t>
            </a:r>
            <a:r>
              <a:rPr lang="en-US" sz="1000" dirty="0"/>
              <a:t>
## X-squared = 0.17631, df = 1, p-value = </a:t>
            </a:r>
            <a:r>
              <a:rPr lang="en-US" sz="1000" b="1" dirty="0"/>
              <a:t>0.6746</a:t>
            </a:r>
          </a:p>
        </p:txBody>
      </p:sp>
      <p:pic>
        <p:nvPicPr>
          <p:cNvPr id="3" name="Picture 1" descr="DS809ProjectPresentation_files/figure-pptx/unnamed-chunk-101-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GDP Pre-Whitening</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900" b="1" dirty="0"/>
              <a:t>An ARIMA(1,0,1) </a:t>
            </a:r>
            <a:r>
              <a:rPr lang="en-US" sz="900" dirty="0"/>
              <a:t>is used to pre-whiten the first-differenced </a:t>
            </a:r>
            <a:r>
              <a:rPr lang="en-US" sz="900" dirty="0" err="1"/>
              <a:t>TBillClose</a:t>
            </a:r>
            <a:r>
              <a:rPr lang="en-US" sz="900" dirty="0"/>
              <a:t>, and the resulting residuals can be seen to be white noise based on the Box-Pierce test.</a:t>
            </a:r>
          </a:p>
          <a:p>
            <a:pPr lvl="0" defTabSz="914400">
              <a:lnSpc>
                <a:spcPct val="90000"/>
              </a:lnSpc>
            </a:pPr>
            <a:r>
              <a:rPr lang="en-US" sz="900" dirty="0"/>
              <a:t>## 
## Call:
## </a:t>
            </a:r>
            <a:r>
              <a:rPr lang="en-US" sz="900" dirty="0" err="1"/>
              <a:t>arima</a:t>
            </a:r>
            <a:r>
              <a:rPr lang="en-US" sz="900" dirty="0"/>
              <a:t>(x = </a:t>
            </a:r>
            <a:r>
              <a:rPr lang="en-US" sz="900" dirty="0" err="1"/>
              <a:t>df.ts.modelset.train.vector.diff$GDP</a:t>
            </a:r>
            <a:r>
              <a:rPr lang="en-US" sz="900" dirty="0"/>
              <a:t>, order = c(1, 0, 1))
## 
## Coefficients:
##           ar1      ma1  intercept
##       -0.0313  -0.1746    24.9658
## </a:t>
            </a:r>
            <a:r>
              <a:rPr lang="en-US" sz="900" dirty="0" err="1"/>
              <a:t>s.e.</a:t>
            </a:r>
            <a:r>
              <a:rPr lang="en-US" sz="900" dirty="0"/>
              <a:t>   0.1059   0.0947     2.2266
## 
## sigma^2 estimated as 3263:  log likelihood = -2305.86,  </a:t>
            </a:r>
            <a:r>
              <a:rPr lang="en-US" sz="900" dirty="0" err="1"/>
              <a:t>aic</a:t>
            </a:r>
            <a:r>
              <a:rPr lang="en-US" sz="900" dirty="0"/>
              <a:t> = 4617.73</a:t>
            </a:r>
          </a:p>
          <a:p>
            <a:pPr lvl="0" defTabSz="914400">
              <a:lnSpc>
                <a:spcPct val="90000"/>
              </a:lnSpc>
            </a:pPr>
            <a:r>
              <a:rPr lang="en-US" sz="900" dirty="0"/>
              <a:t>## 
##  Box-Pierce test
## 
## data:  </a:t>
            </a:r>
            <a:r>
              <a:rPr lang="en-US" sz="900" dirty="0" err="1"/>
              <a:t>arimaGDP$residuals</a:t>
            </a:r>
            <a:r>
              <a:rPr lang="en-US" sz="900" dirty="0"/>
              <a:t>
## X-squared = 0.0040854, df = 1, p-value = </a:t>
            </a:r>
            <a:r>
              <a:rPr lang="en-US" sz="900" b="1" dirty="0"/>
              <a:t>0.949</a:t>
            </a:r>
          </a:p>
        </p:txBody>
      </p:sp>
      <p:pic>
        <p:nvPicPr>
          <p:cNvPr id="3" name="Picture 1" descr="DS809ProjectPresentation_files/figure-pptx/unnamed-chunk-10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InfRate Pre-Whitening</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800" b="1" dirty="0"/>
                  <a:t>A SARIMA(2,0,0)(1,0,1)</a:t>
                </a:r>
                <a14:m>
                  <m:oMath xmlns:m="http://schemas.openxmlformats.org/officeDocument/2006/math">
                    <m:sSub>
                      <m:sSubPr>
                        <m:ctrlPr>
                          <a:rPr lang="en-US" sz="800" b="1" i="1">
                            <a:latin typeface="Cambria Math" panose="02040503050406030204" pitchFamily="18" charset="0"/>
                          </a:rPr>
                        </m:ctrlPr>
                      </m:sSubPr>
                      <m:e>
                        <m:r>
                          <a:rPr lang="en-US" sz="800" b="1">
                            <a:latin typeface="Cambria Math" panose="02040503050406030204" pitchFamily="18" charset="0"/>
                          </a:rPr>
                          <m:t>​</m:t>
                        </m:r>
                      </m:e>
                      <m:sub>
                        <m:r>
                          <a:rPr lang="en-US" sz="800" b="1" i="1">
                            <a:latin typeface="Cambria Math" panose="02040503050406030204" pitchFamily="18" charset="0"/>
                          </a:rPr>
                          <m:t>𝟏𝟐</m:t>
                        </m:r>
                      </m:sub>
                    </m:sSub>
                  </m:oMath>
                </a14:m>
                <a:r>
                  <a:rPr lang="en-US" sz="800" dirty="0"/>
                  <a:t> is used to pre-whiten the first-differenced </a:t>
                </a:r>
                <a:r>
                  <a:rPr lang="en-US" sz="800" dirty="0" err="1"/>
                  <a:t>InfRate</a:t>
                </a:r>
                <a:r>
                  <a:rPr lang="en-US" sz="800" dirty="0"/>
                  <a:t>, and the resulting residuals can be seen to be white noise based on the Box-Pierce test.</a:t>
                </a:r>
              </a:p>
              <a:p>
                <a:pPr lvl="0" defTabSz="914400">
                  <a:lnSpc>
                    <a:spcPct val="90000"/>
                  </a:lnSpc>
                </a:pPr>
                <a:r>
                  <a:rPr lang="en-US" sz="800" dirty="0"/>
                  <a:t>## 
## Call:
## </a:t>
                </a:r>
                <a:r>
                  <a:rPr lang="en-US" sz="800" dirty="0" err="1"/>
                  <a:t>arima</a:t>
                </a:r>
                <a:r>
                  <a:rPr lang="en-US" sz="800" dirty="0"/>
                  <a:t>(x = </a:t>
                </a:r>
                <a:r>
                  <a:rPr lang="en-US" sz="800" dirty="0" err="1"/>
                  <a:t>df.ts.modelset.train.vector.diff$InfRate</a:t>
                </a:r>
                <a:r>
                  <a:rPr lang="en-US" sz="800" dirty="0"/>
                  <a:t>, order = c(2, 0, 0), seasonal = list(order = c(1, 
##     0, 1), period = 12))
## 
## Coefficients:
##          ar1      ar2     sar1     sma1  intercept
##       0.5910  -0.0422  -0.0882  -0.8653    -0.0159
## </a:t>
                </a:r>
                <a:r>
                  <a:rPr lang="en-US" sz="800" dirty="0" err="1"/>
                  <a:t>s.e.</a:t>
                </a:r>
                <a:r>
                  <a:rPr lang="en-US" sz="800" dirty="0"/>
                  <a:t>  0.0493   0.0491   0.0578   0.0366     0.0046
## 
## sigma^2 estimated as 0.07242:  log likelihood = -54.28,  </a:t>
                </a:r>
                <a:r>
                  <a:rPr lang="en-US" sz="800" dirty="0" err="1"/>
                  <a:t>aic</a:t>
                </a:r>
                <a:r>
                  <a:rPr lang="en-US" sz="800" dirty="0"/>
                  <a:t> = 118.55</a:t>
                </a:r>
              </a:p>
              <a:p>
                <a:pPr lvl="0" defTabSz="914400">
                  <a:lnSpc>
                    <a:spcPct val="90000"/>
                  </a:lnSpc>
                </a:pPr>
                <a:r>
                  <a:rPr lang="en-US" sz="800" dirty="0"/>
                  <a:t>## 
##  Box-Pierce test
## 
## data:  </a:t>
                </a:r>
                <a:r>
                  <a:rPr lang="en-US" sz="800" dirty="0" err="1"/>
                  <a:t>arimaInfRate$residuals</a:t>
                </a:r>
                <a:r>
                  <a:rPr lang="en-US" sz="800" dirty="0"/>
                  <a:t>
## X-squared = 0.0073331, df = 1, p-value = </a:t>
                </a:r>
                <a:r>
                  <a:rPr lang="en-US" sz="800" b="1" dirty="0"/>
                  <a:t>0.9318</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a:stretch>
              </a:blipFill>
            </p:spPr>
            <p:txBody>
              <a:bodyPr/>
              <a:lstStyle/>
              <a:p>
                <a:r>
                  <a:rPr lang="en-US">
                    <a:noFill/>
                  </a:rPr>
                  <a:t> </a:t>
                </a:r>
              </a:p>
            </p:txBody>
          </p:sp>
        </mc:Fallback>
      </mc:AlternateContent>
      <p:pic>
        <p:nvPicPr>
          <p:cNvPr id="3" name="Picture 1" descr="DS809ProjectPresentation_files/figure-pptx/unnamed-chunk-103-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IndPro Pre-Whitening</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900" dirty="0"/>
              <a:t>An </a:t>
            </a:r>
            <a:r>
              <a:rPr lang="en-US" sz="900" b="1" dirty="0"/>
              <a:t>ARIMA(2,0,2) </a:t>
            </a:r>
            <a:r>
              <a:rPr lang="en-US" sz="900" dirty="0"/>
              <a:t>is used to pre-whiten the first-differenced </a:t>
            </a:r>
            <a:r>
              <a:rPr lang="en-US" sz="900" dirty="0" err="1"/>
              <a:t>IndPro</a:t>
            </a:r>
            <a:r>
              <a:rPr lang="en-US" sz="900" dirty="0"/>
              <a:t>, and the resulting residuals can be seen to be white noise based on the Box-Pierce test.</a:t>
            </a:r>
          </a:p>
          <a:p>
            <a:pPr lvl="0" defTabSz="914400">
              <a:lnSpc>
                <a:spcPct val="90000"/>
              </a:lnSpc>
            </a:pPr>
            <a:r>
              <a:rPr lang="en-US" sz="900" dirty="0"/>
              <a:t>## 
## Call:
## </a:t>
            </a:r>
            <a:r>
              <a:rPr lang="en-US" sz="900" dirty="0" err="1"/>
              <a:t>arima</a:t>
            </a:r>
            <a:r>
              <a:rPr lang="en-US" sz="900" dirty="0"/>
              <a:t>(x = </a:t>
            </a:r>
            <a:r>
              <a:rPr lang="en-US" sz="900" dirty="0" err="1"/>
              <a:t>df.ts.modelset.train.vector.diff$IndPro</a:t>
            </a:r>
            <a:r>
              <a:rPr lang="en-US" sz="900" dirty="0"/>
              <a:t>, order = c(2, 0, 2))
## 
## Coefficients:
##          ar1      ar2      ma1     ma2  intercept
##       1.5389  -0.6222  -1.4154  0.6264     0.1020
## </a:t>
            </a:r>
            <a:r>
              <a:rPr lang="en-US" sz="900" dirty="0" err="1"/>
              <a:t>s.e.</a:t>
            </a:r>
            <a:r>
              <a:rPr lang="en-US" sz="900" dirty="0"/>
              <a:t>  0.3547   0.3147   0.3247  0.2008     0.0582
## 
## sigma^2 estimated as 0.2239:  log likelihood = -283.27,  </a:t>
            </a:r>
            <a:r>
              <a:rPr lang="en-US" sz="900" dirty="0" err="1"/>
              <a:t>aic</a:t>
            </a:r>
            <a:r>
              <a:rPr lang="en-US" sz="900" dirty="0"/>
              <a:t> = 576.54</a:t>
            </a:r>
          </a:p>
          <a:p>
            <a:pPr lvl="0" defTabSz="914400">
              <a:lnSpc>
                <a:spcPct val="90000"/>
              </a:lnSpc>
            </a:pPr>
            <a:r>
              <a:rPr lang="en-US" sz="900" dirty="0"/>
              <a:t>## 
##  Box-Pierce test
## 
## data:  </a:t>
            </a:r>
            <a:r>
              <a:rPr lang="en-US" sz="900" dirty="0" err="1"/>
              <a:t>arimaIndPro$residuals</a:t>
            </a:r>
            <a:r>
              <a:rPr lang="en-US" sz="900" dirty="0"/>
              <a:t>
## X-squared = 0.078886, df = 1, p-value = </a:t>
            </a:r>
            <a:r>
              <a:rPr lang="en-US" sz="900" b="1" dirty="0"/>
              <a:t>0.7788</a:t>
            </a:r>
          </a:p>
        </p:txBody>
      </p:sp>
      <p:pic>
        <p:nvPicPr>
          <p:cNvPr id="3" name="Picture 1" descr="DS809ProjectPresentation_files/figure-pptx/unnamed-chunk-104-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M2 Pre-Whitening</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800" dirty="0"/>
                  <a:t>A </a:t>
                </a:r>
                <a:r>
                  <a:rPr lang="en-US" sz="800" b="1" dirty="0"/>
                  <a:t>SARIMA(1,0,0)(1,0,0)</a:t>
                </a:r>
                <a14:m>
                  <m:oMath xmlns:m="http://schemas.openxmlformats.org/officeDocument/2006/math">
                    <m:sSub>
                      <m:sSubPr>
                        <m:ctrlPr>
                          <a:rPr lang="en-US" sz="800" b="1" i="1">
                            <a:latin typeface="Cambria Math" panose="02040503050406030204" pitchFamily="18" charset="0"/>
                          </a:rPr>
                        </m:ctrlPr>
                      </m:sSubPr>
                      <m:e>
                        <m:r>
                          <a:rPr lang="en-US" sz="800" b="1">
                            <a:latin typeface="Cambria Math" panose="02040503050406030204" pitchFamily="18" charset="0"/>
                          </a:rPr>
                          <m:t>​</m:t>
                        </m:r>
                      </m:e>
                      <m:sub>
                        <m:r>
                          <a:rPr lang="en-US" sz="800" b="1" i="1">
                            <a:latin typeface="Cambria Math" panose="02040503050406030204" pitchFamily="18" charset="0"/>
                          </a:rPr>
                          <m:t>𝟏𝟐</m:t>
                        </m:r>
                      </m:sub>
                    </m:sSub>
                  </m:oMath>
                </a14:m>
                <a:r>
                  <a:rPr lang="en-US" sz="800" b="1" dirty="0"/>
                  <a:t> </a:t>
                </a:r>
                <a:r>
                  <a:rPr lang="en-US" sz="800" dirty="0"/>
                  <a:t>is used to pre-whiten the first-differenced M2, and the resulting residuals can be seen to be white noise based on the Box-Pierce test.</a:t>
                </a:r>
              </a:p>
              <a:p>
                <a:pPr lvl="0" defTabSz="914400">
                  <a:lnSpc>
                    <a:spcPct val="90000"/>
                  </a:lnSpc>
                </a:pPr>
                <a:r>
                  <a:rPr lang="en-US" sz="800" dirty="0"/>
                  <a:t>## 
## Call:
## </a:t>
                </a:r>
                <a:r>
                  <a:rPr lang="en-US" sz="800" dirty="0" err="1"/>
                  <a:t>arima</a:t>
                </a:r>
                <a:r>
                  <a:rPr lang="en-US" sz="800" dirty="0"/>
                  <a:t>(x = df.ts.modelset.train.vector.diff$M2, order = c(1, 0, 0), seasonal = list(order = c(1, 
##     0, 0), period = 12))
## 
## Coefficients:
##          ar1    sar1  intercept
##       0.2894  0.6944    25.8303
## </a:t>
                </a:r>
                <a:r>
                  <a:rPr lang="en-US" sz="800" dirty="0" err="1"/>
                  <a:t>s.e.</a:t>
                </a:r>
                <a:r>
                  <a:rPr lang="en-US" sz="800" dirty="0"/>
                  <a:t>  0.0468  0.0353     5.6566
## 
## sigma^2 estimated as 720:  log likelihood = -1991,  </a:t>
                </a:r>
                <a:r>
                  <a:rPr lang="en-US" sz="800" dirty="0" err="1"/>
                  <a:t>aic</a:t>
                </a:r>
                <a:r>
                  <a:rPr lang="en-US" sz="800" dirty="0"/>
                  <a:t> = 3988</a:t>
                </a:r>
              </a:p>
              <a:p>
                <a:pPr lvl="0" defTabSz="914400">
                  <a:lnSpc>
                    <a:spcPct val="90000"/>
                  </a:lnSpc>
                </a:pPr>
                <a:r>
                  <a:rPr lang="en-US" sz="800" dirty="0"/>
                  <a:t>## 
##  Box-Pierce test
## 
## data:  arimaM2$residuals
## X-squared = 3.2615e-05, df = 1, p-value = </a:t>
                </a:r>
                <a:r>
                  <a:rPr lang="en-US" sz="800" b="1" dirty="0"/>
                  <a:t>0.9954</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a:stretch>
              </a:blipFill>
            </p:spPr>
            <p:txBody>
              <a:bodyPr/>
              <a:lstStyle/>
              <a:p>
                <a:r>
                  <a:rPr lang="en-US">
                    <a:noFill/>
                  </a:rPr>
                  <a:t> </a:t>
                </a:r>
              </a:p>
            </p:txBody>
          </p:sp>
        </mc:Fallback>
      </mc:AlternateContent>
      <p:pic>
        <p:nvPicPr>
          <p:cNvPr id="3" name="Picture 1" descr="DS809ProjectPresentation_files/figure-pptx/unnamed-chunk-105-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3800" kern="1200" dirty="0">
                <a:solidFill>
                  <a:srgbClr val="FFFFFF"/>
                </a:solidFill>
                <a:latin typeface="+mj-lt"/>
                <a:ea typeface="+mj-ea"/>
                <a:cs typeface="+mj-cs"/>
              </a:rPr>
              <a:t>Regression Model VIF Iteration 1:</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59244347"/>
              </p:ext>
            </p:extLst>
          </p:nvPr>
        </p:nvGraphicFramePr>
        <p:xfrm>
          <a:off x="3995149" y="482600"/>
          <a:ext cx="4696918" cy="4178304"/>
        </p:xfrm>
        <a:graphic>
          <a:graphicData uri="http://schemas.openxmlformats.org/drawingml/2006/table">
            <a:tbl>
              <a:tblPr firstRow="1" bandRow="1">
                <a:tableStyleId>{8EC20E35-A176-4012-BC5E-935CFFF8708E}</a:tableStyleId>
              </a:tblPr>
              <a:tblGrid>
                <a:gridCol w="2348192">
                  <a:extLst>
                    <a:ext uri="{9D8B030D-6E8A-4147-A177-3AD203B41FA5}">
                      <a16:colId xmlns:a16="http://schemas.microsoft.com/office/drawing/2014/main" val="20000"/>
                    </a:ext>
                  </a:extLst>
                </a:gridCol>
                <a:gridCol w="2348726">
                  <a:extLst>
                    <a:ext uri="{9D8B030D-6E8A-4147-A177-3AD203B41FA5}">
                      <a16:colId xmlns:a16="http://schemas.microsoft.com/office/drawing/2014/main" val="20001"/>
                    </a:ext>
                  </a:extLst>
                </a:gridCol>
              </a:tblGrid>
              <a:tr h="522288">
                <a:tc>
                  <a:txBody>
                    <a:bodyPr/>
                    <a:lstStyle/>
                    <a:p>
                      <a:endParaRPr sz="1800"/>
                    </a:p>
                  </a:txBody>
                  <a:tcPr marL="118702" marR="118702" marT="59351" marB="59351"/>
                </a:tc>
                <a:tc>
                  <a:txBody>
                    <a:bodyPr/>
                    <a:lstStyle/>
                    <a:p>
                      <a:pPr marL="0" lvl="0" indent="0" algn="r">
                        <a:buNone/>
                      </a:pPr>
                      <a:r>
                        <a:rPr sz="1800" dirty="0"/>
                        <a:t>x</a:t>
                      </a:r>
                    </a:p>
                  </a:txBody>
                  <a:tcPr marL="118702" marR="118702" marT="59351" marB="59351"/>
                </a:tc>
                <a:extLst>
                  <a:ext uri="{0D108BD9-81ED-4DB2-BD59-A6C34878D82A}">
                    <a16:rowId xmlns:a16="http://schemas.microsoft.com/office/drawing/2014/main" val="10000"/>
                  </a:ext>
                </a:extLst>
              </a:tr>
              <a:tr h="522288">
                <a:tc>
                  <a:txBody>
                    <a:bodyPr/>
                    <a:lstStyle/>
                    <a:p>
                      <a:pPr marL="0" lvl="0" indent="0">
                        <a:buNone/>
                      </a:pPr>
                      <a:r>
                        <a:rPr sz="1800"/>
                        <a:t>TBillClose</a:t>
                      </a:r>
                    </a:p>
                  </a:txBody>
                  <a:tcPr marL="118702" marR="118702" marT="59351" marB="59351"/>
                </a:tc>
                <a:tc>
                  <a:txBody>
                    <a:bodyPr/>
                    <a:lstStyle/>
                    <a:p>
                      <a:pPr marL="0" lvl="0" indent="0" algn="r">
                        <a:buNone/>
                      </a:pPr>
                      <a:r>
                        <a:rPr sz="1800"/>
                        <a:t>6.449018</a:t>
                      </a:r>
                    </a:p>
                  </a:txBody>
                  <a:tcPr marL="118702" marR="118702" marT="59351" marB="59351"/>
                </a:tc>
                <a:extLst>
                  <a:ext uri="{0D108BD9-81ED-4DB2-BD59-A6C34878D82A}">
                    <a16:rowId xmlns:a16="http://schemas.microsoft.com/office/drawing/2014/main" val="10001"/>
                  </a:ext>
                </a:extLst>
              </a:tr>
              <a:tr h="522288">
                <a:tc>
                  <a:txBody>
                    <a:bodyPr/>
                    <a:lstStyle/>
                    <a:p>
                      <a:pPr marL="0" lvl="0" indent="0">
                        <a:buNone/>
                      </a:pPr>
                      <a:r>
                        <a:rPr sz="1800"/>
                        <a:t>GDP</a:t>
                      </a:r>
                    </a:p>
                  </a:txBody>
                  <a:tcPr marL="118702" marR="118702" marT="59351" marB="59351"/>
                </a:tc>
                <a:tc>
                  <a:txBody>
                    <a:bodyPr/>
                    <a:lstStyle/>
                    <a:p>
                      <a:pPr marL="0" lvl="0" indent="0" algn="r">
                        <a:buNone/>
                      </a:pPr>
                      <a:r>
                        <a:rPr sz="1800" b="1" dirty="0"/>
                        <a:t>204.551481</a:t>
                      </a:r>
                    </a:p>
                  </a:txBody>
                  <a:tcPr marL="118702" marR="118702" marT="59351" marB="59351"/>
                </a:tc>
                <a:extLst>
                  <a:ext uri="{0D108BD9-81ED-4DB2-BD59-A6C34878D82A}">
                    <a16:rowId xmlns:a16="http://schemas.microsoft.com/office/drawing/2014/main" val="10002"/>
                  </a:ext>
                </a:extLst>
              </a:tr>
              <a:tr h="522288">
                <a:tc>
                  <a:txBody>
                    <a:bodyPr/>
                    <a:lstStyle/>
                    <a:p>
                      <a:pPr marL="0" lvl="0" indent="0">
                        <a:buNone/>
                      </a:pPr>
                      <a:r>
                        <a:rPr sz="1800"/>
                        <a:t>InfRate</a:t>
                      </a:r>
                    </a:p>
                  </a:txBody>
                  <a:tcPr marL="118702" marR="118702" marT="59351" marB="59351"/>
                </a:tc>
                <a:tc>
                  <a:txBody>
                    <a:bodyPr/>
                    <a:lstStyle/>
                    <a:p>
                      <a:pPr marL="0" lvl="0" indent="0" algn="r">
                        <a:buNone/>
                      </a:pPr>
                      <a:r>
                        <a:rPr sz="1800"/>
                        <a:t>2.595684</a:t>
                      </a:r>
                    </a:p>
                  </a:txBody>
                  <a:tcPr marL="118702" marR="118702" marT="59351" marB="59351"/>
                </a:tc>
                <a:extLst>
                  <a:ext uri="{0D108BD9-81ED-4DB2-BD59-A6C34878D82A}">
                    <a16:rowId xmlns:a16="http://schemas.microsoft.com/office/drawing/2014/main" val="10003"/>
                  </a:ext>
                </a:extLst>
              </a:tr>
              <a:tr h="522288">
                <a:tc>
                  <a:txBody>
                    <a:bodyPr/>
                    <a:lstStyle/>
                    <a:p>
                      <a:pPr marL="0" lvl="0" indent="0">
                        <a:buNone/>
                      </a:pPr>
                      <a:r>
                        <a:rPr sz="1800"/>
                        <a:t>IndPro</a:t>
                      </a:r>
                    </a:p>
                  </a:txBody>
                  <a:tcPr marL="118702" marR="118702" marT="59351" marB="59351"/>
                </a:tc>
                <a:tc>
                  <a:txBody>
                    <a:bodyPr/>
                    <a:lstStyle/>
                    <a:p>
                      <a:pPr marL="0" lvl="0" indent="0" algn="r">
                        <a:buNone/>
                      </a:pPr>
                      <a:r>
                        <a:rPr sz="1800"/>
                        <a:t>106.137107</a:t>
                      </a:r>
                    </a:p>
                  </a:txBody>
                  <a:tcPr marL="118702" marR="118702" marT="59351" marB="59351"/>
                </a:tc>
                <a:extLst>
                  <a:ext uri="{0D108BD9-81ED-4DB2-BD59-A6C34878D82A}">
                    <a16:rowId xmlns:a16="http://schemas.microsoft.com/office/drawing/2014/main" val="10004"/>
                  </a:ext>
                </a:extLst>
              </a:tr>
              <a:tr h="522288">
                <a:tc>
                  <a:txBody>
                    <a:bodyPr/>
                    <a:lstStyle/>
                    <a:p>
                      <a:pPr marL="0" lvl="0" indent="0">
                        <a:buNone/>
                      </a:pPr>
                      <a:r>
                        <a:rPr sz="1800"/>
                        <a:t>M2</a:t>
                      </a:r>
                    </a:p>
                  </a:txBody>
                  <a:tcPr marL="118702" marR="118702" marT="59351" marB="59351"/>
                </a:tc>
                <a:tc>
                  <a:txBody>
                    <a:bodyPr/>
                    <a:lstStyle/>
                    <a:p>
                      <a:pPr marL="0" lvl="0" indent="0" algn="r">
                        <a:buNone/>
                      </a:pPr>
                      <a:r>
                        <a:rPr sz="1800"/>
                        <a:t>27.685682</a:t>
                      </a:r>
                    </a:p>
                  </a:txBody>
                  <a:tcPr marL="118702" marR="118702" marT="59351" marB="59351"/>
                </a:tc>
                <a:extLst>
                  <a:ext uri="{0D108BD9-81ED-4DB2-BD59-A6C34878D82A}">
                    <a16:rowId xmlns:a16="http://schemas.microsoft.com/office/drawing/2014/main" val="10005"/>
                  </a:ext>
                </a:extLst>
              </a:tr>
              <a:tr h="522288">
                <a:tc>
                  <a:txBody>
                    <a:bodyPr/>
                    <a:lstStyle/>
                    <a:p>
                      <a:pPr marL="0" lvl="0" indent="0">
                        <a:buNone/>
                      </a:pPr>
                      <a:r>
                        <a:rPr sz="1800"/>
                        <a:t>UnempRate</a:t>
                      </a:r>
                    </a:p>
                  </a:txBody>
                  <a:tcPr marL="118702" marR="118702" marT="59351" marB="59351"/>
                </a:tc>
                <a:tc>
                  <a:txBody>
                    <a:bodyPr/>
                    <a:lstStyle/>
                    <a:p>
                      <a:pPr marL="0" lvl="0" indent="0" algn="r">
                        <a:buNone/>
                      </a:pPr>
                      <a:r>
                        <a:rPr sz="1800"/>
                        <a:t>3.117667</a:t>
                      </a:r>
                    </a:p>
                  </a:txBody>
                  <a:tcPr marL="118702" marR="118702" marT="59351" marB="59351"/>
                </a:tc>
                <a:extLst>
                  <a:ext uri="{0D108BD9-81ED-4DB2-BD59-A6C34878D82A}">
                    <a16:rowId xmlns:a16="http://schemas.microsoft.com/office/drawing/2014/main" val="10006"/>
                  </a:ext>
                </a:extLst>
              </a:tr>
              <a:tr h="522288">
                <a:tc>
                  <a:txBody>
                    <a:bodyPr/>
                    <a:lstStyle/>
                    <a:p>
                      <a:pPr marL="0" lvl="0" indent="0">
                        <a:buNone/>
                      </a:pPr>
                      <a:r>
                        <a:rPr sz="1800"/>
                        <a:t>Recession</a:t>
                      </a:r>
                    </a:p>
                  </a:txBody>
                  <a:tcPr marL="118702" marR="118702" marT="59351" marB="59351"/>
                </a:tc>
                <a:tc>
                  <a:txBody>
                    <a:bodyPr/>
                    <a:lstStyle/>
                    <a:p>
                      <a:pPr marL="0" lvl="0" indent="0" algn="r">
                        <a:buNone/>
                      </a:pPr>
                      <a:r>
                        <a:rPr sz="1800" dirty="0"/>
                        <a:t>1.214842</a:t>
                      </a:r>
                    </a:p>
                  </a:txBody>
                  <a:tcPr marL="118702" marR="118702" marT="59351" marB="59351"/>
                </a:tc>
                <a:extLst>
                  <a:ext uri="{0D108BD9-81ED-4DB2-BD59-A6C34878D82A}">
                    <a16:rowId xmlns:a16="http://schemas.microsoft.com/office/drawing/2014/main" val="10007"/>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UnempRate Pre-Whitening</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800" dirty="0"/>
              <a:t>An </a:t>
            </a:r>
            <a:r>
              <a:rPr lang="en-US" sz="800" b="1" dirty="0"/>
              <a:t>ARIMA(2,0,2) </a:t>
            </a:r>
            <a:r>
              <a:rPr lang="en-US" sz="800" dirty="0"/>
              <a:t>is used to pre-whiten the first-differenced </a:t>
            </a:r>
            <a:r>
              <a:rPr lang="en-US" sz="800" dirty="0" err="1"/>
              <a:t>UnempRate</a:t>
            </a:r>
            <a:r>
              <a:rPr lang="en-US" sz="800" dirty="0"/>
              <a:t>, and the resulting residuals can be seen to be white noise based on the Box-Pierce test.</a:t>
            </a:r>
          </a:p>
          <a:p>
            <a:pPr lvl="0" defTabSz="914400">
              <a:lnSpc>
                <a:spcPct val="90000"/>
              </a:lnSpc>
            </a:pPr>
            <a:r>
              <a:rPr lang="en-US" sz="800" dirty="0"/>
              <a:t>## 
## Call:
## </a:t>
            </a:r>
            <a:r>
              <a:rPr lang="en-US" sz="800" dirty="0" err="1"/>
              <a:t>arima</a:t>
            </a:r>
            <a:r>
              <a:rPr lang="en-US" sz="800" dirty="0"/>
              <a:t>(x = </a:t>
            </a:r>
            <a:r>
              <a:rPr lang="en-US" sz="800" dirty="0" err="1"/>
              <a:t>df.ts.modelset.train.vector.diff$UnempRate</a:t>
            </a:r>
            <a:r>
              <a:rPr lang="en-US" sz="800" dirty="0"/>
              <a:t>, order = c(2, 1, 2))
## 
## Coefficients:
##           ar1      ar2     ma1      ma2
##       -1.1607  -0.1907  0.2350  -0.7594
## </a:t>
            </a:r>
            <a:r>
              <a:rPr lang="en-US" sz="800" dirty="0" err="1"/>
              <a:t>s.e.</a:t>
            </a:r>
            <a:r>
              <a:rPr lang="en-US" sz="800" dirty="0"/>
              <a:t>   0.0594   0.0595  0.0425   0.0426
## 
## sigma^2 estimated as 0.02607:  log likelihood = 169.17,  </a:t>
            </a:r>
            <a:r>
              <a:rPr lang="en-US" sz="800" dirty="0" err="1"/>
              <a:t>aic</a:t>
            </a:r>
            <a:r>
              <a:rPr lang="en-US" sz="800" dirty="0"/>
              <a:t> = -330.34</a:t>
            </a:r>
          </a:p>
          <a:p>
            <a:pPr lvl="0" defTabSz="914400">
              <a:lnSpc>
                <a:spcPct val="90000"/>
              </a:lnSpc>
            </a:pPr>
            <a:r>
              <a:rPr lang="en-US" sz="800" dirty="0"/>
              <a:t>## 
##  Box-Pierce test
## 
## data:  </a:t>
            </a:r>
            <a:r>
              <a:rPr lang="en-US" sz="800" dirty="0" err="1"/>
              <a:t>arimaUnempRate$residuals</a:t>
            </a:r>
            <a:r>
              <a:rPr lang="en-US" sz="800" dirty="0"/>
              <a:t>
## X-squared = 8.2395e-05, df = 1, p-value = </a:t>
            </a:r>
            <a:r>
              <a:rPr lang="en-US" sz="800" b="1" dirty="0"/>
              <a:t>0.9928</a:t>
            </a:r>
          </a:p>
        </p:txBody>
      </p:sp>
      <p:pic>
        <p:nvPicPr>
          <p:cNvPr id="3" name="Picture 1" descr="DS809ProjectPresentation_files/figure-pptx/unnamed-chunk-106-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800" kern="1200">
                <a:solidFill>
                  <a:srgbClr val="FFFFFF"/>
                </a:solidFill>
                <a:latin typeface="+mj-lt"/>
                <a:ea typeface="+mj-ea"/>
                <a:cs typeface="+mj-cs"/>
              </a:rPr>
              <a:t>TF parameters</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Next the CCFs are displayed to determine if any CCF indicate reasonable </a:t>
                </a:r>
                <a14:m>
                  <m:oMath xmlns:m="http://schemas.openxmlformats.org/officeDocument/2006/math">
                    <m:r>
                      <a:rPr lang="en-US" sz="1500" kern="1200">
                        <a:solidFill>
                          <a:srgbClr val="FFFFFF"/>
                        </a:solidFill>
                        <a:latin typeface="Cambria Math" panose="02040503050406030204" pitchFamily="18" charset="0"/>
                        <a:ea typeface="+mn-ea"/>
                        <a:cs typeface="+mn-cs"/>
                      </a:rPr>
                      <m:t>𝑏</m:t>
                    </m:r>
                  </m:oMath>
                </a14:m>
                <a:r>
                  <a:rPr lang="en-US" sz="1500" kern="1200">
                    <a:solidFill>
                      <a:srgbClr val="FFFFFF"/>
                    </a:solidFill>
                    <a:latin typeface="+mn-lt"/>
                    <a:ea typeface="+mn-ea"/>
                    <a:cs typeface="+mn-cs"/>
                  </a:rPr>
                  <a:t>, </a:t>
                </a:r>
                <a14:m>
                  <m:oMath xmlns:m="http://schemas.openxmlformats.org/officeDocument/2006/math">
                    <m:r>
                      <a:rPr lang="en-US" sz="1500" kern="1200">
                        <a:solidFill>
                          <a:srgbClr val="FFFFFF"/>
                        </a:solidFill>
                        <a:latin typeface="Cambria Math" panose="02040503050406030204" pitchFamily="18" charset="0"/>
                        <a:ea typeface="+mn-ea"/>
                        <a:cs typeface="+mn-cs"/>
                      </a:rPr>
                      <m:t>𝑟</m:t>
                    </m:r>
                  </m:oMath>
                </a14:m>
                <a:r>
                  <a:rPr lang="en-US" sz="1500" kern="1200">
                    <a:solidFill>
                      <a:srgbClr val="FFFFFF"/>
                    </a:solidFill>
                    <a:latin typeface="+mn-lt"/>
                    <a:ea typeface="+mn-ea"/>
                    <a:cs typeface="+mn-cs"/>
                  </a:rPr>
                  <a:t>, </a:t>
                </a:r>
                <a14:m>
                  <m:oMath xmlns:m="http://schemas.openxmlformats.org/officeDocument/2006/math">
                    <m:r>
                      <a:rPr lang="en-US" sz="1500" kern="1200">
                        <a:solidFill>
                          <a:srgbClr val="FFFFFF"/>
                        </a:solidFill>
                        <a:latin typeface="Cambria Math" panose="02040503050406030204" pitchFamily="18" charset="0"/>
                        <a:ea typeface="+mn-ea"/>
                        <a:cs typeface="+mn-cs"/>
                      </a:rPr>
                      <m:t>𝑠</m:t>
                    </m:r>
                  </m:oMath>
                </a14:m>
                <a:r>
                  <a:rPr lang="en-US" sz="1500" kern="1200">
                    <a:solidFill>
                      <a:srgbClr val="FFFFFF"/>
                    </a:solidFill>
                    <a:latin typeface="+mn-lt"/>
                    <a:ea typeface="+mn-ea"/>
                    <a:cs typeface="+mn-cs"/>
                  </a:rPr>
                  <a:t> values: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2701528"/>
                <a:ext cx="2481098" cy="1241822"/>
              </a:xfrm>
              <a:blipFill>
                <a:blip r:embed="rId2"/>
                <a:stretch>
                  <a:fillRect l="-983" t="-2451"/>
                </a:stretch>
              </a:blipFill>
            </p:spPr>
            <p:txBody>
              <a:bodyPr/>
              <a:lstStyle/>
              <a:p>
                <a:r>
                  <a:rPr lang="en-US">
                    <a:noFill/>
                  </a:rPr>
                  <a:t> </a:t>
                </a:r>
              </a:p>
            </p:txBody>
          </p:sp>
        </mc:Fallback>
      </mc:AlternateContent>
      <p:pic>
        <p:nvPicPr>
          <p:cNvPr id="3" name="Picture 1" descr="DS809ProjectPresentation_files/figure-pptx/unnamed-chunk-107-1.png"/>
          <p:cNvPicPr>
            <a:picLocks noGrp="1" noChangeAspect="1"/>
          </p:cNvPicPr>
          <p:nvPr/>
        </p:nvPicPr>
        <p:blipFill>
          <a:blip r:embed="rId3"/>
          <a:stretch>
            <a:fillRect/>
          </a:stretch>
        </p:blipFill>
        <p:spPr bwMode="auto">
          <a:xfrm>
            <a:off x="3990747" y="689460"/>
            <a:ext cx="4705722" cy="3764578"/>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3520273" cy="51435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3" name="Freeform: Shape 12">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3628557" cy="51435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573788" y="496800"/>
            <a:ext cx="2538000" cy="1119099"/>
          </a:xfrm>
        </p:spPr>
        <p:txBody>
          <a:bodyPr vert="horz" lIns="91440" tIns="45720" rIns="91440" bIns="45720" rtlCol="0" anchor="t">
            <a:normAutofit/>
          </a:bodyPr>
          <a:lstStyle/>
          <a:p>
            <a:pPr marL="0" lvl="0" indent="0" defTabSz="914400">
              <a:lnSpc>
                <a:spcPct val="90000"/>
              </a:lnSpc>
            </a:pPr>
            <a:r>
              <a:rPr lang="en-US" sz="3700" kern="1200">
                <a:solidFill>
                  <a:schemeClr val="bg1"/>
                </a:solidFill>
                <a:latin typeface="+mj-lt"/>
                <a:ea typeface="+mj-ea"/>
                <a:cs typeface="+mj-cs"/>
              </a:rPr>
              <a:t>CCF of IIPI, IndPro</a:t>
            </a:r>
          </a:p>
        </p:txBody>
      </p:sp>
      <p:pic>
        <p:nvPicPr>
          <p:cNvPr id="3" name="Picture 1" descr="DS809ProjectPresentation_files/figure-pptx/unnamed-chunk-108-1.png"/>
          <p:cNvPicPr>
            <a:picLocks noGrp="1" noChangeAspect="1"/>
          </p:cNvPicPr>
          <p:nvPr/>
        </p:nvPicPr>
        <p:blipFill>
          <a:blip r:embed="rId2"/>
          <a:stretch>
            <a:fillRect/>
          </a:stretch>
        </p:blipFill>
        <p:spPr bwMode="auto">
          <a:xfrm>
            <a:off x="4058289" y="767494"/>
            <a:ext cx="4510639" cy="3608511"/>
          </a:xfrm>
          <a:prstGeom prst="rect">
            <a:avLst/>
          </a:prstGeom>
          <a:noFill/>
        </p:spPr>
      </p:pic>
      <p:sp>
        <p:nvSpPr>
          <p:cNvPr id="6" name="Text Placeholder 5">
            <a:extLst>
              <a:ext uri="{FF2B5EF4-FFF2-40B4-BE49-F238E27FC236}">
                <a16:creationId xmlns:a16="http://schemas.microsoft.com/office/drawing/2014/main" id="{FC48E78E-BB4F-417B-86D6-6CB8226E169D}"/>
              </a:ext>
            </a:extLst>
          </p:cNvPr>
          <p:cNvSpPr>
            <a:spLocks noGrp="1"/>
          </p:cNvSpPr>
          <p:nvPr>
            <p:ph type="body" sz="half" idx="2"/>
          </p:nvPr>
        </p:nvSpPr>
        <p:spPr/>
        <p:txBody>
          <a:bodyPr/>
          <a:lstStyle/>
          <a:p>
            <a:endParaRPr 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3386BB8-879D-469E-98DA-6B1BDA3EDA5C}"/>
                  </a:ext>
                </a:extLst>
              </p:cNvPr>
              <p:cNvSpPr txBox="1"/>
              <p:nvPr/>
            </p:nvSpPr>
            <p:spPr>
              <a:xfrm>
                <a:off x="600957" y="1619692"/>
                <a:ext cx="2685843" cy="369332"/>
              </a:xfrm>
              <a:prstGeom prst="rect">
                <a:avLst/>
              </a:prstGeom>
              <a:noFill/>
            </p:spPr>
            <p:txBody>
              <a:bodyPr wrap="square">
                <a:spAutoFit/>
              </a:bodyPr>
              <a:lstStyle/>
              <a:p>
                <a14:m>
                  <m:oMath xmlns:m="http://schemas.openxmlformats.org/officeDocument/2006/math">
                    <m:r>
                      <a:rPr lang="en-US" smtClean="0">
                        <a:solidFill>
                          <a:schemeClr val="bg1"/>
                        </a:solidFill>
                        <a:latin typeface="Cambria Math" panose="02040503050406030204" pitchFamily="18" charset="0"/>
                      </a:rPr>
                      <m:t>𝑏</m:t>
                    </m:r>
                    <m:r>
                      <a:rPr lang="en-US" smtClean="0">
                        <a:solidFill>
                          <a:schemeClr val="bg1"/>
                        </a:solidFill>
                        <a:latin typeface="Cambria Math" panose="02040503050406030204" pitchFamily="18" charset="0"/>
                      </a:rPr>
                      <m:t>=</m:t>
                    </m:r>
                    <m:r>
                      <a:rPr lang="en-US" smtClean="0">
                        <a:solidFill>
                          <a:schemeClr val="bg1"/>
                        </a:solidFill>
                        <a:latin typeface="Cambria Math" panose="02040503050406030204" pitchFamily="18" charset="0"/>
                      </a:rPr>
                      <m:t>1</m:t>
                    </m:r>
                  </m:oMath>
                </a14:m>
                <a:r>
                  <a:rPr lang="en-US" dirty="0">
                    <a:solidFill>
                      <a:schemeClr val="bg1"/>
                    </a:solidFill>
                  </a:rPr>
                  <a:t>, </a:t>
                </a:r>
                <a14:m>
                  <m:oMath xmlns:m="http://schemas.openxmlformats.org/officeDocument/2006/math">
                    <m:r>
                      <a:rPr lang="en-US">
                        <a:solidFill>
                          <a:schemeClr val="bg1"/>
                        </a:solidFill>
                        <a:latin typeface="Cambria Math" panose="02040503050406030204" pitchFamily="18" charset="0"/>
                      </a:rPr>
                      <m:t>𝑟</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1</m:t>
                    </m:r>
                  </m:oMath>
                </a14:m>
                <a:r>
                  <a:rPr lang="en-US" dirty="0">
                    <a:solidFill>
                      <a:schemeClr val="bg1"/>
                    </a:solidFill>
                  </a:rPr>
                  <a:t>, and </a:t>
                </a:r>
                <a14:m>
                  <m:oMath xmlns:m="http://schemas.openxmlformats.org/officeDocument/2006/math">
                    <m:r>
                      <a:rPr lang="en-US">
                        <a:solidFill>
                          <a:schemeClr val="bg1"/>
                        </a:solidFill>
                        <a:latin typeface="Cambria Math" panose="02040503050406030204" pitchFamily="18" charset="0"/>
                      </a:rPr>
                      <m:t>𝑠</m:t>
                    </m:r>
                    <m:r>
                      <a:rPr lang="en-US">
                        <a:solidFill>
                          <a:schemeClr val="bg1"/>
                        </a:solidFill>
                        <a:latin typeface="Cambria Math" panose="02040503050406030204" pitchFamily="18" charset="0"/>
                      </a:rPr>
                      <m:t>=</m:t>
                    </m:r>
                    <m:r>
                      <a:rPr lang="en-US">
                        <a:solidFill>
                          <a:schemeClr val="bg1"/>
                        </a:solidFill>
                        <a:latin typeface="Cambria Math" panose="02040503050406030204" pitchFamily="18" charset="0"/>
                      </a:rPr>
                      <m:t>0</m:t>
                    </m:r>
                  </m:oMath>
                </a14:m>
                <a:endParaRPr lang="en-US" dirty="0">
                  <a:solidFill>
                    <a:schemeClr val="bg1"/>
                  </a:solidFill>
                </a:endParaRPr>
              </a:p>
            </p:txBody>
          </p:sp>
        </mc:Choice>
        <mc:Fallback>
          <p:sp>
            <p:nvSpPr>
              <p:cNvPr id="12" name="TextBox 11">
                <a:extLst>
                  <a:ext uri="{FF2B5EF4-FFF2-40B4-BE49-F238E27FC236}">
                    <a16:creationId xmlns:a16="http://schemas.microsoft.com/office/drawing/2014/main" id="{33386BB8-879D-469E-98DA-6B1BDA3EDA5C}"/>
                  </a:ext>
                </a:extLst>
              </p:cNvPr>
              <p:cNvSpPr txBox="1">
                <a:spLocks noRot="1" noChangeAspect="1" noMove="1" noResize="1" noEditPoints="1" noAdjustHandles="1" noChangeArrowheads="1" noChangeShapeType="1" noTextEdit="1"/>
              </p:cNvSpPr>
              <p:nvPr/>
            </p:nvSpPr>
            <p:spPr>
              <a:xfrm>
                <a:off x="600957" y="1619692"/>
                <a:ext cx="2685843" cy="369332"/>
              </a:xfrm>
              <a:prstGeom prst="rect">
                <a:avLst/>
              </a:prstGeom>
              <a:blipFill>
                <a:blip r:embed="rId3"/>
                <a:stretch>
                  <a:fillRect t="-10000" b="-26667"/>
                </a:stretch>
              </a:blipFill>
            </p:spPr>
            <p:txBody>
              <a:bodyPr/>
              <a:lstStyle/>
              <a:p>
                <a:r>
                  <a:rPr lang="en-US">
                    <a:noFill/>
                  </a:rPr>
                  <a:t> </a:t>
                </a:r>
              </a:p>
            </p:txBody>
          </p:sp>
        </mc:Fallback>
      </mc:AlternateContent>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2857"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767261" cy="51435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4693" cy="51435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50" y="528066"/>
            <a:ext cx="2647464" cy="2235708"/>
          </a:xfrm>
        </p:spPr>
        <p:txBody>
          <a:bodyPr>
            <a:normAutofit/>
          </a:bodyPr>
          <a:lstStyle/>
          <a:p>
            <a:pPr marL="0" lvl="0" indent="0">
              <a:buNone/>
            </a:pPr>
            <a:r>
              <a:rPr lang="en-US">
                <a:solidFill>
                  <a:schemeClr val="bg1"/>
                </a:solidFill>
              </a:rPr>
              <a:t>Transfer Function with IndPro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59307" y="528066"/>
                <a:ext cx="3851470" cy="3936492"/>
              </a:xfrm>
            </p:spPr>
            <p:txBody>
              <a:bodyPr anchor="ctr">
                <a:normAutofit/>
              </a:bodyPr>
              <a:lstStyle/>
              <a:p>
                <a:pPr marL="0" lvl="0" indent="0">
                  <a:buNone/>
                </a:pPr>
                <a:r>
                  <a:rPr lang="en-US" sz="1800"/>
                  <a:t>Taking IndPro as the transfer function predictor variable, and </a:t>
                </a:r>
                <a14:m>
                  <m:oMath xmlns:m="http://schemas.openxmlformats.org/officeDocument/2006/math">
                    <m:r>
                      <a:rPr lang="en-US" sz="1800">
                        <a:latin typeface="Cambria Math" panose="02040503050406030204" pitchFamily="18" charset="0"/>
                      </a:rPr>
                      <m:t>𝑏</m:t>
                    </m:r>
                    <m:r>
                      <a:rPr lang="en-US" sz="1800">
                        <a:latin typeface="Cambria Math" panose="02040503050406030204" pitchFamily="18" charset="0"/>
                      </a:rPr>
                      <m:t>=</m:t>
                    </m:r>
                    <m:r>
                      <a:rPr lang="en-US" sz="1800">
                        <a:latin typeface="Cambria Math" panose="02040503050406030204" pitchFamily="18" charset="0"/>
                      </a:rPr>
                      <m:t>1</m:t>
                    </m:r>
                  </m:oMath>
                </a14:m>
                <a:r>
                  <a:rPr lang="en-US" sz="1800"/>
                  <a:t>, </a:t>
                </a:r>
                <a14:m>
                  <m:oMath xmlns:m="http://schemas.openxmlformats.org/officeDocument/2006/math">
                    <m:r>
                      <a:rPr lang="en-US" sz="1800">
                        <a:latin typeface="Cambria Math" panose="02040503050406030204" pitchFamily="18" charset="0"/>
                      </a:rPr>
                      <m:t>𝑟</m:t>
                    </m:r>
                    <m:r>
                      <a:rPr lang="en-US" sz="1800">
                        <a:latin typeface="Cambria Math" panose="02040503050406030204" pitchFamily="18" charset="0"/>
                      </a:rPr>
                      <m:t>=</m:t>
                    </m:r>
                    <m:r>
                      <a:rPr lang="en-US" sz="1800">
                        <a:latin typeface="Cambria Math" panose="02040503050406030204" pitchFamily="18" charset="0"/>
                      </a:rPr>
                      <m:t>1</m:t>
                    </m:r>
                  </m:oMath>
                </a14:m>
                <a:r>
                  <a:rPr lang="en-US" sz="1800"/>
                  <a:t>, and </a:t>
                </a:r>
                <a14:m>
                  <m:oMath xmlns:m="http://schemas.openxmlformats.org/officeDocument/2006/math">
                    <m:r>
                      <a:rPr lang="en-US" sz="1800">
                        <a:latin typeface="Cambria Math" panose="02040503050406030204" pitchFamily="18" charset="0"/>
                      </a:rPr>
                      <m:t>𝑠</m:t>
                    </m:r>
                    <m:r>
                      <a:rPr lang="en-US" sz="1800">
                        <a:latin typeface="Cambria Math" panose="02040503050406030204" pitchFamily="18" charset="0"/>
                      </a:rPr>
                      <m:t>=</m:t>
                    </m:r>
                    <m:r>
                      <a:rPr lang="en-US" sz="1800">
                        <a:latin typeface="Cambria Math" panose="02040503050406030204" pitchFamily="18" charset="0"/>
                      </a:rPr>
                      <m:t>0</m:t>
                    </m:r>
                  </m:oMath>
                </a14:m>
                <a:r>
                  <a:rPr lang="en-US" sz="1800"/>
                  <a:t>.</a:t>
                </a:r>
              </a:p>
              <a:p>
                <a:pPr marL="0" lvl="0" indent="0">
                  <a:buNone/>
                </a:pPr>
                <a:r>
                  <a:rPr lang="en-US" sz="1800"/>
                  <a:t>The transfer function is estimated, forcing the residual correction to zero first to investigate:</a:t>
                </a:r>
              </a:p>
              <a:p>
                <a:pPr lvl="0" indent="0">
                  <a:buNone/>
                </a:pPr>
                <a:r>
                  <a:rPr lang="en-US" sz="1800">
                    <a:latin typeface="Courier"/>
                  </a:rPr>
                  <a:t>m2&lt;-arimax(Y_b1, order=c(1,0,0), fixed=c(0,NA,NA), xtransf=data.frame(X_b1), transfer=list(c(1,0)), include.mean = FALSE)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659307" y="528066"/>
                <a:ext cx="3851470" cy="3936492"/>
              </a:xfrm>
              <a:blipFill>
                <a:blip r:embed="rId2"/>
                <a:stretch>
                  <a:fillRect l="-1266" r="-3639"/>
                </a:stretch>
              </a:blipFill>
            </p:spPr>
            <p:txBody>
              <a:bodyPr/>
              <a:lstStyle/>
              <a:p>
                <a:r>
                  <a:rPr lang="en-US">
                    <a:noFill/>
                  </a:rPr>
                  <a:t> </a:t>
                </a:r>
              </a:p>
            </p:txBody>
          </p:sp>
        </mc:Fallback>
      </mc:AlternateContent>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Transfer Function with </a:t>
            </a:r>
            <a:r>
              <a:rPr lang="en-US" sz="3000" kern="1200" dirty="0" err="1">
                <a:solidFill>
                  <a:schemeClr val="tx1"/>
                </a:solidFill>
                <a:latin typeface="+mj-lt"/>
                <a:ea typeface="+mj-ea"/>
                <a:cs typeface="+mj-cs"/>
              </a:rPr>
              <a:t>IndPro</a:t>
            </a:r>
            <a:endParaRPr lang="en-US" sz="3000" kern="1200" dirty="0">
              <a:solidFill>
                <a:schemeClr val="tx1"/>
              </a:solidFill>
              <a:latin typeface="+mj-lt"/>
              <a:ea typeface="+mj-ea"/>
              <a:cs typeface="+mj-cs"/>
            </a:endParaRP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900" dirty="0"/>
              <a:t>## 
## Call:
## </a:t>
            </a:r>
            <a:r>
              <a:rPr lang="en-US" sz="900" dirty="0" err="1"/>
              <a:t>arimax</a:t>
            </a:r>
            <a:r>
              <a:rPr lang="en-US" sz="900" dirty="0"/>
              <a:t>(x = Y_b1, order = c(1, 0, 0), </a:t>
            </a:r>
            <a:r>
              <a:rPr lang="en-US" sz="900" dirty="0" err="1"/>
              <a:t>include.mean</a:t>
            </a:r>
            <a:r>
              <a:rPr lang="en-US" sz="900" dirty="0"/>
              <a:t> = FALSE, fixed = c(0, NA, 
##     NA), </a:t>
            </a:r>
            <a:r>
              <a:rPr lang="en-US" sz="900" dirty="0" err="1"/>
              <a:t>xtransf</a:t>
            </a:r>
            <a:r>
              <a:rPr lang="en-US" sz="900" dirty="0"/>
              <a:t> = </a:t>
            </a:r>
            <a:r>
              <a:rPr lang="en-US" sz="900" dirty="0" err="1"/>
              <a:t>data.frame</a:t>
            </a:r>
            <a:r>
              <a:rPr lang="en-US" sz="900" dirty="0"/>
              <a:t>(X_b1), transfer = list(c(1, 0)))
## 
## Coefficients:
##       ar1  X_b1-AR1  X_b1-MA0
##         0    0.6863    1.3059
## </a:t>
            </a:r>
            <a:r>
              <a:rPr lang="en-US" sz="900" dirty="0" err="1"/>
              <a:t>s.e.</a:t>
            </a:r>
            <a:r>
              <a:rPr lang="en-US" sz="900" dirty="0"/>
              <a:t>    0    0.0863    0.3232
## 
## sigma^2 estimated as 14.74:  log likelihood = -1163.79,  </a:t>
            </a:r>
            <a:r>
              <a:rPr lang="en-US" sz="900" dirty="0" err="1"/>
              <a:t>aic</a:t>
            </a:r>
            <a:r>
              <a:rPr lang="en-US" sz="900" dirty="0"/>
              <a:t> = 2331.58</a:t>
            </a:r>
          </a:p>
          <a:p>
            <a:pPr lvl="0" defTabSz="914400">
              <a:lnSpc>
                <a:spcPct val="90000"/>
              </a:lnSpc>
            </a:pPr>
            <a:r>
              <a:rPr lang="en-US" sz="900" dirty="0"/>
              <a:t>## 
##  Box-Pierce test
## 
## data:  m2$residuals
## X-squared = 34.423, df = 1, p-value = 4.436e-09</a:t>
            </a:r>
          </a:p>
        </p:txBody>
      </p:sp>
      <p:pic>
        <p:nvPicPr>
          <p:cNvPr id="3" name="Picture 1" descr="DS809ProjectPresentation_files/figure-pptx/unnamed-chunk-11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CA48C38B-FEAC-44CD-ABEA-72466FD6A298}"/>
              </a:ext>
            </a:extLst>
          </p:cNvPr>
          <p:cNvSpPr>
            <a:spLocks noGrp="1"/>
          </p:cNvSpPr>
          <p:nvPr>
            <p:ph type="title"/>
          </p:nvPr>
        </p:nvSpPr>
        <p:spPr>
          <a:xfrm>
            <a:off x="603504" y="480060"/>
            <a:ext cx="2462022" cy="3943350"/>
          </a:xfrm>
        </p:spPr>
        <p:txBody>
          <a:bodyPr vert="horz" lIns="91440" tIns="45720" rIns="91440" bIns="45720" rtlCol="0">
            <a:normAutofit/>
          </a:bodyPr>
          <a:lstStyle/>
          <a:p>
            <a:pPr marL="0" lvl="0" indent="0" defTabSz="914400"/>
            <a:r>
              <a:rPr lang="en-US" kern="1200">
                <a:solidFill>
                  <a:schemeClr val="bg1"/>
                </a:solidFill>
                <a:latin typeface="+mj-lt"/>
                <a:ea typeface="+mj-ea"/>
                <a:cs typeface="+mj-cs"/>
              </a:rPr>
              <a:t>Transfer Function with IndPro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31870" y="480060"/>
                <a:ext cx="5612130" cy="3943350"/>
              </a:xfrm>
            </p:spPr>
            <p:txBody>
              <a:bodyPr anchor="ctr">
                <a:noAutofit/>
              </a:bodyPr>
              <a:lstStyle/>
              <a:p>
                <a:pPr marL="0" lvl="0" indent="0">
                  <a:lnSpc>
                    <a:spcPct val="90000"/>
                  </a:lnSpc>
                  <a:buNone/>
                </a:pPr>
                <a:endParaRPr lang="en-US" sz="1200" dirty="0"/>
              </a:p>
              <a:p>
                <a:pPr marL="0" lvl="0" indent="0">
                  <a:lnSpc>
                    <a:spcPct val="90000"/>
                  </a:lnSpc>
                  <a:buNone/>
                </a:pPr>
                <a:r>
                  <a:rPr lang="en-US" sz="1200" b="1" dirty="0"/>
                  <a:t>However, the residuals of the model are not white noise and seen in the above Box-Pierce and ACF. This is corrected using </a:t>
                </a:r>
                <a14:m>
                  <m:oMath xmlns:m="http://schemas.openxmlformats.org/officeDocument/2006/math">
                    <m:r>
                      <a:rPr lang="en-US" sz="1200" b="1" i="1">
                        <a:latin typeface="Cambria Math" panose="02040503050406030204" pitchFamily="18" charset="0"/>
                      </a:rPr>
                      <m:t>𝐀𝐑𝐈𝐌𝐀</m:t>
                    </m:r>
                    <m:d>
                      <m:dPr>
                        <m:ctrlPr>
                          <a:rPr lang="ar-AE" sz="1200" b="1" i="1">
                            <a:latin typeface="Cambria Math" panose="02040503050406030204" pitchFamily="18" charset="0"/>
                          </a:rPr>
                        </m:ctrlPr>
                      </m:dPr>
                      <m:e>
                        <m:r>
                          <a:rPr lang="ar-AE" sz="1200" b="1" i="1">
                            <a:latin typeface="Cambria Math" panose="02040503050406030204" pitchFamily="18" charset="0"/>
                          </a:rPr>
                          <m:t>𝟏</m:t>
                        </m:r>
                        <m:r>
                          <a:rPr lang="ar-AE" sz="1200" b="1">
                            <a:latin typeface="Cambria Math" panose="02040503050406030204" pitchFamily="18" charset="0"/>
                          </a:rPr>
                          <m:t>,</m:t>
                        </m:r>
                        <m:r>
                          <a:rPr lang="ar-AE" sz="1200" b="1" i="1">
                            <a:latin typeface="Cambria Math" panose="02040503050406030204" pitchFamily="18" charset="0"/>
                          </a:rPr>
                          <m:t>𝟎</m:t>
                        </m:r>
                        <m:r>
                          <a:rPr lang="ar-AE" sz="1200" b="1">
                            <a:latin typeface="Cambria Math" panose="02040503050406030204" pitchFamily="18" charset="0"/>
                          </a:rPr>
                          <m:t>,</m:t>
                        </m:r>
                        <m:r>
                          <a:rPr lang="ar-AE" sz="1200" b="1" i="1">
                            <a:latin typeface="Cambria Math" panose="02040503050406030204" pitchFamily="18" charset="0"/>
                          </a:rPr>
                          <m:t>𝟏</m:t>
                        </m:r>
                      </m:e>
                    </m:d>
                  </m:oMath>
                </a14:m>
                <a:r>
                  <a:rPr lang="ar-AE" sz="1200" b="1" dirty="0"/>
                  <a:t>:</a:t>
                </a:r>
              </a:p>
              <a:p>
                <a:pPr lvl="0" indent="0">
                  <a:lnSpc>
                    <a:spcPct val="90000"/>
                  </a:lnSpc>
                  <a:buNone/>
                </a:pPr>
                <a:r>
                  <a:rPr lang="ar-AE" sz="1200" dirty="0">
                    <a:latin typeface="Courier"/>
                  </a:rPr>
                  <a:t>## 
## </a:t>
                </a:r>
                <a:r>
                  <a:rPr lang="en-US" sz="1200" dirty="0">
                    <a:latin typeface="Courier"/>
                  </a:rPr>
                  <a:t>Call:
## </a:t>
                </a:r>
                <a:r>
                  <a:rPr lang="en-US" sz="1200" dirty="0" err="1">
                    <a:latin typeface="Courier"/>
                  </a:rPr>
                  <a:t>arimax</a:t>
                </a:r>
                <a:r>
                  <a:rPr lang="en-US" sz="1200" dirty="0">
                    <a:latin typeface="Courier"/>
                  </a:rPr>
                  <a:t>(x = Y_b1, order = c(1, 0, 1), </a:t>
                </a:r>
                <a:r>
                  <a:rPr lang="en-US" sz="1200" dirty="0" err="1">
                    <a:latin typeface="Courier"/>
                  </a:rPr>
                  <a:t>include.mean</a:t>
                </a:r>
                <a:r>
                  <a:rPr lang="en-US" sz="1200" dirty="0">
                    <a:latin typeface="Courier"/>
                  </a:rPr>
                  <a:t> = FALSE, </a:t>
                </a:r>
                <a:r>
                  <a:rPr lang="en-US" sz="1200" dirty="0" err="1">
                    <a:latin typeface="Courier"/>
                  </a:rPr>
                  <a:t>xtransf</a:t>
                </a:r>
                <a:r>
                  <a:rPr lang="en-US" sz="1200" dirty="0">
                    <a:latin typeface="Courier"/>
                  </a:rPr>
                  <a:t> = </a:t>
                </a:r>
                <a:r>
                  <a:rPr lang="en-US" sz="1200" dirty="0" err="1">
                    <a:latin typeface="Courier"/>
                  </a:rPr>
                  <a:t>data.frame</a:t>
                </a:r>
                <a:r>
                  <a:rPr lang="en-US" sz="1200" dirty="0">
                    <a:latin typeface="Courier"/>
                  </a:rPr>
                  <a:t>(X_b1), 
##     transfer = list(c(1, 0)))
## 
## Coefficients:
##          ar1      ma1  X_b1-AR1  X_b1-MA0
##       0.5057  -0.2339    0.7202    0.9619
## </a:t>
                </a:r>
                <a:r>
                  <a:rPr lang="en-US" sz="1200" dirty="0" err="1">
                    <a:latin typeface="Courier"/>
                  </a:rPr>
                  <a:t>s.e.</a:t>
                </a:r>
                <a:r>
                  <a:rPr lang="en-US" sz="1200" dirty="0">
                    <a:latin typeface="Courier"/>
                  </a:rPr>
                  <a:t>  0.1268   0.1400    0.1175    0.3560
## 
## sigma^2 estimated as 13.44:  log likelihood = -1144.42,  </a:t>
                </a:r>
                <a:r>
                  <a:rPr lang="en-US" sz="1200" dirty="0" err="1">
                    <a:latin typeface="Courier"/>
                  </a:rPr>
                  <a:t>aic</a:t>
                </a:r>
                <a:r>
                  <a:rPr lang="en-US" sz="1200" dirty="0">
                    <a:latin typeface="Courier"/>
                  </a:rPr>
                  <a:t> = 2296.84</a:t>
                </a:r>
              </a:p>
              <a:p>
                <a:pPr lvl="0" indent="0">
                  <a:lnSpc>
                    <a:spcPct val="90000"/>
                  </a:lnSpc>
                  <a:buNone/>
                </a:pPr>
                <a:r>
                  <a:rPr lang="en-US" sz="1200" dirty="0">
                    <a:latin typeface="Courier"/>
                  </a:rPr>
                  <a:t>## 
##  Box-Pierce test
## 
## data:  m2_arima11_resid$residuals
## X-squared = 0.0053907, df = 1, p-value = 0.9415</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31870" y="480060"/>
                <a:ext cx="5612130" cy="3943350"/>
              </a:xfrm>
              <a:blipFill>
                <a:blip r:embed="rId2"/>
                <a:stretch>
                  <a:fillRect b="-4173"/>
                </a:stretch>
              </a:blipFill>
            </p:spPr>
            <p:txBody>
              <a:bodyPr/>
              <a:lstStyle/>
              <a:p>
                <a:r>
                  <a:rPr lang="en-US">
                    <a:noFill/>
                  </a:rPr>
                  <a:t> </a:t>
                </a:r>
              </a:p>
            </p:txBody>
          </p:sp>
        </mc:Fallback>
      </mc:AlternateContent>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CA48C38B-FEAC-44CD-ABEA-72466FD6A298}"/>
              </a:ext>
            </a:extLst>
          </p:cNvPr>
          <p:cNvSpPr>
            <a:spLocks noGrp="1"/>
          </p:cNvSpPr>
          <p:nvPr>
            <p:ph type="title"/>
          </p:nvPr>
        </p:nvSpPr>
        <p:spPr>
          <a:xfrm>
            <a:off x="603504" y="480060"/>
            <a:ext cx="2462022" cy="3943350"/>
          </a:xfrm>
        </p:spPr>
        <p:txBody>
          <a:bodyPr vert="horz" lIns="91440" tIns="45720" rIns="91440" bIns="45720" rtlCol="0">
            <a:normAutofit/>
          </a:bodyPr>
          <a:lstStyle/>
          <a:p>
            <a:pPr marL="0" lvl="0" indent="0" defTabSz="914400"/>
            <a:r>
              <a:rPr lang="en-US" kern="1200">
                <a:solidFill>
                  <a:schemeClr val="bg1"/>
                </a:solidFill>
                <a:latin typeface="+mj-lt"/>
                <a:ea typeface="+mj-ea"/>
                <a:cs typeface="+mj-cs"/>
              </a:rPr>
              <a:t>Transfer Function with IndPro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531870" y="480060"/>
                <a:ext cx="5570142" cy="3943350"/>
              </a:xfrm>
            </p:spPr>
            <p:txBody>
              <a:bodyPr anchor="ctr">
                <a:normAutofit/>
              </a:bodyPr>
              <a:lstStyle/>
              <a:p>
                <a:pPr marL="0" lvl="0" indent="0">
                  <a:lnSpc>
                    <a:spcPct val="90000"/>
                  </a:lnSpc>
                  <a:buNone/>
                </a:pPr>
                <a:endParaRPr lang="en-US" dirty="0"/>
              </a:p>
              <a:p>
                <a:pPr marL="0" lvl="0" indent="0">
                  <a:lnSpc>
                    <a:spcPct val="90000"/>
                  </a:lnSpc>
                  <a:buNone/>
                </a:pPr>
                <a:r>
                  <a:rPr lang="en-US" dirty="0"/>
                  <a:t>The transfer function model of IIPI using </a:t>
                </a:r>
                <a:r>
                  <a:rPr lang="en-US" dirty="0" err="1"/>
                  <a:t>IndPro</a:t>
                </a:r>
                <a:r>
                  <a:rPr lang="en-US" dirty="0"/>
                  <a:t> lagged by one month as predictor with ARIMA(1,0,1) correction on the residuals results in white noise. The model estimated is:</a:t>
                </a:r>
              </a:p>
              <a:p>
                <a:pPr marL="0" lvl="0" indent="0">
                  <a:lnSpc>
                    <a:spcPct val="90000"/>
                  </a:lnSpc>
                  <a:buNone/>
                </a:pPr>
                <a:endParaRPr lang="en-US" dirty="0"/>
              </a:p>
              <a:p>
                <a:pPr marL="0" lvl="0" indent="0">
                  <a:lnSpc>
                    <a:spcPct val="90000"/>
                  </a:lnSpc>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𝐼𝐼𝑃</m:t>
                      </m:r>
                      <m:sSub>
                        <m:sSubPr>
                          <m:ctrlPr>
                            <a:rPr lang="ar-AE" i="1">
                              <a:latin typeface="Cambria Math" panose="02040503050406030204" pitchFamily="18" charset="0"/>
                            </a:rPr>
                          </m:ctrlPr>
                        </m:sSubPr>
                        <m:e>
                          <m:r>
                            <a:rPr lang="ar-AE">
                              <a:latin typeface="Cambria Math" panose="02040503050406030204" pitchFamily="18" charset="0"/>
                            </a:rPr>
                            <m:t>𝐼</m:t>
                          </m:r>
                        </m:e>
                        <m:sub>
                          <m:r>
                            <a:rPr lang="ar-AE">
                              <a:latin typeface="Cambria Math" panose="02040503050406030204" pitchFamily="18" charset="0"/>
                            </a:rPr>
                            <m:t>𝑡</m:t>
                          </m:r>
                        </m:sub>
                      </m:sSub>
                      <m:r>
                        <a:rPr lang="ar-AE">
                          <a:latin typeface="Cambria Math" panose="02040503050406030204" pitchFamily="18" charset="0"/>
                        </a:rPr>
                        <m:t>=</m:t>
                      </m:r>
                      <m:f>
                        <m:fPr>
                          <m:ctrlPr>
                            <a:rPr lang="ar-AE" i="1">
                              <a:latin typeface="Cambria Math" panose="02040503050406030204" pitchFamily="18" charset="0"/>
                            </a:rPr>
                          </m:ctrlPr>
                        </m:fPr>
                        <m:num>
                          <m:sSub>
                            <m:sSubPr>
                              <m:ctrlPr>
                                <a:rPr lang="ar-AE" i="1">
                                  <a:latin typeface="Cambria Math" panose="02040503050406030204" pitchFamily="18" charset="0"/>
                                </a:rPr>
                              </m:ctrlPr>
                            </m:sSubPr>
                            <m:e>
                              <m:r>
                                <a:rPr lang="ar-AE">
                                  <a:latin typeface="Cambria Math" panose="02040503050406030204" pitchFamily="18" charset="0"/>
                                </a:rPr>
                                <m:t>𝜔</m:t>
                              </m:r>
                            </m:e>
                            <m:sub>
                              <m:r>
                                <a:rPr lang="ar-AE">
                                  <a:latin typeface="Cambria Math" panose="02040503050406030204" pitchFamily="18" charset="0"/>
                                </a:rPr>
                                <m:t>0</m:t>
                              </m:r>
                            </m:sub>
                          </m:sSub>
                        </m:num>
                        <m:den>
                          <m:r>
                            <a:rPr lang="ar-AE">
                              <a:latin typeface="Cambria Math" panose="02040503050406030204" pitchFamily="18" charset="0"/>
                            </a:rPr>
                            <m:t>1</m:t>
                          </m:r>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𝛿</m:t>
                              </m:r>
                            </m:e>
                            <m:sub>
                              <m:r>
                                <a:rPr lang="ar-AE">
                                  <a:latin typeface="Cambria Math" panose="02040503050406030204" pitchFamily="18" charset="0"/>
                                </a:rPr>
                                <m:t>1</m:t>
                              </m:r>
                            </m:sub>
                          </m:sSub>
                          <m:r>
                            <a:rPr lang="ar-AE">
                              <a:latin typeface="Cambria Math" panose="02040503050406030204" pitchFamily="18" charset="0"/>
                            </a:rPr>
                            <m:t>𝐵</m:t>
                          </m:r>
                        </m:den>
                      </m:f>
                      <m:r>
                        <a:rPr lang="ar-AE">
                          <a:latin typeface="Cambria Math" panose="02040503050406030204" pitchFamily="18" charset="0"/>
                        </a:rPr>
                        <m:t>𝐼𝑛𝑑𝑃𝑟</m:t>
                      </m:r>
                      <m:sSub>
                        <m:sSubPr>
                          <m:ctrlPr>
                            <a:rPr lang="ar-AE" i="1">
                              <a:latin typeface="Cambria Math" panose="02040503050406030204" pitchFamily="18" charset="0"/>
                            </a:rPr>
                          </m:ctrlPr>
                        </m:sSubPr>
                        <m:e>
                          <m:r>
                            <a:rPr lang="ar-AE">
                              <a:latin typeface="Cambria Math" panose="02040503050406030204" pitchFamily="18" charset="0"/>
                            </a:rPr>
                            <m:t>𝑜</m:t>
                          </m:r>
                        </m:e>
                        <m:sub>
                          <m:r>
                            <a:rPr lang="ar-AE">
                              <a:latin typeface="Cambria Math" panose="02040503050406030204" pitchFamily="18" charset="0"/>
                            </a:rPr>
                            <m:t>𝑡</m:t>
                          </m:r>
                          <m:r>
                            <a:rPr lang="ar-AE">
                              <a:latin typeface="Cambria Math" panose="02040503050406030204" pitchFamily="18" charset="0"/>
                            </a:rPr>
                            <m:t>−</m:t>
                          </m:r>
                          <m:r>
                            <a:rPr lang="ar-AE">
                              <a:latin typeface="Cambria Math" panose="02040503050406030204" pitchFamily="18" charset="0"/>
                            </a:rPr>
                            <m:t>1</m:t>
                          </m:r>
                        </m:sub>
                      </m:sSub>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𝜖</m:t>
                          </m:r>
                        </m:e>
                        <m:sub>
                          <m:r>
                            <a:rPr lang="ar-AE">
                              <a:latin typeface="Cambria Math" panose="02040503050406030204" pitchFamily="18" charset="0"/>
                            </a:rPr>
                            <m:t>𝑡</m:t>
                          </m:r>
                        </m:sub>
                      </m:sSub>
                    </m:oMath>
                  </m:oMathPara>
                </a14:m>
                <a:endParaRPr lang="ar-AE"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531870" y="480060"/>
                <a:ext cx="5570142" cy="3943350"/>
              </a:xfrm>
              <a:blipFill>
                <a:blip r:embed="rId2"/>
                <a:stretch>
                  <a:fillRect l="-1641" r="-438"/>
                </a:stretch>
              </a:blipFill>
            </p:spPr>
            <p:txBody>
              <a:bodyPr/>
              <a:lstStyle/>
              <a:p>
                <a:r>
                  <a:rPr lang="en-US">
                    <a:noFill/>
                  </a:rPr>
                  <a:t> </a:t>
                </a:r>
              </a:p>
            </p:txBody>
          </p:sp>
        </mc:Fallback>
      </mc:AlternateContent>
    </p:spTree>
    <p:extLst>
      <p:ext uri="{BB962C8B-B14F-4D97-AF65-F5344CB8AC3E}">
        <p14:creationId xmlns:p14="http://schemas.microsoft.com/office/powerpoint/2010/main" val="23670602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Conclusion</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dirty="0"/>
              <a:t>The following models resulted in white noise:</a:t>
            </a:r>
          </a:p>
          <a:p>
            <a:pPr lvl="0"/>
            <a:r>
              <a:rPr lang="en-US" sz="1800" dirty="0"/>
              <a:t>ARIMA(2,1,0)</a:t>
            </a:r>
          </a:p>
          <a:p>
            <a:pPr lvl="0"/>
            <a:r>
              <a:rPr lang="en-US" sz="1800" dirty="0"/>
              <a:t>ARIMA(1,1,1)</a:t>
            </a:r>
          </a:p>
          <a:p>
            <a:pPr lvl="0"/>
            <a:r>
              <a:rPr lang="en-US" sz="1800" dirty="0"/>
              <a:t>Regression with ARMIA(3,0,0)</a:t>
            </a:r>
          </a:p>
          <a:p>
            <a:pPr lvl="0"/>
            <a:r>
              <a:rPr lang="en-US" sz="1800" dirty="0"/>
              <a:t>ARIMA(2,1,0) with GARCH(1,1)</a:t>
            </a:r>
          </a:p>
          <a:p>
            <a:pPr lvl="0"/>
            <a:r>
              <a:rPr lang="en-US" sz="1800" dirty="0"/>
              <a:t>ARIMA(1,1,1) with GARCH(1,1)</a:t>
            </a:r>
          </a:p>
          <a:p>
            <a:pPr lvl="0"/>
            <a:r>
              <a:rPr lang="en-US" sz="1800" dirty="0"/>
              <a:t>TF </a:t>
            </a:r>
            <a:r>
              <a:rPr lang="en-US" sz="1800" dirty="0" err="1"/>
              <a:t>IndPro</a:t>
            </a:r>
            <a:r>
              <a:rPr lang="en-US" sz="1800" dirty="0"/>
              <a:t> b=2, r=1, s=0</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Key project takeaways: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18788" y="480060"/>
                <a:ext cx="4518490" cy="3943350"/>
              </a:xfrm>
            </p:spPr>
            <p:txBody>
              <a:bodyPr anchor="ctr">
                <a:normAutofit/>
              </a:bodyPr>
              <a:lstStyle/>
              <a:p>
                <a:pPr lvl="0">
                  <a:lnSpc>
                    <a:spcPct val="90000"/>
                  </a:lnSpc>
                </a:pPr>
                <a:r>
                  <a:rPr lang="en-US" sz="1400" dirty="0"/>
                  <a:t>The choice of independent variables were unfortunately lacking in predictive value.</a:t>
                </a:r>
              </a:p>
              <a:p>
                <a:pPr lvl="0">
                  <a:lnSpc>
                    <a:spcPct val="90000"/>
                  </a:lnSpc>
                </a:pPr>
                <a:r>
                  <a:rPr lang="en-US" sz="1400" dirty="0"/>
                  <a:t>Harmonic models can be made to overfit in-sample, but as soon as prediction is involved, the bias-variance trade off has to be accounted for.</a:t>
                </a:r>
              </a:p>
              <a:p>
                <a:pPr lvl="0">
                  <a:lnSpc>
                    <a:spcPct val="90000"/>
                  </a:lnSpc>
                </a:pPr>
                <a:r>
                  <a:rPr lang="en-US" sz="1400" dirty="0"/>
                  <a:t>Inducing white noise using ARIMA could typically be accomplished using arbitrarily many p or q values but at the cost of more parameters to estimate, and compromise of model interpretability and parsimony.</a:t>
                </a:r>
              </a:p>
              <a:p>
                <a:pPr lvl="0">
                  <a:lnSpc>
                    <a:spcPct val="90000"/>
                  </a:lnSpc>
                </a:pPr>
                <a:r>
                  <a:rPr lang="en-US" sz="1400" dirty="0"/>
                  <a:t>N step ahead predictions are very poor typically beyond 1 step.</a:t>
                </a:r>
              </a:p>
              <a:p>
                <a:pPr lvl="0">
                  <a:lnSpc>
                    <a:spcPct val="90000"/>
                  </a:lnSpc>
                </a:pPr>
                <a:r>
                  <a:rPr lang="en-US" sz="1400" dirty="0"/>
                  <a:t>Sequential prediction (1 step ahead) is much better.</a:t>
                </a:r>
              </a:p>
              <a:p>
                <a:pPr lvl="0">
                  <a:lnSpc>
                    <a:spcPct val="90000"/>
                  </a:lnSpc>
                </a:pPr>
                <a:r>
                  <a:rPr lang="en-US" sz="1400" dirty="0"/>
                  <a:t>A transfer function with s and r equal to zero is simply a regression model. It was noted that inflation rate could have been used in transfer function modelling but the </a:t>
                </a:r>
                <a14:m>
                  <m:oMath xmlns:m="http://schemas.openxmlformats.org/officeDocument/2006/math">
                    <m:r>
                      <a:rPr lang="en-US" sz="1400">
                        <a:latin typeface="Cambria Math" panose="02040503050406030204" pitchFamily="18" charset="0"/>
                      </a:rPr>
                      <m:t>𝑠</m:t>
                    </m:r>
                  </m:oMath>
                </a14:m>
                <a:r>
                  <a:rPr lang="en-US" sz="1400" dirty="0"/>
                  <a:t> and </a:t>
                </a:r>
                <a14:m>
                  <m:oMath xmlns:m="http://schemas.openxmlformats.org/officeDocument/2006/math">
                    <m:r>
                      <a:rPr lang="en-US" sz="1400">
                        <a:latin typeface="Cambria Math" panose="02040503050406030204" pitchFamily="18" charset="0"/>
                      </a:rPr>
                      <m:t>𝑟</m:t>
                    </m:r>
                  </m:oMath>
                </a14:m>
                <a:r>
                  <a:rPr lang="en-US" sz="1400" dirty="0"/>
                  <a:t> parameters would have been zero, resulting in a trivial regression model.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135"/>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3800" kern="1200" dirty="0">
                <a:solidFill>
                  <a:srgbClr val="FFFFFF"/>
                </a:solidFill>
                <a:latin typeface="+mj-lt"/>
                <a:ea typeface="+mj-ea"/>
                <a:cs typeface="+mj-cs"/>
              </a:rPr>
              <a:t>Regression Model VIF Iteration 2:</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13835830"/>
              </p:ext>
            </p:extLst>
          </p:nvPr>
        </p:nvGraphicFramePr>
        <p:xfrm>
          <a:off x="3990747" y="665904"/>
          <a:ext cx="4705722" cy="3811696"/>
        </p:xfrm>
        <a:graphic>
          <a:graphicData uri="http://schemas.openxmlformats.org/drawingml/2006/table">
            <a:tbl>
              <a:tblPr firstRow="1" bandRow="1">
                <a:tableStyleId>{073A0DAA-6AF3-43AB-8588-CEC1D06C72B9}</a:tableStyleId>
              </a:tblPr>
              <a:tblGrid>
                <a:gridCol w="2448183">
                  <a:extLst>
                    <a:ext uri="{9D8B030D-6E8A-4147-A177-3AD203B41FA5}">
                      <a16:colId xmlns:a16="http://schemas.microsoft.com/office/drawing/2014/main" val="20000"/>
                    </a:ext>
                  </a:extLst>
                </a:gridCol>
                <a:gridCol w="2257539">
                  <a:extLst>
                    <a:ext uri="{9D8B030D-6E8A-4147-A177-3AD203B41FA5}">
                      <a16:colId xmlns:a16="http://schemas.microsoft.com/office/drawing/2014/main" val="20001"/>
                    </a:ext>
                  </a:extLst>
                </a:gridCol>
              </a:tblGrid>
              <a:tr h="544528">
                <a:tc>
                  <a:txBody>
                    <a:bodyPr/>
                    <a:lstStyle/>
                    <a:p>
                      <a:endParaRPr sz="1800" dirty="0"/>
                    </a:p>
                  </a:txBody>
                  <a:tcPr marL="123756" marR="123756" marT="61878" marB="61878"/>
                </a:tc>
                <a:tc>
                  <a:txBody>
                    <a:bodyPr/>
                    <a:lstStyle/>
                    <a:p>
                      <a:pPr marL="0" lvl="0" indent="0" algn="r">
                        <a:buNone/>
                      </a:pPr>
                      <a:r>
                        <a:rPr sz="1800"/>
                        <a:t>x</a:t>
                      </a:r>
                    </a:p>
                  </a:txBody>
                  <a:tcPr marL="123756" marR="123756" marT="61878" marB="61878"/>
                </a:tc>
                <a:extLst>
                  <a:ext uri="{0D108BD9-81ED-4DB2-BD59-A6C34878D82A}">
                    <a16:rowId xmlns:a16="http://schemas.microsoft.com/office/drawing/2014/main" val="10000"/>
                  </a:ext>
                </a:extLst>
              </a:tr>
              <a:tr h="544528">
                <a:tc>
                  <a:txBody>
                    <a:bodyPr/>
                    <a:lstStyle/>
                    <a:p>
                      <a:pPr marL="0" lvl="0" indent="0">
                        <a:buNone/>
                      </a:pPr>
                      <a:r>
                        <a:rPr sz="1800"/>
                        <a:t>TBillClose</a:t>
                      </a:r>
                    </a:p>
                  </a:txBody>
                  <a:tcPr marL="123756" marR="123756" marT="61878" marB="61878"/>
                </a:tc>
                <a:tc>
                  <a:txBody>
                    <a:bodyPr/>
                    <a:lstStyle/>
                    <a:p>
                      <a:pPr marL="0" lvl="0" indent="0" algn="r">
                        <a:buNone/>
                      </a:pPr>
                      <a:r>
                        <a:rPr sz="1800"/>
                        <a:t>5.516964</a:t>
                      </a:r>
                    </a:p>
                  </a:txBody>
                  <a:tcPr marL="123756" marR="123756" marT="61878" marB="61878"/>
                </a:tc>
                <a:extLst>
                  <a:ext uri="{0D108BD9-81ED-4DB2-BD59-A6C34878D82A}">
                    <a16:rowId xmlns:a16="http://schemas.microsoft.com/office/drawing/2014/main" val="10001"/>
                  </a:ext>
                </a:extLst>
              </a:tr>
              <a:tr h="544528">
                <a:tc>
                  <a:txBody>
                    <a:bodyPr/>
                    <a:lstStyle/>
                    <a:p>
                      <a:pPr marL="0" lvl="0" indent="0">
                        <a:buNone/>
                      </a:pPr>
                      <a:r>
                        <a:rPr sz="1800"/>
                        <a:t>InfRate</a:t>
                      </a:r>
                    </a:p>
                  </a:txBody>
                  <a:tcPr marL="123756" marR="123756" marT="61878" marB="61878"/>
                </a:tc>
                <a:tc>
                  <a:txBody>
                    <a:bodyPr/>
                    <a:lstStyle/>
                    <a:p>
                      <a:pPr marL="0" lvl="0" indent="0" algn="r">
                        <a:buNone/>
                      </a:pPr>
                      <a:r>
                        <a:rPr sz="1800"/>
                        <a:t>2.590142</a:t>
                      </a:r>
                    </a:p>
                  </a:txBody>
                  <a:tcPr marL="123756" marR="123756" marT="61878" marB="61878"/>
                </a:tc>
                <a:extLst>
                  <a:ext uri="{0D108BD9-81ED-4DB2-BD59-A6C34878D82A}">
                    <a16:rowId xmlns:a16="http://schemas.microsoft.com/office/drawing/2014/main" val="10002"/>
                  </a:ext>
                </a:extLst>
              </a:tr>
              <a:tr h="544528">
                <a:tc>
                  <a:txBody>
                    <a:bodyPr/>
                    <a:lstStyle/>
                    <a:p>
                      <a:pPr marL="0" lvl="0" indent="0">
                        <a:buNone/>
                      </a:pPr>
                      <a:r>
                        <a:rPr sz="1800"/>
                        <a:t>IndPro</a:t>
                      </a:r>
                    </a:p>
                  </a:txBody>
                  <a:tcPr marL="123756" marR="123756" marT="61878" marB="61878"/>
                </a:tc>
                <a:tc>
                  <a:txBody>
                    <a:bodyPr/>
                    <a:lstStyle/>
                    <a:p>
                      <a:pPr marL="0" lvl="0" indent="0" algn="r">
                        <a:buNone/>
                      </a:pPr>
                      <a:r>
                        <a:rPr sz="1800" b="1" dirty="0"/>
                        <a:t>11.576634</a:t>
                      </a:r>
                    </a:p>
                  </a:txBody>
                  <a:tcPr marL="123756" marR="123756" marT="61878" marB="61878"/>
                </a:tc>
                <a:extLst>
                  <a:ext uri="{0D108BD9-81ED-4DB2-BD59-A6C34878D82A}">
                    <a16:rowId xmlns:a16="http://schemas.microsoft.com/office/drawing/2014/main" val="10003"/>
                  </a:ext>
                </a:extLst>
              </a:tr>
              <a:tr h="544528">
                <a:tc>
                  <a:txBody>
                    <a:bodyPr/>
                    <a:lstStyle/>
                    <a:p>
                      <a:pPr marL="0" lvl="0" indent="0">
                        <a:buNone/>
                      </a:pPr>
                      <a:r>
                        <a:rPr sz="1800"/>
                        <a:t>M2</a:t>
                      </a:r>
                    </a:p>
                  </a:txBody>
                  <a:tcPr marL="123756" marR="123756" marT="61878" marB="61878"/>
                </a:tc>
                <a:tc>
                  <a:txBody>
                    <a:bodyPr/>
                    <a:lstStyle/>
                    <a:p>
                      <a:pPr marL="0" lvl="0" indent="0" algn="r">
                        <a:buNone/>
                      </a:pPr>
                      <a:r>
                        <a:rPr sz="1800"/>
                        <a:t>9.732960</a:t>
                      </a:r>
                    </a:p>
                  </a:txBody>
                  <a:tcPr marL="123756" marR="123756" marT="61878" marB="61878"/>
                </a:tc>
                <a:extLst>
                  <a:ext uri="{0D108BD9-81ED-4DB2-BD59-A6C34878D82A}">
                    <a16:rowId xmlns:a16="http://schemas.microsoft.com/office/drawing/2014/main" val="10004"/>
                  </a:ext>
                </a:extLst>
              </a:tr>
              <a:tr h="544528">
                <a:tc>
                  <a:txBody>
                    <a:bodyPr/>
                    <a:lstStyle/>
                    <a:p>
                      <a:pPr marL="0" lvl="0" indent="0">
                        <a:buNone/>
                      </a:pPr>
                      <a:r>
                        <a:rPr sz="1800"/>
                        <a:t>UnempRate</a:t>
                      </a:r>
                    </a:p>
                  </a:txBody>
                  <a:tcPr marL="123756" marR="123756" marT="61878" marB="61878"/>
                </a:tc>
                <a:tc>
                  <a:txBody>
                    <a:bodyPr/>
                    <a:lstStyle/>
                    <a:p>
                      <a:pPr marL="0" lvl="0" indent="0" algn="r">
                        <a:buNone/>
                      </a:pPr>
                      <a:r>
                        <a:rPr sz="1800"/>
                        <a:t>2.745397</a:t>
                      </a:r>
                    </a:p>
                  </a:txBody>
                  <a:tcPr marL="123756" marR="123756" marT="61878" marB="61878"/>
                </a:tc>
                <a:extLst>
                  <a:ext uri="{0D108BD9-81ED-4DB2-BD59-A6C34878D82A}">
                    <a16:rowId xmlns:a16="http://schemas.microsoft.com/office/drawing/2014/main" val="10005"/>
                  </a:ext>
                </a:extLst>
              </a:tr>
              <a:tr h="544528">
                <a:tc>
                  <a:txBody>
                    <a:bodyPr/>
                    <a:lstStyle/>
                    <a:p>
                      <a:pPr marL="0" lvl="0" indent="0">
                        <a:buNone/>
                      </a:pPr>
                      <a:r>
                        <a:rPr sz="1800"/>
                        <a:t>Recession</a:t>
                      </a:r>
                    </a:p>
                  </a:txBody>
                  <a:tcPr marL="123756" marR="123756" marT="61878" marB="61878"/>
                </a:tc>
                <a:tc>
                  <a:txBody>
                    <a:bodyPr/>
                    <a:lstStyle/>
                    <a:p>
                      <a:pPr marL="0" lvl="0" indent="0" algn="r">
                        <a:buNone/>
                      </a:pPr>
                      <a:r>
                        <a:rPr sz="1800" dirty="0"/>
                        <a:t>1.195094</a:t>
                      </a:r>
                    </a:p>
                  </a:txBody>
                  <a:tcPr marL="123756" marR="123756" marT="61878" marB="61878"/>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Regression Model Iteration 3:</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r>
                  <a:rPr lang="en-US" sz="1100"/>
                  <a:t>The VIFs of the variable reduced model are shown below. This model is retained for subsequent analysis.</a:t>
                </a:r>
              </a:p>
              <a:p>
                <a:pPr marL="0" lvl="0" indent="-228600" defTabSz="914400">
                  <a:lnSpc>
                    <a:spcPct val="90000"/>
                  </a:lnSpc>
                  <a:buFont typeface="Arial" panose="020B0604020202020204" pitchFamily="34" charset="0"/>
                  <a:buChar char="•"/>
                </a:pPr>
                <a:r>
                  <a:rPr lang="en-US" sz="1100"/>
                  <a:t>Due to the multicollinearities the regression model has been reduced to the following:</a:t>
                </a:r>
              </a:p>
              <a:p>
                <a:pPr marL="0" lvl="0" indent="-228600" defTabSz="914400">
                  <a:lnSpc>
                    <a:spcPct val="90000"/>
                  </a:lnSpc>
                  <a:buFont typeface="Arial" panose="020B0604020202020204" pitchFamily="34" charset="0"/>
                  <a:buChar char="•"/>
                </a:pPr>
                <a14:m>
                  <m:oMath xmlns:m="http://schemas.openxmlformats.org/officeDocument/2006/math">
                    <m:r>
                      <a:rPr lang="en-US" sz="1100">
                        <a:latin typeface="Cambria Math" panose="02040503050406030204" pitchFamily="18" charset="0"/>
                      </a:rPr>
                      <m:t>𝐼𝐼𝑃𝐼</m:t>
                    </m:r>
                    <m:d>
                      <m:dPr>
                        <m:ctrlPr>
                          <a:rPr lang="en-US" sz="1100" i="1">
                            <a:latin typeface="Cambria Math" panose="02040503050406030204" pitchFamily="18" charset="0"/>
                          </a:rPr>
                        </m:ctrlPr>
                      </m:dPr>
                      <m:e>
                        <m:r>
                          <a:rPr lang="en-US" sz="1100">
                            <a:latin typeface="Cambria Math" panose="02040503050406030204" pitchFamily="18" charset="0"/>
                          </a:rPr>
                          <m:t>𝑇𝐵𝑖𝑙𝑙𝐶𝑙𝑜𝑠𝑒</m:t>
                        </m:r>
                        <m:r>
                          <a:rPr lang="en-US" sz="1100">
                            <a:latin typeface="Cambria Math" panose="02040503050406030204" pitchFamily="18" charset="0"/>
                          </a:rPr>
                          <m:t>,</m:t>
                        </m:r>
                        <m:r>
                          <a:rPr lang="en-US" sz="1100">
                            <a:latin typeface="Cambria Math" panose="02040503050406030204" pitchFamily="18" charset="0"/>
                          </a:rPr>
                          <m:t>𝐼𝑛𝑓𝑅𝑎𝑡𝑒</m:t>
                        </m:r>
                        <m:r>
                          <a:rPr lang="en-US" sz="1100">
                            <a:latin typeface="Cambria Math" panose="02040503050406030204" pitchFamily="18" charset="0"/>
                          </a:rPr>
                          <m:t>,</m:t>
                        </m:r>
                        <m:r>
                          <a:rPr lang="en-US" sz="1100">
                            <a:latin typeface="Cambria Math" panose="02040503050406030204" pitchFamily="18" charset="0"/>
                          </a:rPr>
                          <m:t>𝑀</m:t>
                        </m:r>
                        <m:r>
                          <a:rPr lang="en-US" sz="1100">
                            <a:latin typeface="Cambria Math" panose="02040503050406030204" pitchFamily="18" charset="0"/>
                          </a:rPr>
                          <m:t>2</m:t>
                        </m:r>
                        <m:r>
                          <a:rPr lang="en-US" sz="1100">
                            <a:latin typeface="Cambria Math" panose="02040503050406030204" pitchFamily="18" charset="0"/>
                          </a:rPr>
                          <m:t>,</m:t>
                        </m:r>
                        <m:r>
                          <a:rPr lang="en-US" sz="1100">
                            <a:latin typeface="Cambria Math" panose="02040503050406030204" pitchFamily="18" charset="0"/>
                          </a:rPr>
                          <m:t>𝑈𝑛𝑒𝑚𝑝𝑅𝑎𝑡𝑒</m:t>
                        </m:r>
                        <m:r>
                          <a:rPr lang="en-US" sz="1100">
                            <a:latin typeface="Cambria Math" panose="02040503050406030204" pitchFamily="18" charset="0"/>
                          </a:rPr>
                          <m:t>,</m:t>
                        </m:r>
                        <m:r>
                          <a:rPr lang="en-US" sz="1100">
                            <a:latin typeface="Cambria Math" panose="02040503050406030204" pitchFamily="18" charset="0"/>
                          </a:rPr>
                          <m:t>𝑅𝑒𝑐𝑒𝑠𝑠𝑖𝑜𝑛</m:t>
                        </m:r>
                      </m:e>
                    </m:d>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0</m:t>
                        </m:r>
                      </m:sub>
                    </m:sSub>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1</m:t>
                        </m:r>
                      </m:sub>
                    </m:sSub>
                    <m:r>
                      <a:rPr lang="en-US" sz="1100">
                        <a:latin typeface="Cambria Math" panose="02040503050406030204" pitchFamily="18" charset="0"/>
                      </a:rPr>
                      <m:t>𝑇𝐵𝑖𝑙𝑙𝐶𝐿𝑜𝑠𝑒</m:t>
                    </m:r>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3</m:t>
                        </m:r>
                      </m:sub>
                    </m:sSub>
                    <m:r>
                      <a:rPr lang="en-US" sz="1100">
                        <a:latin typeface="Cambria Math" panose="02040503050406030204" pitchFamily="18" charset="0"/>
                      </a:rPr>
                      <m:t>𝐼𝑛𝑓𝑅𝑎𝑡𝑒</m:t>
                    </m:r>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5</m:t>
                        </m:r>
                      </m:sub>
                    </m:sSub>
                    <m:r>
                      <a:rPr lang="en-US" sz="1100">
                        <a:latin typeface="Cambria Math" panose="02040503050406030204" pitchFamily="18" charset="0"/>
                      </a:rPr>
                      <m:t>𝑀</m:t>
                    </m:r>
                    <m:r>
                      <a:rPr lang="en-US" sz="1100">
                        <a:latin typeface="Cambria Math" panose="02040503050406030204" pitchFamily="18" charset="0"/>
                      </a:rPr>
                      <m:t>2</m:t>
                    </m:r>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6</m:t>
                        </m:r>
                      </m:sub>
                    </m:sSub>
                    <m:r>
                      <a:rPr lang="en-US" sz="1100">
                        <a:latin typeface="Cambria Math" panose="02040503050406030204" pitchFamily="18" charset="0"/>
                      </a:rPr>
                      <m:t>𝑈𝑛𝑒𝑚𝑝𝑅𝑎𝑡𝑒</m:t>
                    </m:r>
                    <m:r>
                      <a:rPr lang="en-US" sz="110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a:latin typeface="Cambria Math" panose="02040503050406030204" pitchFamily="18" charset="0"/>
                              </a:rPr>
                              <m:t>𝛽</m:t>
                            </m:r>
                          </m:e>
                        </m:acc>
                      </m:e>
                      <m:sub>
                        <m:r>
                          <a:rPr lang="en-US" sz="1100">
                            <a:latin typeface="Cambria Math" panose="02040503050406030204" pitchFamily="18" charset="0"/>
                          </a:rPr>
                          <m:t>7</m:t>
                        </m:r>
                      </m:sub>
                    </m:sSub>
                    <m:r>
                      <a:rPr lang="en-US" sz="1100">
                        <a:latin typeface="Cambria Math" panose="02040503050406030204" pitchFamily="18" charset="0"/>
                      </a:rPr>
                      <m:t>𝑅𝑒𝑐𝑒𝑠𝑠𝑖𝑜𝑛</m:t>
                    </m:r>
                    <m:r>
                      <a:rPr lang="en-US" sz="1100">
                        <a:latin typeface="Cambria Math" panose="02040503050406030204" pitchFamily="18" charset="0"/>
                      </a:rPr>
                      <m:t>+</m:t>
                    </m:r>
                    <m:sSub>
                      <m:sSubPr>
                        <m:ctrlPr>
                          <a:rPr lang="en-US" sz="1100" i="1">
                            <a:latin typeface="Cambria Math" panose="02040503050406030204" pitchFamily="18" charset="0"/>
                          </a:rPr>
                        </m:ctrlPr>
                      </m:sSubPr>
                      <m:e>
                        <m:r>
                          <a:rPr lang="en-US" sz="1100">
                            <a:latin typeface="Cambria Math" panose="02040503050406030204" pitchFamily="18" charset="0"/>
                          </a:rPr>
                          <m:t>𝜖</m:t>
                        </m:r>
                      </m:e>
                      <m:sub>
                        <m:r>
                          <a:rPr lang="en-US" sz="1100">
                            <a:latin typeface="Cambria Math" panose="02040503050406030204" pitchFamily="18" charset="0"/>
                          </a:rPr>
                          <m:t>𝑡</m:t>
                        </m:r>
                      </m:sub>
                    </m:sSub>
                  </m:oMath>
                </a14:m>
                <a:endParaRPr lang="en-US" sz="110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t="-647"/>
                </a:stretch>
              </a:blipFill>
            </p:spPr>
            <p:txBody>
              <a:bodyPr/>
              <a:lstStyle/>
              <a:p>
                <a:r>
                  <a:rPr lang="en-US">
                    <a:noFill/>
                  </a:rPr>
                  <a:t> </a:t>
                </a:r>
              </a:p>
            </p:txBody>
          </p:sp>
        </mc:Fallback>
      </mc:AlternateContent>
      <p:graphicFrame>
        <p:nvGraphicFramePr>
          <p:cNvPr id="6" name="Content Placeholder 5"/>
          <p:cNvGraphicFramePr>
            <a:graphicFrameLocks noGrp="1"/>
          </p:cNvGraphicFramePr>
          <p:nvPr>
            <p:ph idx="1"/>
            <p:extLst>
              <p:ext uri="{D42A27DB-BD31-4B8C-83A1-F6EECF244321}">
                <p14:modId xmlns:p14="http://schemas.microsoft.com/office/powerpoint/2010/main" val="2948455788"/>
              </p:ext>
            </p:extLst>
          </p:nvPr>
        </p:nvGraphicFramePr>
        <p:xfrm>
          <a:off x="5227231" y="982855"/>
          <a:ext cx="3552723" cy="3061206"/>
        </p:xfrm>
        <a:graphic>
          <a:graphicData uri="http://schemas.openxmlformats.org/drawingml/2006/table">
            <a:tbl>
              <a:tblPr firstRow="1" bandRow="1">
                <a:tableStyleId>{8EC20E35-A176-4012-BC5E-935CFFF8708E}</a:tableStyleId>
              </a:tblPr>
              <a:tblGrid>
                <a:gridCol w="1945462">
                  <a:extLst>
                    <a:ext uri="{9D8B030D-6E8A-4147-A177-3AD203B41FA5}">
                      <a16:colId xmlns:a16="http://schemas.microsoft.com/office/drawing/2014/main" val="20000"/>
                    </a:ext>
                  </a:extLst>
                </a:gridCol>
                <a:gridCol w="1607261">
                  <a:extLst>
                    <a:ext uri="{9D8B030D-6E8A-4147-A177-3AD203B41FA5}">
                      <a16:colId xmlns:a16="http://schemas.microsoft.com/office/drawing/2014/main" val="20001"/>
                    </a:ext>
                  </a:extLst>
                </a:gridCol>
              </a:tblGrid>
              <a:tr h="510201">
                <a:tc>
                  <a:txBody>
                    <a:bodyPr/>
                    <a:lstStyle/>
                    <a:p>
                      <a:endParaRPr sz="1700"/>
                    </a:p>
                  </a:txBody>
                  <a:tcPr marL="115955" marR="115955" marT="57977" marB="57977"/>
                </a:tc>
                <a:tc>
                  <a:txBody>
                    <a:bodyPr/>
                    <a:lstStyle/>
                    <a:p>
                      <a:pPr marL="0" lvl="0" indent="0" algn="r">
                        <a:buNone/>
                      </a:pPr>
                      <a:r>
                        <a:rPr sz="1700"/>
                        <a:t>x</a:t>
                      </a:r>
                    </a:p>
                  </a:txBody>
                  <a:tcPr marL="115955" marR="115955" marT="57977" marB="57977"/>
                </a:tc>
                <a:extLst>
                  <a:ext uri="{0D108BD9-81ED-4DB2-BD59-A6C34878D82A}">
                    <a16:rowId xmlns:a16="http://schemas.microsoft.com/office/drawing/2014/main" val="10000"/>
                  </a:ext>
                </a:extLst>
              </a:tr>
              <a:tr h="510201">
                <a:tc>
                  <a:txBody>
                    <a:bodyPr/>
                    <a:lstStyle/>
                    <a:p>
                      <a:pPr marL="0" lvl="0" indent="0">
                        <a:buNone/>
                      </a:pPr>
                      <a:r>
                        <a:rPr sz="1700"/>
                        <a:t>TBillClose</a:t>
                      </a:r>
                    </a:p>
                  </a:txBody>
                  <a:tcPr marL="115955" marR="115955" marT="57977" marB="57977"/>
                </a:tc>
                <a:tc>
                  <a:txBody>
                    <a:bodyPr/>
                    <a:lstStyle/>
                    <a:p>
                      <a:pPr marL="0" lvl="0" indent="0" algn="r">
                        <a:buNone/>
                      </a:pPr>
                      <a:r>
                        <a:rPr sz="1700" b="1" dirty="0"/>
                        <a:t>5.201603</a:t>
                      </a:r>
                    </a:p>
                  </a:txBody>
                  <a:tcPr marL="115955" marR="115955" marT="57977" marB="57977"/>
                </a:tc>
                <a:extLst>
                  <a:ext uri="{0D108BD9-81ED-4DB2-BD59-A6C34878D82A}">
                    <a16:rowId xmlns:a16="http://schemas.microsoft.com/office/drawing/2014/main" val="10001"/>
                  </a:ext>
                </a:extLst>
              </a:tr>
              <a:tr h="510201">
                <a:tc>
                  <a:txBody>
                    <a:bodyPr/>
                    <a:lstStyle/>
                    <a:p>
                      <a:pPr marL="0" lvl="0" indent="0">
                        <a:buNone/>
                      </a:pPr>
                      <a:r>
                        <a:rPr sz="1700"/>
                        <a:t>InfRate</a:t>
                      </a:r>
                    </a:p>
                  </a:txBody>
                  <a:tcPr marL="115955" marR="115955" marT="57977" marB="57977"/>
                </a:tc>
                <a:tc>
                  <a:txBody>
                    <a:bodyPr/>
                    <a:lstStyle/>
                    <a:p>
                      <a:pPr marL="0" lvl="0" indent="0" algn="r">
                        <a:buNone/>
                      </a:pPr>
                      <a:r>
                        <a:rPr sz="1700" b="1" dirty="0"/>
                        <a:t>2.590000</a:t>
                      </a:r>
                    </a:p>
                  </a:txBody>
                  <a:tcPr marL="115955" marR="115955" marT="57977" marB="57977"/>
                </a:tc>
                <a:extLst>
                  <a:ext uri="{0D108BD9-81ED-4DB2-BD59-A6C34878D82A}">
                    <a16:rowId xmlns:a16="http://schemas.microsoft.com/office/drawing/2014/main" val="10002"/>
                  </a:ext>
                </a:extLst>
              </a:tr>
              <a:tr h="510201">
                <a:tc>
                  <a:txBody>
                    <a:bodyPr/>
                    <a:lstStyle/>
                    <a:p>
                      <a:pPr marL="0" lvl="0" indent="0">
                        <a:buNone/>
                      </a:pPr>
                      <a:r>
                        <a:rPr sz="1700"/>
                        <a:t>M2</a:t>
                      </a:r>
                    </a:p>
                  </a:txBody>
                  <a:tcPr marL="115955" marR="115955" marT="57977" marB="57977"/>
                </a:tc>
                <a:tc>
                  <a:txBody>
                    <a:bodyPr/>
                    <a:lstStyle/>
                    <a:p>
                      <a:pPr marL="0" lvl="0" indent="0" algn="r">
                        <a:buNone/>
                      </a:pPr>
                      <a:r>
                        <a:rPr sz="1700" b="1" dirty="0"/>
                        <a:t>3.246820</a:t>
                      </a:r>
                    </a:p>
                  </a:txBody>
                  <a:tcPr marL="115955" marR="115955" marT="57977" marB="57977"/>
                </a:tc>
                <a:extLst>
                  <a:ext uri="{0D108BD9-81ED-4DB2-BD59-A6C34878D82A}">
                    <a16:rowId xmlns:a16="http://schemas.microsoft.com/office/drawing/2014/main" val="10003"/>
                  </a:ext>
                </a:extLst>
              </a:tr>
              <a:tr h="510201">
                <a:tc>
                  <a:txBody>
                    <a:bodyPr/>
                    <a:lstStyle/>
                    <a:p>
                      <a:pPr marL="0" lvl="0" indent="0">
                        <a:buNone/>
                      </a:pPr>
                      <a:r>
                        <a:rPr sz="1700"/>
                        <a:t>UnempRate</a:t>
                      </a:r>
                    </a:p>
                  </a:txBody>
                  <a:tcPr marL="115955" marR="115955" marT="57977" marB="57977"/>
                </a:tc>
                <a:tc>
                  <a:txBody>
                    <a:bodyPr/>
                    <a:lstStyle/>
                    <a:p>
                      <a:pPr marL="0" lvl="0" indent="0" algn="r">
                        <a:buNone/>
                      </a:pPr>
                      <a:r>
                        <a:rPr sz="1700" b="1" dirty="0"/>
                        <a:t>1.034536</a:t>
                      </a:r>
                    </a:p>
                  </a:txBody>
                  <a:tcPr marL="115955" marR="115955" marT="57977" marB="57977"/>
                </a:tc>
                <a:extLst>
                  <a:ext uri="{0D108BD9-81ED-4DB2-BD59-A6C34878D82A}">
                    <a16:rowId xmlns:a16="http://schemas.microsoft.com/office/drawing/2014/main" val="10004"/>
                  </a:ext>
                </a:extLst>
              </a:tr>
              <a:tr h="510201">
                <a:tc>
                  <a:txBody>
                    <a:bodyPr/>
                    <a:lstStyle/>
                    <a:p>
                      <a:pPr marL="0" lvl="0" indent="0">
                        <a:buNone/>
                      </a:pPr>
                      <a:r>
                        <a:rPr sz="1700"/>
                        <a:t>Recession</a:t>
                      </a:r>
                    </a:p>
                  </a:txBody>
                  <a:tcPr marL="115955" marR="115955" marT="57977" marB="57977"/>
                </a:tc>
                <a:tc>
                  <a:txBody>
                    <a:bodyPr/>
                    <a:lstStyle/>
                    <a:p>
                      <a:pPr marL="0" lvl="0" indent="0" algn="r">
                        <a:buNone/>
                      </a:pPr>
                      <a:r>
                        <a:rPr sz="1700" b="1" dirty="0"/>
                        <a:t>1.186641</a:t>
                      </a:r>
                    </a:p>
                  </a:txBody>
                  <a:tcPr marL="115955" marR="115955" marT="57977" marB="57977"/>
                </a:tc>
                <a:extLst>
                  <a:ext uri="{0D108BD9-81ED-4DB2-BD59-A6C34878D82A}">
                    <a16:rowId xmlns:a16="http://schemas.microsoft.com/office/drawing/2014/main" val="10005"/>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Regression Model Fit Plot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The model is fit to the first 423 observations, then ten test predictions are estimated (after the blue dotted line)</a:t>
            </a:r>
          </a:p>
        </p:txBody>
      </p:sp>
      <p:pic>
        <p:nvPicPr>
          <p:cNvPr id="3" name="Picture 1" descr="DS809ProjectPresentation_files/figure-pptx/unnamed-chunk-11-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Residual Assumptions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a:t>Before proceeding with model interpretation the regression residual assumptions must be verified:</a:t>
                </a:r>
              </a:p>
              <a:p>
                <a:pPr marL="342900" lvl="0" indent="-342900">
                  <a:buAutoNum type="arabicPeriod"/>
                </a:pPr>
                <a14:m>
                  <m:oMath xmlns:m="http://schemas.openxmlformats.org/officeDocument/2006/math">
                    <m:r>
                      <a:rPr lang="en-US" sz="1800">
                        <a:latin typeface="Cambria Math" panose="02040503050406030204" pitchFamily="18" charset="0"/>
                      </a:rPr>
                      <m:t>𝐸</m:t>
                    </m:r>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1</m:t>
                            </m:r>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𝑘𝑡</m:t>
                            </m:r>
                          </m:sub>
                        </m:sSub>
                      </m:e>
                    </m:d>
                    <m:r>
                      <a:rPr lang="ar-AE" sz="1800">
                        <a:latin typeface="Cambria Math" panose="02040503050406030204" pitchFamily="18" charset="0"/>
                      </a:rPr>
                      <m:t>=</m:t>
                    </m:r>
                    <m:r>
                      <a:rPr lang="ar-AE" sz="1800">
                        <a:latin typeface="Cambria Math" panose="02040503050406030204" pitchFamily="18" charset="0"/>
                      </a:rPr>
                      <m:t>0</m:t>
                    </m:r>
                  </m:oMath>
                </a14:m>
                <a:r>
                  <a:rPr lang="ar-AE" sz="1800"/>
                  <a:t> (</a:t>
                </a:r>
                <a:r>
                  <a:rPr lang="en-US" sz="1800"/>
                  <a:t>zero mean assumption)</a:t>
                </a:r>
              </a:p>
              <a:p>
                <a:pPr marL="342900" lvl="0" indent="-342900">
                  <a:buAutoNum type="arabicPeriod"/>
                </a:pPr>
                <a14:m>
                  <m:oMath xmlns:m="http://schemas.openxmlformats.org/officeDocument/2006/math">
                    <m:r>
                      <a:rPr lang="en-US" sz="1800">
                        <a:latin typeface="Cambria Math" panose="02040503050406030204" pitchFamily="18" charset="0"/>
                      </a:rPr>
                      <m:t>𝑉𝑎𝑟</m:t>
                    </m:r>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1</m:t>
                            </m:r>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𝑘𝑡</m:t>
                            </m:r>
                          </m:sub>
                        </m:sSub>
                      </m:e>
                    </m:d>
                    <m:r>
                      <a:rPr lang="ar-AE" sz="1800">
                        <a:latin typeface="Cambria Math" panose="02040503050406030204" pitchFamily="18" charset="0"/>
                      </a:rPr>
                      <m:t>=</m:t>
                    </m:r>
                    <m:r>
                      <a:rPr lang="ar-AE" sz="1800">
                        <a:latin typeface="Cambria Math" panose="02040503050406030204" pitchFamily="18" charset="0"/>
                      </a:rPr>
                      <m:t>𝑉𝑎𝑟</m:t>
                    </m:r>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e>
                    </m:d>
                    <m:r>
                      <a:rPr lang="ar-AE" sz="1800">
                        <a:latin typeface="Cambria Math" panose="02040503050406030204" pitchFamily="18" charset="0"/>
                      </a:rPr>
                      <m:t>=</m:t>
                    </m:r>
                    <m:sSup>
                      <m:sSupPr>
                        <m:ctrlPr>
                          <a:rPr lang="ar-AE" sz="1800" i="1">
                            <a:latin typeface="Cambria Math" panose="02040503050406030204" pitchFamily="18" charset="0"/>
                          </a:rPr>
                        </m:ctrlPr>
                      </m:sSupPr>
                      <m:e>
                        <m:r>
                          <a:rPr lang="ar-AE" sz="1800">
                            <a:latin typeface="Cambria Math" panose="02040503050406030204" pitchFamily="18" charset="0"/>
                          </a:rPr>
                          <m:t>𝜎</m:t>
                        </m:r>
                      </m:e>
                      <m:sup>
                        <m:r>
                          <a:rPr lang="ar-AE" sz="1800">
                            <a:latin typeface="Cambria Math" panose="02040503050406030204" pitchFamily="18" charset="0"/>
                          </a:rPr>
                          <m:t>2</m:t>
                        </m:r>
                      </m:sup>
                    </m:sSup>
                  </m:oMath>
                </a14:m>
                <a:r>
                  <a:rPr lang="ar-AE" sz="1800"/>
                  <a:t> </a:t>
                </a:r>
                <a:r>
                  <a:rPr lang="en-US" sz="1800"/>
                  <a:t>for all </a:t>
                </a:r>
                <a14:m>
                  <m:oMath xmlns:m="http://schemas.openxmlformats.org/officeDocument/2006/math">
                    <m:r>
                      <a:rPr lang="en-US" sz="1800">
                        <a:latin typeface="Cambria Math" panose="02040503050406030204" pitchFamily="18" charset="0"/>
                      </a:rPr>
                      <m:t>𝑡</m:t>
                    </m:r>
                  </m:oMath>
                </a14:m>
                <a:r>
                  <a:rPr lang="en-US" sz="1800"/>
                  <a:t> (constant variance assumption)</a:t>
                </a:r>
              </a:p>
              <a:p>
                <a:pPr marL="342900" lvl="0" indent="-342900">
                  <a:buAutoNum type="arabicPeriod"/>
                </a:pPr>
                <a14:m>
                  <m:oMath xmlns:m="http://schemas.openxmlformats.org/officeDocument/2006/math">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1</m:t>
                            </m:r>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𝑘𝑡</m:t>
                            </m:r>
                          </m:sub>
                        </m:sSub>
                      </m:e>
                    </m:d>
                    <m:r>
                      <a:rPr lang="ar-AE" sz="1800">
                        <a:latin typeface="Cambria Math" panose="02040503050406030204" pitchFamily="18" charset="0"/>
                      </a:rPr>
                      <m:t> </m:t>
                    </m:r>
                    <m:r>
                      <a:rPr lang="ar-AE" sz="1800">
                        <a:latin typeface="Cambria Math" panose="02040503050406030204" pitchFamily="18" charset="0"/>
                      </a:rPr>
                      <m:t>𝑁</m:t>
                    </m:r>
                    <m:d>
                      <m:dPr>
                        <m:ctrlPr>
                          <a:rPr lang="ar-AE" sz="1800" i="1">
                            <a:latin typeface="Cambria Math" panose="02040503050406030204" pitchFamily="18" charset="0"/>
                          </a:rPr>
                        </m:ctrlPr>
                      </m:dPr>
                      <m:e>
                        <m:r>
                          <a:rPr lang="ar-AE" sz="1800">
                            <a:latin typeface="Cambria Math" panose="02040503050406030204" pitchFamily="18" charset="0"/>
                          </a:rPr>
                          <m:t>0</m:t>
                        </m:r>
                        <m:r>
                          <a:rPr lang="ar-AE" sz="1800">
                            <a:latin typeface="Cambria Math" panose="02040503050406030204" pitchFamily="18" charset="0"/>
                          </a:rPr>
                          <m:t>,</m:t>
                        </m:r>
                        <m:sSup>
                          <m:sSupPr>
                            <m:ctrlPr>
                              <a:rPr lang="ar-AE" sz="1800" i="1">
                                <a:latin typeface="Cambria Math" panose="02040503050406030204" pitchFamily="18" charset="0"/>
                              </a:rPr>
                            </m:ctrlPr>
                          </m:sSupPr>
                          <m:e>
                            <m:r>
                              <a:rPr lang="ar-AE" sz="1800">
                                <a:latin typeface="Cambria Math" panose="02040503050406030204" pitchFamily="18" charset="0"/>
                              </a:rPr>
                              <m:t>𝜎</m:t>
                            </m:r>
                          </m:e>
                          <m:sup>
                            <m:r>
                              <a:rPr lang="ar-AE" sz="1800">
                                <a:latin typeface="Cambria Math" panose="02040503050406030204" pitchFamily="18" charset="0"/>
                              </a:rPr>
                              <m:t>2</m:t>
                            </m:r>
                          </m:sup>
                        </m:sSup>
                      </m:e>
                    </m:d>
                  </m:oMath>
                </a14:m>
                <a:r>
                  <a:rPr lang="ar-AE" sz="1800"/>
                  <a:t> </a:t>
                </a:r>
                <a:r>
                  <a:rPr lang="en-US" sz="1800"/>
                  <a:t>for all </a:t>
                </a:r>
                <a14:m>
                  <m:oMath xmlns:m="http://schemas.openxmlformats.org/officeDocument/2006/math">
                    <m:r>
                      <a:rPr lang="en-US" sz="1800">
                        <a:latin typeface="Cambria Math" panose="02040503050406030204" pitchFamily="18" charset="0"/>
                      </a:rPr>
                      <m:t>𝑡</m:t>
                    </m:r>
                  </m:oMath>
                </a14:m>
                <a:r>
                  <a:rPr lang="en-US" sz="1800"/>
                  <a:t> (normality assumption)</a:t>
                </a:r>
              </a:p>
              <a:p>
                <a:pPr marL="342900" lvl="0" indent="-342900">
                  <a:buAutoNum type="arabicPeriod"/>
                </a:pPr>
                <a14:m>
                  <m:oMath xmlns:m="http://schemas.openxmlformats.org/officeDocument/2006/math">
                    <m:r>
                      <a:rPr lang="en-US" sz="1800">
                        <a:latin typeface="Cambria Math" panose="02040503050406030204" pitchFamily="18" charset="0"/>
                      </a:rPr>
                      <m:t>𝐶𝑜𝑣</m:t>
                    </m:r>
                    <m:r>
                      <a:rPr lang="en-US" sz="1800">
                        <a:latin typeface="Cambria Math" panose="02040503050406030204" pitchFamily="18" charset="0"/>
                      </a:rPr>
                      <m:t>(</m:t>
                    </m:r>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h</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1</m:t>
                            </m:r>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𝑋</m:t>
                            </m:r>
                          </m:e>
                          <m:sub>
                            <m:r>
                              <a:rPr lang="ar-AE" sz="1800">
                                <a:latin typeface="Cambria Math" panose="02040503050406030204" pitchFamily="18" charset="0"/>
                              </a:rPr>
                              <m:t>𝑘𝑡</m:t>
                            </m:r>
                          </m:sub>
                        </m:sSub>
                      </m:e>
                    </m:d>
                    <m:r>
                      <a:rPr lang="ar-AE" sz="1800">
                        <a:latin typeface="Cambria Math" panose="02040503050406030204" pitchFamily="18" charset="0"/>
                      </a:rPr>
                      <m:t>=</m:t>
                    </m:r>
                    <m:r>
                      <a:rPr lang="ar-AE" sz="1800">
                        <a:latin typeface="Cambria Math" panose="02040503050406030204" pitchFamily="18" charset="0"/>
                      </a:rPr>
                      <m:t>0</m:t>
                    </m:r>
                  </m:oMath>
                </a14:m>
                <a:r>
                  <a:rPr lang="ar-AE" sz="1800"/>
                  <a:t> </a:t>
                </a:r>
                <a:r>
                  <a:rPr lang="en-US" sz="1800"/>
                  <a:t>for </a:t>
                </a:r>
                <a14:m>
                  <m:oMath xmlns:m="http://schemas.openxmlformats.org/officeDocument/2006/math">
                    <m:r>
                      <a:rPr lang="en-US" sz="1800">
                        <a:latin typeface="Cambria Math" panose="02040503050406030204" pitchFamily="18" charset="0"/>
                      </a:rPr>
                      <m:t>𝑡</m:t>
                    </m:r>
                    <m:r>
                      <a:rPr lang="en-US" sz="1800">
                        <a:latin typeface="Cambria Math" panose="02040503050406030204" pitchFamily="18" charset="0"/>
                      </a:rPr>
                      <m:t>≠</m:t>
                    </m:r>
                    <m:r>
                      <a:rPr lang="en-US" sz="1800">
                        <a:latin typeface="Cambria Math" panose="02040503050406030204" pitchFamily="18" charset="0"/>
                      </a:rPr>
                      <m:t>h</m:t>
                    </m:r>
                  </m:oMath>
                </a14:m>
                <a:r>
                  <a:rPr lang="en-US" sz="1800"/>
                  <a:t> (error terms are not autocorrelated along the time dimension)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1080"/>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Residual Normality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400" dirty="0"/>
                  <a:t>The Shapiro-Wilk Test is performed to verify residual normality:</a:t>
                </a:r>
              </a:p>
              <a:p>
                <a:pPr lvl="0" indent="0">
                  <a:lnSpc>
                    <a:spcPct val="90000"/>
                  </a:lnSpc>
                  <a:buNone/>
                </a:pPr>
                <a:r>
                  <a:rPr lang="en-US" sz="1400" dirty="0">
                    <a:latin typeface="Courier"/>
                  </a:rPr>
                  <a:t>## 
##  Shapiro-Wilk normality test
## 
## data:  </a:t>
                </a:r>
                <a:r>
                  <a:rPr lang="en-US" sz="1400" dirty="0" err="1">
                    <a:latin typeface="Courier"/>
                  </a:rPr>
                  <a:t>rstandard</a:t>
                </a:r>
                <a:r>
                  <a:rPr lang="en-US" sz="1400" dirty="0">
                    <a:latin typeface="Courier"/>
                  </a:rPr>
                  <a:t>(mlm.ts2)
## W = 0.97691, p-value = 2.931e-06</a:t>
                </a:r>
              </a:p>
              <a:p>
                <a:pPr marL="0" lvl="0" indent="0">
                  <a:lnSpc>
                    <a:spcPct val="90000"/>
                  </a:lnSpc>
                  <a:buNone/>
                </a:pP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0</m:t>
                        </m:r>
                      </m:sub>
                    </m:sSub>
                  </m:oMath>
                </a14:m>
                <a:r>
                  <a:rPr lang="ar-AE" sz="1400" dirty="0"/>
                  <a:t>: </a:t>
                </a:r>
                <a:r>
                  <a:rPr lang="en-US" sz="1400" dirty="0"/>
                  <a:t>Series are normally distributed. vs.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𝑎</m:t>
                        </m:r>
                      </m:sub>
                    </m:sSub>
                  </m:oMath>
                </a14:m>
                <a:r>
                  <a:rPr lang="ar-AE" sz="1400" dirty="0"/>
                  <a:t>: </a:t>
                </a:r>
                <a:r>
                  <a:rPr lang="en-US" sz="1400" dirty="0"/>
                  <a:t>Series are not normally distributed</a:t>
                </a:r>
              </a:p>
              <a:p>
                <a:pPr marL="0" lvl="0" indent="0">
                  <a:lnSpc>
                    <a:spcPct val="90000"/>
                  </a:lnSpc>
                  <a:buNone/>
                </a:pPr>
                <a:r>
                  <a:rPr lang="en-US" sz="1400" dirty="0"/>
                  <a:t>The resulting p-value is less than 0.05, therefore </a:t>
                </a:r>
                <a14:m>
                  <m:oMath xmlns:m="http://schemas.openxmlformats.org/officeDocument/2006/math">
                    <m:sSub>
                      <m:sSubPr>
                        <m:ctrlPr>
                          <a:rPr lang="ar-AE" sz="1400" i="1">
                            <a:latin typeface="Cambria Math" panose="02040503050406030204" pitchFamily="18" charset="0"/>
                          </a:rPr>
                        </m:ctrlPr>
                      </m:sSubPr>
                      <m:e>
                        <m:r>
                          <a:rPr lang="ar-AE" sz="1400">
                            <a:latin typeface="Cambria Math" panose="02040503050406030204" pitchFamily="18" charset="0"/>
                          </a:rPr>
                          <m:t>𝐻</m:t>
                        </m:r>
                      </m:e>
                      <m:sub>
                        <m:r>
                          <a:rPr lang="ar-AE" sz="1400">
                            <a:latin typeface="Cambria Math" panose="02040503050406030204" pitchFamily="18" charset="0"/>
                          </a:rPr>
                          <m:t>0</m:t>
                        </m:r>
                      </m:sub>
                    </m:sSub>
                  </m:oMath>
                </a14:m>
                <a:r>
                  <a:rPr lang="ar-AE" sz="1400" dirty="0"/>
                  <a:t> </a:t>
                </a:r>
                <a:r>
                  <a:rPr lang="en-US" sz="1400" dirty="0"/>
                  <a:t>is rejected, and one must conclude that the series are </a:t>
                </a:r>
                <a:r>
                  <a:rPr lang="en-US" sz="1400" b="1" dirty="0"/>
                  <a:t>not normally distributed.</a:t>
                </a:r>
              </a:p>
              <a:p>
                <a:pPr marL="0" lvl="0" indent="0">
                  <a:lnSpc>
                    <a:spcPct val="90000"/>
                  </a:lnSpc>
                  <a:buNone/>
                </a:pPr>
                <a:r>
                  <a:rPr lang="en-US" sz="1400" dirty="0"/>
                  <a:t>The other assumptions are verified to ensure fully rigorous analysis, however are technically unnecessary given this result.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405"/>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Regression Residual Autocorrelation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fontScale="92500" lnSpcReduction="10000"/>
              </a:bodyPr>
              <a:lstStyle/>
              <a:p>
                <a:pPr lvl="0" defTabSz="914400">
                  <a:lnSpc>
                    <a:spcPct val="90000"/>
                  </a:lnSpc>
                </a:pPr>
                <a:r>
                  <a:rPr lang="en-US" sz="1100" dirty="0"/>
                  <a:t>The Box-Pierce test is performed to identify if the residuals are autocorrelated:</a:t>
                </a:r>
              </a:p>
              <a:p>
                <a:pPr lvl="0" defTabSz="914400">
                  <a:lnSpc>
                    <a:spcPct val="90000"/>
                  </a:lnSpc>
                </a:pPr>
                <a:endParaRPr lang="en-US" sz="1100" dirty="0"/>
              </a:p>
              <a:p>
                <a:pPr lvl="0" defTabSz="914400">
                  <a:lnSpc>
                    <a:spcPct val="90000"/>
                  </a:lnSpc>
                </a:pPr>
                <a:r>
                  <a:rPr lang="en-US" sz="1100" dirty="0"/>
                  <a:t>## 
##  Box-Pierce test
## 
## data:  </a:t>
                </a:r>
                <a:r>
                  <a:rPr lang="en-US" sz="1100" dirty="0" err="1"/>
                  <a:t>rstandard</a:t>
                </a:r>
                <a:r>
                  <a:rPr lang="en-US" sz="1100" dirty="0"/>
                  <a:t>(mlm.ts2)
## X-squared = 3032.8, df = 36, p-value &lt; 2.2e-16</a:t>
                </a:r>
              </a:p>
              <a:p>
                <a:pPr lvl="0" defTabSz="914400">
                  <a:lnSpc>
                    <a:spcPct val="90000"/>
                  </a:lnSpc>
                </a:pPr>
                <a:endParaRPr lang="en-US" sz="1100" i="1" dirty="0">
                  <a:latin typeface="Cambria Math" panose="02040503050406030204" pitchFamily="18" charset="0"/>
                </a:endParaRPr>
              </a:p>
              <a:p>
                <a:pPr lvl="0" defTabSz="914400">
                  <a:lnSpc>
                    <a:spcPct val="90000"/>
                  </a:lnSpc>
                </a:pPr>
                <a14:m>
                  <m:oMath xmlns:m="http://schemas.openxmlformats.org/officeDocument/2006/math">
                    <m:sSub>
                      <m:sSubPr>
                        <m:ctrlPr>
                          <a:rPr lang="en-US" sz="1100" i="1">
                            <a:latin typeface="Cambria Math" panose="02040503050406030204" pitchFamily="18" charset="0"/>
                          </a:rPr>
                        </m:ctrlPr>
                      </m:sSubPr>
                      <m:e>
                        <m:r>
                          <a:rPr lang="en-US" sz="1100">
                            <a:latin typeface="Cambria Math" panose="02040503050406030204" pitchFamily="18" charset="0"/>
                          </a:rPr>
                          <m:t>𝐻</m:t>
                        </m:r>
                      </m:e>
                      <m:sub>
                        <m:r>
                          <a:rPr lang="en-US" sz="1100">
                            <a:latin typeface="Cambria Math" panose="02040503050406030204" pitchFamily="18" charset="0"/>
                          </a:rPr>
                          <m:t>0</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r>
                          <a:rPr lang="en-US" sz="1100">
                            <a:latin typeface="Cambria Math" panose="02040503050406030204" pitchFamily="18" charset="0"/>
                          </a:rPr>
                          <m:t>𝜌</m:t>
                        </m:r>
                      </m:e>
                      <m:sub>
                        <m:r>
                          <a:rPr lang="en-US" sz="1100">
                            <a:latin typeface="Cambria Math" panose="02040503050406030204" pitchFamily="18" charset="0"/>
                          </a:rPr>
                          <m:t>1</m:t>
                        </m:r>
                      </m:sub>
                    </m:sSub>
                    <m:r>
                      <a:rPr lang="en-US" sz="1100">
                        <a:latin typeface="Cambria Math" panose="02040503050406030204" pitchFamily="18" charset="0"/>
                      </a:rPr>
                      <m:t>=</m:t>
                    </m:r>
                    <m:sSub>
                      <m:sSubPr>
                        <m:ctrlPr>
                          <a:rPr lang="en-US" sz="1100" i="1">
                            <a:latin typeface="Cambria Math" panose="02040503050406030204" pitchFamily="18" charset="0"/>
                          </a:rPr>
                        </m:ctrlPr>
                      </m:sSubPr>
                      <m:e>
                        <m:r>
                          <a:rPr lang="en-US" sz="1100">
                            <a:latin typeface="Cambria Math" panose="02040503050406030204" pitchFamily="18" charset="0"/>
                          </a:rPr>
                          <m:t>𝜌</m:t>
                        </m:r>
                      </m:e>
                      <m:sub>
                        <m:r>
                          <a:rPr lang="en-US" sz="1100">
                            <a:latin typeface="Cambria Math" panose="02040503050406030204" pitchFamily="18" charset="0"/>
                          </a:rPr>
                          <m:t>2</m:t>
                        </m:r>
                      </m:sub>
                    </m:sSub>
                    <m:r>
                      <a:rPr lang="en-US" sz="1100">
                        <a:latin typeface="Cambria Math" panose="02040503050406030204" pitchFamily="18" charset="0"/>
                      </a:rPr>
                      <m:t>=</m:t>
                    </m:r>
                    <m:sSub>
                      <m:sSubPr>
                        <m:ctrlPr>
                          <a:rPr lang="en-US" sz="1100" i="1">
                            <a:latin typeface="Cambria Math" panose="02040503050406030204" pitchFamily="18" charset="0"/>
                          </a:rPr>
                        </m:ctrlPr>
                      </m:sSubPr>
                      <m:e>
                        <m:r>
                          <a:rPr lang="en-US" sz="1100">
                            <a:latin typeface="Cambria Math" panose="02040503050406030204" pitchFamily="18" charset="0"/>
                          </a:rPr>
                          <m:t>𝜌</m:t>
                        </m:r>
                      </m:e>
                      <m:sub>
                        <m:r>
                          <a:rPr lang="en-US" sz="1100">
                            <a:latin typeface="Cambria Math" panose="02040503050406030204" pitchFamily="18" charset="0"/>
                          </a:rPr>
                          <m:t>𝑘</m:t>
                        </m:r>
                      </m:sub>
                    </m:sSub>
                    <m:r>
                      <a:rPr lang="en-US" sz="1100">
                        <a:latin typeface="Cambria Math" panose="02040503050406030204" pitchFamily="18" charset="0"/>
                      </a:rPr>
                      <m:t>=</m:t>
                    </m:r>
                    <m:r>
                      <a:rPr lang="en-US" sz="1100">
                        <a:latin typeface="Cambria Math" panose="02040503050406030204" pitchFamily="18" charset="0"/>
                      </a:rPr>
                      <m:t>0</m:t>
                    </m:r>
                  </m:oMath>
                </a14:m>
                <a:r>
                  <a:rPr lang="en-US" sz="1100" dirty="0"/>
                  <a:t> (all autocorrelations are zero). vs. </a:t>
                </a:r>
                <a14:m>
                  <m:oMath xmlns:m="http://schemas.openxmlformats.org/officeDocument/2006/math">
                    <m:sSub>
                      <m:sSubPr>
                        <m:ctrlPr>
                          <a:rPr lang="en-US" sz="1100" i="1">
                            <a:latin typeface="Cambria Math" panose="02040503050406030204" pitchFamily="18" charset="0"/>
                          </a:rPr>
                        </m:ctrlPr>
                      </m:sSubPr>
                      <m:e>
                        <m:r>
                          <a:rPr lang="en-US" sz="1100">
                            <a:latin typeface="Cambria Math" panose="02040503050406030204" pitchFamily="18" charset="0"/>
                          </a:rPr>
                          <m:t>𝐻</m:t>
                        </m:r>
                      </m:e>
                      <m:sub>
                        <m:r>
                          <a:rPr lang="en-US" sz="1100">
                            <a:latin typeface="Cambria Math" panose="02040503050406030204" pitchFamily="18" charset="0"/>
                          </a:rPr>
                          <m:t>𝑎</m:t>
                        </m:r>
                      </m:sub>
                    </m:sSub>
                  </m:oMath>
                </a14:m>
                <a:r>
                  <a:rPr lang="en-US" sz="1100" dirty="0"/>
                  <a:t>: at least one </a:t>
                </a:r>
                <a14:m>
                  <m:oMath xmlns:m="http://schemas.openxmlformats.org/officeDocument/2006/math">
                    <m:sSub>
                      <m:sSubPr>
                        <m:ctrlPr>
                          <a:rPr lang="en-US" sz="1100" i="1">
                            <a:latin typeface="Cambria Math" panose="02040503050406030204" pitchFamily="18" charset="0"/>
                          </a:rPr>
                        </m:ctrlPr>
                      </m:sSubPr>
                      <m:e>
                        <m:r>
                          <a:rPr lang="en-US" sz="1100">
                            <a:latin typeface="Cambria Math" panose="02040503050406030204" pitchFamily="18" charset="0"/>
                          </a:rPr>
                          <m:t>𝜌</m:t>
                        </m:r>
                      </m:e>
                      <m:sub>
                        <m:r>
                          <a:rPr lang="en-US" sz="1100">
                            <a:latin typeface="Cambria Math" panose="02040503050406030204" pitchFamily="18" charset="0"/>
                          </a:rPr>
                          <m:t>𝑘</m:t>
                        </m:r>
                      </m:sub>
                    </m:sSub>
                    <m:r>
                      <a:rPr lang="en-US" sz="1100">
                        <a:latin typeface="Cambria Math" panose="02040503050406030204" pitchFamily="18" charset="0"/>
                      </a:rPr>
                      <m:t>≠</m:t>
                    </m:r>
                    <m:r>
                      <a:rPr lang="en-US" sz="1100">
                        <a:latin typeface="Cambria Math" panose="02040503050406030204" pitchFamily="18" charset="0"/>
                      </a:rPr>
                      <m:t>0</m:t>
                    </m:r>
                  </m:oMath>
                </a14:m>
                <a:r>
                  <a:rPr lang="en-US" sz="1100" dirty="0"/>
                  <a:t> (at least one </a:t>
                </a:r>
                <a:r>
                  <a:rPr lang="en-US" sz="1100" dirty="0" err="1"/>
                  <a:t>autocorrealtion</a:t>
                </a:r>
                <a:r>
                  <a:rPr lang="en-US" sz="1100" dirty="0"/>
                  <a:t> is not zero)</a:t>
                </a:r>
              </a:p>
              <a:p>
                <a:pPr lvl="0" defTabSz="914400">
                  <a:lnSpc>
                    <a:spcPct val="90000"/>
                  </a:lnSpc>
                </a:pPr>
                <a:endParaRPr lang="en-US" sz="1100" b="1" dirty="0"/>
              </a:p>
              <a:p>
                <a:pPr lvl="0" defTabSz="914400">
                  <a:lnSpc>
                    <a:spcPct val="90000"/>
                  </a:lnSpc>
                </a:pPr>
                <a:r>
                  <a:rPr lang="en-US" sz="1100" b="1" dirty="0"/>
                  <a:t>The residuals are highly autocorrelated and non-stationary. </a:t>
                </a:r>
                <a:r>
                  <a:rPr lang="en-US" sz="1100" dirty="0"/>
                  <a:t>This model can be improved greatly, as there still appears to be time series information not captured in this model.</a:t>
                </a:r>
              </a:p>
              <a:p>
                <a:pPr lvl="0" defTabSz="914400">
                  <a:lnSpc>
                    <a:spcPct val="90000"/>
                  </a:lnSpc>
                </a:pPr>
                <a:endParaRPr lang="en-US" sz="1100" dirty="0"/>
              </a:p>
              <a:p>
                <a:pPr lvl="0" defTabSz="914400">
                  <a:lnSpc>
                    <a:spcPct val="90000"/>
                  </a:lnSpc>
                </a:pPr>
                <a:r>
                  <a:rPr lang="en-US" sz="1100" dirty="0"/>
                  <a:t>The resulting p-value is less than 0.05, therefore </a:t>
                </a:r>
                <a14:m>
                  <m:oMath xmlns:m="http://schemas.openxmlformats.org/officeDocument/2006/math">
                    <m:sSub>
                      <m:sSubPr>
                        <m:ctrlPr>
                          <a:rPr lang="en-US" sz="1100" i="1">
                            <a:latin typeface="Cambria Math" panose="02040503050406030204" pitchFamily="18" charset="0"/>
                          </a:rPr>
                        </m:ctrlPr>
                      </m:sSubPr>
                      <m:e>
                        <m:r>
                          <a:rPr lang="en-US" sz="1100">
                            <a:latin typeface="Cambria Math" panose="02040503050406030204" pitchFamily="18" charset="0"/>
                          </a:rPr>
                          <m:t>𝐻</m:t>
                        </m:r>
                      </m:e>
                      <m:sub>
                        <m:r>
                          <a:rPr lang="en-US" sz="1100">
                            <a:latin typeface="Cambria Math" panose="02040503050406030204" pitchFamily="18" charset="0"/>
                          </a:rPr>
                          <m:t>0</m:t>
                        </m:r>
                      </m:sub>
                    </m:sSub>
                  </m:oMath>
                </a14:m>
                <a:r>
                  <a:rPr lang="en-US" sz="1100" dirty="0"/>
                  <a:t> is rejected, and one must conclude that at least one lag value returns a statistically significant autocorrelation, as seen below:</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t="-647"/>
                </a:stretch>
              </a:blipFill>
            </p:spPr>
            <p:txBody>
              <a:bodyPr/>
              <a:lstStyle/>
              <a:p>
                <a:r>
                  <a:rPr lang="en-US">
                    <a:noFill/>
                  </a:rPr>
                  <a:t> </a:t>
                </a:r>
              </a:p>
            </p:txBody>
          </p:sp>
        </mc:Fallback>
      </mc:AlternateContent>
      <p:pic>
        <p:nvPicPr>
          <p:cNvPr id="3" name="Picture 1" descr="DS809ProjectPresentation_files/figure-pptx/unnamed-chunk-14-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Constant Variance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600" dirty="0"/>
                  <a:t>White’s test for heteroscedasticity is performed to confirm constant variance:</a:t>
                </a:r>
              </a:p>
              <a:p>
                <a:pPr lvl="0" indent="0">
                  <a:lnSpc>
                    <a:spcPct val="90000"/>
                  </a:lnSpc>
                  <a:buNone/>
                </a:pPr>
                <a:r>
                  <a:rPr lang="en-US" sz="1600" dirty="0">
                    <a:latin typeface="Courier"/>
                  </a:rPr>
                  <a:t>## # A </a:t>
                </a:r>
                <a:r>
                  <a:rPr lang="en-US" sz="1600" dirty="0" err="1">
                    <a:latin typeface="Courier"/>
                  </a:rPr>
                  <a:t>tibble</a:t>
                </a:r>
                <a:r>
                  <a:rPr lang="en-US" sz="1600" dirty="0">
                    <a:latin typeface="Courier"/>
                  </a:rPr>
                  <a:t>: 1 x 5
##   statistic  </a:t>
                </a:r>
                <a:r>
                  <a:rPr lang="en-US" sz="1600" dirty="0" err="1">
                    <a:latin typeface="Courier"/>
                  </a:rPr>
                  <a:t>p.value</a:t>
                </a:r>
                <a:r>
                  <a:rPr lang="en-US" sz="1600" dirty="0">
                    <a:latin typeface="Courier"/>
                  </a:rPr>
                  <a:t> parameter method       alternative
##       &lt;</a:t>
                </a:r>
                <a:r>
                  <a:rPr lang="en-US" sz="1600" dirty="0" err="1">
                    <a:latin typeface="Courier"/>
                  </a:rPr>
                  <a:t>dbl</a:t>
                </a:r>
                <a:r>
                  <a:rPr lang="en-US" sz="1600" dirty="0">
                    <a:latin typeface="Courier"/>
                  </a:rPr>
                  <a:t>&gt;    &lt;</a:t>
                </a:r>
                <a:r>
                  <a:rPr lang="en-US" sz="1600" dirty="0" err="1">
                    <a:latin typeface="Courier"/>
                  </a:rPr>
                  <a:t>dbl</a:t>
                </a:r>
                <a:r>
                  <a:rPr lang="en-US" sz="1600" dirty="0">
                    <a:latin typeface="Courier"/>
                  </a:rPr>
                  <a:t>&gt;     &lt;</a:t>
                </a:r>
                <a:r>
                  <a:rPr lang="en-US" sz="1600" dirty="0" err="1">
                    <a:latin typeface="Courier"/>
                  </a:rPr>
                  <a:t>dbl</a:t>
                </a:r>
                <a:r>
                  <a:rPr lang="en-US" sz="1600" dirty="0">
                    <a:latin typeface="Courier"/>
                  </a:rPr>
                  <a:t>&gt; &lt;</a:t>
                </a:r>
                <a:r>
                  <a:rPr lang="en-US" sz="1600" dirty="0" err="1">
                    <a:latin typeface="Courier"/>
                  </a:rPr>
                  <a:t>chr</a:t>
                </a:r>
                <a:r>
                  <a:rPr lang="en-US" sz="1600" dirty="0">
                    <a:latin typeface="Courier"/>
                  </a:rPr>
                  <a:t>&gt;        &lt;</a:t>
                </a:r>
                <a:r>
                  <a:rPr lang="en-US" sz="1600" dirty="0" err="1">
                    <a:latin typeface="Courier"/>
                  </a:rPr>
                  <a:t>chr</a:t>
                </a:r>
                <a:r>
                  <a:rPr lang="en-US" sz="1600" dirty="0">
                    <a:latin typeface="Courier"/>
                  </a:rPr>
                  <a:t>&gt;      
## 1      127. 1.27e-17        20 White's Test greater</a:t>
                </a:r>
              </a:p>
              <a:p>
                <a:pPr marL="0" lvl="0" indent="0">
                  <a:lnSpc>
                    <a:spcPct val="90000"/>
                  </a:lnSpc>
                  <a:buNone/>
                </a:pPr>
                <a14:m>
                  <m:oMath xmlns:m="http://schemas.openxmlformats.org/officeDocument/2006/math">
                    <m:sSub>
                      <m:sSubPr>
                        <m:ctrlPr>
                          <a:rPr lang="ar-AE" sz="1600" i="1">
                            <a:latin typeface="Cambria Math" panose="02040503050406030204" pitchFamily="18" charset="0"/>
                          </a:rPr>
                        </m:ctrlPr>
                      </m:sSubPr>
                      <m:e>
                        <m:r>
                          <a:rPr lang="ar-AE" sz="1600">
                            <a:latin typeface="Cambria Math" panose="02040503050406030204" pitchFamily="18" charset="0"/>
                          </a:rPr>
                          <m:t>𝐻</m:t>
                        </m:r>
                      </m:e>
                      <m:sub>
                        <m:r>
                          <a:rPr lang="ar-AE" sz="1600">
                            <a:latin typeface="Cambria Math" panose="02040503050406030204" pitchFamily="18" charset="0"/>
                          </a:rPr>
                          <m:t>0</m:t>
                        </m:r>
                      </m:sub>
                    </m:sSub>
                  </m:oMath>
                </a14:m>
                <a:r>
                  <a:rPr lang="ar-AE" sz="1600" dirty="0"/>
                  <a:t>: </a:t>
                </a:r>
                <a:r>
                  <a:rPr lang="en-US" sz="1600" dirty="0"/>
                  <a:t>There is no Heteroscedasticity (constant variance) vs. </a:t>
                </a:r>
                <a14:m>
                  <m:oMath xmlns:m="http://schemas.openxmlformats.org/officeDocument/2006/math">
                    <m:sSub>
                      <m:sSubPr>
                        <m:ctrlPr>
                          <a:rPr lang="ar-AE" sz="1600" i="1">
                            <a:latin typeface="Cambria Math" panose="02040503050406030204" pitchFamily="18" charset="0"/>
                          </a:rPr>
                        </m:ctrlPr>
                      </m:sSubPr>
                      <m:e>
                        <m:r>
                          <a:rPr lang="ar-AE" sz="1600">
                            <a:latin typeface="Cambria Math" panose="02040503050406030204" pitchFamily="18" charset="0"/>
                          </a:rPr>
                          <m:t>𝐻</m:t>
                        </m:r>
                      </m:e>
                      <m:sub>
                        <m:r>
                          <a:rPr lang="ar-AE" sz="1600">
                            <a:latin typeface="Cambria Math" panose="02040503050406030204" pitchFamily="18" charset="0"/>
                          </a:rPr>
                          <m:t>𝑎</m:t>
                        </m:r>
                      </m:sub>
                    </m:sSub>
                  </m:oMath>
                </a14:m>
                <a:r>
                  <a:rPr lang="ar-AE" sz="1600" dirty="0"/>
                  <a:t>: </a:t>
                </a:r>
                <a:r>
                  <a:rPr lang="en-US" sz="1600" dirty="0"/>
                  <a:t>There is Heteroscedasticity (no constant variance)</a:t>
                </a:r>
              </a:p>
              <a:p>
                <a:pPr marL="0" lvl="0" indent="0">
                  <a:lnSpc>
                    <a:spcPct val="90000"/>
                  </a:lnSpc>
                  <a:buNone/>
                </a:pPr>
                <a:r>
                  <a:rPr lang="en-US" sz="1600" dirty="0"/>
                  <a:t>The resulting p-value is less than 0.05, therefore </a:t>
                </a:r>
                <a14:m>
                  <m:oMath xmlns:m="http://schemas.openxmlformats.org/officeDocument/2006/math">
                    <m:sSub>
                      <m:sSubPr>
                        <m:ctrlPr>
                          <a:rPr lang="ar-AE" sz="1600" i="1">
                            <a:latin typeface="Cambria Math" panose="02040503050406030204" pitchFamily="18" charset="0"/>
                          </a:rPr>
                        </m:ctrlPr>
                      </m:sSubPr>
                      <m:e>
                        <m:r>
                          <a:rPr lang="ar-AE" sz="1600">
                            <a:latin typeface="Cambria Math" panose="02040503050406030204" pitchFamily="18" charset="0"/>
                          </a:rPr>
                          <m:t>𝐻</m:t>
                        </m:r>
                      </m:e>
                      <m:sub>
                        <m:r>
                          <a:rPr lang="ar-AE" sz="1600">
                            <a:latin typeface="Cambria Math" panose="02040503050406030204" pitchFamily="18" charset="0"/>
                          </a:rPr>
                          <m:t>0</m:t>
                        </m:r>
                      </m:sub>
                    </m:sSub>
                  </m:oMath>
                </a14:m>
                <a:r>
                  <a:rPr lang="ar-AE" sz="1600" dirty="0"/>
                  <a:t> </a:t>
                </a:r>
                <a:r>
                  <a:rPr lang="en-US" sz="1600" dirty="0"/>
                  <a:t>is rejected, and one must conclude that there </a:t>
                </a:r>
                <a:r>
                  <a:rPr lang="en-US" sz="1600" b="1" dirty="0"/>
                  <a:t>exists non-constant variance within the residuals</a:t>
                </a:r>
                <a:r>
                  <a:rPr lang="en-US" sz="1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675" t="-464" r="-270" b="-1391"/>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Residual Summary</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b="1" dirty="0"/>
              <a:t>All the residual assumptions failed for this initial regression. </a:t>
            </a:r>
            <a:r>
              <a:rPr lang="en-US" sz="1800" dirty="0"/>
              <a:t>The residuals are not white noise. Subsequent methods and analysis will be required to extract inherent non-stochastic information presented in the IIPI series.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5287" y="0"/>
            <a:ext cx="6338705"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0"/>
            <a:ext cx="2808883"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67639" y="478321"/>
            <a:ext cx="1643086" cy="4182578"/>
          </a:xfrm>
        </p:spPr>
        <p:txBody>
          <a:bodyPr anchor="t">
            <a:normAutofit/>
          </a:bodyPr>
          <a:lstStyle/>
          <a:p>
            <a:pPr marL="0" lvl="0" indent="0" algn="l">
              <a:buNone/>
            </a:pPr>
            <a:r>
              <a:rPr lang="en-US" sz="2100">
                <a:solidFill>
                  <a:schemeClr val="bg1"/>
                </a:solidFill>
              </a:rPr>
              <a:t>Introduction and Overview</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91049" y="482598"/>
            <a:ext cx="342900" cy="342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1049" y="637539"/>
            <a:ext cx="4792967" cy="3995183"/>
          </a:xfrm>
        </p:spPr>
        <p:txBody>
          <a:bodyPr>
            <a:normAutofit/>
          </a:bodyPr>
          <a:lstStyle/>
          <a:p>
            <a:pPr marL="0" lvl="0" indent="0">
              <a:lnSpc>
                <a:spcPct val="90000"/>
              </a:lnSpc>
              <a:buNone/>
            </a:pPr>
            <a:r>
              <a:rPr lang="en-US" sz="1500"/>
              <a:t>Industrial Inputs Price Index (IIPI): from 1980 through 2016.</a:t>
            </a:r>
          </a:p>
          <a:p>
            <a:pPr marL="0" lvl="0" indent="0">
              <a:lnSpc>
                <a:spcPct val="90000"/>
              </a:lnSpc>
              <a:buNone/>
            </a:pPr>
            <a:r>
              <a:rPr lang="en-US" sz="1500"/>
              <a:t>IIPI: by the International Monetary Fund (IMF) in the IMF Primary Commodity Prices Report (</a:t>
            </a:r>
            <a:r>
              <a:rPr lang="en-US" sz="1500" i="1"/>
              <a:t>IMF Primary Commodity Prices</a:t>
            </a:r>
            <a:r>
              <a:rPr lang="en-US" sz="1500"/>
              <a:t>, 2021).</a:t>
            </a:r>
          </a:p>
          <a:p>
            <a:pPr lvl="0">
              <a:lnSpc>
                <a:spcPct val="90000"/>
              </a:lnSpc>
            </a:pPr>
            <a:r>
              <a:rPr lang="en-US" sz="1500"/>
              <a:t>Excludes energy commodities (Coal, Natural Gas, Spot Crude, Propane)</a:t>
            </a:r>
          </a:p>
          <a:p>
            <a:pPr lvl="0">
              <a:lnSpc>
                <a:spcPct val="90000"/>
              </a:lnSpc>
            </a:pPr>
            <a:r>
              <a:rPr lang="en-US" sz="1500"/>
              <a:t>Includes:</a:t>
            </a:r>
          </a:p>
          <a:p>
            <a:pPr lvl="0">
              <a:lnSpc>
                <a:spcPct val="90000"/>
              </a:lnSpc>
            </a:pPr>
            <a:r>
              <a:rPr lang="en-US" sz="1500"/>
              <a:t>agricultural raw materials (Cotton, Hides, Rubber, Timber, Wool)</a:t>
            </a:r>
          </a:p>
          <a:p>
            <a:pPr lvl="0">
              <a:lnSpc>
                <a:spcPct val="90000"/>
              </a:lnSpc>
            </a:pPr>
            <a:r>
              <a:rPr lang="en-US" sz="1500"/>
              <a:t>metals (Aluminum, Cobalt, Copper, Iron Ore, Lead, Molybdenum, Nickel, Tin, Uranium, and Zinc)</a:t>
            </a:r>
          </a:p>
          <a:p>
            <a:pPr lvl="0">
              <a:lnSpc>
                <a:spcPct val="90000"/>
              </a:lnSpc>
            </a:pPr>
            <a:r>
              <a:rPr lang="en-US" sz="1500"/>
              <a:t>precious metals (Gold, Palladium, Platinum, Silver).</a:t>
            </a:r>
          </a:p>
          <a:p>
            <a:pPr lvl="0">
              <a:lnSpc>
                <a:spcPct val="90000"/>
              </a:lnSpc>
            </a:pPr>
            <a:r>
              <a:rPr lang="en-US" sz="1500"/>
              <a:t>A relative value indicator (here indexed to 2005 = 100)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Model Summary</a:t>
            </a:r>
          </a:p>
        </p:txBody>
      </p:sp>
      <p:sp>
        <p:nvSpPr>
          <p:cNvPr id="3" name="Content Placeholder 2"/>
          <p:cNvSpPr>
            <a:spLocks noGrp="1"/>
          </p:cNvSpPr>
          <p:nvPr>
            <p:ph idx="1"/>
          </p:nvPr>
        </p:nvSpPr>
        <p:spPr>
          <a:xfrm>
            <a:off x="3234690" y="480060"/>
            <a:ext cx="5791200" cy="3943350"/>
          </a:xfrm>
        </p:spPr>
        <p:txBody>
          <a:bodyPr anchor="ctr">
            <a:normAutofit fontScale="92500" lnSpcReduction="10000"/>
          </a:bodyPr>
          <a:lstStyle/>
          <a:p>
            <a:pPr lvl="0" indent="0">
              <a:lnSpc>
                <a:spcPct val="90000"/>
              </a:lnSpc>
              <a:buNone/>
            </a:pPr>
            <a:r>
              <a:rPr lang="en-US" sz="1050" dirty="0">
                <a:latin typeface="Courier"/>
              </a:rPr>
              <a:t>## 
## Call:
## </a:t>
            </a:r>
            <a:r>
              <a:rPr lang="en-US" sz="1050" dirty="0" err="1">
                <a:latin typeface="Courier"/>
              </a:rPr>
              <a:t>lm</a:t>
            </a:r>
            <a:r>
              <a:rPr lang="en-US" sz="1050" dirty="0">
                <a:latin typeface="Courier"/>
              </a:rPr>
              <a:t>(formula = IIPI ~ ., data = </a:t>
            </a:r>
            <a:r>
              <a:rPr lang="en-US" sz="1050" dirty="0" err="1">
                <a:latin typeface="Courier"/>
              </a:rPr>
              <a:t>df.ts.modelset.train</a:t>
            </a:r>
            <a:r>
              <a:rPr lang="en-US" sz="1050" dirty="0">
                <a:latin typeface="Courier"/>
              </a:rPr>
              <a:t> %&gt;% select(-c(</a:t>
            </a:r>
            <a:r>
              <a:rPr lang="en-US" sz="1050" dirty="0" err="1">
                <a:latin typeface="Courier"/>
              </a:rPr>
              <a:t>Date_form</a:t>
            </a:r>
            <a:r>
              <a:rPr lang="en-US" sz="1050" dirty="0">
                <a:latin typeface="Courier"/>
              </a:rPr>
              <a:t>, 
##     GDP, </a:t>
            </a:r>
            <a:r>
              <a:rPr lang="en-US" sz="1050" dirty="0" err="1">
                <a:latin typeface="Courier"/>
              </a:rPr>
              <a:t>IndPro</a:t>
            </a:r>
            <a:r>
              <a:rPr lang="en-US" sz="1050" dirty="0">
                <a:latin typeface="Courier"/>
              </a:rPr>
              <a:t>)))
## 
## Residuals:
##     Min      1Q  Median      3Q     Max 
## -46.572 -12.036  -2.934  11.558  64.760 
## 
## Coefficients:
##               Estimate Std. Error t value </a:t>
            </a:r>
            <a:r>
              <a:rPr lang="en-US" sz="1050" dirty="0" err="1">
                <a:latin typeface="Courier"/>
              </a:rPr>
              <a:t>Pr</a:t>
            </a:r>
            <a:r>
              <a:rPr lang="en-US" sz="1050" dirty="0">
                <a:latin typeface="Courier"/>
              </a:rPr>
              <a:t>(&gt;|t|)    
## (Intercept) -1.568e-01  5.909e+00  -0.027    0.979    
## </a:t>
            </a:r>
            <a:r>
              <a:rPr lang="en-US" sz="1050" dirty="0" err="1">
                <a:latin typeface="Courier"/>
              </a:rPr>
              <a:t>TBillClose</a:t>
            </a:r>
            <a:r>
              <a:rPr lang="en-US" sz="1050" dirty="0">
                <a:latin typeface="Courier"/>
              </a:rPr>
              <a:t>   3.528e-01  5.830e-01   0.605    0.545    
## </a:t>
            </a:r>
            <a:r>
              <a:rPr lang="en-US" sz="1050" dirty="0" err="1">
                <a:latin typeface="Courier"/>
              </a:rPr>
              <a:t>InfRate</a:t>
            </a:r>
            <a:r>
              <a:rPr lang="en-US" sz="1050" dirty="0">
                <a:latin typeface="Courier"/>
              </a:rPr>
              <a:t>      3.607e+00  5.887e-01   6.128 2.06e-09 ***
## M2           1.384e-02  5.912e-04  23.416  &lt; 2e-16 ***
## </a:t>
            </a:r>
            <a:r>
              <a:rPr lang="en-US" sz="1050" dirty="0" err="1">
                <a:latin typeface="Courier"/>
              </a:rPr>
              <a:t>UnempRate</a:t>
            </a:r>
            <a:r>
              <a:rPr lang="en-US" sz="1050" dirty="0">
                <a:latin typeface="Courier"/>
              </a:rPr>
              <a:t>    2.254e+00  5.697e-01   3.956 8.95e-05 ***
## Recession   -1.210e+01  2.933e+00  -4.124 4.49e-05 ***
## ---
## </a:t>
            </a:r>
            <a:r>
              <a:rPr lang="en-US" sz="1050" dirty="0" err="1">
                <a:latin typeface="Courier"/>
              </a:rPr>
              <a:t>Signif</a:t>
            </a:r>
            <a:r>
              <a:rPr lang="en-US" sz="1050" dirty="0">
                <a:latin typeface="Courier"/>
              </a:rPr>
              <a:t>. codes:  0 '***' 0.001 '**' 0.01 '*' 0.05 '.' 0.1 ' ' 1
## 
## Residual standard error: 18.77 on 417 degrees of freedom
## Multiple R-squared:  0.7733, Adjusted R-squared:  0.7706 
## F-statistic: 284.5 on 5 and 417 DF,  p-value: &lt; 2.2e-16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Regression Model Summary</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300" dirty="0"/>
              <a:t>If the residual assumptions were found to be true one could interpret the coefficients displayed above. All p-values indicate significance, except the intercept and </a:t>
            </a:r>
            <a:r>
              <a:rPr lang="en-US" sz="1300" dirty="0" err="1"/>
              <a:t>TBillClose</a:t>
            </a:r>
            <a:r>
              <a:rPr lang="en-US" sz="1300" dirty="0"/>
              <a:t> (though the residual distribution assumptions fail making interpretation dubious).</a:t>
            </a:r>
          </a:p>
          <a:p>
            <a:pPr lvl="0">
              <a:lnSpc>
                <a:spcPct val="90000"/>
              </a:lnSpc>
            </a:pPr>
            <a:r>
              <a:rPr lang="en-US" sz="1300" dirty="0"/>
              <a:t>The expected value of IIPI at time zero (Feb, 1980) is -0.1567672.</a:t>
            </a:r>
          </a:p>
          <a:p>
            <a:pPr lvl="0">
              <a:lnSpc>
                <a:spcPct val="90000"/>
              </a:lnSpc>
            </a:pPr>
            <a:r>
              <a:rPr lang="en-US" sz="1300" dirty="0"/>
              <a:t>The expected change in the value of IIPI, ceteris paribus, for each unit change in </a:t>
            </a:r>
            <a:r>
              <a:rPr lang="en-US" sz="1300" dirty="0" err="1"/>
              <a:t>TBillClose</a:t>
            </a:r>
            <a:r>
              <a:rPr lang="en-US" sz="1300" dirty="0"/>
              <a:t> is 0.3527733.</a:t>
            </a:r>
          </a:p>
          <a:p>
            <a:pPr lvl="0">
              <a:lnSpc>
                <a:spcPct val="90000"/>
              </a:lnSpc>
            </a:pPr>
            <a:r>
              <a:rPr lang="en-US" sz="1300" dirty="0"/>
              <a:t>The expected change in the value of IIPI, ceteris paribus, for each unit change in </a:t>
            </a:r>
            <a:r>
              <a:rPr lang="en-US" sz="1300" dirty="0" err="1"/>
              <a:t>InfRate</a:t>
            </a:r>
            <a:r>
              <a:rPr lang="en-US" sz="1300" dirty="0"/>
              <a:t> is 3.6073808.</a:t>
            </a:r>
          </a:p>
          <a:p>
            <a:pPr lvl="0">
              <a:lnSpc>
                <a:spcPct val="90000"/>
              </a:lnSpc>
            </a:pPr>
            <a:r>
              <a:rPr lang="en-US" sz="1300" dirty="0"/>
              <a:t>The expected change in the value of IIPI, ceteris paribus, for each unit change in M2 is 0.0138443.</a:t>
            </a:r>
          </a:p>
          <a:p>
            <a:pPr lvl="0">
              <a:lnSpc>
                <a:spcPct val="90000"/>
              </a:lnSpc>
            </a:pPr>
            <a:r>
              <a:rPr lang="en-US" sz="1300" dirty="0"/>
              <a:t>The expected change in the value of IIPI, ceteris paribus, for each unit change in </a:t>
            </a:r>
            <a:r>
              <a:rPr lang="en-US" sz="1300" dirty="0" err="1"/>
              <a:t>UnempRate</a:t>
            </a:r>
            <a:r>
              <a:rPr lang="en-US" sz="1300" dirty="0"/>
              <a:t> is 2.2538474.</a:t>
            </a:r>
          </a:p>
          <a:p>
            <a:pPr lvl="0">
              <a:lnSpc>
                <a:spcPct val="90000"/>
              </a:lnSpc>
            </a:pPr>
            <a:r>
              <a:rPr lang="en-US" sz="1300" dirty="0"/>
              <a:t>The expected change in the value of IIPI, ceteris paribus, for each unit change in Recession is -12.095765.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93"/>
            <a:ext cx="9144000" cy="5145993"/>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5193" y="-359"/>
            <a:ext cx="7101526" cy="514385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59"/>
            <a:ext cx="6993732" cy="514385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721684"/>
            <a:ext cx="4828275" cy="1958975"/>
          </a:xfrm>
        </p:spPr>
        <p:txBody>
          <a:bodyPr vert="horz" lIns="91440" tIns="45720" rIns="91440" bIns="45720" rtlCol="0" anchor="b">
            <a:normAutofit/>
          </a:bodyPr>
          <a:lstStyle/>
          <a:p>
            <a:pPr marL="0" lvl="0" indent="0" algn="l" defTabSz="914400">
              <a:lnSpc>
                <a:spcPct val="90000"/>
              </a:lnSpc>
            </a:pPr>
            <a:r>
              <a:rPr lang="en-US" sz="4100" kern="1200">
                <a:solidFill>
                  <a:schemeClr val="tx1"/>
                </a:solidFill>
                <a:latin typeface="+mj-lt"/>
                <a:ea typeface="+mj-ea"/>
                <a:cs typeface="+mj-cs"/>
              </a:rPr>
              <a:t>Deterministic Models</a:t>
            </a:r>
          </a:p>
        </p:txBody>
      </p:sp>
    </p:spTree>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Indicator Variable Regression Model with Trend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dirty="0"/>
                  <a:t>A month indicator variable linear regression is estimated, correcting for linear time trend:</a:t>
                </a:r>
              </a:p>
              <a:p>
                <a:pPr marL="0" lvl="0" indent="0">
                  <a:buNone/>
                </a:pPr>
                <a:endParaRPr lang="en-US" sz="1800" dirty="0"/>
              </a:p>
              <a:p>
                <a:pPr marL="0" lvl="0" indent="0">
                  <a:buNone/>
                </a:pPr>
                <a14:m>
                  <m:oMathPara xmlns:m="http://schemas.openxmlformats.org/officeDocument/2006/math">
                    <m:oMathParaPr>
                      <m:jc m:val="centerGroup"/>
                    </m:oMathParaPr>
                    <m:oMath xmlns:m="http://schemas.openxmlformats.org/officeDocument/2006/math">
                      <m:r>
                        <a:rPr lang="en-US" sz="1800">
                          <a:latin typeface="Cambria Math" panose="02040503050406030204" pitchFamily="18" charset="0"/>
                        </a:rPr>
                        <m:t>𝐼𝐼𝑃𝐼</m:t>
                      </m:r>
                      <m:d>
                        <m:dPr>
                          <m:ctrlPr>
                            <a:rPr lang="ar-AE" sz="1800" i="1">
                              <a:latin typeface="Cambria Math" panose="02040503050406030204" pitchFamily="18" charset="0"/>
                            </a:rPr>
                          </m:ctrlPr>
                        </m:dPr>
                        <m:e>
                          <m:r>
                            <a:rPr lang="ar-AE" sz="1800">
                              <a:latin typeface="Cambria Math" panose="02040503050406030204" pitchFamily="18" charset="0"/>
                            </a:rPr>
                            <m:t>𝑖𝑛𝑑𝑒𝑥</m:t>
                          </m:r>
                          <m:r>
                            <a:rPr lang="ar-AE" sz="1800">
                              <a:latin typeface="Cambria Math" panose="02040503050406030204" pitchFamily="18" charset="0"/>
                            </a:rPr>
                            <m:t>,</m:t>
                          </m:r>
                          <m:r>
                            <a:rPr lang="ar-AE" sz="1800">
                              <a:latin typeface="Cambria Math" panose="02040503050406030204" pitchFamily="18" charset="0"/>
                            </a:rPr>
                            <m:t>𝑀𝑜𝑛𝑡</m:t>
                          </m:r>
                          <m:r>
                            <a:rPr lang="ar-AE" sz="1800">
                              <a:latin typeface="Cambria Math" panose="02040503050406030204" pitchFamily="18" charset="0"/>
                            </a:rPr>
                            <m:t>h</m:t>
                          </m:r>
                          <m:r>
                            <a:rPr lang="ar-AE" sz="1800">
                              <a:latin typeface="Cambria Math" panose="02040503050406030204" pitchFamily="18" charset="0"/>
                            </a:rPr>
                            <m:t>2</m:t>
                          </m:r>
                          <m:r>
                            <a:rPr lang="ar-AE" sz="1800">
                              <a:latin typeface="Cambria Math" panose="02040503050406030204" pitchFamily="18" charset="0"/>
                            </a:rPr>
                            <m:t>,</m:t>
                          </m:r>
                          <m:r>
                            <a:rPr lang="ar-AE" sz="1800">
                              <a:latin typeface="Cambria Math" panose="02040503050406030204" pitchFamily="18" charset="0"/>
                            </a:rPr>
                            <m:t>𝑀𝑜𝑛𝑡</m:t>
                          </m:r>
                          <m:r>
                            <a:rPr lang="ar-AE" sz="1800">
                              <a:latin typeface="Cambria Math" panose="02040503050406030204" pitchFamily="18" charset="0"/>
                            </a:rPr>
                            <m:t>h</m:t>
                          </m:r>
                          <m:r>
                            <a:rPr lang="ar-AE" sz="1800">
                              <a:latin typeface="Cambria Math" panose="02040503050406030204" pitchFamily="18" charset="0"/>
                            </a:rPr>
                            <m:t>3</m:t>
                          </m:r>
                          <m:r>
                            <a:rPr lang="ar-AE" sz="1800">
                              <a:latin typeface="Cambria Math" panose="02040503050406030204" pitchFamily="18" charset="0"/>
                            </a:rPr>
                            <m:t>,...,</m:t>
                          </m:r>
                          <m:r>
                            <a:rPr lang="ar-AE" sz="1800">
                              <a:latin typeface="Cambria Math" panose="02040503050406030204" pitchFamily="18" charset="0"/>
                            </a:rPr>
                            <m:t>𝑀𝑜𝑛𝑡</m:t>
                          </m:r>
                          <m:r>
                            <a:rPr lang="ar-AE" sz="1800">
                              <a:latin typeface="Cambria Math" panose="02040503050406030204" pitchFamily="18" charset="0"/>
                            </a:rPr>
                            <m:t>h</m:t>
                          </m:r>
                          <m:r>
                            <a:rPr lang="ar-AE" sz="1800">
                              <a:latin typeface="Cambria Math" panose="02040503050406030204" pitchFamily="18" charset="0"/>
                            </a:rPr>
                            <m:t>12</m:t>
                          </m:r>
                        </m:e>
                      </m:d>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0</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1</m:t>
                          </m:r>
                        </m:sub>
                      </m:sSub>
                      <m:r>
                        <a:rPr lang="ar-AE" sz="1800">
                          <a:latin typeface="Cambria Math" panose="02040503050406030204" pitchFamily="18" charset="0"/>
                        </a:rPr>
                        <m:t>𝑡</m:t>
                      </m:r>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1</m:t>
                          </m:r>
                          <m:r>
                            <a:rPr lang="ar-AE" sz="1800">
                              <a:latin typeface="Cambria Math" panose="02040503050406030204" pitchFamily="18" charset="0"/>
                            </a:rPr>
                            <m:t>+</m:t>
                          </m:r>
                          <m:r>
                            <a:rPr lang="ar-AE" sz="1800">
                              <a:latin typeface="Cambria Math" panose="02040503050406030204" pitchFamily="18" charset="0"/>
                            </a:rPr>
                            <m:t>𝑖</m:t>
                          </m:r>
                        </m:sub>
                      </m:sSub>
                      <m:nary>
                        <m:naryPr>
                          <m:chr m:val="∑"/>
                          <m:limLoc m:val="undOvr"/>
                          <m:ctrlPr>
                            <a:rPr lang="ar-AE" sz="1800" i="1">
                              <a:latin typeface="Cambria Math" panose="02040503050406030204" pitchFamily="18" charset="0"/>
                            </a:rPr>
                          </m:ctrlPr>
                        </m:naryPr>
                        <m:sub>
                          <m:r>
                            <a:rPr lang="ar-AE" sz="1800">
                              <a:latin typeface="Cambria Math" panose="02040503050406030204" pitchFamily="18" charset="0"/>
                            </a:rPr>
                            <m:t>𝑖</m:t>
                          </m:r>
                          <m:r>
                            <a:rPr lang="ar-AE" sz="1800">
                              <a:latin typeface="Cambria Math" panose="02040503050406030204" pitchFamily="18" charset="0"/>
                            </a:rPr>
                            <m:t>=</m:t>
                          </m:r>
                          <m:r>
                            <a:rPr lang="ar-AE" sz="1800">
                              <a:latin typeface="Cambria Math" panose="02040503050406030204" pitchFamily="18" charset="0"/>
                            </a:rPr>
                            <m:t>1</m:t>
                          </m:r>
                        </m:sub>
                        <m:sup>
                          <m:r>
                            <a:rPr lang="ar-AE" sz="1800">
                              <a:latin typeface="Cambria Math" panose="02040503050406030204" pitchFamily="18" charset="0"/>
                            </a:rPr>
                            <m:t>12</m:t>
                          </m:r>
                        </m:sup>
                        <m:e>
                          <m:r>
                            <a:rPr lang="ar-AE" sz="1800">
                              <a:latin typeface="Cambria Math" panose="02040503050406030204" pitchFamily="18" charset="0"/>
                            </a:rPr>
                            <m:t>𝑀</m:t>
                          </m:r>
                        </m:e>
                      </m:nary>
                      <m:r>
                        <a:rPr lang="ar-AE" sz="1800">
                          <a:latin typeface="Cambria Math" panose="02040503050406030204" pitchFamily="18" charset="0"/>
                        </a:rPr>
                        <m:t>𝑜𝑛𝑡</m:t>
                      </m:r>
                      <m:sSub>
                        <m:sSubPr>
                          <m:ctrlPr>
                            <a:rPr lang="ar-AE" sz="1800" i="1">
                              <a:latin typeface="Cambria Math" panose="02040503050406030204" pitchFamily="18" charset="0"/>
                            </a:rPr>
                          </m:ctrlPr>
                        </m:sSubPr>
                        <m:e>
                          <m:r>
                            <a:rPr lang="ar-AE" sz="1800">
                              <a:latin typeface="Cambria Math" panose="02040503050406030204" pitchFamily="18" charset="0"/>
                            </a:rPr>
                            <m:t>h</m:t>
                          </m:r>
                        </m:e>
                        <m:sub>
                          <m:r>
                            <a:rPr lang="ar-AE" sz="1800">
                              <a:latin typeface="Cambria Math" panose="02040503050406030204" pitchFamily="18" charset="0"/>
                            </a:rPr>
                            <m:t>𝑖</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oMath>
                  </m:oMathPara>
                </a14:m>
                <a:endParaRPr lang="ar-AE"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1080" r="-67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2900" kern="1200">
                <a:solidFill>
                  <a:srgbClr val="FFFFFF"/>
                </a:solidFill>
                <a:latin typeface="+mj-lt"/>
                <a:ea typeface="+mj-ea"/>
                <a:cs typeface="+mj-cs"/>
              </a:rPr>
              <a:t>Indicator Variable Regression Model Fit Plot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i="1" kern="1200">
                <a:solidFill>
                  <a:srgbClr val="FFFFFF"/>
                </a:solidFill>
                <a:latin typeface="+mn-lt"/>
                <a:ea typeface="+mn-ea"/>
                <a:cs typeface="+mn-cs"/>
              </a:rPr>
              <a:t>Indicator Variable Regression</a:t>
            </a:r>
          </a:p>
        </p:txBody>
      </p:sp>
      <p:pic>
        <p:nvPicPr>
          <p:cNvPr id="3" name="Picture 1" descr="DS809ProjectPresentation_files/figure-pptx/unnamed-chunk-17-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a:solidFill>
                  <a:schemeClr val="tx1"/>
                </a:solidFill>
                <a:latin typeface="+mj-lt"/>
                <a:ea typeface="+mj-ea"/>
                <a:cs typeface="+mj-cs"/>
              </a:rPr>
              <a:t>Indicator Variable Regression Residual Autocorrelation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fontScale="92500"/>
          </a:bodyPr>
          <a:lstStyle/>
          <a:p>
            <a:pPr lvl="0" defTabSz="914400">
              <a:lnSpc>
                <a:spcPct val="90000"/>
              </a:lnSpc>
            </a:pPr>
            <a:r>
              <a:rPr lang="en-US" sz="1500" dirty="0"/>
              <a:t>The Box-Pierce test is performed to identify if the residuals are autocorrelated (see hypothesis definition above):</a:t>
            </a:r>
          </a:p>
          <a:p>
            <a:pPr lvl="0" defTabSz="914400">
              <a:lnSpc>
                <a:spcPct val="90000"/>
              </a:lnSpc>
            </a:pPr>
            <a:endParaRPr lang="en-US" sz="1500" dirty="0"/>
          </a:p>
          <a:p>
            <a:pPr lvl="0" defTabSz="914400">
              <a:lnSpc>
                <a:spcPct val="90000"/>
              </a:lnSpc>
            </a:pPr>
            <a:r>
              <a:rPr lang="en-US" sz="1500" dirty="0"/>
              <a:t>## 
##  Box-Pierce test
## 
## data:  </a:t>
            </a:r>
            <a:r>
              <a:rPr lang="en-US" sz="1500" dirty="0" err="1"/>
              <a:t>rstandard</a:t>
            </a:r>
            <a:r>
              <a:rPr lang="en-US" sz="1500" dirty="0"/>
              <a:t>(dlm.ts1)
## X-squared = 408.09, df = 1, p-value &lt; 2.2e-16</a:t>
            </a:r>
          </a:p>
          <a:p>
            <a:pPr lvl="0" defTabSz="914400">
              <a:lnSpc>
                <a:spcPct val="90000"/>
              </a:lnSpc>
            </a:pPr>
            <a:endParaRPr lang="en-US" sz="1500" dirty="0"/>
          </a:p>
          <a:p>
            <a:pPr lvl="0" defTabSz="914400">
              <a:lnSpc>
                <a:spcPct val="90000"/>
              </a:lnSpc>
            </a:pPr>
            <a:r>
              <a:rPr lang="en-US" sz="1500" b="1" dirty="0"/>
              <a:t>Again, the residuals are highly </a:t>
            </a:r>
            <a:r>
              <a:rPr lang="en-US" sz="1500" b="1" dirty="0" err="1"/>
              <a:t>autoccorrelated</a:t>
            </a:r>
            <a:r>
              <a:rPr lang="en-US" sz="1500" b="1" dirty="0"/>
              <a:t> and non-stationary.</a:t>
            </a:r>
          </a:p>
        </p:txBody>
      </p:sp>
      <p:pic>
        <p:nvPicPr>
          <p:cNvPr id="3" name="Picture 1" descr="DS809ProjectPresentation_files/figure-pptx/unnamed-chunk-19-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Indicator Variable Regression Model Summary</a:t>
            </a:r>
          </a:p>
        </p:txBody>
      </p:sp>
      <p:sp>
        <p:nvSpPr>
          <p:cNvPr id="3" name="Content Placeholder 2"/>
          <p:cNvSpPr>
            <a:spLocks noGrp="1"/>
          </p:cNvSpPr>
          <p:nvPr>
            <p:ph idx="1"/>
          </p:nvPr>
        </p:nvSpPr>
        <p:spPr>
          <a:xfrm>
            <a:off x="3482339" y="619125"/>
            <a:ext cx="5610987" cy="3905250"/>
          </a:xfrm>
        </p:spPr>
        <p:txBody>
          <a:bodyPr anchor="ctr">
            <a:noAutofit/>
          </a:bodyPr>
          <a:lstStyle/>
          <a:p>
            <a:pPr marL="0" lvl="0" indent="0">
              <a:lnSpc>
                <a:spcPct val="90000"/>
              </a:lnSpc>
              <a:buNone/>
            </a:pPr>
            <a:r>
              <a:rPr lang="en-US" sz="900" b="1" dirty="0"/>
              <a:t>None of the month indicator variables are significant.</a:t>
            </a:r>
          </a:p>
          <a:p>
            <a:pPr lvl="0" indent="0">
              <a:lnSpc>
                <a:spcPct val="90000"/>
              </a:lnSpc>
              <a:buNone/>
            </a:pPr>
            <a:r>
              <a:rPr lang="en-US" sz="900" dirty="0">
                <a:latin typeface="Courier"/>
              </a:rPr>
              <a:t>## 
## Call:
## </a:t>
            </a:r>
            <a:r>
              <a:rPr lang="en-US" sz="900" dirty="0" err="1">
                <a:latin typeface="Courier"/>
              </a:rPr>
              <a:t>lm</a:t>
            </a:r>
            <a:r>
              <a:rPr lang="en-US" sz="900" dirty="0">
                <a:latin typeface="Courier"/>
              </a:rPr>
              <a:t>(formula = IIPI ~ index + Month, data = </a:t>
            </a:r>
            <a:r>
              <a:rPr lang="en-US" sz="900" dirty="0" err="1">
                <a:latin typeface="Courier"/>
              </a:rPr>
              <a:t>df.ts.modelset.deterministic.train</a:t>
            </a:r>
            <a:r>
              <a:rPr lang="en-US" sz="900" dirty="0">
                <a:latin typeface="Courier"/>
              </a:rPr>
              <a:t>)
## 
## Residuals:
##     Min      1Q  Median      3Q     Max 
## -44.781 -15.685   0.234  16.182  77.000 
## 
## Coefficients:
##              Estimate Std. Error t value </a:t>
            </a:r>
            <a:r>
              <a:rPr lang="en-US" sz="900" dirty="0" err="1">
                <a:latin typeface="Courier"/>
              </a:rPr>
              <a:t>Pr</a:t>
            </a:r>
            <a:r>
              <a:rPr lang="en-US" sz="900" dirty="0">
                <a:latin typeface="Courier"/>
              </a:rPr>
              <a:t>(&gt;|t|)    
## (Intercept) 41.489568   4.549852   9.119   &lt;2e-16 ***
## index        0.255417   0.009554  26.735   &lt;2e-16 ***
## Month2       1.782036   5.694805   0.313    0.754    
## Month3       2.215359   5.694733   0.389    0.697    
## Month4       3.329823   5.694677   0.585    0.559    
## Month5       3.414111   5.735076   0.595    0.552    
## Month6       1.947270   5.734957   0.340    0.734    
## Month7       1.790995   5.734854   0.312    0.755    
## Month8       1.596455   5.734766   0.278    0.781    
## Month9       0.603795   5.734694   0.105    0.916    
## Month10     -0.405964   5.734639  -0.071    0.944    
## Month11     -0.857836   5.734599  -0.150    0.881    
## Month12     -1.290996   5.734575  -0.225    0.822    
## ---
## </a:t>
            </a:r>
            <a:r>
              <a:rPr lang="en-US" sz="900" dirty="0" err="1">
                <a:latin typeface="Courier"/>
              </a:rPr>
              <a:t>Signif</a:t>
            </a:r>
            <a:r>
              <a:rPr lang="en-US" sz="900" dirty="0">
                <a:latin typeface="Courier"/>
              </a:rPr>
              <a:t>. codes:  0 '***' 0.001 '**' 0.01 '*' 0.05 '.' 0.1 ' ' 1
## 
## Residual standard error: 23.99 on 410 degrees of freedom
## Multiple R-squared:  0.6358, Adjusted R-squared:  0.6251 
## F-statistic: 59.64 on 12 and 410 DF,  p-value: &lt; 2.2e-16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Polynomial Model</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A polynomial linear regression is estimated:</a:t>
                </a:r>
              </a:p>
              <a:p>
                <a:pPr lvl="0" defTabSz="914400">
                  <a:lnSpc>
                    <a:spcPct val="90000"/>
                  </a:lnSpc>
                </a:pPr>
                <a:endParaRPr lang="en-US" sz="1500" dirty="0">
                  <a:latin typeface="Cambria Math" panose="02040503050406030204" pitchFamily="18" charset="0"/>
                </a:endParaRPr>
              </a:p>
              <a:p>
                <a:pPr lvl="0" defTabSz="914400">
                  <a:lnSpc>
                    <a:spcPct val="90000"/>
                  </a:lnSpc>
                </a:pPr>
                <a14:m>
                  <m:oMathPara xmlns:m="http://schemas.openxmlformats.org/officeDocument/2006/math">
                    <m:oMathParaPr>
                      <m:jc m:val="centerGroup"/>
                    </m:oMathParaPr>
                    <m:oMath xmlns:m="http://schemas.openxmlformats.org/officeDocument/2006/math">
                      <m:r>
                        <a:rPr lang="en-US" sz="1500">
                          <a:latin typeface="Cambria Math" panose="02040503050406030204" pitchFamily="18" charset="0"/>
                        </a:rPr>
                        <m:t>𝐼𝐼𝑃𝐼</m:t>
                      </m:r>
                      <m:d>
                        <m:dPr>
                          <m:ctrlPr>
                            <a:rPr lang="en-US" sz="1500" i="1">
                              <a:latin typeface="Cambria Math" panose="02040503050406030204" pitchFamily="18" charset="0"/>
                            </a:rPr>
                          </m:ctrlPr>
                        </m:dPr>
                        <m:e>
                          <m:r>
                            <a:rPr lang="en-US" sz="1500">
                              <a:latin typeface="Cambria Math" panose="02040503050406030204" pitchFamily="18" charset="0"/>
                            </a:rPr>
                            <m:t>𝑡</m:t>
                          </m:r>
                        </m:e>
                      </m:d>
                      <m:r>
                        <a:rPr lang="en-US" sz="1500">
                          <a:latin typeface="Cambria Math" panose="02040503050406030204" pitchFamily="18" charset="0"/>
                        </a:rPr>
                        <m:t>=</m:t>
                      </m:r>
                      <m:sSub>
                        <m:sSubPr>
                          <m:ctrlPr>
                            <a:rPr lang="en-US" sz="1500" i="1">
                              <a:latin typeface="Cambria Math" panose="02040503050406030204" pitchFamily="18" charset="0"/>
                            </a:rPr>
                          </m:ctrlPr>
                        </m:sSubPr>
                        <m:e>
                          <m:acc>
                            <m:accPr>
                              <m:chr m:val="̂"/>
                              <m:ctrlPr>
                                <a:rPr lang="en-US" sz="1500" i="1">
                                  <a:latin typeface="Cambria Math" panose="02040503050406030204" pitchFamily="18" charset="0"/>
                                </a:rPr>
                              </m:ctrlPr>
                            </m:accPr>
                            <m:e>
                              <m:r>
                                <a:rPr lang="en-US" sz="1500">
                                  <a:latin typeface="Cambria Math" panose="02040503050406030204" pitchFamily="18" charset="0"/>
                                </a:rPr>
                                <m:t>𝛽</m:t>
                              </m:r>
                            </m:e>
                          </m:acc>
                        </m:e>
                        <m:sub>
                          <m:r>
                            <a:rPr lang="en-US" sz="1500">
                              <a:latin typeface="Cambria Math" panose="02040503050406030204" pitchFamily="18" charset="0"/>
                            </a:rPr>
                            <m:t>0</m:t>
                          </m:r>
                        </m:sub>
                      </m:sSub>
                      <m:r>
                        <a:rPr lang="en-US" sz="1500">
                          <a:latin typeface="Cambria Math" panose="02040503050406030204" pitchFamily="18" charset="0"/>
                        </a:rPr>
                        <m:t>+</m:t>
                      </m:r>
                      <m:sSub>
                        <m:sSubPr>
                          <m:ctrlPr>
                            <a:rPr lang="en-US" sz="1500" i="1">
                              <a:latin typeface="Cambria Math" panose="02040503050406030204" pitchFamily="18" charset="0"/>
                            </a:rPr>
                          </m:ctrlPr>
                        </m:sSubPr>
                        <m:e>
                          <m:acc>
                            <m:accPr>
                              <m:chr m:val="̂"/>
                              <m:ctrlPr>
                                <a:rPr lang="en-US" sz="1500" i="1">
                                  <a:latin typeface="Cambria Math" panose="02040503050406030204" pitchFamily="18" charset="0"/>
                                </a:rPr>
                              </m:ctrlPr>
                            </m:accPr>
                            <m:e>
                              <m:r>
                                <a:rPr lang="en-US" sz="1500">
                                  <a:latin typeface="Cambria Math" panose="02040503050406030204" pitchFamily="18" charset="0"/>
                                </a:rPr>
                                <m:t>𝛽</m:t>
                              </m:r>
                            </m:e>
                          </m:acc>
                        </m:e>
                        <m:sub>
                          <m:r>
                            <a:rPr lang="en-US" sz="1500">
                              <a:latin typeface="Cambria Math" panose="02040503050406030204" pitchFamily="18" charset="0"/>
                            </a:rPr>
                            <m:t>1</m:t>
                          </m:r>
                        </m:sub>
                      </m:sSub>
                      <m:r>
                        <a:rPr lang="en-US" sz="1500">
                          <a:latin typeface="Cambria Math" panose="02040503050406030204" pitchFamily="18" charset="0"/>
                        </a:rPr>
                        <m:t>𝑡</m:t>
                      </m:r>
                      <m:r>
                        <a:rPr lang="en-US" sz="1500">
                          <a:latin typeface="Cambria Math" panose="02040503050406030204" pitchFamily="18" charset="0"/>
                        </a:rPr>
                        <m:t>+</m:t>
                      </m:r>
                      <m:sSub>
                        <m:sSubPr>
                          <m:ctrlPr>
                            <a:rPr lang="en-US" sz="1500" i="1">
                              <a:latin typeface="Cambria Math" panose="02040503050406030204" pitchFamily="18" charset="0"/>
                            </a:rPr>
                          </m:ctrlPr>
                        </m:sSubPr>
                        <m:e>
                          <m:acc>
                            <m:accPr>
                              <m:chr m:val="̂"/>
                              <m:ctrlPr>
                                <a:rPr lang="en-US" sz="1500" i="1">
                                  <a:latin typeface="Cambria Math" panose="02040503050406030204" pitchFamily="18" charset="0"/>
                                </a:rPr>
                              </m:ctrlPr>
                            </m:accPr>
                            <m:e>
                              <m:r>
                                <a:rPr lang="en-US" sz="1500">
                                  <a:latin typeface="Cambria Math" panose="02040503050406030204" pitchFamily="18" charset="0"/>
                                </a:rPr>
                                <m:t>𝛽</m:t>
                              </m:r>
                            </m:e>
                          </m:acc>
                        </m:e>
                        <m:sub>
                          <m:r>
                            <a:rPr lang="en-US" sz="1500">
                              <a:latin typeface="Cambria Math" panose="02040503050406030204" pitchFamily="18" charset="0"/>
                            </a:rPr>
                            <m:t>2</m:t>
                          </m:r>
                        </m:sub>
                      </m:sSub>
                      <m:sSup>
                        <m:sSupPr>
                          <m:ctrlPr>
                            <a:rPr lang="en-US" sz="1500" i="1">
                              <a:latin typeface="Cambria Math" panose="02040503050406030204" pitchFamily="18" charset="0"/>
                            </a:rPr>
                          </m:ctrlPr>
                        </m:sSupPr>
                        <m:e>
                          <m:r>
                            <a:rPr lang="en-US" sz="1500">
                              <a:latin typeface="Cambria Math" panose="02040503050406030204" pitchFamily="18" charset="0"/>
                            </a:rPr>
                            <m:t>𝑡</m:t>
                          </m:r>
                        </m:e>
                        <m:sup>
                          <m:r>
                            <a:rPr lang="en-US" sz="1500">
                              <a:latin typeface="Cambria Math" panose="02040503050406030204" pitchFamily="18" charset="0"/>
                            </a:rPr>
                            <m:t>2</m:t>
                          </m:r>
                        </m:sup>
                      </m:sSup>
                      <m:r>
                        <a:rPr lang="en-US" sz="1500">
                          <a:latin typeface="Cambria Math" panose="02040503050406030204" pitchFamily="18" charset="0"/>
                        </a:rPr>
                        <m:t>+...+</m:t>
                      </m:r>
                      <m:sSub>
                        <m:sSubPr>
                          <m:ctrlPr>
                            <a:rPr lang="en-US" sz="1500" i="1">
                              <a:latin typeface="Cambria Math" panose="02040503050406030204" pitchFamily="18" charset="0"/>
                            </a:rPr>
                          </m:ctrlPr>
                        </m:sSubPr>
                        <m:e>
                          <m:acc>
                            <m:accPr>
                              <m:chr m:val="̂"/>
                              <m:ctrlPr>
                                <a:rPr lang="en-US" sz="1500" i="1">
                                  <a:latin typeface="Cambria Math" panose="02040503050406030204" pitchFamily="18" charset="0"/>
                                </a:rPr>
                              </m:ctrlPr>
                            </m:accPr>
                            <m:e>
                              <m:r>
                                <a:rPr lang="en-US" sz="1500">
                                  <a:latin typeface="Cambria Math" panose="02040503050406030204" pitchFamily="18" charset="0"/>
                                </a:rPr>
                                <m:t>𝛽</m:t>
                              </m:r>
                            </m:e>
                          </m:acc>
                        </m:e>
                        <m:sub>
                          <m:r>
                            <a:rPr lang="en-US" sz="1500">
                              <a:latin typeface="Cambria Math" panose="02040503050406030204" pitchFamily="18" charset="0"/>
                            </a:rPr>
                            <m:t>𝑘</m:t>
                          </m:r>
                        </m:sub>
                      </m:sSub>
                      <m:sSup>
                        <m:sSupPr>
                          <m:ctrlPr>
                            <a:rPr lang="en-US" sz="1500" i="1">
                              <a:latin typeface="Cambria Math" panose="02040503050406030204" pitchFamily="18" charset="0"/>
                            </a:rPr>
                          </m:ctrlPr>
                        </m:sSupPr>
                        <m:e>
                          <m:r>
                            <a:rPr lang="en-US" sz="1500">
                              <a:latin typeface="Cambria Math" panose="02040503050406030204" pitchFamily="18" charset="0"/>
                            </a:rPr>
                            <m:t>𝑡</m:t>
                          </m:r>
                        </m:e>
                        <m:sup>
                          <m:r>
                            <a:rPr lang="en-US" sz="1500">
                              <a:latin typeface="Cambria Math" panose="02040503050406030204" pitchFamily="18" charset="0"/>
                            </a:rPr>
                            <m:t>𝑘</m:t>
                          </m:r>
                        </m:sup>
                      </m:sSup>
                      <m:r>
                        <a:rPr lang="en-US" sz="1500">
                          <a:latin typeface="Cambria Math" panose="02040503050406030204" pitchFamily="18" charset="0"/>
                        </a:rPr>
                        <m:t>+</m:t>
                      </m:r>
                      <m:sSub>
                        <m:sSubPr>
                          <m:ctrlPr>
                            <a:rPr lang="en-US" sz="1500" i="1">
                              <a:latin typeface="Cambria Math" panose="02040503050406030204" pitchFamily="18" charset="0"/>
                            </a:rPr>
                          </m:ctrlPr>
                        </m:sSubPr>
                        <m:e>
                          <m:r>
                            <a:rPr lang="en-US" sz="1500">
                              <a:latin typeface="Cambria Math" panose="02040503050406030204" pitchFamily="18" charset="0"/>
                            </a:rPr>
                            <m:t>𝜖</m:t>
                          </m:r>
                        </m:e>
                        <m:sub>
                          <m:r>
                            <a:rPr lang="en-US" sz="1500">
                              <a:latin typeface="Cambria Math" panose="02040503050406030204" pitchFamily="18" charset="0"/>
                            </a:rPr>
                            <m:t>𝑡</m:t>
                          </m:r>
                        </m:sub>
                      </m:sSub>
                    </m:oMath>
                  </m:oMathPara>
                </a14:m>
                <a:endParaRPr lang="en-US" sz="1500" dirty="0"/>
              </a:p>
              <a:p>
                <a:pPr lvl="0" defTabSz="914400">
                  <a:lnSpc>
                    <a:spcPct val="90000"/>
                  </a:lnSpc>
                </a:pPr>
                <a:endParaRPr lang="en-US" sz="1500" dirty="0">
                  <a:latin typeface="Cambria Math" panose="02040503050406030204" pitchFamily="18" charset="0"/>
                </a:endParaRPr>
              </a:p>
              <a:p>
                <a:pPr lvl="0" defTabSz="914400">
                  <a:lnSpc>
                    <a:spcPct val="90000"/>
                  </a:lnSpc>
                </a:pPr>
                <a14:m>
                  <m:oMath xmlns:m="http://schemas.openxmlformats.org/officeDocument/2006/math">
                    <m:r>
                      <a:rPr lang="en-US" sz="1500">
                        <a:latin typeface="Cambria Math" panose="02040503050406030204" pitchFamily="18" charset="0"/>
                      </a:rPr>
                      <m:t>𝑘</m:t>
                    </m:r>
                  </m:oMath>
                </a14:m>
                <a:r>
                  <a:rPr lang="en-US" sz="1500" dirty="0"/>
                  <a:t> was found by assessment of the adjusted R-squared values and AIC values of prospective models.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l="-630" t="-1078"/>
                </a:stretch>
              </a:blipFill>
            </p:spPr>
            <p:txBody>
              <a:bodyPr/>
              <a:lstStyle/>
              <a:p>
                <a:r>
                  <a:rPr lang="en-US">
                    <a:noFill/>
                  </a:rPr>
                  <a:t> </a:t>
                </a:r>
              </a:p>
            </p:txBody>
          </p:sp>
        </mc:Fallback>
      </mc:AlternateContent>
      <p:pic>
        <p:nvPicPr>
          <p:cNvPr id="3" name="Picture 1" descr="DS809ProjectPresentation_files/figure-pptx/unnamed-chunk-21-1.png"/>
          <p:cNvPicPr>
            <a:picLocks noGrp="1" noChangeAspect="1"/>
          </p:cNvPicPr>
          <p:nvPr/>
        </p:nvPicPr>
        <p:blipFill>
          <a:blip r:embed="rId3"/>
          <a:stretch>
            <a:fillRect/>
          </a:stretch>
        </p:blipFill>
        <p:spPr bwMode="auto">
          <a:xfrm>
            <a:off x="4859036" y="936156"/>
            <a:ext cx="4284964" cy="3382251"/>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Polynomial Model Fit Plot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endParaRPr lang="en-US" sz="1500" dirty="0"/>
          </a:p>
          <a:p>
            <a:pPr lvl="0" defTabSz="914400">
              <a:lnSpc>
                <a:spcPct val="90000"/>
              </a:lnSpc>
            </a:pPr>
            <a:r>
              <a:rPr lang="en-US" sz="1500" dirty="0"/>
              <a:t>The model fits the data well in-sample, but </a:t>
            </a:r>
            <a:r>
              <a:rPr lang="en-US" sz="1500" dirty="0" err="1"/>
              <a:t>performes</a:t>
            </a:r>
            <a:r>
              <a:rPr lang="en-US" sz="1500" dirty="0"/>
              <a:t> poorly within the prediction region.</a:t>
            </a:r>
          </a:p>
          <a:p>
            <a:pPr lvl="0" defTabSz="914400">
              <a:lnSpc>
                <a:spcPct val="90000"/>
              </a:lnSpc>
            </a:pPr>
            <a:endParaRPr lang="en-US" sz="1500" i="1" dirty="0"/>
          </a:p>
          <a:p>
            <a:pPr lvl="0" defTabSz="914400">
              <a:lnSpc>
                <a:spcPct val="90000"/>
              </a:lnSpc>
            </a:pPr>
            <a:r>
              <a:rPr lang="en-US" sz="1500" i="1" dirty="0"/>
              <a:t>Polynomial Fit, k=14</a:t>
            </a:r>
          </a:p>
        </p:txBody>
      </p:sp>
      <p:pic>
        <p:nvPicPr>
          <p:cNvPr id="3" name="Picture 1" descr="DS809ProjectPresentation_files/figure-pptx/unnamed-chunk-2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800" kern="1200">
                <a:solidFill>
                  <a:schemeClr val="tx1"/>
                </a:solidFill>
                <a:latin typeface="+mj-lt"/>
                <a:ea typeface="+mj-ea"/>
                <a:cs typeface="+mj-cs"/>
              </a:rPr>
              <a:t>Polynomial Model Residual Autocorrelation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200" dirty="0"/>
                  <a:t>The Box-Pierce test is performed to identify if the residuals are autocorrelated (hypothesis outlined above):</a:t>
                </a:r>
              </a:p>
              <a:p>
                <a:pPr lvl="0" defTabSz="914400">
                  <a:lnSpc>
                    <a:spcPct val="90000"/>
                  </a:lnSpc>
                </a:pPr>
                <a:r>
                  <a:rPr lang="en-US" sz="1200" dirty="0"/>
                  <a:t>## 
##  Box-Pierce test
## 
## data:  </a:t>
                </a:r>
                <a:r>
                  <a:rPr lang="en-US" sz="1200" dirty="0" err="1"/>
                  <a:t>rstandard</a:t>
                </a:r>
                <a:r>
                  <a:rPr lang="en-US" sz="1200" dirty="0"/>
                  <a:t>(dlm.ts2)
## X-squared = 380.01, df = 1, p-value &lt; 2.2e-16</a:t>
                </a:r>
              </a:p>
              <a:p>
                <a:pPr lvl="0" defTabSz="914400">
                  <a:lnSpc>
                    <a:spcPct val="90000"/>
                  </a:lnSpc>
                </a:pPr>
                <a:endParaRPr lang="en-US" sz="1200" i="1" dirty="0">
                  <a:latin typeface="Cambria Math" panose="02040503050406030204" pitchFamily="18" charset="0"/>
                </a:endParaRPr>
              </a:p>
              <a:p>
                <a:pPr lvl="0" defTabSz="914400">
                  <a:lnSpc>
                    <a:spcPct val="90000"/>
                  </a:lnSpc>
                </a:pPr>
                <a14:m>
                  <m:oMath xmlns:m="http://schemas.openxmlformats.org/officeDocument/2006/math">
                    <m:sSub>
                      <m:sSubPr>
                        <m:ctrlPr>
                          <a:rPr lang="en-US" sz="1200" i="1">
                            <a:latin typeface="Cambria Math" panose="02040503050406030204" pitchFamily="18" charset="0"/>
                          </a:rPr>
                        </m:ctrlPr>
                      </m:sSubPr>
                      <m:e>
                        <m:r>
                          <a:rPr lang="en-US" sz="1200">
                            <a:latin typeface="Cambria Math" panose="02040503050406030204" pitchFamily="18" charset="0"/>
                          </a:rPr>
                          <m:t>𝐻</m:t>
                        </m:r>
                      </m:e>
                      <m:sub>
                        <m:r>
                          <a:rPr lang="en-US" sz="1200">
                            <a:latin typeface="Cambria Math" panose="02040503050406030204" pitchFamily="18" charset="0"/>
                          </a:rPr>
                          <m:t>0</m:t>
                        </m:r>
                      </m:sub>
                    </m:sSub>
                  </m:oMath>
                </a14:m>
                <a:r>
                  <a:rPr lang="en-US" sz="1200" dirty="0"/>
                  <a:t> is rejected. Autocorrelation is present in the series.</a:t>
                </a:r>
              </a:p>
              <a:p>
                <a:pPr lvl="0" defTabSz="914400">
                  <a:lnSpc>
                    <a:spcPct val="90000"/>
                  </a:lnSpc>
                </a:pPr>
                <a:endParaRPr lang="en-US" sz="1200" dirty="0"/>
              </a:p>
              <a:p>
                <a:pPr lvl="0" defTabSz="914400">
                  <a:lnSpc>
                    <a:spcPct val="90000"/>
                  </a:lnSpc>
                </a:pPr>
                <a:r>
                  <a:rPr lang="en-US" sz="1200" b="1" dirty="0"/>
                  <a:t>Again, the residuals are highly </a:t>
                </a:r>
                <a:r>
                  <a:rPr lang="en-US" sz="1200" b="1" dirty="0" err="1"/>
                  <a:t>autoccorrelated</a:t>
                </a:r>
                <a:r>
                  <a:rPr lang="en-US" sz="1200" b="1" dirty="0"/>
                  <a:t> and non-stationary</a:t>
                </a:r>
                <a:r>
                  <a:rPr lang="en-US" sz="1200" dirty="0"/>
                  <a:t>. More work is required to better capture the inherent information contained within the IIPI series.</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t="-647"/>
                </a:stretch>
              </a:blipFill>
            </p:spPr>
            <p:txBody>
              <a:bodyPr/>
              <a:lstStyle/>
              <a:p>
                <a:r>
                  <a:rPr lang="en-US">
                    <a:noFill/>
                  </a:rPr>
                  <a:t> </a:t>
                </a:r>
              </a:p>
            </p:txBody>
          </p:sp>
        </mc:Fallback>
      </mc:AlternateContent>
      <p:pic>
        <p:nvPicPr>
          <p:cNvPr id="3" name="Picture 1" descr="DS809ProjectPresentation_files/figure-pptx/unnamed-chunk-24-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Data Set Collection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indent="-228600" defTabSz="914400">
              <a:lnSpc>
                <a:spcPct val="90000"/>
              </a:lnSpc>
              <a:buFont typeface="Arial" panose="020B0604020202020204" pitchFamily="34" charset="0"/>
              <a:buChar char="•"/>
            </a:pPr>
            <a:r>
              <a:rPr lang="en-US" sz="1500" i="1"/>
              <a:t>Predictive Dynamics in Commodity Prices</a:t>
            </a:r>
            <a:r>
              <a:rPr lang="en-US" sz="1500"/>
              <a:t> (Gargano &amp; Timmerman, 2012) is a loose framework for select variables therein.</a:t>
            </a:r>
          </a:p>
          <a:p>
            <a:pPr marL="0" lvl="0" indent="-228600" defTabSz="914400">
              <a:lnSpc>
                <a:spcPct val="90000"/>
              </a:lnSpc>
              <a:buFont typeface="Arial" panose="020B0604020202020204" pitchFamily="34" charset="0"/>
              <a:buChar char="•"/>
            </a:pPr>
            <a:r>
              <a:rPr lang="en-US" sz="1500"/>
              <a:t>A. IIPI (Aliyev, 2020), Dependent Variable and Date index. tags: </a:t>
            </a:r>
            <a:r>
              <a:rPr lang="en-US" sz="1500" b="1"/>
              <a:t>IIPI, Date_form</a:t>
            </a:r>
            <a:r>
              <a:rPr lang="en-US" sz="1500"/>
              <a:t>. This dataset defined the time frame of interest (1980-02-01 to 2016-02-01). All other datasets were selected contingent upon their inclusion of this timeframe.</a:t>
            </a:r>
          </a:p>
          <a:p>
            <a:pPr marL="0" lvl="0" indent="-228600" defTabSz="914400">
              <a:lnSpc>
                <a:spcPct val="90000"/>
              </a:lnSpc>
              <a:buFont typeface="Arial" panose="020B0604020202020204" pitchFamily="34" charset="0"/>
              <a:buChar char="•"/>
            </a:pPr>
            <a:r>
              <a:rPr lang="en-US" sz="1500" i="1"/>
              <a:t>Plot of IIPI as a function of time</a:t>
            </a:r>
          </a:p>
        </p:txBody>
      </p:sp>
      <p:pic>
        <p:nvPicPr>
          <p:cNvPr id="3" name="Picture 1" descr="DS809ProjectPresentation_files/figure-pptx/unnamed-chunk-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Polynomial Model Model Summary</a:t>
            </a:r>
          </a:p>
        </p:txBody>
      </p:sp>
      <p:sp>
        <p:nvSpPr>
          <p:cNvPr id="3" name="Content Placeholder 2"/>
          <p:cNvSpPr>
            <a:spLocks noGrp="1"/>
          </p:cNvSpPr>
          <p:nvPr>
            <p:ph idx="1"/>
          </p:nvPr>
        </p:nvSpPr>
        <p:spPr>
          <a:xfrm>
            <a:off x="3558539" y="480060"/>
            <a:ext cx="5584317" cy="3943350"/>
          </a:xfrm>
        </p:spPr>
        <p:txBody>
          <a:bodyPr anchor="ctr">
            <a:noAutofit/>
          </a:bodyPr>
          <a:lstStyle/>
          <a:p>
            <a:pPr marL="0" lvl="0" indent="0">
              <a:lnSpc>
                <a:spcPct val="90000"/>
              </a:lnSpc>
              <a:buNone/>
            </a:pPr>
            <a:r>
              <a:rPr lang="en-US" sz="800" b="1" dirty="0"/>
              <a:t>This model fits the in-sample data well but fails in the prediction region. While many of the coefficients in the model would be significant, the residuals are not white noise, therefore their interpretation is not rigorously permitted.</a:t>
            </a:r>
          </a:p>
          <a:p>
            <a:pPr lvl="0" indent="0">
              <a:lnSpc>
                <a:spcPct val="90000"/>
              </a:lnSpc>
              <a:buNone/>
            </a:pPr>
            <a:r>
              <a:rPr lang="en-US" sz="800" dirty="0">
                <a:latin typeface="Courier"/>
              </a:rPr>
              <a:t>## 
## Call:
## </a:t>
            </a:r>
            <a:r>
              <a:rPr lang="en-US" sz="800" dirty="0" err="1">
                <a:latin typeface="Courier"/>
              </a:rPr>
              <a:t>lm</a:t>
            </a:r>
            <a:r>
              <a:rPr lang="en-US" sz="800" dirty="0">
                <a:latin typeface="Courier"/>
              </a:rPr>
              <a:t>(formula = IIPI ~ poly(index, 14), data = </a:t>
            </a:r>
            <a:r>
              <a:rPr lang="en-US" sz="800" dirty="0" err="1">
                <a:latin typeface="Courier"/>
              </a:rPr>
              <a:t>df.ts.modelset.deterministic.train</a:t>
            </a:r>
            <a:r>
              <a:rPr lang="en-US" sz="800" dirty="0">
                <a:latin typeface="Courier"/>
              </a:rPr>
              <a:t>)
## 
## Residuals:
##     Min      1Q  Median      3Q     Max 
## -52.714  -5.879  -0.781   5.149  41.701 
## 
## Coefficients:
##                    Estimate Std. Error t value </a:t>
            </a:r>
            <a:r>
              <a:rPr lang="en-US" sz="800" dirty="0" err="1">
                <a:latin typeface="Courier"/>
              </a:rPr>
              <a:t>Pr</a:t>
            </a:r>
            <a:r>
              <a:rPr lang="en-US" sz="800" dirty="0">
                <a:latin typeface="Courier"/>
              </a:rPr>
              <a:t>(&gt;|t|)    
## (Intercept)         96.8240     0.5942 162.948  &lt; 2e-16 ***
## poly(index, 14)1   641.0526    12.2209  52.455  &lt; 2e-16 ***
## poly(index, 14)2   259.1117    12.2209  21.202  &lt; 2e-16 ***
## poly(index, 14)3    76.8761    12.2209   6.291 8.16e-10 ***
## poly(index, 14)4  -136.9970    12.2209 -11.210  &lt; 2e-16 ***
## poly(index, 14)5  -257.6309    12.2209 -21.081  &lt; 2e-16 ***
## poly(index, 14)6   -13.6410    12.2209  -1.116   0.2650    
## poly(index, 14)7    22.0385    12.2209   1.803   0.0721 .  
## poly(index, 14)8    24.5687    12.2209   2.010   0.0450 *  
## poly(index, 14)9    -3.9927    12.2209  -0.327   0.7441    
## poly(index, 14)10  -49.4098    12.2209  -4.043 6.31e-05 ***
## poly(index, 14)11   15.4381    12.2209   1.263   0.2072    
## poly(index, 14)12   99.8887    12.2209   8.174 3.81e-15 ***
## poly(index, 14)13  -11.7975    12.2209  -0.965   0.3349    
## poly(index, 14)14  -60.6462    12.2209  -4.963 1.02e-06 ***
## ---
## </a:t>
            </a:r>
            <a:r>
              <a:rPr lang="en-US" sz="800" dirty="0" err="1">
                <a:latin typeface="Courier"/>
              </a:rPr>
              <a:t>Signif</a:t>
            </a:r>
            <a:r>
              <a:rPr lang="en-US" sz="800" dirty="0">
                <a:latin typeface="Courier"/>
              </a:rPr>
              <a:t>. codes:  0 '***' 0.001 '**' 0.01 '*' 0.05 '.' 0.1 ' ' 1
## 
## Residual standard error: 12.22 on 408 degrees of freedom
## Multiple R-squared:  0.9059, Adjusted R-squared:  0.9027 
## F-statistic: 280.7 on 14 and 408 DF,  p-value: &lt; 2.2e-16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Harmonic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566160" y="480060"/>
                <a:ext cx="5280660" cy="3943350"/>
              </a:xfrm>
            </p:spPr>
            <p:txBody>
              <a:bodyPr anchor="ctr">
                <a:normAutofit/>
              </a:bodyPr>
              <a:lstStyle/>
              <a:p>
                <a:pPr marL="0" lvl="0" indent="0">
                  <a:buNone/>
                </a:pPr>
                <a:r>
                  <a:rPr lang="en-US" sz="1800" dirty="0"/>
                  <a:t>A de-trended harmonic model is estimated:</a:t>
                </a:r>
              </a:p>
              <a:p>
                <a:pPr marL="0" lvl="0" indent="0">
                  <a:buNone/>
                </a:pPr>
                <a:endParaRPr lang="en-US" sz="1800" dirty="0"/>
              </a:p>
              <a:p>
                <a:pPr marL="0" lvl="0" indent="0">
                  <a:buNone/>
                </a:pPr>
                <a14:m>
                  <m:oMathPara xmlns:m="http://schemas.openxmlformats.org/officeDocument/2006/math">
                    <m:oMathParaPr>
                      <m:jc m:val="centerGroup"/>
                    </m:oMathParaPr>
                    <m:oMath xmlns:m="http://schemas.openxmlformats.org/officeDocument/2006/math">
                      <m:r>
                        <a:rPr lang="en-US" sz="1800">
                          <a:latin typeface="Cambria Math" panose="02040503050406030204" pitchFamily="18" charset="0"/>
                        </a:rPr>
                        <m:t>𝐼𝐼𝑃𝐼</m:t>
                      </m:r>
                      <m:d>
                        <m:dPr>
                          <m:ctrlPr>
                            <a:rPr lang="ar-AE" sz="1800" i="1">
                              <a:latin typeface="Cambria Math" panose="02040503050406030204" pitchFamily="18" charset="0"/>
                            </a:rPr>
                          </m:ctrlPr>
                        </m:dPr>
                        <m:e>
                          <m:r>
                            <a:rPr lang="ar-AE" sz="1800">
                              <a:latin typeface="Cambria Math" panose="02040503050406030204" pitchFamily="18" charset="0"/>
                            </a:rPr>
                            <m:t>𝑡</m:t>
                          </m:r>
                        </m:e>
                      </m:d>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0</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1</m:t>
                          </m:r>
                        </m:sub>
                      </m:sSub>
                      <m:r>
                        <a:rPr lang="ar-AE" sz="1800">
                          <a:latin typeface="Cambria Math" panose="02040503050406030204" pitchFamily="18" charset="0"/>
                        </a:rPr>
                        <m:t>𝑡</m:t>
                      </m:r>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𝛼</m:t>
                              </m:r>
                            </m:e>
                          </m:acc>
                        </m:e>
                        <m:sub>
                          <m:r>
                            <a:rPr lang="ar-AE" sz="1800">
                              <a:latin typeface="Cambria Math" panose="02040503050406030204" pitchFamily="18" charset="0"/>
                            </a:rPr>
                            <m:t>𝑖</m:t>
                          </m:r>
                        </m:sub>
                      </m:sSub>
                      <m:r>
                        <a:rPr lang="ar-AE" sz="1800">
                          <a:latin typeface="Cambria Math" panose="02040503050406030204" pitchFamily="18" charset="0"/>
                        </a:rPr>
                        <m:t>𝑠𝑖𝑛</m:t>
                      </m:r>
                      <m:d>
                        <m:dPr>
                          <m:ctrlPr>
                            <a:rPr lang="ar-AE" sz="1800" i="1">
                              <a:latin typeface="Cambria Math" panose="02040503050406030204" pitchFamily="18" charset="0"/>
                            </a:rPr>
                          </m:ctrlPr>
                        </m:dPr>
                        <m:e>
                          <m:f>
                            <m:fPr>
                              <m:ctrlPr>
                                <a:rPr lang="ar-AE" sz="1800" i="1">
                                  <a:latin typeface="Cambria Math" panose="02040503050406030204" pitchFamily="18" charset="0"/>
                                </a:rPr>
                              </m:ctrlPr>
                            </m:fPr>
                            <m:num>
                              <m:r>
                                <a:rPr lang="ar-AE" sz="1800">
                                  <a:latin typeface="Cambria Math" panose="02040503050406030204" pitchFamily="18" charset="0"/>
                                </a:rPr>
                                <m:t>2</m:t>
                              </m:r>
                              <m:r>
                                <a:rPr lang="ar-AE" sz="1800">
                                  <a:latin typeface="Cambria Math" panose="02040503050406030204" pitchFamily="18" charset="0"/>
                                </a:rPr>
                                <m:t>𝜋</m:t>
                              </m:r>
                              <m:r>
                                <a:rPr lang="ar-AE" sz="1800">
                                  <a:latin typeface="Cambria Math" panose="02040503050406030204" pitchFamily="18" charset="0"/>
                                </a:rPr>
                                <m:t>𝑖</m:t>
                              </m:r>
                            </m:num>
                            <m:den>
                              <m:r>
                                <a:rPr lang="ar-AE" sz="1800">
                                  <a:latin typeface="Cambria Math" panose="02040503050406030204" pitchFamily="18" charset="0"/>
                                </a:rPr>
                                <m:t>𝑠</m:t>
                              </m:r>
                            </m:den>
                          </m:f>
                          <m:r>
                            <a:rPr lang="ar-AE" sz="1800">
                              <a:latin typeface="Cambria Math" panose="02040503050406030204" pitchFamily="18" charset="0"/>
                            </a:rPr>
                            <m:t>𝑡</m:t>
                          </m:r>
                        </m:e>
                      </m:d>
                      <m:r>
                        <a:rPr lang="ar-AE" sz="1800">
                          <a:latin typeface="Cambria Math" panose="02040503050406030204" pitchFamily="18" charset="0"/>
                        </a:rPr>
                        <m:t>+∑</m:t>
                      </m:r>
                      <m:sSub>
                        <m:sSubPr>
                          <m:ctrlPr>
                            <a:rPr lang="ar-AE" sz="1800" i="1">
                              <a:latin typeface="Cambria Math" panose="02040503050406030204" pitchFamily="18" charset="0"/>
                            </a:rPr>
                          </m:ctrlPr>
                        </m:sSubPr>
                        <m:e>
                          <m:acc>
                            <m:accPr>
                              <m:chr m:val="̂"/>
                              <m:ctrlPr>
                                <a:rPr lang="ar-AE" sz="1800" i="1">
                                  <a:latin typeface="Cambria Math" panose="02040503050406030204" pitchFamily="18" charset="0"/>
                                </a:rPr>
                              </m:ctrlPr>
                            </m:accPr>
                            <m:e>
                              <m:r>
                                <a:rPr lang="ar-AE" sz="1800">
                                  <a:latin typeface="Cambria Math" panose="02040503050406030204" pitchFamily="18" charset="0"/>
                                </a:rPr>
                                <m:t>𝛽</m:t>
                              </m:r>
                            </m:e>
                          </m:acc>
                        </m:e>
                        <m:sub>
                          <m:r>
                            <a:rPr lang="ar-AE" sz="1800">
                              <a:latin typeface="Cambria Math" panose="02040503050406030204" pitchFamily="18" charset="0"/>
                            </a:rPr>
                            <m:t>𝑖</m:t>
                          </m:r>
                        </m:sub>
                      </m:sSub>
                      <m:r>
                        <a:rPr lang="ar-AE" sz="1800">
                          <a:latin typeface="Cambria Math" panose="02040503050406030204" pitchFamily="18" charset="0"/>
                        </a:rPr>
                        <m:t>𝑐𝑜𝑠</m:t>
                      </m:r>
                      <m:d>
                        <m:dPr>
                          <m:ctrlPr>
                            <a:rPr lang="ar-AE" sz="1800" i="1">
                              <a:latin typeface="Cambria Math" panose="02040503050406030204" pitchFamily="18" charset="0"/>
                            </a:rPr>
                          </m:ctrlPr>
                        </m:dPr>
                        <m:e>
                          <m:f>
                            <m:fPr>
                              <m:ctrlPr>
                                <a:rPr lang="ar-AE" sz="1800" i="1">
                                  <a:latin typeface="Cambria Math" panose="02040503050406030204" pitchFamily="18" charset="0"/>
                                </a:rPr>
                              </m:ctrlPr>
                            </m:fPr>
                            <m:num>
                              <m:r>
                                <a:rPr lang="ar-AE" sz="1800">
                                  <a:latin typeface="Cambria Math" panose="02040503050406030204" pitchFamily="18" charset="0"/>
                                </a:rPr>
                                <m:t>2</m:t>
                              </m:r>
                              <m:r>
                                <a:rPr lang="ar-AE" sz="1800">
                                  <a:latin typeface="Cambria Math" panose="02040503050406030204" pitchFamily="18" charset="0"/>
                                </a:rPr>
                                <m:t>𝜋</m:t>
                              </m:r>
                              <m:r>
                                <a:rPr lang="ar-AE" sz="1800">
                                  <a:latin typeface="Cambria Math" panose="02040503050406030204" pitchFamily="18" charset="0"/>
                                </a:rPr>
                                <m:t>𝑖</m:t>
                              </m:r>
                            </m:num>
                            <m:den>
                              <m:r>
                                <a:rPr lang="ar-AE" sz="1800">
                                  <a:latin typeface="Cambria Math" panose="02040503050406030204" pitchFamily="18" charset="0"/>
                                </a:rPr>
                                <m:t>𝑠</m:t>
                              </m:r>
                            </m:den>
                          </m:f>
                          <m:r>
                            <a:rPr lang="ar-AE" sz="1800">
                              <a:latin typeface="Cambria Math" panose="02040503050406030204" pitchFamily="18" charset="0"/>
                            </a:rPr>
                            <m:t>𝑡</m:t>
                          </m:r>
                        </m:e>
                      </m:d>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oMath>
                  </m:oMathPara>
                </a14:m>
                <a:endParaRPr lang="ar-AE"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566160" y="480060"/>
                <a:ext cx="5280660" cy="3943350"/>
              </a:xfrm>
              <a:blipFill>
                <a:blip r:embed="rId2"/>
                <a:stretch>
                  <a:fillRect l="-924"/>
                </a:stretch>
              </a:blipFill>
            </p:spPr>
            <p:txBody>
              <a:bodyPr/>
              <a:lstStyle/>
              <a:p>
                <a:r>
                  <a:rPr 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Harmonic Model Periodogram</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lnSpcReduction="10000"/>
          </a:bodyPr>
          <a:lstStyle/>
          <a:p>
            <a:pPr lvl="0" defTabSz="914400">
              <a:lnSpc>
                <a:spcPct val="90000"/>
              </a:lnSpc>
            </a:pPr>
            <a:r>
              <a:rPr lang="en-US" sz="1400" dirty="0"/>
              <a:t>To determine the harmonics, a periodogram is reviewed:</a:t>
            </a:r>
          </a:p>
          <a:p>
            <a:pPr lvl="0" defTabSz="914400">
              <a:lnSpc>
                <a:spcPct val="90000"/>
              </a:lnSpc>
            </a:pPr>
            <a:endParaRPr lang="en-US" sz="1400" dirty="0"/>
          </a:p>
          <a:p>
            <a:pPr lvl="0" defTabSz="914400">
              <a:lnSpc>
                <a:spcPct val="90000"/>
              </a:lnSpc>
            </a:pPr>
            <a:r>
              <a:rPr lang="en-US" sz="1400" dirty="0"/>
              <a:t>Unfortunately, the periodogram has such high density at lower harmonics the number of peaks is not readily countable through visual inspection. Therefore, a function is used to create the model </a:t>
            </a:r>
            <a:r>
              <a:rPr lang="en-US" sz="1400" dirty="0" err="1"/>
              <a:t>harmionic</a:t>
            </a:r>
            <a:r>
              <a:rPr lang="en-US" sz="1400" dirty="0"/>
              <a:t> values using the top 100 harmonics identified in the Periodogram. While this is expected to be an over estimate, the model harmonic terms are subsequently removed by evaluating that the sine and cosine pair are both not significant in the model:</a:t>
            </a:r>
          </a:p>
          <a:p>
            <a:pPr lvl="0" defTabSz="914400">
              <a:lnSpc>
                <a:spcPct val="90000"/>
              </a:lnSpc>
            </a:pPr>
            <a:endParaRPr lang="en-US" sz="1400" i="1" dirty="0"/>
          </a:p>
          <a:p>
            <a:pPr lvl="0" defTabSz="914400">
              <a:lnSpc>
                <a:spcPct val="90000"/>
              </a:lnSpc>
            </a:pPr>
            <a:r>
              <a:rPr lang="en-US" sz="1400" i="1" dirty="0"/>
              <a:t>Periodogram</a:t>
            </a:r>
          </a:p>
        </p:txBody>
      </p:sp>
      <p:pic>
        <p:nvPicPr>
          <p:cNvPr id="3" name="Picture 1" descr="DS809ProjectPresentation_files/figure-pptx/unnamed-chunk-26-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Harmonic Model Model Generator</a:t>
            </a:r>
          </a:p>
        </p:txBody>
      </p:sp>
      <p:sp>
        <p:nvSpPr>
          <p:cNvPr id="3" name="Content Placeholder 2"/>
          <p:cNvSpPr>
            <a:spLocks noGrp="1"/>
          </p:cNvSpPr>
          <p:nvPr>
            <p:ph idx="1"/>
          </p:nvPr>
        </p:nvSpPr>
        <p:spPr>
          <a:xfrm>
            <a:off x="4018788" y="480060"/>
            <a:ext cx="4801362" cy="3943350"/>
          </a:xfrm>
        </p:spPr>
        <p:txBody>
          <a:bodyPr anchor="ctr">
            <a:normAutofit/>
          </a:bodyPr>
          <a:lstStyle/>
          <a:p>
            <a:pPr lvl="0" indent="0">
              <a:lnSpc>
                <a:spcPct val="90000"/>
              </a:lnSpc>
              <a:buNone/>
            </a:pPr>
            <a:r>
              <a:rPr lang="en-US" sz="1100" dirty="0" err="1">
                <a:latin typeface="Courier"/>
              </a:rPr>
              <a:t>listgen</a:t>
            </a:r>
            <a:r>
              <a:rPr lang="en-US" sz="1100" dirty="0">
                <a:latin typeface="Courier"/>
              </a:rPr>
              <a:t> &lt;- </a:t>
            </a:r>
            <a:r>
              <a:rPr lang="en-US" sz="1100" b="1" dirty="0">
                <a:latin typeface="Courier"/>
              </a:rPr>
              <a:t>function</a:t>
            </a:r>
            <a:r>
              <a:rPr lang="en-US" sz="1100" dirty="0">
                <a:latin typeface="Courier"/>
              </a:rPr>
              <a:t>(</a:t>
            </a:r>
            <a:r>
              <a:rPr lang="en-US" sz="1100" dirty="0" err="1">
                <a:latin typeface="Courier"/>
              </a:rPr>
              <a:t>t,j,h,s</a:t>
            </a:r>
            <a:r>
              <a:rPr lang="en-US" sz="1100" dirty="0">
                <a:latin typeface="Courier"/>
              </a:rPr>
              <a:t>){</a:t>
            </a:r>
            <a:br>
              <a:rPr lang="en-US" sz="1100" dirty="0"/>
            </a:br>
            <a:r>
              <a:rPr lang="en-US" sz="1100" dirty="0">
                <a:latin typeface="Courier"/>
              </a:rPr>
              <a:t>  </a:t>
            </a:r>
            <a:r>
              <a:rPr lang="en-US" sz="1100" dirty="0" err="1">
                <a:latin typeface="Courier"/>
              </a:rPr>
              <a:t>sin_df</a:t>
            </a:r>
            <a:r>
              <a:rPr lang="en-US" sz="1100" dirty="0">
                <a:latin typeface="Courier"/>
              </a:rPr>
              <a:t> &lt;- </a:t>
            </a:r>
            <a:r>
              <a:rPr lang="en-US" sz="1100" dirty="0" err="1">
                <a:latin typeface="Courier"/>
              </a:rPr>
              <a:t>tibble</a:t>
            </a:r>
            <a:r>
              <a:rPr lang="en-US" sz="1100" dirty="0">
                <a:latin typeface="Courier"/>
              </a:rPr>
              <a:t>(rep(</a:t>
            </a:r>
            <a:r>
              <a:rPr lang="en-US" sz="1100" dirty="0" err="1">
                <a:latin typeface="Courier"/>
              </a:rPr>
              <a:t>NA,length</a:t>
            </a:r>
            <a:r>
              <a:rPr lang="en-US" sz="1100" dirty="0">
                <a:latin typeface="Courier"/>
              </a:rPr>
              <a:t>(t)))</a:t>
            </a:r>
            <a:br>
              <a:rPr lang="en-US" sz="1100" dirty="0"/>
            </a:br>
            <a:r>
              <a:rPr lang="en-US" sz="1100" dirty="0">
                <a:latin typeface="Courier"/>
              </a:rPr>
              <a:t>  </a:t>
            </a:r>
            <a:r>
              <a:rPr lang="en-US" sz="1100" dirty="0" err="1">
                <a:latin typeface="Courier"/>
              </a:rPr>
              <a:t>cos_df</a:t>
            </a:r>
            <a:r>
              <a:rPr lang="en-US" sz="1100" dirty="0">
                <a:latin typeface="Courier"/>
              </a:rPr>
              <a:t> &lt;- </a:t>
            </a:r>
            <a:r>
              <a:rPr lang="en-US" sz="1100" dirty="0" err="1">
                <a:latin typeface="Courier"/>
              </a:rPr>
              <a:t>tibble</a:t>
            </a:r>
            <a:r>
              <a:rPr lang="en-US" sz="1100" dirty="0">
                <a:latin typeface="Courier"/>
              </a:rPr>
              <a:t>(rep(</a:t>
            </a:r>
            <a:r>
              <a:rPr lang="en-US" sz="1100" dirty="0" err="1">
                <a:latin typeface="Courier"/>
              </a:rPr>
              <a:t>NA,length</a:t>
            </a:r>
            <a:r>
              <a:rPr lang="en-US" sz="1100" dirty="0">
                <a:latin typeface="Courier"/>
              </a:rPr>
              <a:t>(t)))</a:t>
            </a:r>
            <a:br>
              <a:rPr lang="en-US" sz="1100" dirty="0"/>
            </a:br>
            <a:r>
              <a:rPr lang="en-US" sz="1100" dirty="0">
                <a:latin typeface="Courier"/>
              </a:rPr>
              <a:t>  </a:t>
            </a:r>
            <a:r>
              <a:rPr lang="en-US" sz="1100" b="1" dirty="0">
                <a:latin typeface="Courier"/>
              </a:rPr>
              <a:t>for</a:t>
            </a:r>
            <a:r>
              <a:rPr lang="en-US" sz="1100" dirty="0">
                <a:latin typeface="Courier"/>
              </a:rPr>
              <a:t> (</a:t>
            </a:r>
            <a:r>
              <a:rPr lang="en-US" sz="1100" dirty="0" err="1">
                <a:latin typeface="Courier"/>
              </a:rPr>
              <a:t>i</a:t>
            </a:r>
            <a:r>
              <a:rPr lang="en-US" sz="1100" dirty="0">
                <a:latin typeface="Courier"/>
              </a:rPr>
              <a:t> </a:t>
            </a:r>
            <a:r>
              <a:rPr lang="en-US" sz="1100" b="1" dirty="0">
                <a:latin typeface="Courier"/>
              </a:rPr>
              <a:t>in</a:t>
            </a:r>
            <a:r>
              <a:rPr lang="en-US" sz="1100" dirty="0">
                <a:latin typeface="Courier"/>
              </a:rPr>
              <a:t> 1:j){</a:t>
            </a:r>
            <a:br>
              <a:rPr lang="en-US" sz="1100" dirty="0"/>
            </a:br>
            <a:r>
              <a:rPr lang="en-US" sz="1100" dirty="0">
                <a:latin typeface="Courier"/>
              </a:rPr>
              <a:t>    </a:t>
            </a:r>
            <a:r>
              <a:rPr lang="en-US" sz="1100" dirty="0" err="1">
                <a:latin typeface="Courier"/>
              </a:rPr>
              <a:t>sinx</a:t>
            </a:r>
            <a:r>
              <a:rPr lang="en-US" sz="1100" dirty="0">
                <a:latin typeface="Courier"/>
              </a:rPr>
              <a:t> = sin(2*pi*t*h[</a:t>
            </a:r>
            <a:r>
              <a:rPr lang="en-US" sz="1100" dirty="0" err="1">
                <a:latin typeface="Courier"/>
              </a:rPr>
              <a:t>i</a:t>
            </a:r>
            <a:r>
              <a:rPr lang="en-US" sz="1100" dirty="0">
                <a:latin typeface="Courier"/>
              </a:rPr>
              <a:t>]/length(s))</a:t>
            </a:r>
            <a:br>
              <a:rPr lang="en-US" sz="1100" dirty="0"/>
            </a:br>
            <a:r>
              <a:rPr lang="en-US" sz="1100" dirty="0">
                <a:latin typeface="Courier"/>
              </a:rPr>
              <a:t>    </a:t>
            </a:r>
            <a:r>
              <a:rPr lang="en-US" sz="1100" dirty="0" err="1">
                <a:latin typeface="Courier"/>
              </a:rPr>
              <a:t>cosx</a:t>
            </a:r>
            <a:r>
              <a:rPr lang="en-US" sz="1100" dirty="0">
                <a:latin typeface="Courier"/>
              </a:rPr>
              <a:t> = cos(2*pi*t*h[</a:t>
            </a:r>
            <a:r>
              <a:rPr lang="en-US" sz="1100" dirty="0" err="1">
                <a:latin typeface="Courier"/>
              </a:rPr>
              <a:t>i</a:t>
            </a:r>
            <a:r>
              <a:rPr lang="en-US" sz="1100" dirty="0">
                <a:latin typeface="Courier"/>
              </a:rPr>
              <a:t>]/length(s))</a:t>
            </a:r>
            <a:br>
              <a:rPr lang="en-US" sz="1100" dirty="0"/>
            </a:br>
            <a:r>
              <a:rPr lang="en-US" sz="1100" dirty="0">
                <a:latin typeface="Courier"/>
              </a:rPr>
              <a:t>    </a:t>
            </a:r>
            <a:r>
              <a:rPr lang="en-US" sz="1100" dirty="0" err="1">
                <a:latin typeface="Courier"/>
              </a:rPr>
              <a:t>sin_df</a:t>
            </a:r>
            <a:r>
              <a:rPr lang="en-US" sz="1100" dirty="0">
                <a:latin typeface="Courier"/>
              </a:rPr>
              <a:t> &lt;- </a:t>
            </a:r>
            <a:r>
              <a:rPr lang="en-US" sz="1100" dirty="0" err="1">
                <a:latin typeface="Courier"/>
              </a:rPr>
              <a:t>cbind</a:t>
            </a:r>
            <a:r>
              <a:rPr lang="en-US" sz="1100" dirty="0">
                <a:latin typeface="Courier"/>
              </a:rPr>
              <a:t>(</a:t>
            </a:r>
            <a:r>
              <a:rPr lang="en-US" sz="1100" dirty="0" err="1">
                <a:latin typeface="Courier"/>
              </a:rPr>
              <a:t>sin_df,sinx</a:t>
            </a:r>
            <a:r>
              <a:rPr lang="en-US" sz="1100" dirty="0">
                <a:latin typeface="Courier"/>
              </a:rPr>
              <a:t>)</a:t>
            </a:r>
            <a:br>
              <a:rPr lang="en-US" sz="1100" dirty="0"/>
            </a:br>
            <a:r>
              <a:rPr lang="en-US" sz="1100" dirty="0">
                <a:latin typeface="Courier"/>
              </a:rPr>
              <a:t>    </a:t>
            </a:r>
            <a:r>
              <a:rPr lang="en-US" sz="1100" dirty="0" err="1">
                <a:latin typeface="Courier"/>
              </a:rPr>
              <a:t>cos_df</a:t>
            </a:r>
            <a:r>
              <a:rPr lang="en-US" sz="1100" dirty="0">
                <a:latin typeface="Courier"/>
              </a:rPr>
              <a:t> &lt;- </a:t>
            </a:r>
            <a:r>
              <a:rPr lang="en-US" sz="1100" dirty="0" err="1">
                <a:latin typeface="Courier"/>
              </a:rPr>
              <a:t>cbind</a:t>
            </a:r>
            <a:r>
              <a:rPr lang="en-US" sz="1100" dirty="0">
                <a:latin typeface="Courier"/>
              </a:rPr>
              <a:t>(</a:t>
            </a:r>
            <a:r>
              <a:rPr lang="en-US" sz="1100" dirty="0" err="1">
                <a:latin typeface="Courier"/>
              </a:rPr>
              <a:t>cos_df,cosx</a:t>
            </a:r>
            <a:r>
              <a:rPr lang="en-US" sz="1100" dirty="0">
                <a:latin typeface="Courier"/>
              </a:rPr>
              <a:t>)</a:t>
            </a:r>
            <a:br>
              <a:rPr lang="en-US" sz="1100" dirty="0"/>
            </a:br>
            <a:r>
              <a:rPr lang="en-US" sz="1100" dirty="0">
                <a:latin typeface="Courier"/>
              </a:rPr>
              <a:t>  }</a:t>
            </a:r>
            <a:br>
              <a:rPr lang="en-US" sz="1100" dirty="0"/>
            </a:br>
            <a:r>
              <a:rPr lang="en-US" sz="1100" dirty="0">
                <a:latin typeface="Courier"/>
              </a:rPr>
              <a:t>  </a:t>
            </a:r>
            <a:r>
              <a:rPr lang="en-US" sz="1100" dirty="0" err="1">
                <a:latin typeface="Courier"/>
              </a:rPr>
              <a:t>colnames</a:t>
            </a:r>
            <a:r>
              <a:rPr lang="en-US" sz="1100" dirty="0">
                <a:latin typeface="Courier"/>
              </a:rPr>
              <a:t>(</a:t>
            </a:r>
            <a:r>
              <a:rPr lang="en-US" sz="1100" dirty="0" err="1">
                <a:latin typeface="Courier"/>
              </a:rPr>
              <a:t>sin_df</a:t>
            </a:r>
            <a:r>
              <a:rPr lang="en-US" sz="1100" dirty="0">
                <a:latin typeface="Courier"/>
              </a:rPr>
              <a:t>) = c('</a:t>
            </a:r>
            <a:r>
              <a:rPr lang="en-US" sz="1100" dirty="0" err="1">
                <a:latin typeface="Courier"/>
              </a:rPr>
              <a:t>temp',paste</a:t>
            </a:r>
            <a:r>
              <a:rPr lang="en-US" sz="1100" dirty="0">
                <a:latin typeface="Courier"/>
              </a:rPr>
              <a:t>('sin',1:j,sep=""))</a:t>
            </a:r>
            <a:br>
              <a:rPr lang="en-US" sz="1100" dirty="0"/>
            </a:br>
            <a:r>
              <a:rPr lang="en-US" sz="1100" dirty="0">
                <a:latin typeface="Courier"/>
              </a:rPr>
              <a:t>  </a:t>
            </a:r>
            <a:r>
              <a:rPr lang="en-US" sz="1100" dirty="0" err="1">
                <a:latin typeface="Courier"/>
              </a:rPr>
              <a:t>colnames</a:t>
            </a:r>
            <a:r>
              <a:rPr lang="en-US" sz="1100" dirty="0">
                <a:latin typeface="Courier"/>
              </a:rPr>
              <a:t>(</a:t>
            </a:r>
            <a:r>
              <a:rPr lang="en-US" sz="1100" dirty="0" err="1">
                <a:latin typeface="Courier"/>
              </a:rPr>
              <a:t>cos_df</a:t>
            </a:r>
            <a:r>
              <a:rPr lang="en-US" sz="1100" dirty="0">
                <a:latin typeface="Courier"/>
              </a:rPr>
              <a:t>) = c('</a:t>
            </a:r>
            <a:r>
              <a:rPr lang="en-US" sz="1100" dirty="0" err="1">
                <a:latin typeface="Courier"/>
              </a:rPr>
              <a:t>temp',paste</a:t>
            </a:r>
            <a:r>
              <a:rPr lang="en-US" sz="1100" dirty="0">
                <a:latin typeface="Courier"/>
              </a:rPr>
              <a:t>('cos',1:j,sep=""))</a:t>
            </a:r>
            <a:br>
              <a:rPr lang="en-US" sz="1100" dirty="0"/>
            </a:br>
            <a:r>
              <a:rPr lang="en-US" sz="1100" dirty="0">
                <a:latin typeface="Courier"/>
              </a:rPr>
              <a:t>  </a:t>
            </a:r>
            <a:r>
              <a:rPr lang="en-US" sz="1100" dirty="0" err="1">
                <a:latin typeface="Courier"/>
              </a:rPr>
              <a:t>sin_df</a:t>
            </a:r>
            <a:r>
              <a:rPr lang="en-US" sz="1100" dirty="0">
                <a:latin typeface="Courier"/>
              </a:rPr>
              <a:t> &lt;- </a:t>
            </a:r>
            <a:r>
              <a:rPr lang="en-US" sz="1100" dirty="0" err="1">
                <a:latin typeface="Courier"/>
              </a:rPr>
              <a:t>sin_df</a:t>
            </a:r>
            <a:r>
              <a:rPr lang="en-US" sz="1100" dirty="0">
                <a:latin typeface="Courier"/>
              </a:rPr>
              <a:t> %&gt;% select(-temp)</a:t>
            </a:r>
            <a:br>
              <a:rPr lang="en-US" sz="1100" dirty="0"/>
            </a:br>
            <a:r>
              <a:rPr lang="en-US" sz="1100" dirty="0">
                <a:latin typeface="Courier"/>
              </a:rPr>
              <a:t>  </a:t>
            </a:r>
            <a:r>
              <a:rPr lang="en-US" sz="1100" dirty="0" err="1">
                <a:latin typeface="Courier"/>
              </a:rPr>
              <a:t>cos_df</a:t>
            </a:r>
            <a:r>
              <a:rPr lang="en-US" sz="1100" dirty="0">
                <a:latin typeface="Courier"/>
              </a:rPr>
              <a:t> &lt;- </a:t>
            </a:r>
            <a:r>
              <a:rPr lang="en-US" sz="1100" dirty="0" err="1">
                <a:latin typeface="Courier"/>
              </a:rPr>
              <a:t>cos_df</a:t>
            </a:r>
            <a:r>
              <a:rPr lang="en-US" sz="1100" dirty="0">
                <a:latin typeface="Courier"/>
              </a:rPr>
              <a:t> %&gt;% select(-temp)</a:t>
            </a:r>
            <a:br>
              <a:rPr lang="en-US" sz="1100" dirty="0"/>
            </a:br>
            <a:r>
              <a:rPr lang="en-US" sz="1100" dirty="0">
                <a:latin typeface="Courier"/>
              </a:rPr>
              <a:t>  df &lt;- </a:t>
            </a:r>
            <a:r>
              <a:rPr lang="en-US" sz="1100" dirty="0" err="1">
                <a:latin typeface="Courier"/>
              </a:rPr>
              <a:t>cbind</a:t>
            </a:r>
            <a:r>
              <a:rPr lang="en-US" sz="1100" dirty="0">
                <a:latin typeface="Courier"/>
              </a:rPr>
              <a:t>(</a:t>
            </a:r>
            <a:r>
              <a:rPr lang="en-US" sz="1100" dirty="0" err="1">
                <a:latin typeface="Courier"/>
              </a:rPr>
              <a:t>sin_df,cos_df</a:t>
            </a:r>
            <a:r>
              <a:rPr lang="en-US" sz="1100" dirty="0">
                <a:latin typeface="Courier"/>
              </a:rPr>
              <a:t>)</a:t>
            </a:r>
            <a:br>
              <a:rPr lang="en-US" sz="1100" dirty="0"/>
            </a:br>
            <a:r>
              <a:rPr lang="en-US" sz="1100" dirty="0">
                <a:latin typeface="Courier"/>
              </a:rPr>
              <a:t>  return(df)</a:t>
            </a:r>
            <a:br>
              <a:rPr lang="en-US" sz="1100" dirty="0"/>
            </a:br>
            <a:r>
              <a:rPr lang="en-US" sz="1100" dirty="0">
                <a:latin typeface="Courier"/>
              </a:rPr>
              <a:t>}</a:t>
            </a:r>
            <a:br>
              <a:rPr lang="en-US" sz="1100" dirty="0"/>
            </a:br>
            <a:r>
              <a:rPr lang="en-US" sz="1100" dirty="0" err="1">
                <a:latin typeface="Courier"/>
              </a:rPr>
              <a:t>trigf</a:t>
            </a:r>
            <a:r>
              <a:rPr lang="en-US" sz="1100" dirty="0">
                <a:latin typeface="Courier"/>
              </a:rPr>
              <a:t> &lt;- </a:t>
            </a:r>
            <a:r>
              <a:rPr lang="en-US" sz="1100" dirty="0" err="1">
                <a:latin typeface="Courier"/>
              </a:rPr>
              <a:t>listgen</a:t>
            </a:r>
            <a:r>
              <a:rPr lang="en-US" sz="1100" dirty="0">
                <a:latin typeface="Courier"/>
              </a:rPr>
              <a:t>(</a:t>
            </a:r>
            <a:r>
              <a:rPr lang="en-US" sz="1100" dirty="0" err="1">
                <a:latin typeface="Courier"/>
              </a:rPr>
              <a:t>df.ts.modelset.harmonic$index,length</a:t>
            </a:r>
            <a:r>
              <a:rPr lang="en-US" sz="1100" dirty="0">
                <a:latin typeface="Courier"/>
              </a:rPr>
              <a:t>(harmonics),</a:t>
            </a:r>
            <a:r>
              <a:rPr lang="en-US" sz="1100" dirty="0" err="1">
                <a:latin typeface="Courier"/>
              </a:rPr>
              <a:t>harmonics,df.ts.modelset.harmonic$IIPI</a:t>
            </a:r>
            <a:r>
              <a:rPr lang="en-US" sz="1100" dirty="0">
                <a:latin typeface="Courier"/>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dirty="0"/>
              <a:t>Harmonic Model Generation</a:t>
            </a:r>
          </a:p>
        </p:txBody>
      </p:sp>
      <p:sp>
        <p:nvSpPr>
          <p:cNvPr id="3" name="Content Placeholder 2"/>
          <p:cNvSpPr>
            <a:spLocks noGrp="1"/>
          </p:cNvSpPr>
          <p:nvPr>
            <p:ph idx="1"/>
          </p:nvPr>
        </p:nvSpPr>
        <p:spPr>
          <a:xfrm>
            <a:off x="152400" y="1200151"/>
            <a:ext cx="8888730" cy="3394472"/>
          </a:xfrm>
        </p:spPr>
        <p:txBody>
          <a:bodyPr>
            <a:normAutofit fontScale="92500"/>
          </a:bodyPr>
          <a:lstStyle/>
          <a:p>
            <a:pPr marL="0" lvl="0" indent="0">
              <a:buNone/>
            </a:pPr>
            <a:r>
              <a:rPr lang="en-US" sz="1400"/>
              <a:t>A linear model is estimated with all 200 harmonic terms (one sine and one cosine per harmonic), and those </a:t>
            </a:r>
            <a:r>
              <a:rPr lang="en-US" sz="1400" b="1"/>
              <a:t>harmonics which have an insignificant (p is greater than 0.05)</a:t>
            </a:r>
            <a:r>
              <a:rPr lang="en-US" sz="1400"/>
              <a:t> coefficient terms are displayed:</a:t>
            </a:r>
          </a:p>
          <a:p>
            <a:pPr lvl="0" indent="0">
              <a:buNone/>
            </a:pPr>
            <a:r>
              <a:rPr lang="en-US" sz="1400">
                <a:latin typeface="Courier"/>
              </a:rPr>
              <a:t>##  [1] "index"  "sin1"   "sin6"   "sin7"   "sin3"   "sin5"   "sin4"   "sin14" 
##  [9] "sin23"  "sin26"  "sin17"  "sin15"  "sin40"  "sin57"  "sin82"  "sin76" 
## [17] "sin55"  "sin73"  "sin74"  "sin47"  "sin99"  "sin143" "sin93"  "sin105"
## [25] "sin117" "sin100" "sin118" "sin66"  "sin95"  "sin144" "sin63"  "sin87" 
## [33] "sin148" "sin178" "sin103" "sin155" "sin185" "sin188" "sin147" "sin96" 
## [41] "sin160" "sin169" "sin190" "sin189" "cos12"  "cos16"  "cos18"  "cos30" 
## [49] "cos28"  "cos17"  "cos15"  "cos53"  "cos44"  "cos45"  "cos54"  "cos61" 
## [57] "cos46"  "cos62"  "cos72"  "cos85"  "cos51"  "cos50"  "cos34"  "cos92" 
## [65] "cos98"  "cos43"  "cos93"  "cos71"  "cos142" "cos66"  "cos116" "cos144"
## [73] "cos148" "cos178" "cos110" "cos103" "cos78"  "cos155" "cos188" "cos147"
## [81] "cos96"  "cos160" "cos169" "cos190" "cos119"</a:t>
            </a:r>
            <a:endParaRPr lang="en-US" sz="1400" dirty="0">
              <a:latin typeface="Courie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Harmonic Model Generation</a:t>
            </a:r>
          </a:p>
        </p:txBody>
      </p:sp>
      <p:sp>
        <p:nvSpPr>
          <p:cNvPr id="3" name="Content Placeholder 2"/>
          <p:cNvSpPr>
            <a:spLocks noGrp="1"/>
          </p:cNvSpPr>
          <p:nvPr>
            <p:ph idx="1"/>
          </p:nvPr>
        </p:nvSpPr>
        <p:spPr>
          <a:xfrm>
            <a:off x="0" y="1200151"/>
            <a:ext cx="9113520" cy="3394472"/>
          </a:xfrm>
        </p:spPr>
        <p:txBody>
          <a:bodyPr>
            <a:normAutofit/>
          </a:bodyPr>
          <a:lstStyle/>
          <a:p>
            <a:pPr marL="0" lvl="0" indent="0">
              <a:buNone/>
            </a:pPr>
            <a:r>
              <a:rPr sz="1400" dirty="0"/>
              <a:t>Then those </a:t>
            </a:r>
            <a:r>
              <a:rPr sz="1400" b="1" dirty="0"/>
              <a:t>terms which have the same harmonic numeric indicator are removed </a:t>
            </a:r>
            <a:r>
              <a:rPr sz="1400" dirty="0"/>
              <a:t>- ensuring that the full harmonic (both terms) are not significant:</a:t>
            </a:r>
          </a:p>
          <a:p>
            <a:pPr lvl="0" indent="0">
              <a:buNone/>
            </a:pPr>
            <a:r>
              <a:rPr sz="1400" dirty="0" err="1">
                <a:latin typeface="Courier"/>
              </a:rPr>
              <a:t>termsforremoval</a:t>
            </a:r>
            <a:endParaRPr sz="1400" dirty="0">
              <a:latin typeface="Courier"/>
            </a:endParaRPr>
          </a:p>
          <a:p>
            <a:pPr lvl="0" indent="0">
              <a:buNone/>
            </a:pPr>
            <a:r>
              <a:rPr sz="1400" dirty="0">
                <a:latin typeface="Courier"/>
              </a:rPr>
              <a:t>##  [1] </a:t>
            </a:r>
            <a:r>
              <a:rPr sz="1400" dirty="0">
                <a:highlight>
                  <a:srgbClr val="FFFF00"/>
                </a:highlight>
                <a:latin typeface="Courier"/>
              </a:rPr>
              <a:t>"sin17"</a:t>
            </a:r>
            <a:r>
              <a:rPr sz="1400" dirty="0">
                <a:latin typeface="Courier"/>
              </a:rPr>
              <a:t>  </a:t>
            </a:r>
            <a:r>
              <a:rPr sz="1400" dirty="0">
                <a:highlight>
                  <a:srgbClr val="00FF00"/>
                </a:highlight>
                <a:latin typeface="Courier"/>
              </a:rPr>
              <a:t>"sin15"</a:t>
            </a:r>
            <a:r>
              <a:rPr sz="1400" dirty="0">
                <a:latin typeface="Courier"/>
              </a:rPr>
              <a:t>  </a:t>
            </a:r>
            <a:r>
              <a:rPr sz="1400" dirty="0">
                <a:highlight>
                  <a:srgbClr val="00FFFF"/>
                </a:highlight>
                <a:latin typeface="Courier"/>
              </a:rPr>
              <a:t>"sin93"</a:t>
            </a:r>
            <a:r>
              <a:rPr sz="1400" dirty="0">
                <a:latin typeface="Courier"/>
              </a:rPr>
              <a:t>  </a:t>
            </a:r>
            <a:r>
              <a:rPr sz="1400" dirty="0">
                <a:highlight>
                  <a:srgbClr val="FF00FF"/>
                </a:highlight>
                <a:latin typeface="Courier"/>
              </a:rPr>
              <a:t>"sin66"</a:t>
            </a:r>
            <a:r>
              <a:rPr sz="1400" dirty="0">
                <a:latin typeface="Courier"/>
              </a:rPr>
              <a:t>  </a:t>
            </a:r>
            <a:r>
              <a:rPr sz="1400" dirty="0">
                <a:highlight>
                  <a:srgbClr val="0000FF"/>
                </a:highlight>
                <a:latin typeface="Courier"/>
              </a:rPr>
              <a:t>"sin144"</a:t>
            </a:r>
            <a:r>
              <a:rPr sz="1400" dirty="0">
                <a:latin typeface="Courier"/>
              </a:rPr>
              <a:t> </a:t>
            </a:r>
            <a:r>
              <a:rPr sz="1400" dirty="0">
                <a:highlight>
                  <a:srgbClr val="FF0000"/>
                </a:highlight>
                <a:latin typeface="Courier"/>
              </a:rPr>
              <a:t>"sin148"</a:t>
            </a:r>
            <a:r>
              <a:rPr sz="1400" dirty="0">
                <a:latin typeface="Courier"/>
              </a:rPr>
              <a:t> </a:t>
            </a:r>
            <a:r>
              <a:rPr sz="1400" dirty="0">
                <a:highlight>
                  <a:srgbClr val="008080"/>
                </a:highlight>
                <a:latin typeface="Courier"/>
              </a:rPr>
              <a:t>"sin178"</a:t>
            </a:r>
            <a:r>
              <a:rPr sz="1400" dirty="0">
                <a:latin typeface="Courier"/>
              </a:rPr>
              <a:t> "sin103"
##  [9] "sin155" "sin188" "sin147" "sin96"  "sin160" "sin169" "sin190" </a:t>
            </a:r>
            <a:r>
              <a:rPr sz="1400" dirty="0">
                <a:highlight>
                  <a:srgbClr val="FFFF00"/>
                </a:highlight>
                <a:latin typeface="Courier"/>
              </a:rPr>
              <a:t>"cos17"</a:t>
            </a:r>
            <a:r>
              <a:rPr sz="1400" dirty="0">
                <a:latin typeface="Courier"/>
              </a:rPr>
              <a:t> 
## [17] </a:t>
            </a:r>
            <a:r>
              <a:rPr sz="1400" dirty="0">
                <a:highlight>
                  <a:srgbClr val="00FF00"/>
                </a:highlight>
                <a:latin typeface="Courier"/>
              </a:rPr>
              <a:t>"cos15"</a:t>
            </a:r>
            <a:r>
              <a:rPr sz="1400" dirty="0">
                <a:latin typeface="Courier"/>
              </a:rPr>
              <a:t>  </a:t>
            </a:r>
            <a:r>
              <a:rPr sz="1400" dirty="0">
                <a:highlight>
                  <a:srgbClr val="00FFFF"/>
                </a:highlight>
                <a:latin typeface="Courier"/>
              </a:rPr>
              <a:t>"cos93"</a:t>
            </a:r>
            <a:r>
              <a:rPr sz="1400" dirty="0">
                <a:latin typeface="Courier"/>
              </a:rPr>
              <a:t>  </a:t>
            </a:r>
            <a:r>
              <a:rPr sz="1400" dirty="0">
                <a:highlight>
                  <a:srgbClr val="FF00FF"/>
                </a:highlight>
                <a:latin typeface="Courier"/>
              </a:rPr>
              <a:t>"cos66"</a:t>
            </a:r>
            <a:r>
              <a:rPr sz="1400" dirty="0">
                <a:latin typeface="Courier"/>
              </a:rPr>
              <a:t>  </a:t>
            </a:r>
            <a:r>
              <a:rPr sz="1400" dirty="0">
                <a:highlight>
                  <a:srgbClr val="0000FF"/>
                </a:highlight>
                <a:latin typeface="Courier"/>
              </a:rPr>
              <a:t>"cos144"</a:t>
            </a:r>
            <a:r>
              <a:rPr sz="1400" dirty="0">
                <a:latin typeface="Courier"/>
              </a:rPr>
              <a:t> </a:t>
            </a:r>
            <a:r>
              <a:rPr sz="1400" dirty="0">
                <a:highlight>
                  <a:srgbClr val="FF0000"/>
                </a:highlight>
                <a:latin typeface="Courier"/>
              </a:rPr>
              <a:t>"cos148"</a:t>
            </a:r>
            <a:r>
              <a:rPr sz="1400" dirty="0">
                <a:latin typeface="Courier"/>
              </a:rPr>
              <a:t> </a:t>
            </a:r>
            <a:r>
              <a:rPr sz="1400" dirty="0">
                <a:highlight>
                  <a:srgbClr val="008080"/>
                </a:highlight>
                <a:latin typeface="Courier"/>
              </a:rPr>
              <a:t>"cos178"</a:t>
            </a:r>
            <a:r>
              <a:rPr sz="1400" dirty="0">
                <a:latin typeface="Courier"/>
              </a:rPr>
              <a:t> "cos103" "cos155"
## [25] "cos188" "cos147" "cos96"  "cos160" "cos169" "cos190"</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Harmonic Model </a:t>
            </a:r>
            <a:r>
              <a:rPr dirty="0" err="1"/>
              <a:t>Model</a:t>
            </a:r>
            <a:r>
              <a:rPr dirty="0"/>
              <a:t> Summary</a:t>
            </a:r>
          </a:p>
        </p:txBody>
      </p:sp>
      <p:sp>
        <p:nvSpPr>
          <p:cNvPr id="3" name="Content Placeholder 2"/>
          <p:cNvSpPr>
            <a:spLocks noGrp="1"/>
          </p:cNvSpPr>
          <p:nvPr>
            <p:ph idx="1"/>
          </p:nvPr>
        </p:nvSpPr>
        <p:spPr/>
        <p:txBody>
          <a:bodyPr>
            <a:normAutofit fontScale="25000" lnSpcReduction="20000"/>
          </a:bodyPr>
          <a:lstStyle/>
          <a:p>
            <a:pPr marL="0" lvl="0" indent="0">
              <a:buNone/>
            </a:pPr>
            <a:r>
              <a:rPr dirty="0"/>
              <a:t>The names of the terms are saved to a vector and subsequently removed from the model. The model is then estimated and </a:t>
            </a:r>
            <a:r>
              <a:rPr dirty="0" err="1"/>
              <a:t>dispalyed</a:t>
            </a:r>
            <a:r>
              <a:rPr dirty="0"/>
              <a:t> below:</a:t>
            </a:r>
          </a:p>
          <a:p>
            <a:pPr lvl="0" indent="0">
              <a:buNone/>
            </a:pPr>
            <a:r>
              <a:rPr dirty="0">
                <a:latin typeface="Courier"/>
              </a:rPr>
              <a:t>## 
## Call:
## </a:t>
            </a:r>
            <a:r>
              <a:rPr dirty="0" err="1">
                <a:latin typeface="Courier"/>
              </a:rPr>
              <a:t>lm</a:t>
            </a:r>
            <a:r>
              <a:rPr dirty="0">
                <a:latin typeface="Courier"/>
              </a:rPr>
              <a:t>(formula = IIPI ~ ., data = </a:t>
            </a:r>
            <a:r>
              <a:rPr dirty="0" err="1">
                <a:latin typeface="Courier"/>
              </a:rPr>
              <a:t>df.ts.modelset.harmonic.train</a:t>
            </a:r>
            <a:r>
              <a:rPr dirty="0">
                <a:latin typeface="Courier"/>
              </a:rPr>
              <a:t> %&gt;% 
##     select(-</a:t>
            </a:r>
            <a:r>
              <a:rPr dirty="0" err="1">
                <a:latin typeface="Courier"/>
              </a:rPr>
              <a:t>all_of</a:t>
            </a:r>
            <a:r>
              <a:rPr dirty="0">
                <a:latin typeface="Courier"/>
              </a:rPr>
              <a:t>(</a:t>
            </a:r>
            <a:r>
              <a:rPr dirty="0" err="1">
                <a:latin typeface="Courier"/>
              </a:rPr>
              <a:t>termsforremoval</a:t>
            </a:r>
            <a:r>
              <a:rPr dirty="0">
                <a:latin typeface="Courier"/>
              </a:rPr>
              <a:t>)))
## 
## Residuals:
##     Min      1Q  Median      3Q     Max 
## -4.5927 -0.8850 -0.0845  0.7391  6.6099 
## 
## Coefficients:
##               Estimate Std. Error t value </a:t>
            </a:r>
            <a:r>
              <a:rPr dirty="0" err="1">
                <a:latin typeface="Courier"/>
              </a:rPr>
              <a:t>Pr</a:t>
            </a:r>
            <a:r>
              <a:rPr dirty="0">
                <a:latin typeface="Courier"/>
              </a:rPr>
              <a:t>(&gt;|t|)    
## (Intercept)  69.733614   2.993315  23.296  &lt; 2e-16 ***
## index         0.129345   0.014112   9.166  &lt; 2e-16 ***
## sin1        -14.029071   1.941380  -7.226 5.95e-12 ***
## sin2        -23.979111   0.965428 -24.838  &lt; 2e-16 ***
## sin6          1.680226   0.308924   5.439 1.27e-07 ***
## sin8         -1.833573   0.229273  -7.997 4.68e-14 ***
## sin7          2.800089   0.262767  10.656  &lt; 2e-16 ***
## sin11         3.327416   0.172984  19.235  &lt; 2e-16 ***
## sin3         -3.967231   0.638198  -6.216 2.11e-09 ***
## sin5          1.823923   0.374617   4.869 1.99e-06 ***
## sin9         -4.298880   0.204598 -21.011  &lt; 2e-16 ***
## sin4         -3.358971   0.473620  -7.092 1.34e-11 ***
## sin12         2.868092   0.163282  17.565  &lt; 2e-16 ***
## sin13         2.343456   0.156362  14.987  &lt; 2e-16 ***
## sin10        -2.444362   0.186368 -13.116  &lt; 2e-16 ***
## sin14        -0.461284   0.151511  -3.045 0.002578 ** 
## sin22         1.586996   0.140019  11.334  &lt; 2e-16 ***
## sin24        -1.450585   0.138500 -10.474  &lt; 2e-16 ***
## sin25        -2.292941   0.137720 -16.649  &lt; 2e-16 ***
## sin23         0.033867   0.139270   0.243 0.808070    
## sin36         1.593236   0.134458  11.849  &lt; 2e-16 ***
## sin26        -0.273138   0.136957  -1.994 0.047197 *  
## sin16        -2.547570   0.145862 -17.466  &lt; 2e-16 ***
## sin21         1.048587   0.140743   7.450 1.50e-12 ***
## sin18         0.736184   0.143120   5.144 5.43e-07 ***
## sin19        -0.803460   0.142229  -5.649 4.36e-08 ***
## sin29        -0.435802   0.135028  -3.227 0.001415 ** 
## sin30        -1.712003   0.134586 -12.720  &lt; 2e-16 ***
## sin28         0.918456   0.135584   6.774 8.85e-11 ***
## sin27         0.840485   0.136235   6.169 2.73e-09 ***
## sin32         0.541408   0.134087   4.038 7.17e-05 ***
## sin41         0.784835   0.135674   5.785 2.15e-08 ***
## sin38        -0.931774   0.135006  -6.902 4.18e-11 ***
## sin48         0.525152   0.134214   3.913 0.000118 ***
## sin49         0.259170   0.133654   1.939 0.053609 .  
## sin40        -0.260521   0.135506  -1.923 0.055664 .  
## sin53         0.878337   0.131095   6.700 1.36e-10 ***
## sin39        -0.933828   0.135275  -6.903 4.14e-11 ***
## sin31        -0.638533   0.134271  -4.756 3.34e-06 ***
## sin44         0.688065   0.135645   5.073 7.64e-07 ***
## sin45         0.566032   0.135432   4.179 4.04e-05 ***
## sin35         0.524884   0.134235   3.910 0.000119 ***
## sin56         0.271782   0.129321   2.102 0.036584 *  
## sin37        -0.433864   0.134724  -3.220 0.001449 ** 
## sin54         0.550190   0.130465   4.217 3.46e-05 ***
## sin20        -0.586267   0.141464  -4.144 4.66e-05 ***
## sin61         0.622944   0.127400   4.890 1.80e-06 ***
## sin42         0.331910   0.135761   2.445 0.015181 *  
## sin46         0.339141   0.135116   2.510 0.012703 *  
## sin57         0.086031   0.128824   0.668 0.504863    
## sin86         0.453122   0.125291   3.617 0.000361 ***
## sin82        -0.003802   0.125139  -0.030 0.975787    
## sin62         0.411830   0.127168   3.238 0.001364 ** 
## sin81         0.416918   0.125121   3.332 0.000992 ***
## sin72         0.360850   0.125748   2.870 0.004460 ** 
## sin80         0.273314   0.125119   2.184 0.029856 *  
## sin76         0.076864   0.125304   0.613 0.540154    
## sin55         0.119708   0.129870   0.922 0.357543    
## sin85         0.431349   0.125250   3.444 0.000672 ***
## sin51        -0.545172   0.132401  -4.118 5.20e-05 ***
## sin84        -0.264671   0.125208  -2.114 0.035515 *  
## sin50        -0.738959   0.133044  -5.554 7.09e-08 ***
## sin73        -0.204430   0.125623  -1.627 0.104921    
## sin34        -0.624113   0.134084  -4.655 5.26e-06 ***
## sin74        -0.199346   0.125504  -1.588 0.113464    
## sin92         0.355486   0.125310   2.837 0.004928 ** 
## sin47         0.138432   0.134707   1.028 0.305100    
## sin98         0.279521   0.124875   2.238 0.026072 *  
## sin99         0.124988   0.124793   1.002 0.317519    
## sin43         0.236580   0.135754   1.743 0.082609 .  
## sin143        0.084354   0.123712   0.682 0.495956    
## sin105        0.184618   0.124457   1.483 0.139226    
## sin117        0.172466   0.124073   1.390 0.165751    
## sin67        -0.284702   0.126391  -2.253 0.025152 *  
## sin71         0.355666   0.125878   2.825 0.005101 ** 
## sin142        0.269450   0.123742   2.178 0.030374 *  
## sin100       -0.071327   0.124716  -0.572 0.567890    
## sin118       -0.151727   0.124025  -1.223 0.222342    
## sin116        0.228746   0.124122   1.843 0.066522 .  
## sin95         0.122607   0.125125   0.980 0.328091    
## sin63        -0.168549   0.126972  -1.327 0.185568    
## sin87         0.022003   0.125326   0.176 0.860779    
## sin110        0.225270   0.124343   1.812 0.071231 .  
## sin78         0.274493   0.125171   2.193 0.029230 *  
## sin185       -0.045381   0.123566  -0.367 0.713732    
## sin119       -0.323249   0.123979  -2.607 0.009673 ** 
## sin189        0.013263   0.123434   0.107 0.914518    
## cos1         18.713902   0.197993  94.518  &lt; 2e-16 ***
## cos2         -6.152902   0.197063 -31.223  &lt; 2e-16 ***
## cos6         -8.002657   0.187701 -42.635  &lt; 2e-16 ***
## cos8          6.454197   0.180326  35.792  &lt; 2e-16 ***
## cos7          4.244849   0.184184  23.047  &lt; 2e-16 ***
## cos11        -4.937828   0.167540 -29.473  &lt; 2e-16 ***
## cos3         -6.046799   0.195533 -30.925  &lt; 2e-16 ***
## cos5         -3.244000   0.190805 -17.002  &lt; 2e-16 ***
## cos9          3.662915   0.176208  20.788  &lt; 2e-16 ***
## cos4          3.598936   0.193433  18.606  &lt; 2e-16 ***
## cos12         0.720405   0.163176   4.415 1.50e-05 ***
## cos13         1.462370   0.158917   9.202  &lt; 2e-16 ***
## cos10        -4.185963   0.171915 -24.349  &lt; 2e-16 ***
## cos14         2.135403   0.154851  13.790  &lt; 2e-16 ***
## cos22         0.765701   0.136058   5.628 4.87e-08 ***
## cos24         1.582953   0.135313  11.698  &lt; 2e-16 ***
## cos25        -1.246895   0.135290  -9.216  &lt; 2e-16 ***
## cos23         1.800301   0.135547  13.282  &lt; 2e-16 ***
## cos36        -0.372101   0.134527  -2.766 0.006097 ** 
## cos26        -2.084147   0.135409 -15.391  &lt; 2e-16 ***
## cos16        -0.381194   0.147619  -2.582 0.010382 *  
## cos21        -1.028466   0.136911  -7.512 1.02e-12 ***
## cos18         0.380282   0.141981   2.678 0.007886 ** 
## cos19         1.154559   0.139841   8.256 8.63e-15 ***
## cos29         1.383411   0.136011  10.171  &lt; 2e-16 ***
## cos30         0.072733   0.136130   0.534 0.593616    
## cos28         0.104043   0.135823   0.766 0.444385    
## cos27        -0.425611   0.135606  -3.139 0.001901 ** 
## cos32        -0.868523   0.136061  -6.383 8.32e-10 ***
## cos41        -0.595277   0.131237  -4.536 8.89e-06 ***
## cos38         0.609112   0.133253   4.571 7.62e-06 ***
## cos48         0.637318   0.128595   4.956 1.32e-06 ***
## cos49         0.633520   0.128507   4.930 1.50e-06 ***
## cos40        -0.932727   0.131889  -7.072 1.51e-11 ***
## cos53        -0.068806   0.128441  -0.536 0.592639    
## cos39        -0.566425   0.132570  -4.273 2.74e-05 ***
## cos31        -0.834834   0.136153  -6.132 3.36e-09 ***
## cos44         0.125896   0.129632   0.971 0.332394    
## cos45        -0.033233   0.129253  -0.257 0.797303    
## cos35        -0.469877   0.135067  -3.479 0.000594 ***
## cos56         0.613718   0.128305   4.783 2.94e-06 ***
## cos37         0.777359   0.133914   5.805 1.94e-08 ***
## cos54         0.084090   0.128422   0.655 0.513199    
## cos20        -0.971437   0.138159  -7.031 1.93e-11 ***
## cos61         0.234238   0.127436   1.838 0.067233 .  
## cos42        -0.332994   0.130633  -2.549 0.011397 *  
## cos46        -0.119955   0.128958  -0.930 0.353167    
## cos57         0.439586   0.128196   3.429 0.000708 ***
## cos86         0.255807   0.125083   2.045 0.041888 *  
## cos82         0.612796   0.125364   4.888 1.82e-06 ***
## cos62         0.081872   0.127193   0.644 0.520370    
## cos81         0.297556   0.125418   2.373 0.018422 *  
## cos72         0.089035   0.125566   0.709 0.478939    
## cos80        -0.255766   0.125460  -2.039 0.042536 *  
## cos76        -0.559377   0.125523  -4.456 1.26e-05 ***
## cos55         0.508469   0.128379   3.961 9.74e-05 ***
## cos85        -0.152116   0.125157  -1.215 0.225353    
## cos51        -0.082759   0.128448  -0.644 0.519970    
## cos84        -0.416111   0.125230  -3.323 0.001024 ** 
## cos50        -0.035626   0.128463  -0.277 0.781762    
## cos73         0.559856   0.125539   4.460 1.24e-05 ***
## cos34        -0.104045   0.135512  -0.768 0.443333    
## cos74         0.385497   0.125528   3.071 0.002368 ** 
## cos92         0.027097   0.124790   0.217 0.828276    
## cos47         0.427921   0.128741   3.324 0.001020 ** 
## cos98        -0.060032   0.124783  -0.481 0.630872    
## cos99         0.283235   0.124779   2.270 0.024062 *  
## cos43        -0.137472   0.130094  -1.057 0.291659    
## cos143        0.237812   0.123967   1.918 0.056202 .  
## cos105        0.241217   0.124576   1.936 0.053952 .  
## cos117        0.290486   0.124163   2.340 0.020092 *  
## cos67         0.308068   0.126068   2.444 0.015228 *  
## cos71         0.040926   0.125611   0.326 0.744838    
## cos142        0.161283   0.123960   1.301 0.194423    
## cos100        0.227429   0.124767   1.823 0.069519 .  
## cos118        0.403875   0.124173   3.253 0.001301 ** 
## cos116       -0.063375   0.124157  -0.510 0.610189    
## cos95         0.230928   0.124773   1.851 0.065376 .  
## cos63         0.327125   0.126945   2.577 0.010541 *  
## cos87         0.248062   0.125012   1.984 0.048311 *  
## cos110       -0.105289   0.124286  -0.847 0.397719    
## cos78         0.151073   0.125511   1.204 0.229852    
## cos185        0.340628   0.123933   2.748 0.006422 ** 
## cos119        0.166942   0.124185   1.344 0.180062    
## cos189        0.250463   0.124037   2.019 0.044523 *  
## ---
## </a:t>
            </a:r>
            <a:r>
              <a:rPr dirty="0" err="1">
                <a:latin typeface="Courier"/>
              </a:rPr>
              <a:t>Signif</a:t>
            </a:r>
            <a:r>
              <a:rPr dirty="0">
                <a:latin typeface="Courier"/>
              </a:rPr>
              <a:t>. codes:  0 '***' 0.001 '**' 0.01 '*' 0.05 '.' 0.1 ' ' 1
## 
## Residual standard error: 1.798 on 251 degrees of freedom
## Multiple R-squared:  0.9987, Adjusted R-squared:  0.9979 
## F-statistic:  1171 on 171 and 251 DF,  p-value: &lt; 2.2e-16</a:t>
            </a:r>
          </a:p>
          <a:p>
            <a:pPr marL="0" lvl="0" indent="0">
              <a:buNone/>
            </a:pPr>
            <a:r>
              <a:rPr dirty="0"/>
              <a:t>The model contains 85 harmonics, all sine cosine pairs are significant (due in many cases to the other respective term being significant).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Harmonic Model (85)</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This initial model with 85 harmonics significantly overfits the data.</a:t>
            </a:r>
          </a:p>
          <a:p>
            <a:pPr lvl="0" defTabSz="914400">
              <a:lnSpc>
                <a:spcPct val="90000"/>
              </a:lnSpc>
            </a:pPr>
            <a:endParaRPr lang="en-US" sz="1500" i="1" dirty="0"/>
          </a:p>
          <a:p>
            <a:pPr lvl="0" defTabSz="914400">
              <a:lnSpc>
                <a:spcPct val="90000"/>
              </a:lnSpc>
            </a:pPr>
            <a:endParaRPr lang="en-US" sz="1500" i="1" dirty="0"/>
          </a:p>
          <a:p>
            <a:pPr lvl="0" defTabSz="914400">
              <a:lnSpc>
                <a:spcPct val="90000"/>
              </a:lnSpc>
            </a:pPr>
            <a:r>
              <a:rPr lang="en-US" sz="1500" i="1" dirty="0"/>
              <a:t>Harmonic Model with 85 harmonics</a:t>
            </a:r>
          </a:p>
        </p:txBody>
      </p:sp>
      <p:pic>
        <p:nvPicPr>
          <p:cNvPr id="3" name="Picture 1" descr="DS809ProjectPresentation_files/figure-pptx/unnamed-chunk-31-1.png"/>
          <p:cNvPicPr>
            <a:picLocks noGrp="1" noChangeAspect="1"/>
          </p:cNvPicPr>
          <p:nvPr/>
        </p:nvPicPr>
        <p:blipFill>
          <a:blip r:embed="rId2"/>
          <a:stretch>
            <a:fillRect/>
          </a:stretch>
        </p:blipFill>
        <p:spPr bwMode="auto">
          <a:xfrm>
            <a:off x="5118497" y="1092366"/>
            <a:ext cx="3661456" cy="2929165"/>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Harmonic Model Reduction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0">
              <a:buNone/>
            </a:pPr>
            <a:r>
              <a:rPr lang="en-US" sz="1600" dirty="0"/>
              <a:t>The model with 85 terms fits the in-sample data nearly perfectly (Adjusted R-squared: 0.9979). However, due to failure in the prediction region harmonic term reduction is investigated to assess if the predictive utility can be improved.</a:t>
            </a:r>
          </a:p>
          <a:p>
            <a:pPr marL="0" lvl="0" indent="0">
              <a:buNone/>
            </a:pPr>
            <a:r>
              <a:rPr lang="en-US" sz="1600" dirty="0"/>
              <a:t>The three in-sample metrics are displayed as a function of increasing harmonics:</a:t>
            </a:r>
          </a:p>
          <a:p>
            <a:pPr lvl="0" defTabSz="914400">
              <a:lnSpc>
                <a:spcPct val="90000"/>
              </a:lnSpc>
            </a:pPr>
            <a:endParaRPr lang="en-US" sz="1500" i="1" dirty="0"/>
          </a:p>
          <a:p>
            <a:pPr marL="0" lvl="0" indent="0">
              <a:buNone/>
            </a:pPr>
            <a:r>
              <a:rPr lang="en-US" sz="1600" i="1" dirty="0"/>
              <a:t>Harmonics vs. Fit Metrics</a:t>
            </a:r>
          </a:p>
        </p:txBody>
      </p:sp>
      <p:pic>
        <p:nvPicPr>
          <p:cNvPr id="8" name="Picture 7" descr="DS809ProjectPresentation_files/figure-pptx/unnamed-chunk-32-1.png">
            <a:extLst>
              <a:ext uri="{FF2B5EF4-FFF2-40B4-BE49-F238E27FC236}">
                <a16:creationId xmlns:a16="http://schemas.microsoft.com/office/drawing/2014/main" id="{63AF99A6-DF77-4038-87FE-BFB66F903831}"/>
              </a:ext>
            </a:extLst>
          </p:cNvPr>
          <p:cNvPicPr>
            <a:picLocks noGrp="1" noChangeAspect="1"/>
          </p:cNvPicPr>
          <p:nvPr/>
        </p:nvPicPr>
        <p:blipFill>
          <a:blip r:embed="rId2"/>
          <a:stretch>
            <a:fillRect/>
          </a:stretch>
        </p:blipFill>
        <p:spPr bwMode="auto">
          <a:xfrm>
            <a:off x="4891500" y="671512"/>
            <a:ext cx="4361685" cy="3493688"/>
          </a:xfrm>
          <a:prstGeom prst="rect">
            <a:avLst/>
          </a:prstGeom>
          <a:noFill/>
          <a:ln w="9525">
            <a:noFill/>
            <a:headEnd/>
            <a:tailEnd/>
          </a:ln>
        </p:spPr>
      </p:pic>
    </p:spTree>
    <p:extLst>
      <p:ext uri="{BB962C8B-B14F-4D97-AF65-F5344CB8AC3E}">
        <p14:creationId xmlns:p14="http://schemas.microsoft.com/office/powerpoint/2010/main" val="521669893"/>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Harmonic Model (65)</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endParaRPr lang="en-US" sz="1500" dirty="0"/>
          </a:p>
          <a:p>
            <a:pPr lvl="0" defTabSz="914400">
              <a:lnSpc>
                <a:spcPct val="90000"/>
              </a:lnSpc>
            </a:pPr>
            <a:r>
              <a:rPr lang="en-US" sz="1500" dirty="0"/>
              <a:t>AIC does not minimize in this region and adjusted R-squared continues to increase. BIC has a minimum at 65 harmonics. The following is the fit with 65 harmonics:</a:t>
            </a:r>
          </a:p>
          <a:p>
            <a:pPr lvl="0" defTabSz="914400">
              <a:lnSpc>
                <a:spcPct val="90000"/>
              </a:lnSpc>
            </a:pPr>
            <a:endParaRPr lang="en-US" sz="1500" i="1" dirty="0"/>
          </a:p>
          <a:p>
            <a:pPr lvl="0" defTabSz="914400">
              <a:lnSpc>
                <a:spcPct val="90000"/>
              </a:lnSpc>
            </a:pPr>
            <a:r>
              <a:rPr lang="en-US" sz="1500" i="1" dirty="0"/>
              <a:t>Harmonic Model with 65 harmonics</a:t>
            </a:r>
          </a:p>
        </p:txBody>
      </p:sp>
      <p:pic>
        <p:nvPicPr>
          <p:cNvPr id="3" name="Picture 1" descr="DS809ProjectPresentation_files/figure-pptx/unnamed-chunk-33-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Data Set Collection</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500"/>
              <a:t>B. 13 Week Treasury Bill (</a:t>
            </a:r>
            <a:r>
              <a:rPr lang="en-US" sz="1500" i="1"/>
              <a:t>US Trade - Statistics &amp; Facts</a:t>
            </a:r>
            <a:r>
              <a:rPr lang="en-US" sz="1500"/>
              <a:t>, 2021), Independent Variable. tag: </a:t>
            </a:r>
            <a:r>
              <a:rPr lang="en-US" sz="1500" b="1"/>
              <a:t>TBillClose</a:t>
            </a:r>
            <a:r>
              <a:rPr lang="en-US" sz="1500"/>
              <a:t>.</a:t>
            </a:r>
          </a:p>
          <a:p>
            <a:pPr marL="0" lvl="0" indent="0">
              <a:lnSpc>
                <a:spcPct val="90000"/>
              </a:lnSpc>
              <a:buNone/>
            </a:pPr>
            <a:r>
              <a:rPr lang="en-US" sz="1500"/>
              <a:t>C. US Real GDP (</a:t>
            </a:r>
            <a:r>
              <a:rPr lang="en-US" sz="1500" i="1"/>
              <a:t>Real Gross Domestic Product (GDPC1)</a:t>
            </a:r>
            <a:r>
              <a:rPr lang="en-US" sz="1500"/>
              <a:t> | </a:t>
            </a:r>
            <a:r>
              <a:rPr lang="en-US" sz="1500" i="1"/>
              <a:t>FRED</a:t>
            </a:r>
            <a:r>
              <a:rPr lang="en-US" sz="1500"/>
              <a:t> | </a:t>
            </a:r>
            <a:r>
              <a:rPr lang="en-US" sz="1500" i="1"/>
              <a:t>St. Louis Fed</a:t>
            </a:r>
            <a:r>
              <a:rPr lang="en-US" sz="1500"/>
              <a:t>, n.d.). tag: </a:t>
            </a:r>
            <a:r>
              <a:rPr lang="en-US" sz="1500" b="1"/>
              <a:t>GDP</a:t>
            </a:r>
          </a:p>
          <a:p>
            <a:pPr marL="0" lvl="0" indent="0">
              <a:lnSpc>
                <a:spcPct val="90000"/>
              </a:lnSpc>
              <a:buNone/>
            </a:pPr>
            <a:r>
              <a:rPr lang="en-US" sz="1500"/>
              <a:t>D. US Inflation (</a:t>
            </a:r>
            <a:r>
              <a:rPr lang="en-US" sz="1500" i="1"/>
              <a:t>US Inflation Rate by Month</a:t>
            </a:r>
            <a:r>
              <a:rPr lang="en-US" sz="1500"/>
              <a:t>, n.d.). tag: </a:t>
            </a:r>
            <a:r>
              <a:rPr lang="en-US" sz="1500" b="1"/>
              <a:t>InfRate</a:t>
            </a:r>
          </a:p>
          <a:p>
            <a:pPr marL="0" lvl="0" indent="0">
              <a:lnSpc>
                <a:spcPct val="90000"/>
              </a:lnSpc>
              <a:buNone/>
            </a:pPr>
            <a:r>
              <a:rPr lang="en-US" sz="1500"/>
              <a:t>E. Industrial Production (</a:t>
            </a:r>
            <a:r>
              <a:rPr lang="en-US" sz="1500" i="1"/>
              <a:t>Industrial Production: Total Index (INDPRO)</a:t>
            </a:r>
            <a:r>
              <a:rPr lang="en-US" sz="1500"/>
              <a:t>| </a:t>
            </a:r>
            <a:r>
              <a:rPr lang="en-US" sz="1500" i="1"/>
              <a:t>FRED</a:t>
            </a:r>
            <a:r>
              <a:rPr lang="en-US" sz="1500"/>
              <a:t> | </a:t>
            </a:r>
            <a:r>
              <a:rPr lang="en-US" sz="1500" i="1"/>
              <a:t>St. Louis Fed</a:t>
            </a:r>
            <a:r>
              <a:rPr lang="en-US" sz="1500"/>
              <a:t>, n.d.). tag: </a:t>
            </a:r>
            <a:r>
              <a:rPr lang="en-US" sz="1500" b="1"/>
              <a:t>IndPro</a:t>
            </a:r>
          </a:p>
          <a:p>
            <a:pPr marL="0" lvl="0" indent="0">
              <a:lnSpc>
                <a:spcPct val="90000"/>
              </a:lnSpc>
              <a:buNone/>
            </a:pPr>
            <a:r>
              <a:rPr lang="en-US" sz="1500"/>
              <a:t>F. Money Supply M2, (</a:t>
            </a:r>
            <a:r>
              <a:rPr lang="en-US" sz="1500" i="1"/>
              <a:t>BOARD OF GOVERNORS of the FEDERAL RESERVE SYSTEM</a:t>
            </a:r>
            <a:r>
              <a:rPr lang="en-US" sz="1500"/>
              <a:t>, 2021). tag: </a:t>
            </a:r>
            <a:r>
              <a:rPr lang="en-US" sz="1500" b="1"/>
              <a:t>M2</a:t>
            </a:r>
          </a:p>
          <a:p>
            <a:pPr marL="0" lvl="0" indent="0">
              <a:lnSpc>
                <a:spcPct val="90000"/>
              </a:lnSpc>
              <a:buNone/>
            </a:pPr>
            <a:r>
              <a:rPr lang="en-US" sz="1500"/>
              <a:t>G. US Unemployment, (</a:t>
            </a:r>
            <a:r>
              <a:rPr lang="en-US" sz="1500" i="1"/>
              <a:t>Employment and Unemployment</a:t>
            </a:r>
            <a:r>
              <a:rPr lang="en-US" sz="1500"/>
              <a:t>). tag: </a:t>
            </a:r>
            <a:r>
              <a:rPr lang="en-US" sz="1500" b="1"/>
              <a:t>UnempRate</a:t>
            </a:r>
          </a:p>
          <a:p>
            <a:pPr marL="0" lvl="0" indent="0">
              <a:lnSpc>
                <a:spcPct val="90000"/>
              </a:lnSpc>
              <a:buNone/>
            </a:pPr>
            <a:r>
              <a:rPr lang="en-US" sz="1500"/>
              <a:t>H. Recession, (</a:t>
            </a:r>
            <a:r>
              <a:rPr lang="en-US" sz="1500" i="1"/>
              <a:t>Dates of U.S. Recessions as Inferred by GDP-based Recession Indicator</a:t>
            </a:r>
            <a:r>
              <a:rPr lang="en-US" sz="1500"/>
              <a:t>). tag : </a:t>
            </a:r>
            <a:r>
              <a:rPr lang="en-US" sz="1500" b="1"/>
              <a:t>Recession</a:t>
            </a:r>
          </a:p>
          <a:p>
            <a:pPr marL="0" lvl="0" indent="0">
              <a:lnSpc>
                <a:spcPct val="90000"/>
              </a:lnSpc>
              <a:buNone/>
            </a:pPr>
            <a:r>
              <a:rPr lang="en-US" sz="1500"/>
              <a:t>United States’ trade accounts for the largest percentage (13.5%) of total import trade worldwide (</a:t>
            </a:r>
            <a:r>
              <a:rPr lang="en-US" sz="1500" i="1"/>
              <a:t>US Trade - Statistics &amp; Facts</a:t>
            </a:r>
            <a:r>
              <a:rPr lang="en-US" sz="1500"/>
              <a:t>, 2021).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6B5F1A28-CDC0-4E80-B041-50F21D033E5E}"/>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Harmonic Model (65)</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And the prediction region zoomed in for clarity:</a:t>
            </a:r>
          </a:p>
          <a:p>
            <a:pPr lvl="0" defTabSz="914400">
              <a:lnSpc>
                <a:spcPct val="90000"/>
              </a:lnSpc>
            </a:pPr>
            <a:endParaRPr lang="en-US" sz="1500" i="1" dirty="0"/>
          </a:p>
          <a:p>
            <a:pPr lvl="0" defTabSz="914400">
              <a:lnSpc>
                <a:spcPct val="90000"/>
              </a:lnSpc>
            </a:pPr>
            <a:endParaRPr lang="en-US" sz="1500" i="1" dirty="0"/>
          </a:p>
          <a:p>
            <a:pPr lvl="0" defTabSz="914400">
              <a:lnSpc>
                <a:spcPct val="90000"/>
              </a:lnSpc>
            </a:pPr>
            <a:endParaRPr lang="en-US" sz="1500" i="1" dirty="0"/>
          </a:p>
          <a:p>
            <a:pPr lvl="0" defTabSz="914400">
              <a:lnSpc>
                <a:spcPct val="90000"/>
              </a:lnSpc>
            </a:pPr>
            <a:r>
              <a:rPr lang="en-US" sz="1500" i="1" dirty="0"/>
              <a:t>Harmonic Model with 65 harmonics</a:t>
            </a:r>
          </a:p>
        </p:txBody>
      </p:sp>
      <p:pic>
        <p:nvPicPr>
          <p:cNvPr id="2" name="Picture 1" descr="DS809ProjectPresentation_files/figure-pptx/unnamed-chunk-34-1.png"/>
          <p:cNvPicPr>
            <a:picLocks noGrp="1" noChangeAspect="1"/>
          </p:cNvPicPr>
          <p:nvPr/>
        </p:nvPicPr>
        <p:blipFill>
          <a:blip r:embed="rId2"/>
          <a:stretch>
            <a:fillRect/>
          </a:stretch>
        </p:blipFill>
        <p:spPr bwMode="auto">
          <a:xfrm>
            <a:off x="4975622" y="957264"/>
            <a:ext cx="3973210" cy="317856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US"/>
              <a:t>Harmonic Model (15)</a:t>
            </a:r>
          </a:p>
        </p:txBody>
      </p:sp>
      <p:sp>
        <p:nvSpPr>
          <p:cNvPr id="3" name="Content Placeholder 2"/>
          <p:cNvSpPr>
            <a:spLocks noGrp="1"/>
          </p:cNvSpPr>
          <p:nvPr>
            <p:ph idx="1"/>
          </p:nvPr>
        </p:nvSpPr>
        <p:spPr/>
        <p:txBody>
          <a:bodyPr>
            <a:normAutofit fontScale="25000" lnSpcReduction="20000"/>
          </a:bodyPr>
          <a:lstStyle/>
          <a:p>
            <a:pPr marL="0" lvl="0" indent="0">
              <a:buNone/>
            </a:pPr>
            <a:r>
              <a:rPr lang="en-US" dirty="0"/>
              <a:t>Visual inspection provides that there are about 15 harmonics before there is a reduced rate of increase in adjusted R-squared. Therefore the 15 harmonic model is estimated:</a:t>
            </a:r>
          </a:p>
          <a:p>
            <a:pPr marL="0" lvl="0" indent="0">
              <a:buNone/>
            </a:pPr>
            <a:r>
              <a:rPr lang="en-US" dirty="0"/>
              <a:t>The Adjusted R-squared is still very high in-sample fit, (0.9784).</a:t>
            </a:r>
          </a:p>
          <a:p>
            <a:pPr marL="0" lvl="0" indent="0">
              <a:buNone/>
            </a:pPr>
            <a:r>
              <a:rPr lang="en-US" dirty="0"/>
              <a:t>Terms for this model are assessed for pair-wise significance. Only two trigonometric terms (not of the same harmonic) are not significant. Therefore this model is retained for comparison going forward.</a:t>
            </a:r>
          </a:p>
          <a:p>
            <a:pPr lvl="0" indent="0">
              <a:buNone/>
            </a:pPr>
            <a:r>
              <a:rPr lang="en-US" dirty="0">
                <a:latin typeface="Courier"/>
              </a:rPr>
              <a:t>## 
## Call:
## </a:t>
            </a:r>
            <a:r>
              <a:rPr lang="en-US" dirty="0" err="1">
                <a:latin typeface="Courier"/>
              </a:rPr>
              <a:t>lm</a:t>
            </a:r>
            <a:r>
              <a:rPr lang="en-US" dirty="0">
                <a:latin typeface="Courier"/>
              </a:rPr>
              <a:t>(formula = IIPI ~ ., data = df.ts.modelset.harmonic.train1)
## 
## Residuals:
##      Min       1Q   Median       3Q      Max 
## -21.4227  -2.4675   0.0402   2.3339  22.8161 
## 
## Coefficients:
##              Estimate Std. Error t value </a:t>
            </a:r>
            <a:r>
              <a:rPr lang="en-US" dirty="0" err="1">
                <a:latin typeface="Courier"/>
              </a:rPr>
              <a:t>Pr</a:t>
            </a:r>
            <a:r>
              <a:rPr lang="en-US" dirty="0">
                <a:latin typeface="Courier"/>
              </a:rPr>
              <a:t>(&gt;|t|)    
## (Intercept)  70.35785    5.85544  12.016  &lt; 2e-16 ***
## index         0.12513    0.02759   4.536 7.65e-06 ***
## sin1        -14.56573    3.80832  -3.825 0.000152 ***
## sin2        -24.18113    1.91348 -12.637  &lt; 2e-16 ***
## sin6          1.83559    0.67916   2.703 0.007177 ** 
## sin8         -1.58503    0.54342  -2.917 0.003741 ** 
## sin7          3.00514    0.59948   5.013 8.14e-07 ***
## sin11         3.67601    0.45324   8.111 6.57e-15 ***
## sin3         -4.02918    1.28666  -3.132 0.001870 ** 
## sin5          1.92168    0.79612   2.414 0.016245 *  
## sin9         -4.01217    0.50325  -7.972 1.73e-14 ***
## sin4         -3.33055    0.97752  -3.407 0.000725 ***
## sin12         3.24073    0.43809   7.397 8.56e-13 ***
## sin13         2.73564    0.42724   6.403 4.37e-10 ***
## sin10        -2.12437    0.47423  -4.480 9.83e-06 ***
## sin14        -0.05400    0.41951  -0.129 0.897643    
## sin22         1.96653    0.40158   4.897 1.43e-06 ***
## cos1         18.13876    0.48234  37.606  &lt; 2e-16 ***
## cos2         -6.72174    0.48113 -13.971  &lt; 2e-16 ***
## cos6         -8.50633    0.46902 -18.136  &lt; 2e-16 ***
## cos8          6.00447    0.45958  13.065  &lt; 2e-16 ***
## cos7          3.76657    0.46451   8.109 6.66e-15 ***
## cos11        -5.28618    0.44339 -11.922  &lt; 2e-16 ***
## cos3         -6.60520    0.47914 -13.786  &lt; 2e-16 ***
## cos5         -3.76964    0.47302  -7.969 1.77e-14 ***
## cos9          3.24458    0.45435   7.141 4.55e-12 ***
## cos4          3.05499    0.47641   6.412 4.13e-10 ***
## cos12         0.40989    0.43789   0.936 0.349819    
## cos13         1.19109    0.43252   2.754 0.006165 ** 
## cos10        -4.57039    0.44891 -10.181  &lt; 2e-16 ***
## cos14         1.90433    0.42738   4.456 1.09e-05 ***
## cos22         0.84354    0.40110   2.103 0.036097 *  
## ---
## </a:t>
            </a:r>
            <a:r>
              <a:rPr lang="en-US" dirty="0" err="1">
                <a:latin typeface="Courier"/>
              </a:rPr>
              <a:t>Signif</a:t>
            </a:r>
            <a:r>
              <a:rPr lang="en-US" dirty="0">
                <a:latin typeface="Courier"/>
              </a:rPr>
              <a:t>. codes:  0 '***' 0.001 '**' 0.01 '*' 0.05 '.' 0.1 ' ' 1
## 
## Residual standard error: 5.756 on 391 degrees of freedom
## Multiple R-squared:   0.98,  Adjusted R-squared:  0.9784 
## F-statistic: 618.1 on 31 and 391 DF,  p-value: &lt; 2.2e-16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Harmonic Model (15)</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 [1] "sin14" "cos12"</a:t>
            </a:r>
          </a:p>
          <a:p>
            <a:pPr lvl="0" defTabSz="914400">
              <a:lnSpc>
                <a:spcPct val="90000"/>
              </a:lnSpc>
            </a:pPr>
            <a:endParaRPr lang="en-US" sz="1500" i="1" dirty="0"/>
          </a:p>
          <a:p>
            <a:pPr lvl="0" defTabSz="914400">
              <a:lnSpc>
                <a:spcPct val="90000"/>
              </a:lnSpc>
            </a:pPr>
            <a:r>
              <a:rPr lang="en-US" sz="1500" i="1" dirty="0"/>
              <a:t>Harmonic Model with 15 Harmonics</a:t>
            </a:r>
          </a:p>
        </p:txBody>
      </p:sp>
      <p:pic>
        <p:nvPicPr>
          <p:cNvPr id="3" name="Picture 1" descr="DS809ProjectPresentation_files/figure-pptx/unnamed-chunk-37-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1">
            <a:extLst>
              <a:ext uri="{FF2B5EF4-FFF2-40B4-BE49-F238E27FC236}">
                <a16:creationId xmlns:a16="http://schemas.microsoft.com/office/drawing/2014/main" id="{5A89CE3E-1F48-40C1-B269-6469DF967E27}"/>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Harmonic Model (15)</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i="1" dirty="0"/>
              <a:t>Harmonic Model with 15 Harmonics - Prediction Region</a:t>
            </a:r>
          </a:p>
        </p:txBody>
      </p:sp>
      <p:pic>
        <p:nvPicPr>
          <p:cNvPr id="2" name="Picture 1" descr="DS809ProjectPresentation_files/figure-pptx/unnamed-chunk-38-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800" kern="1200">
                <a:solidFill>
                  <a:schemeClr val="tx1"/>
                </a:solidFill>
                <a:latin typeface="+mj-lt"/>
                <a:ea typeface="+mj-ea"/>
                <a:cs typeface="+mj-cs"/>
              </a:rPr>
              <a:t>Harmonic Model Residual Autocorrelation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The Box-Pierce test is performed to identify if residuals are autocorrelated for the model with 15 harmonics (hypothesis defined above):</a:t>
            </a:r>
          </a:p>
          <a:p>
            <a:pPr lvl="0" defTabSz="914400">
              <a:lnSpc>
                <a:spcPct val="90000"/>
              </a:lnSpc>
            </a:pPr>
            <a:r>
              <a:rPr lang="en-US" sz="1500" dirty="0"/>
              <a:t>## 
##  Box-Pierce test
## 
## data:  </a:t>
            </a:r>
            <a:r>
              <a:rPr lang="en-US" sz="1500" dirty="0" err="1"/>
              <a:t>rstandard</a:t>
            </a:r>
            <a:r>
              <a:rPr lang="en-US" sz="1500" dirty="0"/>
              <a:t>(dlm.ts6)
## X-squared = 1074, df = 36, p-value &lt; 2.2e-16</a:t>
            </a:r>
          </a:p>
          <a:p>
            <a:pPr lvl="0" defTabSz="914400">
              <a:lnSpc>
                <a:spcPct val="90000"/>
              </a:lnSpc>
            </a:pPr>
            <a:endParaRPr lang="en-US" sz="1500" dirty="0"/>
          </a:p>
          <a:p>
            <a:pPr lvl="0" defTabSz="914400">
              <a:lnSpc>
                <a:spcPct val="90000"/>
              </a:lnSpc>
            </a:pPr>
            <a:r>
              <a:rPr lang="en-US" sz="1500" b="1" dirty="0"/>
              <a:t>The residuals are stationary but not white noise, with fast sinusoidal decay.</a:t>
            </a:r>
          </a:p>
        </p:txBody>
      </p:sp>
      <p:pic>
        <p:nvPicPr>
          <p:cNvPr id="3" name="Picture 1" descr="DS809ProjectPresentation_files/figure-pptx/unnamed-chunk-40-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93"/>
            <a:ext cx="9144000" cy="5145993"/>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5193" y="-359"/>
            <a:ext cx="7101526" cy="514385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59"/>
            <a:ext cx="6993732" cy="514385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721684"/>
            <a:ext cx="4828275" cy="1958975"/>
          </a:xfrm>
        </p:spPr>
        <p:txBody>
          <a:bodyPr vert="horz" lIns="91440" tIns="45720" rIns="91440" bIns="45720" rtlCol="0" anchor="b">
            <a:normAutofit/>
          </a:bodyPr>
          <a:lstStyle/>
          <a:p>
            <a:pPr marL="0" lvl="0" indent="0" algn="l" defTabSz="914400">
              <a:lnSpc>
                <a:spcPct val="90000"/>
              </a:lnSpc>
            </a:pPr>
            <a:r>
              <a:rPr lang="en-US" sz="4100" kern="1200">
                <a:solidFill>
                  <a:schemeClr val="tx1"/>
                </a:solidFill>
                <a:latin typeface="+mj-lt"/>
                <a:ea typeface="+mj-ea"/>
                <a:cs typeface="+mj-cs"/>
              </a:rPr>
              <a:t>Stochastic Models</a:t>
            </a:r>
          </a:p>
        </p:txBody>
      </p:sp>
    </p:spTree>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19425"/>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ARIMA Models</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882254"/>
                <a:ext cx="3867912" cy="3538826"/>
              </a:xfrm>
            </p:spPr>
            <p:txBody>
              <a:bodyPr vert="horz" lIns="91440" tIns="45720" rIns="91440" bIns="45720" rtlCol="0">
                <a:normAutofit/>
              </a:bodyPr>
              <a:lstStyle/>
              <a:p>
                <a:pPr lvl="0" defTabSz="914400">
                  <a:lnSpc>
                    <a:spcPct val="90000"/>
                  </a:lnSpc>
                </a:pPr>
                <a:r>
                  <a:rPr lang="en-US" sz="1200" dirty="0"/>
                  <a:t>Next, Stochastic Models are estimated.</a:t>
                </a:r>
              </a:p>
              <a:p>
                <a:pPr lvl="0" defTabSz="914400">
                  <a:lnSpc>
                    <a:spcPct val="90000"/>
                  </a:lnSpc>
                </a:pPr>
                <a:endParaRPr lang="en-US" sz="1200" dirty="0"/>
              </a:p>
              <a:p>
                <a:pPr lvl="0" defTabSz="914400">
                  <a:lnSpc>
                    <a:spcPct val="90000"/>
                  </a:lnSpc>
                </a:pPr>
                <a:r>
                  <a:rPr lang="en-US" sz="1200" dirty="0"/>
                  <a:t>Before fitting a stochastic model the series must be stationary. IIPI is not stationary, but the first difference results in stationarity with sinusoidal decay, as seen above.</a:t>
                </a:r>
              </a:p>
              <a:p>
                <a:pPr lvl="0" defTabSz="914400">
                  <a:lnSpc>
                    <a:spcPct val="90000"/>
                  </a:lnSpc>
                </a:pPr>
                <a:endParaRPr lang="en-US" sz="1200" dirty="0"/>
              </a:p>
              <a:p>
                <a:pPr lvl="0" defTabSz="914400">
                  <a:lnSpc>
                    <a:spcPct val="90000"/>
                  </a:lnSpc>
                </a:pPr>
                <a:r>
                  <a:rPr lang="en-US" sz="1200" dirty="0"/>
                  <a:t>Having achieved stationarity, at the first difference, the ACF and PACF are reviewed to determine appropriate ARIMA model parameters:</a:t>
                </a:r>
              </a:p>
              <a:p>
                <a:pPr lvl="0" defTabSz="914400">
                  <a:lnSpc>
                    <a:spcPct val="90000"/>
                  </a:lnSpc>
                </a:pPr>
                <a:endParaRPr lang="en-US" sz="1200" dirty="0"/>
              </a:p>
              <a:p>
                <a:pPr lvl="0" defTabSz="914400">
                  <a:lnSpc>
                    <a:spcPct val="90000"/>
                  </a:lnSpc>
                </a:pPr>
                <a:r>
                  <a:rPr lang="en-US" sz="1200" dirty="0"/>
                  <a:t>In reviewing the ACF and PACF there are three proposed reasonable ARIMA models for investigation:</a:t>
                </a:r>
              </a:p>
              <a:p>
                <a:pPr lvl="0" indent="-228600" defTabSz="914400">
                  <a:lnSpc>
                    <a:spcPct val="90000"/>
                  </a:lnSpc>
                  <a:buFont typeface="Arial" panose="020B0604020202020204" pitchFamily="34" charset="0"/>
                  <a:buChar char="•"/>
                </a:pPr>
                <a:r>
                  <a:rPr lang="en-US" sz="1200" b="1" dirty="0"/>
                  <a:t>ARIMA(2,1,0) </a:t>
                </a:r>
                <a:r>
                  <a:rPr lang="en-US" sz="1200" dirty="0"/>
                  <a:t>due to perceived cutoff of the PACF at 2, and interpretable sinusoidal decay of the ACF.</a:t>
                </a:r>
              </a:p>
              <a:p>
                <a:pPr lvl="0" indent="-228600" defTabSz="914400">
                  <a:lnSpc>
                    <a:spcPct val="90000"/>
                  </a:lnSpc>
                  <a:buFont typeface="Arial" panose="020B0604020202020204" pitchFamily="34" charset="0"/>
                  <a:buChar char="•"/>
                </a:pPr>
                <a:r>
                  <a:rPr lang="en-US" sz="1200" b="1" dirty="0"/>
                  <a:t>ARIMA(0,1,5) </a:t>
                </a:r>
                <a:r>
                  <a:rPr lang="en-US" sz="1200" dirty="0"/>
                  <a:t>due to perceived cutoff of the ACF at 5, and interpretable sinusoidal decay of the PACF.</a:t>
                </a:r>
              </a:p>
              <a:p>
                <a:pPr lvl="0" indent="-228600" defTabSz="914400">
                  <a:lnSpc>
                    <a:spcPct val="90000"/>
                  </a:lnSpc>
                  <a:buFont typeface="Arial" panose="020B0604020202020204" pitchFamily="34" charset="0"/>
                  <a:buChar char="•"/>
                </a:pPr>
                <a:r>
                  <a:rPr lang="en-US" sz="1200" b="1" dirty="0"/>
                  <a:t>ARIMA(x,1,y) </a:t>
                </a:r>
                <a:r>
                  <a:rPr lang="en-US" sz="1200" dirty="0"/>
                  <a:t>due to the perceived exponential decay of both ACF and PACF; </a:t>
                </a:r>
                <a14:m>
                  <m:oMath xmlns:m="http://schemas.openxmlformats.org/officeDocument/2006/math">
                    <m:r>
                      <a:rPr lang="en-US" sz="1200">
                        <a:latin typeface="Cambria Math" panose="02040503050406030204" pitchFamily="18" charset="0"/>
                      </a:rPr>
                      <m:t>𝑥</m:t>
                    </m:r>
                    <m:r>
                      <a:rPr lang="en-US" sz="1200">
                        <a:latin typeface="Cambria Math" panose="02040503050406030204" pitchFamily="18" charset="0"/>
                      </a:rPr>
                      <m:t>,</m:t>
                    </m:r>
                    <m:r>
                      <a:rPr lang="en-US" sz="1200">
                        <a:latin typeface="Cambria Math" panose="02040503050406030204" pitchFamily="18" charset="0"/>
                      </a:rPr>
                      <m:t>𝑦</m:t>
                    </m:r>
                    <m:r>
                      <a:rPr lang="en-US" sz="1200">
                        <a:latin typeface="Cambria Math" panose="02040503050406030204" pitchFamily="18" charset="0"/>
                      </a:rPr>
                      <m:t>=</m:t>
                    </m:r>
                    <m:r>
                      <a:rPr lang="en-US" sz="1200">
                        <a:latin typeface="Cambria Math" panose="02040503050406030204" pitchFamily="18" charset="0"/>
                      </a:rPr>
                      <m:t>0</m:t>
                    </m:r>
                    <m:r>
                      <a:rPr lang="en-US" sz="1200">
                        <a:latin typeface="Cambria Math" panose="02040503050406030204" pitchFamily="18" charset="0"/>
                      </a:rPr>
                      <m:t>,</m:t>
                    </m:r>
                    <m:r>
                      <a:rPr lang="en-US" sz="1200">
                        <a:latin typeface="Cambria Math" panose="02040503050406030204" pitchFamily="18" charset="0"/>
                      </a:rPr>
                      <m:t>1</m:t>
                    </m:r>
                    <m:r>
                      <a:rPr lang="en-US" sz="1200">
                        <a:latin typeface="Cambria Math" panose="02040503050406030204" pitchFamily="18" charset="0"/>
                      </a:rPr>
                      <m:t>,</m:t>
                    </m:r>
                    <m:r>
                      <a:rPr lang="en-US" sz="1200">
                        <a:latin typeface="Cambria Math" panose="02040503050406030204" pitchFamily="18" charset="0"/>
                      </a:rPr>
                      <m:t>2</m:t>
                    </m:r>
                  </m:oMath>
                </a14:m>
                <a:endParaRPr lang="en-US" sz="1200" dirty="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882254"/>
                <a:ext cx="3867912" cy="3538826"/>
              </a:xfrm>
              <a:blipFill>
                <a:blip r:embed="rId2"/>
                <a:stretch>
                  <a:fillRect t="-690" r="-157"/>
                </a:stretch>
              </a:blipFill>
            </p:spPr>
            <p:txBody>
              <a:bodyPr/>
              <a:lstStyle/>
              <a:p>
                <a:r>
                  <a:rPr lang="en-US">
                    <a:noFill/>
                  </a:rPr>
                  <a:t> </a:t>
                </a:r>
              </a:p>
            </p:txBody>
          </p:sp>
        </mc:Fallback>
      </mc:AlternateContent>
      <p:pic>
        <p:nvPicPr>
          <p:cNvPr id="3" name="Picture 1" descr="DS809ProjectPresentation_files/figure-pptx/unnamed-chunk-41-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1">
            <a:extLst>
              <a:ext uri="{FF2B5EF4-FFF2-40B4-BE49-F238E27FC236}">
                <a16:creationId xmlns:a16="http://schemas.microsoft.com/office/drawing/2014/main" id="{3978DBE9-9DFD-494B-A21B-251380A5BA34}"/>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ARIMA Models</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endParaRPr lang="en-US" sz="1500" dirty="0"/>
          </a:p>
          <a:p>
            <a:pPr lvl="0" defTabSz="914400">
              <a:lnSpc>
                <a:spcPct val="90000"/>
              </a:lnSpc>
            </a:pPr>
            <a:r>
              <a:rPr lang="en-US" sz="1500" dirty="0"/>
              <a:t>This assessment is validated using a subset search of p and q values (ARIMA(p,1,q)). The resulting model AICs are displayed</a:t>
            </a:r>
          </a:p>
          <a:p>
            <a:pPr lvl="0" defTabSz="914400">
              <a:lnSpc>
                <a:spcPct val="90000"/>
              </a:lnSpc>
            </a:pPr>
            <a:endParaRPr lang="en-US" sz="1500" dirty="0"/>
          </a:p>
          <a:p>
            <a:pPr lvl="0" defTabSz="914400">
              <a:lnSpc>
                <a:spcPct val="90000"/>
              </a:lnSpc>
            </a:pPr>
            <a:endParaRPr lang="en-US" sz="1500" dirty="0"/>
          </a:p>
          <a:p>
            <a:pPr defTabSz="914400">
              <a:lnSpc>
                <a:spcPct val="90000"/>
              </a:lnSpc>
            </a:pPr>
            <a:r>
              <a:rPr lang="en-US" sz="1500" i="1" dirty="0"/>
              <a:t>ARIMA model AIC Heatmap</a:t>
            </a:r>
          </a:p>
          <a:p>
            <a:pPr lvl="0" defTabSz="914400">
              <a:lnSpc>
                <a:spcPct val="90000"/>
              </a:lnSpc>
            </a:pPr>
            <a:endParaRPr lang="en-US" sz="1500" dirty="0"/>
          </a:p>
        </p:txBody>
      </p:sp>
      <p:pic>
        <p:nvPicPr>
          <p:cNvPr id="2" name="Picture 1" descr="DS809ProjectPresentation_files/figure-pptx/unnamed-chunk-4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696AEF89-6672-4C91-A183-C8E56CCE4585}"/>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dirty="0">
                <a:solidFill>
                  <a:schemeClr val="tx1"/>
                </a:solidFill>
                <a:latin typeface="+mj-lt"/>
                <a:ea typeface="+mj-ea"/>
                <a:cs typeface="+mj-cs"/>
              </a:rPr>
              <a:t>ARIMA Models</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The listed models resulted in the lowest AIC values, verifying the intuition and methodological approach:</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8906890"/>
              </p:ext>
            </p:extLst>
          </p:nvPr>
        </p:nvGraphicFramePr>
        <p:xfrm>
          <a:off x="5227231" y="1704906"/>
          <a:ext cx="3552723" cy="1617104"/>
        </p:xfrm>
        <a:graphic>
          <a:graphicData uri="http://schemas.openxmlformats.org/drawingml/2006/table">
            <a:tbl>
              <a:tblPr firstRow="1" bandRow="1">
                <a:tableStyleId>{8EC20E35-A176-4012-BC5E-935CFFF8708E}</a:tableStyleId>
              </a:tblPr>
              <a:tblGrid>
                <a:gridCol w="1120435">
                  <a:extLst>
                    <a:ext uri="{9D8B030D-6E8A-4147-A177-3AD203B41FA5}">
                      <a16:colId xmlns:a16="http://schemas.microsoft.com/office/drawing/2014/main" val="20000"/>
                    </a:ext>
                  </a:extLst>
                </a:gridCol>
                <a:gridCol w="1120435">
                  <a:extLst>
                    <a:ext uri="{9D8B030D-6E8A-4147-A177-3AD203B41FA5}">
                      <a16:colId xmlns:a16="http://schemas.microsoft.com/office/drawing/2014/main" val="20001"/>
                    </a:ext>
                  </a:extLst>
                </a:gridCol>
                <a:gridCol w="1311853">
                  <a:extLst>
                    <a:ext uri="{9D8B030D-6E8A-4147-A177-3AD203B41FA5}">
                      <a16:colId xmlns:a16="http://schemas.microsoft.com/office/drawing/2014/main" val="20002"/>
                    </a:ext>
                  </a:extLst>
                </a:gridCol>
              </a:tblGrid>
              <a:tr h="404276">
                <a:tc>
                  <a:txBody>
                    <a:bodyPr/>
                    <a:lstStyle/>
                    <a:p>
                      <a:pPr marL="0" lvl="0" indent="0" algn="r">
                        <a:buNone/>
                      </a:pPr>
                      <a:r>
                        <a:rPr sz="1400" dirty="0"/>
                        <a:t>p</a:t>
                      </a:r>
                    </a:p>
                  </a:txBody>
                  <a:tcPr marL="91881" marR="91881" marT="45940" marB="45940"/>
                </a:tc>
                <a:tc>
                  <a:txBody>
                    <a:bodyPr/>
                    <a:lstStyle/>
                    <a:p>
                      <a:pPr marL="0" lvl="0" indent="0" algn="r">
                        <a:buNone/>
                      </a:pPr>
                      <a:r>
                        <a:rPr sz="1400" dirty="0"/>
                        <a:t>q</a:t>
                      </a:r>
                    </a:p>
                  </a:txBody>
                  <a:tcPr marL="91881" marR="91881" marT="45940" marB="45940"/>
                </a:tc>
                <a:tc>
                  <a:txBody>
                    <a:bodyPr/>
                    <a:lstStyle/>
                    <a:p>
                      <a:pPr marL="0" lvl="0" indent="0" algn="r">
                        <a:buNone/>
                      </a:pPr>
                      <a:r>
                        <a:rPr sz="1400"/>
                        <a:t>arima_aic</a:t>
                      </a:r>
                    </a:p>
                  </a:txBody>
                  <a:tcPr marL="91881" marR="91881" marT="45940" marB="45940"/>
                </a:tc>
                <a:extLst>
                  <a:ext uri="{0D108BD9-81ED-4DB2-BD59-A6C34878D82A}">
                    <a16:rowId xmlns:a16="http://schemas.microsoft.com/office/drawing/2014/main" val="10000"/>
                  </a:ext>
                </a:extLst>
              </a:tr>
              <a:tr h="404276">
                <a:tc>
                  <a:txBody>
                    <a:bodyPr/>
                    <a:lstStyle/>
                    <a:p>
                      <a:pPr marL="0" lvl="0" indent="0" algn="r">
                        <a:buNone/>
                      </a:pPr>
                      <a:r>
                        <a:rPr sz="1400"/>
                        <a:t>2</a:t>
                      </a:r>
                    </a:p>
                  </a:txBody>
                  <a:tcPr marL="91881" marR="91881" marT="45940" marB="45940"/>
                </a:tc>
                <a:tc>
                  <a:txBody>
                    <a:bodyPr/>
                    <a:lstStyle/>
                    <a:p>
                      <a:pPr marL="0" lvl="0" indent="0" algn="r">
                        <a:buNone/>
                      </a:pPr>
                      <a:r>
                        <a:rPr sz="1400"/>
                        <a:t>0</a:t>
                      </a:r>
                    </a:p>
                  </a:txBody>
                  <a:tcPr marL="91881" marR="91881" marT="45940" marB="45940"/>
                </a:tc>
                <a:tc>
                  <a:txBody>
                    <a:bodyPr/>
                    <a:lstStyle/>
                    <a:p>
                      <a:pPr marL="0" lvl="0" indent="0" algn="r">
                        <a:buNone/>
                      </a:pPr>
                      <a:r>
                        <a:rPr sz="1400"/>
                        <a:t>2307.985</a:t>
                      </a:r>
                    </a:p>
                  </a:txBody>
                  <a:tcPr marL="91881" marR="91881" marT="45940" marB="45940"/>
                </a:tc>
                <a:extLst>
                  <a:ext uri="{0D108BD9-81ED-4DB2-BD59-A6C34878D82A}">
                    <a16:rowId xmlns:a16="http://schemas.microsoft.com/office/drawing/2014/main" val="10001"/>
                  </a:ext>
                </a:extLst>
              </a:tr>
              <a:tr h="404276">
                <a:tc>
                  <a:txBody>
                    <a:bodyPr/>
                    <a:lstStyle/>
                    <a:p>
                      <a:pPr marL="0" lvl="0" indent="0" algn="r">
                        <a:buNone/>
                      </a:pPr>
                      <a:r>
                        <a:rPr sz="1400"/>
                        <a:t>1</a:t>
                      </a:r>
                    </a:p>
                  </a:txBody>
                  <a:tcPr marL="91881" marR="91881" marT="45940" marB="45940"/>
                </a:tc>
                <a:tc>
                  <a:txBody>
                    <a:bodyPr/>
                    <a:lstStyle/>
                    <a:p>
                      <a:pPr marL="0" lvl="0" indent="0" algn="r">
                        <a:buNone/>
                      </a:pPr>
                      <a:r>
                        <a:rPr sz="1400"/>
                        <a:t>1</a:t>
                      </a:r>
                    </a:p>
                  </a:txBody>
                  <a:tcPr marL="91881" marR="91881" marT="45940" marB="45940"/>
                </a:tc>
                <a:tc>
                  <a:txBody>
                    <a:bodyPr/>
                    <a:lstStyle/>
                    <a:p>
                      <a:pPr marL="0" lvl="0" indent="0" algn="r">
                        <a:buNone/>
                      </a:pPr>
                      <a:r>
                        <a:rPr sz="1400"/>
                        <a:t>2308.373</a:t>
                      </a:r>
                    </a:p>
                  </a:txBody>
                  <a:tcPr marL="91881" marR="91881" marT="45940" marB="45940"/>
                </a:tc>
                <a:extLst>
                  <a:ext uri="{0D108BD9-81ED-4DB2-BD59-A6C34878D82A}">
                    <a16:rowId xmlns:a16="http://schemas.microsoft.com/office/drawing/2014/main" val="10002"/>
                  </a:ext>
                </a:extLst>
              </a:tr>
              <a:tr h="404276">
                <a:tc>
                  <a:txBody>
                    <a:bodyPr/>
                    <a:lstStyle/>
                    <a:p>
                      <a:pPr marL="0" lvl="0" indent="0" algn="r">
                        <a:buNone/>
                      </a:pPr>
                      <a:r>
                        <a:rPr sz="1400"/>
                        <a:t>0</a:t>
                      </a:r>
                    </a:p>
                  </a:txBody>
                  <a:tcPr marL="91881" marR="91881" marT="45940" marB="45940"/>
                </a:tc>
                <a:tc>
                  <a:txBody>
                    <a:bodyPr/>
                    <a:lstStyle/>
                    <a:p>
                      <a:pPr marL="0" lvl="0" indent="0" algn="r">
                        <a:buNone/>
                      </a:pPr>
                      <a:r>
                        <a:rPr sz="1400"/>
                        <a:t>5</a:t>
                      </a:r>
                    </a:p>
                  </a:txBody>
                  <a:tcPr marL="91881" marR="91881" marT="45940" marB="45940"/>
                </a:tc>
                <a:tc>
                  <a:txBody>
                    <a:bodyPr/>
                    <a:lstStyle/>
                    <a:p>
                      <a:pPr marL="0" lvl="0" indent="0" algn="r">
                        <a:buNone/>
                      </a:pPr>
                      <a:r>
                        <a:rPr sz="1400" dirty="0"/>
                        <a:t>2309.411</a:t>
                      </a:r>
                    </a:p>
                  </a:txBody>
                  <a:tcPr marL="91881" marR="91881" marT="45940" marB="45940"/>
                </a:tc>
                <a:extLst>
                  <a:ext uri="{0D108BD9-81ED-4DB2-BD59-A6C34878D82A}">
                    <a16:rowId xmlns:a16="http://schemas.microsoft.com/office/drawing/2014/main" val="10003"/>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00826DDD-E5B2-4D4E-BB1F-BD3F478EE7D7}"/>
              </a:ext>
            </a:extLst>
          </p:cNvPr>
          <p:cNvSpPr>
            <a:spLocks noGrp="1"/>
          </p:cNvSpPr>
          <p:nvPr>
            <p:ph type="title"/>
          </p:nvPr>
        </p:nvSpPr>
        <p:spPr>
          <a:xfrm>
            <a:off x="603504" y="480060"/>
            <a:ext cx="2462022" cy="3943350"/>
          </a:xfrm>
        </p:spPr>
        <p:txBody>
          <a:bodyPr vert="horz" lIns="91440" tIns="45720" rIns="91440" bIns="45720" rtlCol="0">
            <a:normAutofit/>
          </a:bodyPr>
          <a:lstStyle/>
          <a:p>
            <a:pPr marL="0" lvl="0" indent="0" defTabSz="914400"/>
            <a:r>
              <a:rPr lang="en-US" kern="1200">
                <a:solidFill>
                  <a:schemeClr val="bg1"/>
                </a:solidFill>
                <a:latin typeface="+mj-lt"/>
                <a:ea typeface="+mj-ea"/>
                <a:cs typeface="+mj-cs"/>
              </a:rPr>
              <a:t>ARIMA 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604022" y="676513"/>
                <a:ext cx="5300662" cy="3943350"/>
              </a:xfrm>
            </p:spPr>
            <p:txBody>
              <a:bodyPr anchor="ctr">
                <a:noAutofit/>
              </a:bodyPr>
              <a:lstStyle/>
              <a:p>
                <a:pPr marL="0" lvl="0" indent="0">
                  <a:lnSpc>
                    <a:spcPct val="90000"/>
                  </a:lnSpc>
                  <a:buNone/>
                </a:pPr>
                <a:r>
                  <a:rPr lang="en-US" sz="800" dirty="0"/>
                  <a:t>All three are estimated and reviewed for comparison given their comparative AICs.</a:t>
                </a:r>
              </a:p>
              <a:p>
                <a:pPr lvl="0" indent="0">
                  <a:lnSpc>
                    <a:spcPct val="90000"/>
                  </a:lnSpc>
                  <a:buNone/>
                </a:pPr>
                <a:r>
                  <a:rPr lang="en-US" sz="800" dirty="0">
                    <a:latin typeface="Courier"/>
                  </a:rPr>
                  <a:t>## 
## Call:
## </a:t>
                </a:r>
                <a:r>
                  <a:rPr lang="en-US" sz="800" dirty="0" err="1">
                    <a:latin typeface="Courier"/>
                  </a:rPr>
                  <a:t>arima</a:t>
                </a:r>
                <a:r>
                  <a:rPr lang="en-US" sz="800" dirty="0">
                    <a:latin typeface="Courier"/>
                  </a:rPr>
                  <a:t>(x = </a:t>
                </a:r>
                <a:r>
                  <a:rPr lang="en-US" sz="800" dirty="0" err="1">
                    <a:latin typeface="Courier"/>
                  </a:rPr>
                  <a:t>df.ts.modelset.train$IIPI</a:t>
                </a:r>
                <a:r>
                  <a:rPr lang="en-US" sz="800" dirty="0">
                    <a:latin typeface="Courier"/>
                  </a:rPr>
                  <a:t>, order = c(2, 1, 0))
## 
## Coefficients:
##          ar1     ar2
##       0.2874  0.1142
## </a:t>
                </a:r>
                <a:r>
                  <a:rPr lang="en-US" sz="800" dirty="0" err="1">
                    <a:latin typeface="Courier"/>
                  </a:rPr>
                  <a:t>s.e.</a:t>
                </a:r>
                <a:r>
                  <a:rPr lang="en-US" sz="800" dirty="0">
                    <a:latin typeface="Courier"/>
                  </a:rPr>
                  <a:t>  0.0485  0.0485
## 
## sigma^2 estimated as 13.76:  log likelihood = -1151.99,  </a:t>
                </a:r>
                <a:r>
                  <a:rPr lang="en-US" sz="800" dirty="0" err="1">
                    <a:latin typeface="Courier"/>
                  </a:rPr>
                  <a:t>aic</a:t>
                </a:r>
                <a:r>
                  <a:rPr lang="en-US" sz="800" dirty="0">
                    <a:latin typeface="Courier"/>
                  </a:rPr>
                  <a:t> = 2307.98</a:t>
                </a:r>
              </a:p>
              <a:p>
                <a:pPr lvl="0" indent="0">
                  <a:lnSpc>
                    <a:spcPct val="90000"/>
                  </a:lnSpc>
                  <a:buNone/>
                </a:pPr>
                <a:r>
                  <a:rPr lang="en-US" sz="800" dirty="0">
                    <a:latin typeface="Courier"/>
                  </a:rPr>
                  <a:t>## 
## Call:
## </a:t>
                </a:r>
                <a:r>
                  <a:rPr lang="en-US" sz="800" dirty="0" err="1">
                    <a:latin typeface="Courier"/>
                  </a:rPr>
                  <a:t>arima</a:t>
                </a:r>
                <a:r>
                  <a:rPr lang="en-US" sz="800" dirty="0">
                    <a:latin typeface="Courier"/>
                  </a:rPr>
                  <a:t>(x = </a:t>
                </a:r>
                <a:r>
                  <a:rPr lang="en-US" sz="800" dirty="0" err="1">
                    <a:latin typeface="Courier"/>
                  </a:rPr>
                  <a:t>df.ts.modelset.train$IIPI</a:t>
                </a:r>
                <a:r>
                  <a:rPr lang="en-US" sz="800" dirty="0">
                    <a:latin typeface="Courier"/>
                  </a:rPr>
                  <a:t>, order = c(1, 1, 1))
## 
## Coefficients:
##          ar1      ma1
##       0.5909  -0.2984
## </a:t>
                </a:r>
                <a:r>
                  <a:rPr lang="en-US" sz="800" dirty="0" err="1">
                    <a:latin typeface="Courier"/>
                  </a:rPr>
                  <a:t>s.e.</a:t>
                </a:r>
                <a:r>
                  <a:rPr lang="en-US" sz="800" dirty="0">
                    <a:latin typeface="Courier"/>
                  </a:rPr>
                  <a:t>  0.1022   0.1192
## 
## sigma^2 estimated as 13.77:  log likelihood = -1152.19,  </a:t>
                </a:r>
                <a:r>
                  <a:rPr lang="en-US" sz="800" dirty="0" err="1">
                    <a:latin typeface="Courier"/>
                  </a:rPr>
                  <a:t>aic</a:t>
                </a:r>
                <a:r>
                  <a:rPr lang="en-US" sz="800" dirty="0">
                    <a:latin typeface="Courier"/>
                  </a:rPr>
                  <a:t> = 2308.37</a:t>
                </a:r>
              </a:p>
              <a:p>
                <a:pPr lvl="0" indent="0">
                  <a:lnSpc>
                    <a:spcPct val="90000"/>
                  </a:lnSpc>
                  <a:buNone/>
                </a:pPr>
                <a:r>
                  <a:rPr lang="en-US" sz="800" dirty="0">
                    <a:latin typeface="Courier"/>
                  </a:rPr>
                  <a:t>## 
## Call:
## </a:t>
                </a:r>
                <a:r>
                  <a:rPr lang="en-US" sz="800" dirty="0" err="1">
                    <a:latin typeface="Courier"/>
                  </a:rPr>
                  <a:t>arima</a:t>
                </a:r>
                <a:r>
                  <a:rPr lang="en-US" sz="800" dirty="0">
                    <a:latin typeface="Courier"/>
                  </a:rPr>
                  <a:t>(x = </a:t>
                </a:r>
                <a:r>
                  <a:rPr lang="en-US" sz="800" dirty="0" err="1">
                    <a:latin typeface="Courier"/>
                  </a:rPr>
                  <a:t>df.ts.modelset.train$IIPI</a:t>
                </a:r>
                <a:r>
                  <a:rPr lang="en-US" sz="800" dirty="0">
                    <a:latin typeface="Courier"/>
                  </a:rPr>
                  <a:t>, order = c(0, 1, 5))
## 
## Coefficients:
##          ma1     ma2     ma3     ma4     ma5
##       0.2913  0.2027  0.1083  0.0470  0.1239
## </a:t>
                </a:r>
                <a:r>
                  <a:rPr lang="en-US" sz="800" dirty="0" err="1">
                    <a:latin typeface="Courier"/>
                  </a:rPr>
                  <a:t>s.e.</a:t>
                </a:r>
                <a:r>
                  <a:rPr lang="en-US" sz="800" dirty="0">
                    <a:latin typeface="Courier"/>
                  </a:rPr>
                  <a:t>  0.0482  0.0508  0.0526  0.0531  0.0544
## 
## sigma^2 estimated as 13.61:  log likelihood = -1149.71,  </a:t>
                </a:r>
                <a:r>
                  <a:rPr lang="en-US" sz="800" dirty="0" err="1">
                    <a:latin typeface="Courier"/>
                  </a:rPr>
                  <a:t>aic</a:t>
                </a:r>
                <a:r>
                  <a:rPr lang="en-US" sz="800" dirty="0">
                    <a:latin typeface="Courier"/>
                  </a:rPr>
                  <a:t> = 2309.41</a:t>
                </a:r>
              </a:p>
              <a:p>
                <a:pPr marL="0" lvl="0" indent="0">
                  <a:lnSpc>
                    <a:spcPct val="90000"/>
                  </a:lnSpc>
                  <a:buNone/>
                </a:pPr>
                <a:endParaRPr lang="en-US" sz="800" dirty="0"/>
              </a:p>
              <a:p>
                <a:pPr marL="0" lvl="0" indent="0">
                  <a:lnSpc>
                    <a:spcPct val="90000"/>
                  </a:lnSpc>
                  <a:buNone/>
                </a:pPr>
                <a:r>
                  <a:rPr lang="en-US" sz="800" b="1" dirty="0"/>
                  <a:t>As can be seen above, all coefficients are significant for each model except </a:t>
                </a:r>
                <a14:m>
                  <m:oMath xmlns:m="http://schemas.openxmlformats.org/officeDocument/2006/math">
                    <m:sSub>
                      <m:sSubPr>
                        <m:ctrlPr>
                          <a:rPr lang="ar-AE" sz="800" b="1" i="1">
                            <a:latin typeface="Cambria Math" panose="02040503050406030204" pitchFamily="18" charset="0"/>
                          </a:rPr>
                        </m:ctrlPr>
                      </m:sSubPr>
                      <m:e>
                        <m:r>
                          <a:rPr lang="ar-AE" sz="800" b="1" i="1">
                            <a:latin typeface="Cambria Math" panose="02040503050406030204" pitchFamily="18" charset="0"/>
                          </a:rPr>
                          <m:t>𝜽</m:t>
                        </m:r>
                      </m:e>
                      <m:sub>
                        <m:r>
                          <a:rPr lang="ar-AE" sz="800" b="1" i="1">
                            <a:latin typeface="Cambria Math" panose="02040503050406030204" pitchFamily="18" charset="0"/>
                          </a:rPr>
                          <m:t>𝟑</m:t>
                        </m:r>
                      </m:sub>
                    </m:sSub>
                  </m:oMath>
                </a14:m>
                <a:r>
                  <a:rPr lang="ar-AE" sz="800" b="1" dirty="0"/>
                  <a:t> </a:t>
                </a:r>
                <a:r>
                  <a:rPr lang="en-US" sz="800" b="1" dirty="0"/>
                  <a:t>and </a:t>
                </a:r>
                <a14:m>
                  <m:oMath xmlns:m="http://schemas.openxmlformats.org/officeDocument/2006/math">
                    <m:sSub>
                      <m:sSubPr>
                        <m:ctrlPr>
                          <a:rPr lang="ar-AE" sz="800" b="1" i="1">
                            <a:latin typeface="Cambria Math" panose="02040503050406030204" pitchFamily="18" charset="0"/>
                          </a:rPr>
                        </m:ctrlPr>
                      </m:sSubPr>
                      <m:e>
                        <m:r>
                          <a:rPr lang="ar-AE" sz="800" b="1" i="1">
                            <a:latin typeface="Cambria Math" panose="02040503050406030204" pitchFamily="18" charset="0"/>
                          </a:rPr>
                          <m:t>𝜽</m:t>
                        </m:r>
                      </m:e>
                      <m:sub>
                        <m:r>
                          <a:rPr lang="ar-AE" sz="800" b="1" i="1">
                            <a:latin typeface="Cambria Math" panose="02040503050406030204" pitchFamily="18" charset="0"/>
                          </a:rPr>
                          <m:t>𝟒</m:t>
                        </m:r>
                      </m:sub>
                    </m:sSub>
                  </m:oMath>
                </a14:m>
                <a:r>
                  <a:rPr lang="ar-AE" sz="800" b="1" dirty="0"/>
                  <a:t> </a:t>
                </a:r>
                <a:r>
                  <a:rPr lang="en-US" sz="800" b="1" dirty="0"/>
                  <a:t>of the MA(5) model. </a:t>
                </a:r>
                <a:r>
                  <a:rPr lang="en-US" sz="800" dirty="0"/>
                  <a:t>Therefore this one is dropped for comparison going forward. It also, of the three models, has the highest AIC.</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604022" y="676513"/>
                <a:ext cx="5300662" cy="3943350"/>
              </a:xfrm>
              <a:blipFill>
                <a:blip r:embed="rId2"/>
                <a:stretch>
                  <a:fillRect t="-8192" b="-8964"/>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5143500"/>
          </a:xfrm>
          <a:prstGeom prst="rect">
            <a:avLst/>
          </a:prstGeom>
          <a:solidFill>
            <a:srgbClr val="3F3F3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82601" y="467544"/>
            <a:ext cx="2522980" cy="1205295"/>
          </a:xfrm>
          <a:noFill/>
          <a:ln w="19050">
            <a:solidFill>
              <a:schemeClr val="tx1"/>
            </a:solidFill>
          </a:ln>
        </p:spPr>
        <p:txBody>
          <a:bodyPr vert="horz" wrap="square" lIns="91440" tIns="45720" rIns="91440" bIns="45720" rtlCol="0" anchor="ctr">
            <a:normAutofit/>
          </a:bodyPr>
          <a:lstStyle/>
          <a:p>
            <a:pPr marL="0" lvl="0" indent="0" algn="ctr" defTabSz="914400">
              <a:lnSpc>
                <a:spcPct val="90000"/>
              </a:lnSpc>
            </a:pPr>
            <a:r>
              <a:rPr lang="en-US" sz="2100" kern="1200">
                <a:solidFill>
                  <a:schemeClr val="tx1"/>
                </a:solidFill>
                <a:latin typeface="+mj-lt"/>
                <a:ea typeface="+mj-ea"/>
                <a:cs typeface="+mj-cs"/>
              </a:rPr>
              <a:t>Visual Inspection of the Data</a:t>
            </a:r>
          </a:p>
        </p:txBody>
      </p:sp>
      <p:sp>
        <p:nvSpPr>
          <p:cNvPr id="4" name="Text Placeholder 3"/>
          <p:cNvSpPr>
            <a:spLocks noGrp="1"/>
          </p:cNvSpPr>
          <p:nvPr>
            <p:ph type="body" sz="half" idx="2"/>
          </p:nvPr>
        </p:nvSpPr>
        <p:spPr>
          <a:xfrm>
            <a:off x="482601" y="1978532"/>
            <a:ext cx="2522980" cy="256171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r>
              <a:rPr lang="en-US" sz="1300" dirty="0"/>
              <a:t>The data was decomposed using native R </a:t>
            </a:r>
            <a:r>
              <a:rPr lang="en-US" sz="1300" i="1" dirty="0"/>
              <a:t>stats</a:t>
            </a:r>
            <a:r>
              <a:rPr lang="en-US" sz="1300" dirty="0"/>
              <a:t> package to visually assess the potential time series decomposition of IIPI.</a:t>
            </a:r>
          </a:p>
          <a:p>
            <a:pPr marL="0" lvl="0" indent="-228600" defTabSz="914400">
              <a:lnSpc>
                <a:spcPct val="90000"/>
              </a:lnSpc>
              <a:buFont typeface="Arial" panose="020B0604020202020204" pitchFamily="34" charset="0"/>
              <a:buChar char="•"/>
            </a:pPr>
            <a:r>
              <a:rPr lang="en-US" sz="1300" dirty="0"/>
              <a:t>The scale of the seasonal component is misleading, and is found to be insignificant in subsequent analysis to follow. There is also very clearly non-constant variance in the series as seen in the randomness plot.</a:t>
            </a:r>
          </a:p>
        </p:txBody>
      </p:sp>
      <p:pic>
        <p:nvPicPr>
          <p:cNvPr id="3" name="Picture 1" descr="DS809ProjectPresentation_files/figure-pptx/unnamed-chunk-3-1.png"/>
          <p:cNvPicPr>
            <a:picLocks noGrp="1" noChangeAspect="1"/>
          </p:cNvPicPr>
          <p:nvPr/>
        </p:nvPicPr>
        <p:blipFill>
          <a:blip r:embed="rId2"/>
          <a:stretch>
            <a:fillRect/>
          </a:stretch>
        </p:blipFill>
        <p:spPr bwMode="auto">
          <a:xfrm>
            <a:off x="3973322" y="636193"/>
            <a:ext cx="4688077" cy="3750462"/>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sz="3100">
                <a:solidFill>
                  <a:schemeClr val="bg1"/>
                </a:solidFill>
              </a:rPr>
              <a:t>ARIMA(2,1,0):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14:m>
                  <m:oMathPara xmlns:m="http://schemas.openxmlformats.org/officeDocument/2006/math">
                    <m:oMathParaPr>
                      <m:jc m:val="centerGroup"/>
                    </m:oMathParaPr>
                    <m:oMath xmlns:m="http://schemas.openxmlformats.org/officeDocument/2006/math">
                      <m:r>
                        <a:rPr lang="ar-AE" sz="1800">
                          <a:latin typeface="Cambria Math" panose="02040503050406030204" pitchFamily="18" charset="0"/>
                        </a:rPr>
                        <m:t>𝑧</m:t>
                      </m:r>
                      <m:r>
                        <a:rPr lang="ar-AE" sz="1800">
                          <a:latin typeface="Cambria Math" panose="02040503050406030204" pitchFamily="18" charset="0"/>
                        </a:rPr>
                        <m:t>=</m:t>
                      </m:r>
                      <m:r>
                        <a:rPr lang="ar-AE" sz="1800">
                          <a:latin typeface="Cambria Math" panose="02040503050406030204" pitchFamily="18" charset="0"/>
                        </a:rPr>
                        <m:t>𝐼𝐼𝑃</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𝑡</m:t>
                          </m:r>
                        </m:sub>
                      </m:sSub>
                      <m:r>
                        <a:rPr lang="ar-AE" sz="1800">
                          <a:latin typeface="Cambria Math" panose="02040503050406030204" pitchFamily="18" charset="0"/>
                        </a:rPr>
                        <m:t>−</m:t>
                      </m:r>
                      <m:r>
                        <a:rPr lang="ar-AE" sz="1800">
                          <a:latin typeface="Cambria Math" panose="02040503050406030204" pitchFamily="18" charset="0"/>
                        </a:rPr>
                        <m:t>𝐼𝐼𝑃</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1</m:t>
                          </m:r>
                        </m:sub>
                      </m:sSub>
                    </m:oMath>
                  </m:oMathPara>
                </a14:m>
                <a:endParaRPr lang="ar-AE" sz="1800" dirty="0"/>
              </a:p>
              <a:p>
                <a:pPr marL="0" lvl="0" indent="0">
                  <a:buNone/>
                </a:pPr>
                <a14:m>
                  <m:oMathPara xmlns:m="http://schemas.openxmlformats.org/officeDocument/2006/math">
                    <m:oMathParaPr>
                      <m:jc m:val="centerGroup"/>
                    </m:oMathParaPr>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𝑧</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𝜙</m:t>
                          </m:r>
                        </m:e>
                        <m:sub>
                          <m:r>
                            <a:rPr lang="ar-AE" sz="1800">
                              <a:latin typeface="Cambria Math" panose="02040503050406030204" pitchFamily="18" charset="0"/>
                            </a:rPr>
                            <m:t>1</m:t>
                          </m:r>
                        </m:sub>
                      </m:sSub>
                      <m:sSub>
                        <m:sSubPr>
                          <m:ctrlPr>
                            <a:rPr lang="ar-AE" sz="1800" i="1">
                              <a:latin typeface="Cambria Math" panose="02040503050406030204" pitchFamily="18" charset="0"/>
                            </a:rPr>
                          </m:ctrlPr>
                        </m:sSubPr>
                        <m:e>
                          <m:r>
                            <a:rPr lang="ar-AE" sz="1800">
                              <a:latin typeface="Cambria Math" panose="02040503050406030204" pitchFamily="18" charset="0"/>
                            </a:rPr>
                            <m:t>𝑧</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1</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𝜙</m:t>
                          </m:r>
                        </m:e>
                        <m:sub>
                          <m:r>
                            <a:rPr lang="ar-AE" sz="1800">
                              <a:latin typeface="Cambria Math" panose="02040503050406030204" pitchFamily="18" charset="0"/>
                            </a:rPr>
                            <m:t>2</m:t>
                          </m:r>
                        </m:sub>
                      </m:sSub>
                      <m:sSub>
                        <m:sSubPr>
                          <m:ctrlPr>
                            <a:rPr lang="ar-AE" sz="1800" i="1">
                              <a:latin typeface="Cambria Math" panose="02040503050406030204" pitchFamily="18" charset="0"/>
                            </a:rPr>
                          </m:ctrlPr>
                        </m:sSubPr>
                        <m:e>
                          <m:r>
                            <a:rPr lang="ar-AE" sz="1800">
                              <a:latin typeface="Cambria Math" panose="02040503050406030204" pitchFamily="18" charset="0"/>
                            </a:rPr>
                            <m:t>𝑧</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2</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oMath>
                  </m:oMathPara>
                </a14:m>
                <a:endParaRPr lang="ar-AE"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sz="3100">
                <a:solidFill>
                  <a:schemeClr val="bg1"/>
                </a:solidFill>
              </a:rPr>
              <a:t>ARIMA(1,1,1):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18788" y="480060"/>
                <a:ext cx="4518490" cy="3943350"/>
              </a:xfrm>
            </p:spPr>
            <p:txBody>
              <a:bodyPr anchor="ctr">
                <a:normAutofit/>
              </a:bodyPr>
              <a:lstStyle/>
              <a:p>
                <a:pPr marL="0" indent="0">
                  <a:buNone/>
                </a:pPr>
                <a14:m>
                  <m:oMathPara xmlns:m="http://schemas.openxmlformats.org/officeDocument/2006/math">
                    <m:oMathParaPr>
                      <m:jc m:val="centerGroup"/>
                    </m:oMathParaPr>
                    <m:oMath xmlns:m="http://schemas.openxmlformats.org/officeDocument/2006/math">
                      <m:r>
                        <a:rPr lang="ar-AE" sz="1800" smtClean="0">
                          <a:latin typeface="Cambria Math" panose="02040503050406030204" pitchFamily="18" charset="0"/>
                        </a:rPr>
                        <m:t>𝑧</m:t>
                      </m:r>
                      <m:r>
                        <a:rPr lang="ar-AE" sz="1800" smtClean="0">
                          <a:latin typeface="Cambria Math" panose="02040503050406030204" pitchFamily="18" charset="0"/>
                        </a:rPr>
                        <m:t>=</m:t>
                      </m:r>
                      <m:r>
                        <a:rPr lang="ar-AE" sz="1800" smtClean="0">
                          <a:latin typeface="Cambria Math" panose="02040503050406030204" pitchFamily="18" charset="0"/>
                        </a:rPr>
                        <m:t>𝐼𝐼𝑃</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𝑡</m:t>
                          </m:r>
                        </m:sub>
                      </m:sSub>
                      <m:r>
                        <a:rPr lang="ar-AE" sz="1800">
                          <a:latin typeface="Cambria Math" panose="02040503050406030204" pitchFamily="18" charset="0"/>
                        </a:rPr>
                        <m:t>−</m:t>
                      </m:r>
                      <m:r>
                        <a:rPr lang="ar-AE" sz="1800">
                          <a:latin typeface="Cambria Math" panose="02040503050406030204" pitchFamily="18" charset="0"/>
                        </a:rPr>
                        <m:t>𝐼𝐼𝑃</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1</m:t>
                          </m:r>
                        </m:sub>
                      </m:sSub>
                    </m:oMath>
                  </m:oMathPara>
                </a14:m>
                <a:endParaRPr lang="en-US" sz="1800" i="1" dirty="0">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𝑧</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𝜙</m:t>
                          </m:r>
                        </m:e>
                        <m:sub>
                          <m:r>
                            <a:rPr lang="ar-AE" sz="1800">
                              <a:latin typeface="Cambria Math" panose="02040503050406030204" pitchFamily="18" charset="0"/>
                            </a:rPr>
                            <m:t>1</m:t>
                          </m:r>
                        </m:sub>
                      </m:sSub>
                      <m:sSub>
                        <m:sSubPr>
                          <m:ctrlPr>
                            <a:rPr lang="ar-AE" sz="1800" i="1">
                              <a:latin typeface="Cambria Math" panose="02040503050406030204" pitchFamily="18" charset="0"/>
                            </a:rPr>
                          </m:ctrlPr>
                        </m:sSubPr>
                        <m:e>
                          <m:r>
                            <a:rPr lang="ar-AE" sz="1800">
                              <a:latin typeface="Cambria Math" panose="02040503050406030204" pitchFamily="18" charset="0"/>
                            </a:rPr>
                            <m:t>𝑧</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1</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sub>
                      </m:sSub>
                      <m:r>
                        <a:rPr lang="ar-AE" sz="1800">
                          <a:latin typeface="Cambria Math" panose="02040503050406030204" pitchFamily="18" charset="0"/>
                        </a:rPr>
                        <m:t>−</m:t>
                      </m:r>
                      <m:sSub>
                        <m:sSubPr>
                          <m:ctrlPr>
                            <a:rPr lang="ar-AE" sz="1800" i="1">
                              <a:latin typeface="Cambria Math" panose="02040503050406030204" pitchFamily="18" charset="0"/>
                            </a:rPr>
                          </m:ctrlPr>
                        </m:sSubPr>
                        <m:e>
                          <m:r>
                            <a:rPr lang="ar-AE" sz="1800">
                              <a:latin typeface="Cambria Math" panose="02040503050406030204" pitchFamily="18" charset="0"/>
                            </a:rPr>
                            <m:t>𝜃</m:t>
                          </m:r>
                        </m:e>
                        <m:sub>
                          <m:r>
                            <a:rPr lang="ar-AE" sz="1800">
                              <a:latin typeface="Cambria Math" panose="02040503050406030204" pitchFamily="18" charset="0"/>
                            </a:rPr>
                            <m:t>1</m:t>
                          </m:r>
                        </m:sub>
                      </m:sSub>
                      <m:sSub>
                        <m:sSubPr>
                          <m:ctrlPr>
                            <a:rPr lang="ar-AE" sz="1800" i="1">
                              <a:latin typeface="Cambria Math" panose="02040503050406030204" pitchFamily="18" charset="0"/>
                            </a:rPr>
                          </m:ctrlPr>
                        </m:sSubPr>
                        <m:e>
                          <m:r>
                            <a:rPr lang="ar-AE" sz="1800">
                              <a:latin typeface="Cambria Math" panose="02040503050406030204" pitchFamily="18" charset="0"/>
                            </a:rPr>
                            <m:t>𝜖</m:t>
                          </m:r>
                        </m:e>
                        <m:sub>
                          <m:r>
                            <a:rPr lang="ar-AE" sz="1800">
                              <a:latin typeface="Cambria Math" panose="02040503050406030204" pitchFamily="18" charset="0"/>
                            </a:rPr>
                            <m:t>𝑡</m:t>
                          </m:r>
                          <m:r>
                            <a:rPr lang="ar-AE" sz="1800">
                              <a:latin typeface="Cambria Math" panose="02040503050406030204" pitchFamily="18" charset="0"/>
                            </a:rPr>
                            <m:t>−</m:t>
                          </m:r>
                          <m:r>
                            <a:rPr lang="ar-AE" sz="1800">
                              <a:latin typeface="Cambria Math" panose="02040503050406030204" pitchFamily="18" charset="0"/>
                            </a:rPr>
                            <m:t>1</m:t>
                          </m:r>
                        </m:sub>
                      </m:sSub>
                    </m:oMath>
                  </m:oMathPara>
                </a14:m>
                <a:endParaRPr lang="ar-AE"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a:stretch>
              </a:blipFill>
            </p:spPr>
            <p:txBody>
              <a:bodyPr/>
              <a:lstStyle/>
              <a:p>
                <a:r>
                  <a:rPr 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ARIMA Models Fit Plots</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The model performs poorly when used to predict 10 values into the future.</a:t>
            </a:r>
          </a:p>
          <a:p>
            <a:pPr lvl="0" defTabSz="914400">
              <a:lnSpc>
                <a:spcPct val="90000"/>
              </a:lnSpc>
            </a:pPr>
            <a:endParaRPr lang="en-US" sz="1500" i="1" dirty="0"/>
          </a:p>
          <a:p>
            <a:pPr lvl="0" defTabSz="914400">
              <a:lnSpc>
                <a:spcPct val="90000"/>
              </a:lnSpc>
            </a:pPr>
            <a:r>
              <a:rPr lang="en-US" sz="1500" dirty="0"/>
              <a:t>However, when looking at sequential prediction, the model does incredibly well in the prediction region:</a:t>
            </a:r>
          </a:p>
          <a:p>
            <a:pPr lvl="0" defTabSz="914400">
              <a:lnSpc>
                <a:spcPct val="90000"/>
              </a:lnSpc>
            </a:pPr>
            <a:endParaRPr lang="en-US" sz="1500" dirty="0"/>
          </a:p>
          <a:p>
            <a:pPr lvl="0" defTabSz="914400">
              <a:lnSpc>
                <a:spcPct val="90000"/>
              </a:lnSpc>
            </a:pPr>
            <a:r>
              <a:rPr lang="en-US" sz="1500" dirty="0"/>
              <a:t>Similarly for ARIMA(1,1,1):</a:t>
            </a:r>
          </a:p>
          <a:p>
            <a:pPr marL="0" lvl="0" indent="-228600" defTabSz="914400">
              <a:lnSpc>
                <a:spcPct val="90000"/>
              </a:lnSpc>
              <a:buFont typeface="Arial" panose="020B0604020202020204" pitchFamily="34" charset="0"/>
              <a:buChar char="•"/>
            </a:pPr>
            <a:r>
              <a:rPr lang="en-US" sz="1500" i="1" dirty="0"/>
              <a:t>ARIMA(1,1,1) Model with 20 step ahead predictions</a:t>
            </a:r>
          </a:p>
        </p:txBody>
      </p:sp>
      <p:pic>
        <p:nvPicPr>
          <p:cNvPr id="3" name="Picture 1" descr="DS809ProjectPresentation_files/figure-pptx/unnamed-chunk-47-1.png"/>
          <p:cNvPicPr>
            <a:picLocks noGrp="1" noChangeAspect="1"/>
          </p:cNvPicPr>
          <p:nvPr/>
        </p:nvPicPr>
        <p:blipFill>
          <a:blip r:embed="rId2"/>
          <a:stretch>
            <a:fillRect/>
          </a:stretch>
        </p:blipFill>
        <p:spPr bwMode="auto">
          <a:xfrm>
            <a:off x="5170081" y="170233"/>
            <a:ext cx="3552722" cy="2842178"/>
          </a:xfrm>
          <a:prstGeom prst="rect">
            <a:avLst/>
          </a:prstGeom>
          <a:noFill/>
        </p:spPr>
      </p:pic>
      <p:pic>
        <p:nvPicPr>
          <p:cNvPr id="8" name="Picture 7" descr="DS809ProjectPresentation_files/figure-pptx/unnamed-chunk-48-1.png">
            <a:extLst>
              <a:ext uri="{FF2B5EF4-FFF2-40B4-BE49-F238E27FC236}">
                <a16:creationId xmlns:a16="http://schemas.microsoft.com/office/drawing/2014/main" id="{7EB5B904-23B0-4E09-94A7-37C08E596747}"/>
              </a:ext>
            </a:extLst>
          </p:cNvPr>
          <p:cNvPicPr>
            <a:picLocks noGrp="1" noChangeAspect="1"/>
          </p:cNvPicPr>
          <p:nvPr/>
        </p:nvPicPr>
        <p:blipFill>
          <a:blip r:embed="rId3"/>
          <a:stretch>
            <a:fillRect/>
          </a:stretch>
        </p:blipFill>
        <p:spPr bwMode="auto">
          <a:xfrm>
            <a:off x="5654277" y="2678761"/>
            <a:ext cx="2826941" cy="2264365"/>
          </a:xfrm>
          <a:prstGeom prst="rect">
            <a:avLst/>
          </a:prstGeom>
          <a:noFill/>
          <a:ln w="9525">
            <a:noFill/>
            <a:headEnd/>
            <a:tailEnd/>
          </a:ln>
        </p:spPr>
      </p:pic>
    </p:spTree>
  </p:cSld>
  <p:clrMapOvr>
    <a:overrideClrMapping bg1="dk1" tx1="lt1" bg2="dk2" tx2="lt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ARIMA Models Confirming White Noise</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400" dirty="0"/>
              <a:t>The residuals are reviewed for white noise.</a:t>
            </a:r>
          </a:p>
          <a:p>
            <a:pPr lvl="0" indent="0">
              <a:lnSpc>
                <a:spcPct val="90000"/>
              </a:lnSpc>
              <a:buNone/>
            </a:pPr>
            <a:r>
              <a:rPr lang="en-US" sz="1400" dirty="0">
                <a:latin typeface="Courier"/>
              </a:rPr>
              <a:t>## 
##  Box-Pierce test
## 
## data:  arima210$residuals
## X-squared = 28.268, df = 20, p-value = 0.1032</a:t>
            </a:r>
          </a:p>
          <a:p>
            <a:pPr lvl="0" indent="0">
              <a:lnSpc>
                <a:spcPct val="90000"/>
              </a:lnSpc>
              <a:buNone/>
            </a:pPr>
            <a:r>
              <a:rPr lang="en-US" sz="1400" dirty="0">
                <a:latin typeface="Courier"/>
              </a:rPr>
              <a:t>## 
##  Box-Pierce test
## 
## data:  arima111$residuals
## X-squared = 27.886, df = 20, p-value = 0.1121</a:t>
            </a:r>
          </a:p>
          <a:p>
            <a:pPr marL="0" lvl="0" indent="0">
              <a:lnSpc>
                <a:spcPct val="90000"/>
              </a:lnSpc>
              <a:buNone/>
            </a:pPr>
            <a:endParaRPr lang="en-US" sz="1400" dirty="0"/>
          </a:p>
          <a:p>
            <a:pPr marL="0" lvl="0" indent="0">
              <a:lnSpc>
                <a:spcPct val="90000"/>
              </a:lnSpc>
              <a:buNone/>
            </a:pPr>
            <a:r>
              <a:rPr lang="en-US" sz="1400" b="1" dirty="0"/>
              <a:t>Both are white noise based on the above Box-Pierce tests. Success! </a:t>
            </a:r>
            <a:r>
              <a:rPr lang="en-US" sz="1400" dirty="0"/>
              <a:t>But these models can be improved by stochastic residual correction outlined below.</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Stochastic Residual Corrections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018788" y="480060"/>
                <a:ext cx="4518490" cy="3943350"/>
              </a:xfrm>
            </p:spPr>
            <p:txBody>
              <a:bodyPr anchor="ctr">
                <a:normAutofit lnSpcReduction="10000"/>
              </a:bodyPr>
              <a:lstStyle/>
              <a:p>
                <a:pPr marL="0" lvl="0" indent="0">
                  <a:lnSpc>
                    <a:spcPct val="90000"/>
                  </a:lnSpc>
                  <a:buNone/>
                </a:pPr>
                <a:r>
                  <a:rPr lang="en-US" sz="1800" dirty="0"/>
                  <a:t>The following models are reviewed in this section to assess residual correction using ARIMA on the respective resulting residuals:</a:t>
                </a:r>
              </a:p>
              <a:p>
                <a:pPr lvl="0">
                  <a:lnSpc>
                    <a:spcPct val="90000"/>
                  </a:lnSpc>
                </a:pPr>
                <a:r>
                  <a:rPr lang="en-US" sz="1800" dirty="0"/>
                  <a:t>Regression Model</a:t>
                </a:r>
              </a:p>
              <a:p>
                <a:pPr lvl="0">
                  <a:lnSpc>
                    <a:spcPct val="90000"/>
                  </a:lnSpc>
                </a:pPr>
                <a:r>
                  <a:rPr lang="en-US" sz="1800" dirty="0"/>
                  <a:t>Harmonic Model with 15 harmonics</a:t>
                </a:r>
              </a:p>
              <a:p>
                <a:pPr marL="0" lvl="0" indent="0">
                  <a:lnSpc>
                    <a:spcPct val="90000"/>
                  </a:lnSpc>
                  <a:buNone/>
                </a:pPr>
                <a:endParaRPr lang="en-US" sz="1800" dirty="0"/>
              </a:p>
              <a:p>
                <a:pPr marL="0" lvl="0" indent="0">
                  <a:lnSpc>
                    <a:spcPct val="90000"/>
                  </a:lnSpc>
                  <a:buNone/>
                </a:pPr>
                <a:r>
                  <a:rPr lang="en-US" sz="1800" dirty="0"/>
                  <a:t>NOTE: The Polynomial Model with </a:t>
                </a:r>
                <a14:m>
                  <m:oMath xmlns:m="http://schemas.openxmlformats.org/officeDocument/2006/math">
                    <m:r>
                      <a:rPr lang="en-US" sz="1800">
                        <a:latin typeface="Cambria Math" panose="02040503050406030204" pitchFamily="18" charset="0"/>
                      </a:rPr>
                      <m:t>𝑘</m:t>
                    </m:r>
                    <m:r>
                      <a:rPr lang="en-US" sz="1800">
                        <a:latin typeface="Cambria Math" panose="02040503050406030204" pitchFamily="18" charset="0"/>
                      </a:rPr>
                      <m:t>=</m:t>
                    </m:r>
                    <m:r>
                      <a:rPr lang="en-US" sz="1800">
                        <a:latin typeface="Cambria Math" panose="02040503050406030204" pitchFamily="18" charset="0"/>
                      </a:rPr>
                      <m:t>14</m:t>
                    </m:r>
                  </m:oMath>
                </a14:m>
                <a:r>
                  <a:rPr lang="en-US" sz="1800" dirty="0"/>
                  <a:t> is not included in this section due to computational restrictions in the approximation methods used to estimate ARIMA models. Reciprocals are taken of the various polynomial terms which result in computational singularities. For example </a:t>
                </a:r>
                <a14:m>
                  <m:oMath xmlns:m="http://schemas.openxmlformats.org/officeDocument/2006/math">
                    <m:sSup>
                      <m:sSupPr>
                        <m:ctrlPr>
                          <a:rPr lang="ar-AE" sz="1800" i="1">
                            <a:latin typeface="Cambria Math" panose="02040503050406030204" pitchFamily="18" charset="0"/>
                          </a:rPr>
                        </m:ctrlPr>
                      </m:sSupPr>
                      <m:e>
                        <m:r>
                          <a:rPr lang="ar-AE" sz="1800">
                            <a:latin typeface="Cambria Math" panose="02040503050406030204" pitchFamily="18" charset="0"/>
                          </a:rPr>
                          <m:t>𝑡</m:t>
                        </m:r>
                      </m:e>
                      <m:sup>
                        <m:r>
                          <a:rPr lang="ar-AE" sz="1800">
                            <a:latin typeface="Cambria Math" panose="02040503050406030204" pitchFamily="18" charset="0"/>
                          </a:rPr>
                          <m:t>14</m:t>
                        </m:r>
                      </m:sup>
                    </m:sSup>
                  </m:oMath>
                </a14:m>
                <a:r>
                  <a:rPr lang="ar-AE" sz="1800" dirty="0"/>
                  <a:t> </a:t>
                </a:r>
                <a:r>
                  <a:rPr lang="en-US" sz="1800" dirty="0"/>
                  <a:t>at index </a:t>
                </a:r>
                <a14:m>
                  <m:oMath xmlns:m="http://schemas.openxmlformats.org/officeDocument/2006/math">
                    <m:r>
                      <a:rPr lang="en-US" sz="1800">
                        <a:latin typeface="Cambria Math" panose="02040503050406030204" pitchFamily="18" charset="0"/>
                      </a:rPr>
                      <m:t>𝑡</m:t>
                    </m:r>
                    <m:r>
                      <a:rPr lang="en-US" sz="1800">
                        <a:latin typeface="Cambria Math" panose="02040503050406030204" pitchFamily="18" charset="0"/>
                      </a:rPr>
                      <m:t>=</m:t>
                    </m:r>
                    <m:r>
                      <a:rPr lang="en-US" sz="1800">
                        <a:latin typeface="Cambria Math" panose="02040503050406030204" pitchFamily="18" charset="0"/>
                      </a:rPr>
                      <m:t>423</m:t>
                    </m:r>
                  </m:oMath>
                </a14:m>
                <a:r>
                  <a:rPr lang="en-US" sz="1800" dirty="0"/>
                  <a:t> results in a value greater that </a:t>
                </a:r>
                <a14:m>
                  <m:oMath xmlns:m="http://schemas.openxmlformats.org/officeDocument/2006/math">
                    <m:sSup>
                      <m:sSupPr>
                        <m:ctrlPr>
                          <a:rPr lang="ar-AE" sz="1800" i="1">
                            <a:latin typeface="Cambria Math" panose="02040503050406030204" pitchFamily="18" charset="0"/>
                          </a:rPr>
                        </m:ctrlPr>
                      </m:sSupPr>
                      <m:e>
                        <m:r>
                          <a:rPr lang="ar-AE" sz="1800">
                            <a:latin typeface="Cambria Math" panose="02040503050406030204" pitchFamily="18" charset="0"/>
                          </a:rPr>
                          <m:t>10</m:t>
                        </m:r>
                      </m:e>
                      <m:sup>
                        <m:r>
                          <a:rPr lang="ar-AE" sz="1800">
                            <a:latin typeface="Cambria Math" panose="02040503050406030204" pitchFamily="18" charset="0"/>
                          </a:rPr>
                          <m:t>36</m:t>
                        </m:r>
                      </m:sup>
                    </m:sSup>
                  </m:oMath>
                </a14:m>
                <a:r>
                  <a:rPr lang="ar-AE" sz="1800" dirty="0"/>
                  <a:t>. </a:t>
                </a:r>
                <a:r>
                  <a:rPr lang="en-US" sz="1800" dirty="0"/>
                  <a:t>The reciprocal is interpreted as singularity by approximation.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1080" t="-618" r="-2159" b="-927"/>
                </a:stretch>
              </a:blipFill>
            </p:spPr>
            <p:txBody>
              <a:bodyPr/>
              <a:lstStyle/>
              <a:p>
                <a:r>
                  <a:rPr lang="en-US">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Regression Model</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fontScale="77500" lnSpcReduction="20000"/>
              </a:bodyPr>
              <a:lstStyle/>
              <a:p>
                <a:pPr lvl="0" defTabSz="914400">
                  <a:lnSpc>
                    <a:spcPct val="90000"/>
                  </a:lnSpc>
                </a:pPr>
                <a:r>
                  <a:rPr lang="en-US" sz="1500" dirty="0"/>
                  <a:t>The regression model is:</a:t>
                </a:r>
              </a:p>
              <a:p>
                <a:pPr defTabSz="914400">
                  <a:lnSpc>
                    <a:spcPct val="90000"/>
                  </a:lnSpc>
                </a:pPr>
                <a14:m>
                  <m:oMathPara xmlns:m="http://schemas.openxmlformats.org/officeDocument/2006/math">
                    <m:oMathParaPr>
                      <m:jc m:val="centerGroup"/>
                    </m:oMathParaPr>
                    <m:oMath xmlns:m="http://schemas.openxmlformats.org/officeDocument/2006/math">
                      <m:r>
                        <a:rPr lang="ar-AE" sz="1600" smtClean="0">
                          <a:latin typeface="Cambria Math" panose="02040503050406030204" pitchFamily="18" charset="0"/>
                        </a:rPr>
                        <m:t>𝐼𝐼𝑃𝐼</m:t>
                      </m:r>
                      <m:d>
                        <m:dPr>
                          <m:ctrlPr>
                            <a:rPr lang="ar-AE" sz="1600" i="1">
                              <a:latin typeface="Cambria Math" panose="02040503050406030204" pitchFamily="18" charset="0"/>
                            </a:rPr>
                          </m:ctrlPr>
                        </m:dPr>
                        <m:e>
                          <m:r>
                            <a:rPr lang="ar-AE" sz="1600">
                              <a:latin typeface="Cambria Math" panose="02040503050406030204" pitchFamily="18" charset="0"/>
                            </a:rPr>
                            <m:t>𝑇𝐵𝑖𝑙𝑙𝐶𝑙𝑜𝑠𝑒</m:t>
                          </m:r>
                          <m:r>
                            <a:rPr lang="ar-AE" sz="1600">
                              <a:latin typeface="Cambria Math" panose="02040503050406030204" pitchFamily="18" charset="0"/>
                            </a:rPr>
                            <m:t>,</m:t>
                          </m:r>
                          <m:r>
                            <a:rPr lang="ar-AE" sz="1600">
                              <a:latin typeface="Cambria Math" panose="02040503050406030204" pitchFamily="18" charset="0"/>
                            </a:rPr>
                            <m:t>𝐼𝑛𝑓𝑅𝑎𝑡𝑒</m:t>
                          </m:r>
                          <m:r>
                            <a:rPr lang="ar-AE" sz="1600">
                              <a:latin typeface="Cambria Math" panose="02040503050406030204" pitchFamily="18" charset="0"/>
                            </a:rPr>
                            <m:t>,</m:t>
                          </m:r>
                          <m:r>
                            <a:rPr lang="ar-AE" sz="1600">
                              <a:latin typeface="Cambria Math" panose="02040503050406030204" pitchFamily="18" charset="0"/>
                            </a:rPr>
                            <m:t>𝑀</m:t>
                          </m:r>
                          <m:r>
                            <a:rPr lang="ar-AE" sz="1600">
                              <a:latin typeface="Cambria Math" panose="02040503050406030204" pitchFamily="18" charset="0"/>
                            </a:rPr>
                            <m:t>2</m:t>
                          </m:r>
                          <m:r>
                            <a:rPr lang="ar-AE" sz="1600">
                              <a:latin typeface="Cambria Math" panose="02040503050406030204" pitchFamily="18" charset="0"/>
                            </a:rPr>
                            <m:t>,</m:t>
                          </m:r>
                          <m:r>
                            <a:rPr lang="ar-AE" sz="1600">
                              <a:latin typeface="Cambria Math" panose="02040503050406030204" pitchFamily="18" charset="0"/>
                            </a:rPr>
                            <m:t>𝑈𝑛𝑒𝑚𝑝𝑅𝑎𝑡𝑒</m:t>
                          </m:r>
                          <m:r>
                            <a:rPr lang="ar-AE" sz="1600">
                              <a:latin typeface="Cambria Math" panose="02040503050406030204" pitchFamily="18" charset="0"/>
                            </a:rPr>
                            <m:t>,</m:t>
                          </m:r>
                          <m:r>
                            <a:rPr lang="ar-AE" sz="1600">
                              <a:latin typeface="Cambria Math" panose="02040503050406030204" pitchFamily="18" charset="0"/>
                            </a:rPr>
                            <m:t>𝑅𝑒𝑐𝑒𝑠𝑠𝑖𝑜𝑛</m:t>
                          </m:r>
                        </m:e>
                      </m:d>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0</m:t>
                          </m:r>
                        </m:sub>
                      </m:sSub>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1</m:t>
                          </m:r>
                        </m:sub>
                      </m:sSub>
                      <m:r>
                        <a:rPr lang="ar-AE" sz="1600">
                          <a:latin typeface="Cambria Math" panose="02040503050406030204" pitchFamily="18" charset="0"/>
                        </a:rPr>
                        <m:t>𝑇𝐵𝑖𝑙𝑙𝐶𝐿𝑜𝑠𝑒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3</m:t>
                          </m:r>
                        </m:sub>
                      </m:sSub>
                      <m:r>
                        <a:rPr lang="ar-AE" sz="1600">
                          <a:latin typeface="Cambria Math" panose="02040503050406030204" pitchFamily="18" charset="0"/>
                        </a:rPr>
                        <m:t>𝐼𝑛𝑓𝑅𝑎𝑡𝑒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5</m:t>
                          </m:r>
                        </m:sub>
                      </m:sSub>
                      <m:r>
                        <a:rPr lang="ar-AE" sz="1600">
                          <a:latin typeface="Cambria Math" panose="02040503050406030204" pitchFamily="18" charset="0"/>
                        </a:rPr>
                        <m:t>𝑀</m:t>
                      </m:r>
                      <m:r>
                        <a:rPr lang="ar-AE" sz="1600">
                          <a:latin typeface="Cambria Math" panose="02040503050406030204" pitchFamily="18" charset="0"/>
                        </a:rPr>
                        <m:t>2</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6</m:t>
                          </m:r>
                        </m:sub>
                      </m:sSub>
                      <m:r>
                        <a:rPr lang="ar-AE" sz="1600">
                          <a:latin typeface="Cambria Math" panose="02040503050406030204" pitchFamily="18" charset="0"/>
                        </a:rPr>
                        <m:t>𝑈𝑛𝑒𝑚𝑝𝑅𝑎𝑡𝑒</m:t>
                      </m:r>
                      <m:r>
                        <a:rPr lang="ar-AE" sz="1600">
                          <a:latin typeface="Cambria Math" panose="02040503050406030204" pitchFamily="18" charset="0"/>
                        </a:rPr>
                        <m:t>+</m:t>
                      </m:r>
                      <m:sSub>
                        <m:sSubPr>
                          <m:ctrlPr>
                            <a:rPr lang="ar-AE" sz="1600" i="1">
                              <a:latin typeface="Cambria Math" panose="02040503050406030204" pitchFamily="18" charset="0"/>
                            </a:rPr>
                          </m:ctrlPr>
                        </m:sSubPr>
                        <m:e>
                          <m:acc>
                            <m:accPr>
                              <m:chr m:val="̂"/>
                              <m:ctrlPr>
                                <a:rPr lang="ar-AE" sz="1600" i="1">
                                  <a:latin typeface="Cambria Math" panose="02040503050406030204" pitchFamily="18" charset="0"/>
                                </a:rPr>
                              </m:ctrlPr>
                            </m:accPr>
                            <m:e>
                              <m:r>
                                <a:rPr lang="ar-AE" sz="1600">
                                  <a:latin typeface="Cambria Math" panose="02040503050406030204" pitchFamily="18" charset="0"/>
                                </a:rPr>
                                <m:t>𝛽</m:t>
                              </m:r>
                            </m:e>
                          </m:acc>
                        </m:e>
                        <m:sub>
                          <m:r>
                            <a:rPr lang="ar-AE" sz="1600">
                              <a:latin typeface="Cambria Math" panose="02040503050406030204" pitchFamily="18" charset="0"/>
                            </a:rPr>
                            <m:t>7</m:t>
                          </m:r>
                        </m:sub>
                      </m:sSub>
                      <m:r>
                        <a:rPr lang="ar-AE" sz="1600">
                          <a:latin typeface="Cambria Math" panose="02040503050406030204" pitchFamily="18" charset="0"/>
                        </a:rPr>
                        <m:t>𝑅𝑒𝑐𝑒𝑠𝑠𝑖𝑜𝑛</m:t>
                      </m:r>
                      <m:r>
                        <a:rPr lang="ar-AE" sz="1600">
                          <a:latin typeface="Cambria Math" panose="02040503050406030204" pitchFamily="18" charset="0"/>
                        </a:rPr>
                        <m:t>+</m:t>
                      </m:r>
                      <m:sSub>
                        <m:sSubPr>
                          <m:ctrlPr>
                            <a:rPr lang="ar-AE" sz="1600" i="1">
                              <a:latin typeface="Cambria Math" panose="02040503050406030204" pitchFamily="18" charset="0"/>
                            </a:rPr>
                          </m:ctrlPr>
                        </m:sSubPr>
                        <m:e>
                          <m:r>
                            <a:rPr lang="ar-AE" sz="1600">
                              <a:latin typeface="Cambria Math" panose="02040503050406030204" pitchFamily="18" charset="0"/>
                            </a:rPr>
                            <m:t>𝜖</m:t>
                          </m:r>
                        </m:e>
                        <m:sub>
                          <m:r>
                            <a:rPr lang="ar-AE" sz="1600">
                              <a:latin typeface="Cambria Math" panose="02040503050406030204" pitchFamily="18" charset="0"/>
                            </a:rPr>
                            <m:t>𝑡</m:t>
                          </m:r>
                        </m:sub>
                      </m:sSub>
                    </m:oMath>
                  </m:oMathPara>
                </a14:m>
                <a:endParaRPr lang="ar-AE" sz="1600" dirty="0"/>
              </a:p>
              <a:p>
                <a:pPr lvl="0" defTabSz="914400">
                  <a:lnSpc>
                    <a:spcPct val="90000"/>
                  </a:lnSpc>
                </a:pPr>
                <a:endParaRPr lang="en-US" sz="1500" dirty="0"/>
              </a:p>
              <a:p>
                <a:pPr lvl="0" defTabSz="914400">
                  <a:lnSpc>
                    <a:spcPct val="90000"/>
                  </a:lnSpc>
                </a:pPr>
                <a:r>
                  <a:rPr lang="en-US" sz="1500" dirty="0"/>
                  <a:t>And the residuals of this model were not stationary, therefore the first difference is taken to induce stationarity.</a:t>
                </a:r>
              </a:p>
              <a:p>
                <a:pPr lvl="0" defTabSz="914400">
                  <a:lnSpc>
                    <a:spcPct val="90000"/>
                  </a:lnSpc>
                </a:pPr>
                <a:endParaRPr lang="en-US" sz="1500" dirty="0"/>
              </a:p>
              <a:p>
                <a:pPr lvl="0" defTabSz="914400">
                  <a:lnSpc>
                    <a:spcPct val="90000"/>
                  </a:lnSpc>
                </a:pPr>
                <a:r>
                  <a:rPr lang="en-US" sz="1500" dirty="0"/>
                  <a:t>Next the PACF is investigated for ARIMA parameter assignment</a:t>
                </a:r>
              </a:p>
              <a:p>
                <a:pPr lvl="0" defTabSz="914400">
                  <a:lnSpc>
                    <a:spcPct val="90000"/>
                  </a:lnSpc>
                </a:pPr>
                <a:endParaRPr lang="en-US" sz="1500" dirty="0"/>
              </a:p>
              <a:p>
                <a:pPr lvl="0" defTabSz="914400">
                  <a:lnSpc>
                    <a:spcPct val="90000"/>
                  </a:lnSpc>
                </a:pPr>
                <a:r>
                  <a:rPr lang="en-US" sz="1500" dirty="0"/>
                  <a:t>As both appear potentially cuff-off or fast sinusoidal decay a search is again performed for reasonable </a:t>
                </a:r>
                <a14:m>
                  <m:oMath xmlns:m="http://schemas.openxmlformats.org/officeDocument/2006/math">
                    <m:r>
                      <a:rPr lang="en-US" sz="1500">
                        <a:latin typeface="Cambria Math" panose="02040503050406030204" pitchFamily="18" charset="0"/>
                      </a:rPr>
                      <m:t>𝑝</m:t>
                    </m:r>
                  </m:oMath>
                </a14:m>
                <a:r>
                  <a:rPr lang="en-US" sz="1500" dirty="0"/>
                  <a:t> and </a:t>
                </a:r>
                <a14:m>
                  <m:oMath xmlns:m="http://schemas.openxmlformats.org/officeDocument/2006/math">
                    <m:r>
                      <a:rPr lang="en-US" sz="1500">
                        <a:latin typeface="Cambria Math" panose="02040503050406030204" pitchFamily="18" charset="0"/>
                      </a:rPr>
                      <m:t>𝑞</m:t>
                    </m:r>
                  </m:oMath>
                </a14:m>
                <a:r>
                  <a:rPr lang="en-US" sz="1500" dirty="0"/>
                  <a:t> values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t="-1509"/>
                </a:stretch>
              </a:blipFill>
            </p:spPr>
            <p:txBody>
              <a:bodyPr/>
              <a:lstStyle/>
              <a:p>
                <a:r>
                  <a:rPr lang="en-US">
                    <a:noFill/>
                  </a:rPr>
                  <a:t> </a:t>
                </a:r>
              </a:p>
            </p:txBody>
          </p:sp>
        </mc:Fallback>
      </mc:AlternateContent>
      <p:pic>
        <p:nvPicPr>
          <p:cNvPr id="3" name="Picture 1" descr="DS809ProjectPresentation_files/figure-pptx/unnamed-chunk-51-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17BCC3AC-4288-4D18-A027-AA5D037C0355}"/>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Regression Model</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endParaRPr lang="en-US" sz="1500" i="1" dirty="0"/>
          </a:p>
          <a:p>
            <a:pPr lvl="0" defTabSz="914400">
              <a:lnSpc>
                <a:spcPct val="90000"/>
              </a:lnSpc>
            </a:pPr>
            <a:r>
              <a:rPr lang="en-US" sz="1500" i="1" dirty="0"/>
              <a:t>ARIMA model AIC Heatmap</a:t>
            </a:r>
          </a:p>
        </p:txBody>
      </p:sp>
      <p:pic>
        <p:nvPicPr>
          <p:cNvPr id="2" name="Picture 1" descr="DS809ProjectPresentation_files/figure-pptx/unnamed-chunk-5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15BF71B5-1EC3-48DC-84AC-DDF2F9102214}"/>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Regression Model</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The minimum AIC occurs at </a:t>
                </a:r>
                <a14:m>
                  <m:oMath xmlns:m="http://schemas.openxmlformats.org/officeDocument/2006/math">
                    <m:r>
                      <a:rPr lang="en-US" sz="1500">
                        <a:latin typeface="Cambria Math" panose="02040503050406030204" pitchFamily="18" charset="0"/>
                      </a:rPr>
                      <m:t>𝑝</m:t>
                    </m:r>
                    <m:r>
                      <a:rPr lang="en-US" sz="1500">
                        <a:latin typeface="Cambria Math" panose="02040503050406030204" pitchFamily="18" charset="0"/>
                      </a:rPr>
                      <m:t>=</m:t>
                    </m:r>
                    <m:r>
                      <a:rPr lang="en-US" sz="1500">
                        <a:latin typeface="Cambria Math" panose="02040503050406030204" pitchFamily="18" charset="0"/>
                      </a:rPr>
                      <m:t>3</m:t>
                    </m:r>
                  </m:oMath>
                </a14:m>
                <a:r>
                  <a:rPr lang="en-US" sz="1500" dirty="0"/>
                  <a:t>, </a:t>
                </a:r>
                <a14:m>
                  <m:oMath xmlns:m="http://schemas.openxmlformats.org/officeDocument/2006/math">
                    <m:r>
                      <a:rPr lang="en-US" sz="1500">
                        <a:latin typeface="Cambria Math" panose="02040503050406030204" pitchFamily="18" charset="0"/>
                      </a:rPr>
                      <m:t>𝑞</m:t>
                    </m:r>
                    <m:r>
                      <a:rPr lang="en-US" sz="1500">
                        <a:latin typeface="Cambria Math" panose="02040503050406030204" pitchFamily="18" charset="0"/>
                      </a:rPr>
                      <m:t>=</m:t>
                    </m:r>
                    <m:r>
                      <a:rPr lang="en-US" sz="1500">
                        <a:latin typeface="Cambria Math" panose="02040503050406030204" pitchFamily="18" charset="0"/>
                      </a:rPr>
                      <m:t>0</m:t>
                    </m:r>
                  </m:oMath>
                </a14:m>
                <a:r>
                  <a:rPr lang="en-US" sz="1500" dirty="0"/>
                  <a:t>. Therefore, an ARIMA(3,0,0) is fit to the residuals.</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l="-630"/>
                </a:stretch>
              </a:blipFill>
            </p:spPr>
            <p:txBody>
              <a:bodyPr/>
              <a:lstStyle/>
              <a:p>
                <a:r>
                  <a:rPr lang="en-US">
                    <a:noFill/>
                  </a:rPr>
                  <a:t> </a:t>
                </a:r>
              </a:p>
            </p:txBody>
          </p:sp>
        </mc:Fallback>
      </mc:AlternateContent>
      <p:graphicFrame>
        <p:nvGraphicFramePr>
          <p:cNvPr id="6" name="Content Placeholder 5"/>
          <p:cNvGraphicFramePr>
            <a:graphicFrameLocks noGrp="1"/>
          </p:cNvGraphicFramePr>
          <p:nvPr>
            <p:ph idx="1"/>
            <p:extLst>
              <p:ext uri="{D42A27DB-BD31-4B8C-83A1-F6EECF244321}">
                <p14:modId xmlns:p14="http://schemas.microsoft.com/office/powerpoint/2010/main" val="1108012942"/>
              </p:ext>
            </p:extLst>
          </p:nvPr>
        </p:nvGraphicFramePr>
        <p:xfrm>
          <a:off x="5227231" y="1713526"/>
          <a:ext cx="3552723" cy="1599864"/>
        </p:xfrm>
        <a:graphic>
          <a:graphicData uri="http://schemas.openxmlformats.org/drawingml/2006/table">
            <a:tbl>
              <a:tblPr firstRow="1" bandRow="1">
                <a:tableStyleId>{8EC20E35-A176-4012-BC5E-935CFFF8708E}</a:tableStyleId>
              </a:tblPr>
              <a:tblGrid>
                <a:gridCol w="1108490">
                  <a:extLst>
                    <a:ext uri="{9D8B030D-6E8A-4147-A177-3AD203B41FA5}">
                      <a16:colId xmlns:a16="http://schemas.microsoft.com/office/drawing/2014/main" val="20000"/>
                    </a:ext>
                  </a:extLst>
                </a:gridCol>
                <a:gridCol w="1108490">
                  <a:extLst>
                    <a:ext uri="{9D8B030D-6E8A-4147-A177-3AD203B41FA5}">
                      <a16:colId xmlns:a16="http://schemas.microsoft.com/office/drawing/2014/main" val="20001"/>
                    </a:ext>
                  </a:extLst>
                </a:gridCol>
                <a:gridCol w="1335743">
                  <a:extLst>
                    <a:ext uri="{9D8B030D-6E8A-4147-A177-3AD203B41FA5}">
                      <a16:colId xmlns:a16="http://schemas.microsoft.com/office/drawing/2014/main" val="20002"/>
                    </a:ext>
                  </a:extLst>
                </a:gridCol>
              </a:tblGrid>
              <a:tr h="399966">
                <a:tc>
                  <a:txBody>
                    <a:bodyPr/>
                    <a:lstStyle/>
                    <a:p>
                      <a:pPr marL="0" lvl="0" indent="0" algn="r">
                        <a:buNone/>
                      </a:pPr>
                      <a:r>
                        <a:rPr sz="1300"/>
                        <a:t>p_index</a:t>
                      </a:r>
                    </a:p>
                  </a:txBody>
                  <a:tcPr marL="90901" marR="90901" marT="45451" marB="45451"/>
                </a:tc>
                <a:tc>
                  <a:txBody>
                    <a:bodyPr/>
                    <a:lstStyle/>
                    <a:p>
                      <a:pPr marL="0" lvl="0" indent="0" algn="r">
                        <a:buNone/>
                      </a:pPr>
                      <a:r>
                        <a:rPr sz="1300"/>
                        <a:t>q_index</a:t>
                      </a:r>
                    </a:p>
                  </a:txBody>
                  <a:tcPr marL="90901" marR="90901" marT="45451" marB="45451"/>
                </a:tc>
                <a:tc>
                  <a:txBody>
                    <a:bodyPr/>
                    <a:lstStyle/>
                    <a:p>
                      <a:pPr marL="0" lvl="0" indent="0" algn="r">
                        <a:buNone/>
                      </a:pPr>
                      <a:r>
                        <a:rPr sz="1300"/>
                        <a:t>arima_aic</a:t>
                      </a:r>
                    </a:p>
                  </a:txBody>
                  <a:tcPr marL="90901" marR="90901" marT="45451" marB="45451"/>
                </a:tc>
                <a:extLst>
                  <a:ext uri="{0D108BD9-81ED-4DB2-BD59-A6C34878D82A}">
                    <a16:rowId xmlns:a16="http://schemas.microsoft.com/office/drawing/2014/main" val="10000"/>
                  </a:ext>
                </a:extLst>
              </a:tr>
              <a:tr h="399966">
                <a:tc>
                  <a:txBody>
                    <a:bodyPr/>
                    <a:lstStyle/>
                    <a:p>
                      <a:pPr marL="0" lvl="0" indent="0" algn="r">
                        <a:buNone/>
                      </a:pPr>
                      <a:r>
                        <a:rPr sz="1300"/>
                        <a:t>3</a:t>
                      </a:r>
                    </a:p>
                  </a:txBody>
                  <a:tcPr marL="90901" marR="90901" marT="45451" marB="45451"/>
                </a:tc>
                <a:tc>
                  <a:txBody>
                    <a:bodyPr/>
                    <a:lstStyle/>
                    <a:p>
                      <a:pPr marL="0" lvl="0" indent="0" algn="r">
                        <a:buNone/>
                      </a:pPr>
                      <a:r>
                        <a:rPr sz="1300"/>
                        <a:t>0</a:t>
                      </a:r>
                    </a:p>
                  </a:txBody>
                  <a:tcPr marL="90901" marR="90901" marT="45451" marB="45451"/>
                </a:tc>
                <a:tc>
                  <a:txBody>
                    <a:bodyPr/>
                    <a:lstStyle/>
                    <a:p>
                      <a:pPr marL="0" lvl="0" indent="0" algn="r">
                        <a:buNone/>
                      </a:pPr>
                      <a:r>
                        <a:rPr sz="1300"/>
                        <a:t>-1607.192</a:t>
                      </a:r>
                    </a:p>
                  </a:txBody>
                  <a:tcPr marL="90901" marR="90901" marT="45451" marB="45451"/>
                </a:tc>
                <a:extLst>
                  <a:ext uri="{0D108BD9-81ED-4DB2-BD59-A6C34878D82A}">
                    <a16:rowId xmlns:a16="http://schemas.microsoft.com/office/drawing/2014/main" val="10001"/>
                  </a:ext>
                </a:extLst>
              </a:tr>
              <a:tr h="399966">
                <a:tc>
                  <a:txBody>
                    <a:bodyPr/>
                    <a:lstStyle/>
                    <a:p>
                      <a:pPr marL="0" lvl="0" indent="0" algn="r">
                        <a:buNone/>
                      </a:pPr>
                      <a:r>
                        <a:rPr sz="1300"/>
                        <a:t>1</a:t>
                      </a:r>
                    </a:p>
                  </a:txBody>
                  <a:tcPr marL="90901" marR="90901" marT="45451" marB="45451"/>
                </a:tc>
                <a:tc>
                  <a:txBody>
                    <a:bodyPr/>
                    <a:lstStyle/>
                    <a:p>
                      <a:pPr marL="0" lvl="0" indent="0" algn="r">
                        <a:buNone/>
                      </a:pPr>
                      <a:r>
                        <a:rPr sz="1300"/>
                        <a:t>3</a:t>
                      </a:r>
                    </a:p>
                  </a:txBody>
                  <a:tcPr marL="90901" marR="90901" marT="45451" marB="45451"/>
                </a:tc>
                <a:tc>
                  <a:txBody>
                    <a:bodyPr/>
                    <a:lstStyle/>
                    <a:p>
                      <a:pPr marL="0" lvl="0" indent="0" algn="r">
                        <a:buNone/>
                      </a:pPr>
                      <a:r>
                        <a:rPr sz="1300"/>
                        <a:t>-1606.707</a:t>
                      </a:r>
                    </a:p>
                  </a:txBody>
                  <a:tcPr marL="90901" marR="90901" marT="45451" marB="45451"/>
                </a:tc>
                <a:extLst>
                  <a:ext uri="{0D108BD9-81ED-4DB2-BD59-A6C34878D82A}">
                    <a16:rowId xmlns:a16="http://schemas.microsoft.com/office/drawing/2014/main" val="10002"/>
                  </a:ext>
                </a:extLst>
              </a:tr>
              <a:tr h="399966">
                <a:tc>
                  <a:txBody>
                    <a:bodyPr/>
                    <a:lstStyle/>
                    <a:p>
                      <a:pPr marL="0" lvl="0" indent="0" algn="r">
                        <a:buNone/>
                      </a:pPr>
                      <a:r>
                        <a:rPr sz="1300"/>
                        <a:t>1</a:t>
                      </a:r>
                    </a:p>
                  </a:txBody>
                  <a:tcPr marL="90901" marR="90901" marT="45451" marB="45451"/>
                </a:tc>
                <a:tc>
                  <a:txBody>
                    <a:bodyPr/>
                    <a:lstStyle/>
                    <a:p>
                      <a:pPr marL="0" lvl="0" indent="0" algn="r">
                        <a:buNone/>
                      </a:pPr>
                      <a:r>
                        <a:rPr sz="1300"/>
                        <a:t>2</a:t>
                      </a:r>
                    </a:p>
                  </a:txBody>
                  <a:tcPr marL="90901" marR="90901" marT="45451" marB="45451"/>
                </a:tc>
                <a:tc>
                  <a:txBody>
                    <a:bodyPr/>
                    <a:lstStyle/>
                    <a:p>
                      <a:pPr marL="0" lvl="0" indent="0" algn="r">
                        <a:buNone/>
                      </a:pPr>
                      <a:r>
                        <a:rPr sz="1300"/>
                        <a:t>-1606.460</a:t>
                      </a:r>
                    </a:p>
                  </a:txBody>
                  <a:tcPr marL="90901" marR="90901" marT="45451" marB="45451"/>
                </a:tc>
                <a:extLst>
                  <a:ext uri="{0D108BD9-81ED-4DB2-BD59-A6C34878D82A}">
                    <a16:rowId xmlns:a16="http://schemas.microsoft.com/office/drawing/2014/main" val="10003"/>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dirty="0">
                <a:solidFill>
                  <a:schemeClr val="tx1"/>
                </a:solidFill>
                <a:latin typeface="+mj-lt"/>
                <a:ea typeface="+mj-ea"/>
                <a:cs typeface="+mj-cs"/>
              </a:rPr>
              <a:t>Stochastic Residual Correction Model Fit Plot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Again, n ahead performs poorly:</a:t>
            </a:r>
          </a:p>
          <a:p>
            <a:pPr lvl="0" defTabSz="914400">
              <a:lnSpc>
                <a:spcPct val="90000"/>
              </a:lnSpc>
            </a:pPr>
            <a:endParaRPr lang="en-US" sz="1500" i="1" dirty="0"/>
          </a:p>
          <a:p>
            <a:pPr lvl="0" defTabSz="914400">
              <a:lnSpc>
                <a:spcPct val="90000"/>
              </a:lnSpc>
            </a:pPr>
            <a:endParaRPr lang="en-US" sz="1500" i="1" dirty="0"/>
          </a:p>
          <a:p>
            <a:pPr lvl="0" defTabSz="914400">
              <a:lnSpc>
                <a:spcPct val="90000"/>
              </a:lnSpc>
            </a:pPr>
            <a:r>
              <a:rPr lang="en-US" sz="1500" i="1" dirty="0"/>
              <a:t>Regression with ARIMA(3,0,0) n ahead</a:t>
            </a:r>
          </a:p>
        </p:txBody>
      </p:sp>
      <p:pic>
        <p:nvPicPr>
          <p:cNvPr id="3" name="Picture 1" descr="DS809ProjectPresentation_files/figure-pptx/unnamed-chunk-54-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17F6255B-1E25-42D2-8B2A-0207CD303FC8}"/>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dirty="0">
                <a:solidFill>
                  <a:schemeClr val="tx1"/>
                </a:solidFill>
                <a:latin typeface="+mj-lt"/>
                <a:ea typeface="+mj-ea"/>
                <a:cs typeface="+mj-cs"/>
              </a:rPr>
              <a:t>Stochastic Residual Correction Model Fit Plot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However as seen before, when looking at one step ahead prediction values, the prediction clearly performs much better:</a:t>
            </a:r>
          </a:p>
          <a:p>
            <a:pPr lvl="0" defTabSz="914400">
              <a:lnSpc>
                <a:spcPct val="90000"/>
              </a:lnSpc>
            </a:pPr>
            <a:endParaRPr lang="en-US" sz="1500" i="1" dirty="0"/>
          </a:p>
          <a:p>
            <a:pPr lvl="0" defTabSz="914400">
              <a:lnSpc>
                <a:spcPct val="90000"/>
              </a:lnSpc>
            </a:pPr>
            <a:r>
              <a:rPr lang="en-US" sz="1500" i="1" dirty="0"/>
              <a:t>Regression with ARIMA(3,0,0) sequential - prediction region</a:t>
            </a:r>
          </a:p>
        </p:txBody>
      </p:sp>
      <p:pic>
        <p:nvPicPr>
          <p:cNvPr id="2" name="Picture 1" descr="DS809ProjectPresentation_files/figure-pptx/unnamed-chunk-55-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Project Goal</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a:t>The goal of any time series analysis is to achieve white noise residuals. By achieving white noise residuals one can conclude that a model has captured the non-stochastic behavior of the modeled series.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lang="en-US"/>
              <a:t>Stochastic Residual Correction Model Summary</a:t>
            </a:r>
          </a:p>
        </p:txBody>
      </p:sp>
      <p:sp>
        <p:nvSpPr>
          <p:cNvPr id="3" name="Content Placeholder 2"/>
          <p:cNvSpPr>
            <a:spLocks noGrp="1"/>
          </p:cNvSpPr>
          <p:nvPr>
            <p:ph idx="1"/>
          </p:nvPr>
        </p:nvSpPr>
        <p:spPr/>
        <p:txBody>
          <a:bodyPr>
            <a:normAutofit fontScale="55000" lnSpcReduction="20000"/>
          </a:bodyPr>
          <a:lstStyle/>
          <a:p>
            <a:pPr lvl="0" indent="0">
              <a:buNone/>
            </a:pPr>
            <a:r>
              <a:rPr lang="en-US" dirty="0">
                <a:latin typeface="Courier"/>
              </a:rPr>
              <a:t>## 
## Call:
## </a:t>
            </a:r>
            <a:r>
              <a:rPr lang="en-US" dirty="0" err="1">
                <a:latin typeface="Courier"/>
              </a:rPr>
              <a:t>arima</a:t>
            </a:r>
            <a:r>
              <a:rPr lang="en-US" dirty="0">
                <a:latin typeface="Courier"/>
              </a:rPr>
              <a:t>(x = </a:t>
            </a:r>
            <a:r>
              <a:rPr lang="en-US" dirty="0" err="1">
                <a:latin typeface="Courier"/>
              </a:rPr>
              <a:t>df.ts.modelset.train$IIPI</a:t>
            </a:r>
            <a:r>
              <a:rPr lang="en-US" dirty="0">
                <a:latin typeface="Courier"/>
              </a:rPr>
              <a:t>, order = c(3, 0, 0), </a:t>
            </a:r>
            <a:r>
              <a:rPr lang="en-US" dirty="0" err="1">
                <a:latin typeface="Courier"/>
              </a:rPr>
              <a:t>xreg</a:t>
            </a:r>
            <a:r>
              <a:rPr lang="en-US" dirty="0">
                <a:latin typeface="Courier"/>
              </a:rPr>
              <a:t> = </a:t>
            </a:r>
            <a:r>
              <a:rPr lang="en-US" dirty="0" err="1">
                <a:latin typeface="Courier"/>
              </a:rPr>
              <a:t>df.ts.modelset.train</a:t>
            </a:r>
            <a:r>
              <a:rPr lang="en-US" dirty="0">
                <a:latin typeface="Courier"/>
              </a:rPr>
              <a:t> %&gt;% 
##     select(-c("</a:t>
            </a:r>
            <a:r>
              <a:rPr lang="en-US" dirty="0" err="1">
                <a:latin typeface="Courier"/>
              </a:rPr>
              <a:t>Date_form</a:t>
            </a:r>
            <a:r>
              <a:rPr lang="en-US" dirty="0">
                <a:latin typeface="Courier"/>
              </a:rPr>
              <a:t>", "IIPI", "GDP", "</a:t>
            </a:r>
            <a:r>
              <a:rPr lang="en-US" dirty="0" err="1">
                <a:latin typeface="Courier"/>
              </a:rPr>
              <a:t>IndPro</a:t>
            </a:r>
            <a:r>
              <a:rPr lang="en-US" dirty="0">
                <a:latin typeface="Courier"/>
              </a:rPr>
              <a:t>")))
## 
## Coefficients:
##          ar1      ar2      ar3  intercept  </a:t>
            </a:r>
            <a:r>
              <a:rPr lang="en-US" dirty="0" err="1">
                <a:latin typeface="Courier"/>
              </a:rPr>
              <a:t>TBillClose</a:t>
            </a:r>
            <a:r>
              <a:rPr lang="en-US" dirty="0">
                <a:latin typeface="Courier"/>
              </a:rPr>
              <a:t>  </a:t>
            </a:r>
            <a:r>
              <a:rPr lang="en-US" dirty="0" err="1">
                <a:latin typeface="Courier"/>
              </a:rPr>
              <a:t>InfRate</a:t>
            </a:r>
            <a:r>
              <a:rPr lang="en-US" dirty="0">
                <a:latin typeface="Courier"/>
              </a:rPr>
              <a:t>       M2
##       1.2594  -0.1352  -0.1282   110.3489     -0.0243   1.9988  -0.0036
## </a:t>
            </a:r>
            <a:r>
              <a:rPr lang="en-US" dirty="0" err="1">
                <a:latin typeface="Courier"/>
              </a:rPr>
              <a:t>s.e.</a:t>
            </a:r>
            <a:r>
              <a:rPr lang="en-US" dirty="0">
                <a:latin typeface="Courier"/>
              </a:rPr>
              <a:t>  0.0499   0.0802   0.0498    44.8738      0.3770   0.4747   0.0056
##       </a:t>
            </a:r>
            <a:r>
              <a:rPr lang="en-US" dirty="0" err="1">
                <a:latin typeface="Courier"/>
              </a:rPr>
              <a:t>UnempRate</a:t>
            </a:r>
            <a:r>
              <a:rPr lang="en-US" dirty="0">
                <a:latin typeface="Courier"/>
              </a:rPr>
              <a:t>  Recession
##         -0.3204     0.7069
## </a:t>
            </a:r>
            <a:r>
              <a:rPr lang="en-US" dirty="0" err="1">
                <a:latin typeface="Courier"/>
              </a:rPr>
              <a:t>s.e.</a:t>
            </a:r>
            <a:r>
              <a:rPr lang="en-US" dirty="0">
                <a:latin typeface="Courier"/>
              </a:rPr>
              <a:t>     1.0666     1.1781
## 
## sigma^2 estimated as 13.02:  log likelihood = -1145.71,  </a:t>
            </a:r>
            <a:r>
              <a:rPr lang="en-US" dirty="0" err="1">
                <a:latin typeface="Courier"/>
              </a:rPr>
              <a:t>aic</a:t>
            </a:r>
            <a:r>
              <a:rPr lang="en-US" dirty="0">
                <a:latin typeface="Courier"/>
              </a:rPr>
              <a:t> = 2309.42</a:t>
            </a:r>
          </a:p>
          <a:p>
            <a:pPr marL="0" lvl="0" indent="0">
              <a:buNone/>
            </a:pPr>
            <a:r>
              <a:rPr lang="en-US" b="1" dirty="0"/>
              <a:t>All the regression coefficients become insignificant except the intercept and </a:t>
            </a:r>
            <a:r>
              <a:rPr lang="en-US" b="1" dirty="0" err="1"/>
              <a:t>InfRate</a:t>
            </a:r>
            <a:r>
              <a:rPr lang="en-US" b="1" dirty="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a:solidFill>
                  <a:schemeClr val="tx1"/>
                </a:solidFill>
                <a:latin typeface="+mj-lt"/>
                <a:ea typeface="+mj-ea"/>
                <a:cs typeface="+mj-cs"/>
              </a:rPr>
              <a:t>Stochastic Residual Correction Confirming White Noise</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The residuals of the regression model with ARMIA residual correction are white noise.</a:t>
            </a:r>
          </a:p>
          <a:p>
            <a:pPr lvl="0" defTabSz="914400">
              <a:lnSpc>
                <a:spcPct val="90000"/>
              </a:lnSpc>
            </a:pPr>
            <a:r>
              <a:rPr lang="en-US" sz="1500" dirty="0"/>
              <a:t>## 
##  Box-Pierce test
## 
## data:  mlm.ts2.arima300$residuals
## X-squared = 0.0015202, df = 1, p-value = 0.9689</a:t>
            </a:r>
          </a:p>
          <a:p>
            <a:pPr lvl="0" defTabSz="914400">
              <a:lnSpc>
                <a:spcPct val="90000"/>
              </a:lnSpc>
            </a:pPr>
            <a:endParaRPr lang="en-US" sz="1500" b="1" dirty="0"/>
          </a:p>
          <a:p>
            <a:pPr lvl="0" defTabSz="914400">
              <a:lnSpc>
                <a:spcPct val="90000"/>
              </a:lnSpc>
            </a:pPr>
            <a:r>
              <a:rPr lang="en-US" sz="1500" b="1" dirty="0"/>
              <a:t>Confirmed! Residuals are white noise.</a:t>
            </a:r>
          </a:p>
        </p:txBody>
      </p:sp>
      <p:pic>
        <p:nvPicPr>
          <p:cNvPr id="3" name="Picture 1" descr="DS809ProjectPresentation_files/figure-pptx/unnamed-chunk-57-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Harmonic Model</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603504" y="1488928"/>
                <a:ext cx="3867912" cy="2932151"/>
              </a:xfrm>
            </p:spPr>
            <p:txBody>
              <a:bodyPr vert="horz" lIns="91440" tIns="45720" rIns="91440" bIns="45720" rtlCol="0">
                <a:normAutofit fontScale="92500" lnSpcReduction="20000"/>
              </a:bodyPr>
              <a:lstStyle/>
              <a:p>
                <a:pPr lvl="0" defTabSz="914400">
                  <a:lnSpc>
                    <a:spcPct val="90000"/>
                  </a:lnSpc>
                </a:pPr>
                <a:r>
                  <a:rPr lang="en-US" sz="1400" dirty="0"/>
                  <a:t>The harmonic model is (</a:t>
                </a:r>
                <a14:m>
                  <m:oMath xmlns:m="http://schemas.openxmlformats.org/officeDocument/2006/math">
                    <m:r>
                      <a:rPr lang="en-US" sz="1400">
                        <a:latin typeface="Cambria Math" panose="02040503050406030204" pitchFamily="18" charset="0"/>
                      </a:rPr>
                      <m:t>𝑖</m:t>
                    </m:r>
                    <m:r>
                      <a:rPr lang="en-US" sz="1400">
                        <a:latin typeface="Cambria Math" panose="02040503050406030204" pitchFamily="18" charset="0"/>
                      </a:rPr>
                      <m:t>∈{</m:t>
                    </m:r>
                    <m:r>
                      <a:rPr lang="en-US" sz="1400">
                        <a:latin typeface="Cambria Math" panose="02040503050406030204" pitchFamily="18" charset="0"/>
                      </a:rPr>
                      <m:t>1</m:t>
                    </m:r>
                    <m:r>
                      <a:rPr lang="en-US" sz="1400">
                        <a:latin typeface="Cambria Math" panose="02040503050406030204" pitchFamily="18" charset="0"/>
                      </a:rPr>
                      <m:t>:</m:t>
                    </m:r>
                    <m:r>
                      <a:rPr lang="en-US" sz="1400">
                        <a:latin typeface="Cambria Math" panose="02040503050406030204" pitchFamily="18" charset="0"/>
                      </a:rPr>
                      <m:t>15</m:t>
                    </m:r>
                    <m:r>
                      <a:rPr lang="en-US" sz="1400">
                        <a:latin typeface="Cambria Math" panose="02040503050406030204" pitchFamily="18" charset="0"/>
                      </a:rPr>
                      <m:t>}</m:t>
                    </m:r>
                  </m:oMath>
                </a14:m>
                <a:r>
                  <a:rPr lang="en-US" sz="1400" dirty="0"/>
                  <a:t>:</a:t>
                </a:r>
              </a:p>
              <a:p>
                <a:pPr lvl="0" defTabSz="914400">
                  <a:lnSpc>
                    <a:spcPct val="90000"/>
                  </a:lnSpc>
                </a:pPr>
                <a:endParaRPr lang="en-US" sz="1400" dirty="0">
                  <a:latin typeface="Cambria Math" panose="02040503050406030204" pitchFamily="18" charset="0"/>
                </a:endParaRPr>
              </a:p>
              <a:p>
                <a:pPr lvl="0" defTabSz="914400">
                  <a:lnSpc>
                    <a:spcPct val="90000"/>
                  </a:lnSpc>
                </a:pPr>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𝐼𝐼𝑃𝐼</m:t>
                      </m:r>
                      <m:d>
                        <m:dPr>
                          <m:ctrlPr>
                            <a:rPr lang="en-US" sz="1400" i="1">
                              <a:latin typeface="Cambria Math" panose="02040503050406030204" pitchFamily="18" charset="0"/>
                            </a:rPr>
                          </m:ctrlPr>
                        </m:dPr>
                        <m:e>
                          <m:r>
                            <a:rPr lang="en-US" sz="1400">
                              <a:latin typeface="Cambria Math" panose="02040503050406030204" pitchFamily="18" charset="0"/>
                            </a:rPr>
                            <m:t>𝑡</m:t>
                          </m:r>
                        </m:e>
                      </m:d>
                      <m:r>
                        <a:rPr lang="en-US" sz="140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a:latin typeface="Cambria Math" panose="02040503050406030204" pitchFamily="18" charset="0"/>
                                </a:rPr>
                                <m:t>𝛽</m:t>
                              </m:r>
                            </m:e>
                          </m:acc>
                        </m:e>
                        <m:sub>
                          <m:r>
                            <a:rPr lang="en-US" sz="1400">
                              <a:latin typeface="Cambria Math" panose="02040503050406030204" pitchFamily="18" charset="0"/>
                            </a:rPr>
                            <m:t>0</m:t>
                          </m:r>
                        </m:sub>
                      </m:sSub>
                      <m:r>
                        <a:rPr lang="en-US" sz="140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a:latin typeface="Cambria Math" panose="02040503050406030204" pitchFamily="18" charset="0"/>
                                </a:rPr>
                                <m:t>𝛽</m:t>
                              </m:r>
                            </m:e>
                          </m:acc>
                        </m:e>
                        <m:sub>
                          <m:r>
                            <a:rPr lang="en-US" sz="1400">
                              <a:latin typeface="Cambria Math" panose="02040503050406030204" pitchFamily="18" charset="0"/>
                            </a:rPr>
                            <m:t>1</m:t>
                          </m:r>
                        </m:sub>
                      </m:sSub>
                      <m:r>
                        <a:rPr lang="en-US" sz="1400">
                          <a:latin typeface="Cambria Math" panose="02040503050406030204" pitchFamily="18" charset="0"/>
                        </a:rPr>
                        <m:t>𝑡</m:t>
                      </m:r>
                      <m:r>
                        <a:rPr lang="en-US" sz="1400">
                          <a:latin typeface="Cambria Math" panose="02040503050406030204" pitchFamily="18" charset="0"/>
                        </a:rPr>
                        <m:t>+∑</m:t>
                      </m:r>
                      <m:acc>
                        <m:accPr>
                          <m:chr m:val="̂"/>
                          <m:ctrlPr>
                            <a:rPr lang="en-US" sz="1400" i="1">
                              <a:latin typeface="Cambria Math" panose="02040503050406030204" pitchFamily="18" charset="0"/>
                            </a:rPr>
                          </m:ctrlPr>
                        </m:accPr>
                        <m:e>
                          <m:sSub>
                            <m:sSubPr>
                              <m:ctrlPr>
                                <a:rPr lang="en-US" sz="1400" i="1">
                                  <a:latin typeface="Cambria Math" panose="02040503050406030204" pitchFamily="18" charset="0"/>
                                </a:rPr>
                              </m:ctrlPr>
                            </m:sSubPr>
                            <m:e>
                              <m:r>
                                <a:rPr lang="en-US" sz="1400">
                                  <a:latin typeface="Cambria Math" panose="02040503050406030204" pitchFamily="18" charset="0"/>
                                </a:rPr>
                                <m:t>𝛼</m:t>
                              </m:r>
                            </m:e>
                            <m:sub>
                              <m:r>
                                <a:rPr lang="en-US" sz="1400">
                                  <a:latin typeface="Cambria Math" panose="02040503050406030204" pitchFamily="18" charset="0"/>
                                </a:rPr>
                                <m:t>𝑖</m:t>
                              </m:r>
                            </m:sub>
                          </m:sSub>
                        </m:e>
                      </m:acc>
                      <m:r>
                        <a:rPr lang="en-US" sz="1400">
                          <a:latin typeface="Cambria Math" panose="02040503050406030204" pitchFamily="18" charset="0"/>
                        </a:rPr>
                        <m:t>𝑠𝑖𝑛</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a:latin typeface="Cambria Math" panose="02040503050406030204" pitchFamily="18" charset="0"/>
                                </a:rPr>
                                <m:t>2</m:t>
                              </m:r>
                              <m:r>
                                <a:rPr lang="en-US" sz="1400">
                                  <a:latin typeface="Cambria Math" panose="02040503050406030204" pitchFamily="18" charset="0"/>
                                </a:rPr>
                                <m:t>𝜋</m:t>
                              </m:r>
                              <m:r>
                                <a:rPr lang="en-US" sz="1400">
                                  <a:latin typeface="Cambria Math" panose="02040503050406030204" pitchFamily="18" charset="0"/>
                                </a:rPr>
                                <m:t>𝑖</m:t>
                              </m:r>
                            </m:num>
                            <m:den>
                              <m:r>
                                <a:rPr lang="en-US" sz="1400">
                                  <a:latin typeface="Cambria Math" panose="02040503050406030204" pitchFamily="18" charset="0"/>
                                </a:rPr>
                                <m:t>𝑠</m:t>
                              </m:r>
                            </m:den>
                          </m:f>
                          <m:r>
                            <a:rPr lang="en-US" sz="1400">
                              <a:latin typeface="Cambria Math" panose="02040503050406030204" pitchFamily="18" charset="0"/>
                            </a:rPr>
                            <m:t>𝑡</m:t>
                          </m:r>
                        </m:e>
                      </m:d>
                      <m:r>
                        <a:rPr lang="en-US" sz="140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a:latin typeface="Cambria Math" panose="02040503050406030204" pitchFamily="18" charset="0"/>
                                </a:rPr>
                                <m:t>𝛽</m:t>
                              </m:r>
                            </m:e>
                          </m:acc>
                        </m:e>
                        <m:sub>
                          <m:r>
                            <a:rPr lang="en-US" sz="1400">
                              <a:latin typeface="Cambria Math" panose="02040503050406030204" pitchFamily="18" charset="0"/>
                            </a:rPr>
                            <m:t>𝑖</m:t>
                          </m:r>
                        </m:sub>
                      </m:sSub>
                      <m:r>
                        <a:rPr lang="en-US" sz="1400">
                          <a:latin typeface="Cambria Math" panose="02040503050406030204" pitchFamily="18" charset="0"/>
                        </a:rPr>
                        <m:t>𝑐𝑜𝑠</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a:latin typeface="Cambria Math" panose="02040503050406030204" pitchFamily="18" charset="0"/>
                                </a:rPr>
                                <m:t>2</m:t>
                              </m:r>
                              <m:r>
                                <a:rPr lang="en-US" sz="1400">
                                  <a:latin typeface="Cambria Math" panose="02040503050406030204" pitchFamily="18" charset="0"/>
                                </a:rPr>
                                <m:t>𝜋</m:t>
                              </m:r>
                              <m:r>
                                <a:rPr lang="en-US" sz="1400">
                                  <a:latin typeface="Cambria Math" panose="02040503050406030204" pitchFamily="18" charset="0"/>
                                </a:rPr>
                                <m:t>𝑖</m:t>
                              </m:r>
                            </m:num>
                            <m:den>
                              <m:r>
                                <a:rPr lang="en-US" sz="1400">
                                  <a:latin typeface="Cambria Math" panose="02040503050406030204" pitchFamily="18" charset="0"/>
                                </a:rPr>
                                <m:t>𝑠</m:t>
                              </m:r>
                            </m:den>
                          </m:f>
                          <m:r>
                            <a:rPr lang="en-US" sz="1400">
                              <a:latin typeface="Cambria Math" panose="02040503050406030204" pitchFamily="18" charset="0"/>
                            </a:rPr>
                            <m:t>𝑡</m:t>
                          </m:r>
                        </m:e>
                      </m:d>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a:latin typeface="Cambria Math" panose="02040503050406030204" pitchFamily="18" charset="0"/>
                            </a:rPr>
                            <m:t>𝜖</m:t>
                          </m:r>
                        </m:e>
                        <m:sub>
                          <m:r>
                            <a:rPr lang="en-US" sz="1400">
                              <a:latin typeface="Cambria Math" panose="02040503050406030204" pitchFamily="18" charset="0"/>
                            </a:rPr>
                            <m:t>𝑡</m:t>
                          </m:r>
                        </m:sub>
                      </m:sSub>
                    </m:oMath>
                  </m:oMathPara>
                </a14:m>
                <a:endParaRPr lang="en-US" sz="1400" dirty="0"/>
              </a:p>
              <a:p>
                <a:pPr lvl="0" defTabSz="914400">
                  <a:lnSpc>
                    <a:spcPct val="90000"/>
                  </a:lnSpc>
                </a:pPr>
                <a:endParaRPr lang="en-US" sz="1400" dirty="0"/>
              </a:p>
              <a:p>
                <a:pPr lvl="0" defTabSz="914400">
                  <a:lnSpc>
                    <a:spcPct val="90000"/>
                  </a:lnSpc>
                </a:pPr>
                <a:r>
                  <a:rPr lang="en-US" sz="1400" dirty="0"/>
                  <a:t>First, as a reminder the residuals were very clearly auto-correlated, but already stationary.</a:t>
                </a:r>
              </a:p>
              <a:p>
                <a:pPr lvl="0" defTabSz="914400">
                  <a:lnSpc>
                    <a:spcPct val="90000"/>
                  </a:lnSpc>
                </a:pPr>
                <a:endParaRPr lang="en-US" sz="1400" dirty="0"/>
              </a:p>
              <a:p>
                <a:pPr lvl="0" defTabSz="914400">
                  <a:lnSpc>
                    <a:spcPct val="90000"/>
                  </a:lnSpc>
                </a:pPr>
                <a:r>
                  <a:rPr lang="en-US" sz="1400" dirty="0"/>
                  <a:t>The PACF is investigated to determine the appropriate ARIMA model.</a:t>
                </a:r>
              </a:p>
              <a:p>
                <a:pPr lvl="0" defTabSz="914400">
                  <a:lnSpc>
                    <a:spcPct val="90000"/>
                  </a:lnSpc>
                </a:pPr>
                <a:endParaRPr lang="en-US" sz="1400" dirty="0"/>
              </a:p>
              <a:p>
                <a:pPr lvl="0" defTabSz="914400">
                  <a:lnSpc>
                    <a:spcPct val="90000"/>
                  </a:lnSpc>
                </a:pPr>
                <a:r>
                  <a:rPr lang="en-US" sz="1400" dirty="0"/>
                  <a:t>Both the ACF and PACF do not have a clear cut-off, and could be interpreted as showing exponential decay. Expectation is therefore that an ARMA(</a:t>
                </a:r>
                <a:r>
                  <a:rPr lang="en-US" sz="1400" dirty="0" err="1"/>
                  <a:t>p,q</a:t>
                </a:r>
                <a:r>
                  <a:rPr lang="en-US" sz="1400" dirty="0"/>
                  <a:t>) with </a:t>
                </a:r>
                <a14:m>
                  <m:oMath xmlns:m="http://schemas.openxmlformats.org/officeDocument/2006/math">
                    <m:r>
                      <a:rPr lang="en-US" sz="1400">
                        <a:latin typeface="Cambria Math" panose="02040503050406030204" pitchFamily="18" charset="0"/>
                      </a:rPr>
                      <m:t>𝑝</m:t>
                    </m:r>
                    <m:r>
                      <a:rPr lang="en-US" sz="1400">
                        <a:latin typeface="Cambria Math" panose="02040503050406030204" pitchFamily="18" charset="0"/>
                      </a:rPr>
                      <m:t>,</m:t>
                    </m:r>
                    <m:r>
                      <a:rPr lang="en-US" sz="1400">
                        <a:latin typeface="Cambria Math" panose="02040503050406030204" pitchFamily="18" charset="0"/>
                      </a:rPr>
                      <m:t>𝑞</m:t>
                    </m:r>
                    <m:r>
                      <a:rPr lang="en-US" sz="1400">
                        <a:latin typeface="Cambria Math" panose="02040503050406030204" pitchFamily="18" charset="0"/>
                      </a:rPr>
                      <m:t>∉</m:t>
                    </m:r>
                    <m:r>
                      <a:rPr lang="en-US" sz="1400">
                        <a:latin typeface="Cambria Math" panose="02040503050406030204" pitchFamily="18" charset="0"/>
                      </a:rPr>
                      <m:t>0</m:t>
                    </m:r>
                  </m:oMath>
                </a14:m>
                <a:r>
                  <a:rPr lang="en-US" sz="1400" dirty="0"/>
                  <a:t>, will likely be applicable for the residual correction.</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603504" y="1488928"/>
                <a:ext cx="3867912" cy="2932151"/>
              </a:xfrm>
              <a:blipFill>
                <a:blip r:embed="rId2"/>
                <a:stretch>
                  <a:fillRect l="-157" t="-1871" b="-624"/>
                </a:stretch>
              </a:blipFill>
            </p:spPr>
            <p:txBody>
              <a:bodyPr/>
              <a:lstStyle/>
              <a:p>
                <a:r>
                  <a:rPr lang="en-US">
                    <a:noFill/>
                  </a:rPr>
                  <a:t> </a:t>
                </a:r>
              </a:p>
            </p:txBody>
          </p:sp>
        </mc:Fallback>
      </mc:AlternateContent>
      <p:pic>
        <p:nvPicPr>
          <p:cNvPr id="3" name="Picture 1" descr="DS809ProjectPresentation_files/figure-pptx/unnamed-chunk-58-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C6A96C57-07C2-48F3-86D4-3E05EE7A7836}"/>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Harmonic Model</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endParaRPr lang="en-US" sz="1500" i="1" dirty="0"/>
          </a:p>
          <a:p>
            <a:pPr lvl="0" defTabSz="914400">
              <a:lnSpc>
                <a:spcPct val="90000"/>
              </a:lnSpc>
            </a:pPr>
            <a:r>
              <a:rPr lang="en-US" sz="1500" i="1" dirty="0"/>
              <a:t>ARIMA Model AIC Heatmap</a:t>
            </a:r>
          </a:p>
        </p:txBody>
      </p:sp>
      <p:pic>
        <p:nvPicPr>
          <p:cNvPr id="2" name="Picture 1" descr="DS809ProjectPresentation_files/figure-pptx/unnamed-chunk-59-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97A06B1C-D029-4461-9E15-BE8A7D41D6E0}"/>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dirty="0">
                <a:solidFill>
                  <a:schemeClr val="tx1"/>
                </a:solidFill>
                <a:latin typeface="+mj-lt"/>
                <a:ea typeface="+mj-ea"/>
                <a:cs typeface="+mj-cs"/>
              </a:rPr>
              <a:t>Stochastic Residual Correction for Harmonic Model</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As seen in the chart ARIMA(2,0,1) best fits the residuals.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42839097"/>
              </p:ext>
            </p:extLst>
          </p:nvPr>
        </p:nvGraphicFramePr>
        <p:xfrm>
          <a:off x="5227231" y="1704906"/>
          <a:ext cx="3552723" cy="1617104"/>
        </p:xfrm>
        <a:graphic>
          <a:graphicData uri="http://schemas.openxmlformats.org/drawingml/2006/table">
            <a:tbl>
              <a:tblPr firstRow="1" bandRow="1">
                <a:tableStyleId>{8EC20E35-A176-4012-BC5E-935CFFF8708E}</a:tableStyleId>
              </a:tblPr>
              <a:tblGrid>
                <a:gridCol w="1120435">
                  <a:extLst>
                    <a:ext uri="{9D8B030D-6E8A-4147-A177-3AD203B41FA5}">
                      <a16:colId xmlns:a16="http://schemas.microsoft.com/office/drawing/2014/main" val="20000"/>
                    </a:ext>
                  </a:extLst>
                </a:gridCol>
                <a:gridCol w="1120435">
                  <a:extLst>
                    <a:ext uri="{9D8B030D-6E8A-4147-A177-3AD203B41FA5}">
                      <a16:colId xmlns:a16="http://schemas.microsoft.com/office/drawing/2014/main" val="20001"/>
                    </a:ext>
                  </a:extLst>
                </a:gridCol>
                <a:gridCol w="1311853">
                  <a:extLst>
                    <a:ext uri="{9D8B030D-6E8A-4147-A177-3AD203B41FA5}">
                      <a16:colId xmlns:a16="http://schemas.microsoft.com/office/drawing/2014/main" val="20002"/>
                    </a:ext>
                  </a:extLst>
                </a:gridCol>
              </a:tblGrid>
              <a:tr h="404276">
                <a:tc>
                  <a:txBody>
                    <a:bodyPr/>
                    <a:lstStyle/>
                    <a:p>
                      <a:pPr marL="0" lvl="0" indent="0" algn="r">
                        <a:buNone/>
                      </a:pPr>
                      <a:r>
                        <a:rPr sz="1400"/>
                        <a:t>p_index</a:t>
                      </a:r>
                    </a:p>
                  </a:txBody>
                  <a:tcPr marL="91881" marR="91881" marT="45940" marB="45940"/>
                </a:tc>
                <a:tc>
                  <a:txBody>
                    <a:bodyPr/>
                    <a:lstStyle/>
                    <a:p>
                      <a:pPr marL="0" lvl="0" indent="0" algn="r">
                        <a:buNone/>
                      </a:pPr>
                      <a:r>
                        <a:rPr sz="1400"/>
                        <a:t>q_index</a:t>
                      </a:r>
                    </a:p>
                  </a:txBody>
                  <a:tcPr marL="91881" marR="91881" marT="45940" marB="45940"/>
                </a:tc>
                <a:tc>
                  <a:txBody>
                    <a:bodyPr/>
                    <a:lstStyle/>
                    <a:p>
                      <a:pPr marL="0" lvl="0" indent="0" algn="r">
                        <a:buNone/>
                      </a:pPr>
                      <a:r>
                        <a:rPr sz="1400"/>
                        <a:t>arima_aic</a:t>
                      </a:r>
                    </a:p>
                  </a:txBody>
                  <a:tcPr marL="91881" marR="91881" marT="45940" marB="45940"/>
                </a:tc>
                <a:extLst>
                  <a:ext uri="{0D108BD9-81ED-4DB2-BD59-A6C34878D82A}">
                    <a16:rowId xmlns:a16="http://schemas.microsoft.com/office/drawing/2014/main" val="10000"/>
                  </a:ext>
                </a:extLst>
              </a:tr>
              <a:tr h="404276">
                <a:tc>
                  <a:txBody>
                    <a:bodyPr/>
                    <a:lstStyle/>
                    <a:p>
                      <a:pPr marL="0" lvl="0" indent="0" algn="r">
                        <a:buNone/>
                      </a:pPr>
                      <a:r>
                        <a:rPr sz="1400"/>
                        <a:t>2</a:t>
                      </a:r>
                    </a:p>
                  </a:txBody>
                  <a:tcPr marL="91881" marR="91881" marT="45940" marB="45940"/>
                </a:tc>
                <a:tc>
                  <a:txBody>
                    <a:bodyPr/>
                    <a:lstStyle/>
                    <a:p>
                      <a:pPr marL="0" lvl="0" indent="0" algn="r">
                        <a:buNone/>
                      </a:pPr>
                      <a:r>
                        <a:rPr sz="1400"/>
                        <a:t>1</a:t>
                      </a:r>
                    </a:p>
                  </a:txBody>
                  <a:tcPr marL="91881" marR="91881" marT="45940" marB="45940"/>
                </a:tc>
                <a:tc>
                  <a:txBody>
                    <a:bodyPr/>
                    <a:lstStyle/>
                    <a:p>
                      <a:pPr marL="0" lvl="0" indent="0" algn="r">
                        <a:buNone/>
                      </a:pPr>
                      <a:r>
                        <a:rPr sz="1400"/>
                        <a:t>2084.413</a:t>
                      </a:r>
                    </a:p>
                  </a:txBody>
                  <a:tcPr marL="91881" marR="91881" marT="45940" marB="45940"/>
                </a:tc>
                <a:extLst>
                  <a:ext uri="{0D108BD9-81ED-4DB2-BD59-A6C34878D82A}">
                    <a16:rowId xmlns:a16="http://schemas.microsoft.com/office/drawing/2014/main" val="10001"/>
                  </a:ext>
                </a:extLst>
              </a:tr>
              <a:tr h="404276">
                <a:tc>
                  <a:txBody>
                    <a:bodyPr/>
                    <a:lstStyle/>
                    <a:p>
                      <a:pPr marL="0" lvl="0" indent="0" algn="r">
                        <a:buNone/>
                      </a:pPr>
                      <a:r>
                        <a:rPr sz="1400"/>
                        <a:t>2</a:t>
                      </a:r>
                    </a:p>
                  </a:txBody>
                  <a:tcPr marL="91881" marR="91881" marT="45940" marB="45940"/>
                </a:tc>
                <a:tc>
                  <a:txBody>
                    <a:bodyPr/>
                    <a:lstStyle/>
                    <a:p>
                      <a:pPr marL="0" lvl="0" indent="0" algn="r">
                        <a:buNone/>
                      </a:pPr>
                      <a:r>
                        <a:rPr sz="1400"/>
                        <a:t>2</a:t>
                      </a:r>
                    </a:p>
                  </a:txBody>
                  <a:tcPr marL="91881" marR="91881" marT="45940" marB="45940"/>
                </a:tc>
                <a:tc>
                  <a:txBody>
                    <a:bodyPr/>
                    <a:lstStyle/>
                    <a:p>
                      <a:pPr marL="0" lvl="0" indent="0" algn="r">
                        <a:buNone/>
                      </a:pPr>
                      <a:r>
                        <a:rPr sz="1400"/>
                        <a:t>2086.360</a:t>
                      </a:r>
                    </a:p>
                  </a:txBody>
                  <a:tcPr marL="91881" marR="91881" marT="45940" marB="45940"/>
                </a:tc>
                <a:extLst>
                  <a:ext uri="{0D108BD9-81ED-4DB2-BD59-A6C34878D82A}">
                    <a16:rowId xmlns:a16="http://schemas.microsoft.com/office/drawing/2014/main" val="10002"/>
                  </a:ext>
                </a:extLst>
              </a:tr>
              <a:tr h="404276">
                <a:tc>
                  <a:txBody>
                    <a:bodyPr/>
                    <a:lstStyle/>
                    <a:p>
                      <a:pPr marL="0" lvl="0" indent="0" algn="r">
                        <a:buNone/>
                      </a:pPr>
                      <a:r>
                        <a:rPr sz="1400"/>
                        <a:t>3</a:t>
                      </a:r>
                    </a:p>
                  </a:txBody>
                  <a:tcPr marL="91881" marR="91881" marT="45940" marB="45940"/>
                </a:tc>
                <a:tc>
                  <a:txBody>
                    <a:bodyPr/>
                    <a:lstStyle/>
                    <a:p>
                      <a:pPr marL="0" lvl="0" indent="0" algn="r">
                        <a:buNone/>
                      </a:pPr>
                      <a:r>
                        <a:rPr sz="1400"/>
                        <a:t>1</a:t>
                      </a:r>
                    </a:p>
                  </a:txBody>
                  <a:tcPr marL="91881" marR="91881" marT="45940" marB="45940"/>
                </a:tc>
                <a:tc>
                  <a:txBody>
                    <a:bodyPr/>
                    <a:lstStyle/>
                    <a:p>
                      <a:pPr marL="0" lvl="0" indent="0" algn="r">
                        <a:buNone/>
                      </a:pPr>
                      <a:r>
                        <a:rPr sz="1400"/>
                        <a:t>2086.366</a:t>
                      </a:r>
                    </a:p>
                  </a:txBody>
                  <a:tcPr marL="91881" marR="91881" marT="45940" marB="45940"/>
                </a:tc>
                <a:extLst>
                  <a:ext uri="{0D108BD9-81ED-4DB2-BD59-A6C34878D82A}">
                    <a16:rowId xmlns:a16="http://schemas.microsoft.com/office/drawing/2014/main" val="10003"/>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2900" kern="1200" dirty="0">
                <a:solidFill>
                  <a:srgbClr val="FFFFFF"/>
                </a:solidFill>
                <a:latin typeface="+mj-lt"/>
                <a:ea typeface="+mj-ea"/>
                <a:cs typeface="+mj-cs"/>
              </a:rPr>
              <a:t>Stochastic Residual Correction Model Fit Plot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i="1" kern="1200">
                <a:solidFill>
                  <a:srgbClr val="FFFFFF"/>
                </a:solidFill>
                <a:latin typeface="+mn-lt"/>
                <a:ea typeface="+mn-ea"/>
                <a:cs typeface="+mn-cs"/>
              </a:rPr>
              <a:t>15 harmonics with ARIMA(2,0,1) n ahead</a:t>
            </a:r>
          </a:p>
        </p:txBody>
      </p:sp>
      <p:pic>
        <p:nvPicPr>
          <p:cNvPr id="3" name="Picture 1" descr="DS809ProjectPresentation_files/figure-pptx/unnamed-chunk-61-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1">
            <a:extLst>
              <a:ext uri="{FF2B5EF4-FFF2-40B4-BE49-F238E27FC236}">
                <a16:creationId xmlns:a16="http://schemas.microsoft.com/office/drawing/2014/main" id="{5268B9B5-0AA1-45F2-A103-E15374114F26}"/>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a:solidFill>
                  <a:schemeClr val="tx1"/>
                </a:solidFill>
                <a:latin typeface="+mj-lt"/>
                <a:ea typeface="+mj-ea"/>
                <a:cs typeface="+mj-cs"/>
              </a:rPr>
              <a:t>Stochastic Residual Correction Model Fit Plot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Again, as expected the n ahead prediction performs poorly.</a:t>
            </a:r>
          </a:p>
          <a:p>
            <a:pPr lvl="0" defTabSz="914400">
              <a:lnSpc>
                <a:spcPct val="90000"/>
              </a:lnSpc>
            </a:pPr>
            <a:endParaRPr lang="en-US" sz="1500" dirty="0"/>
          </a:p>
          <a:p>
            <a:pPr lvl="0" defTabSz="914400">
              <a:lnSpc>
                <a:spcPct val="90000"/>
              </a:lnSpc>
            </a:pPr>
            <a:r>
              <a:rPr lang="en-US" sz="1500" dirty="0"/>
              <a:t>… and the sequential prediction performs well.</a:t>
            </a:r>
          </a:p>
          <a:p>
            <a:pPr lvl="0" defTabSz="914400">
              <a:lnSpc>
                <a:spcPct val="90000"/>
              </a:lnSpc>
            </a:pPr>
            <a:endParaRPr lang="en-US" sz="1500" i="1" dirty="0"/>
          </a:p>
          <a:p>
            <a:pPr lvl="0" defTabSz="914400">
              <a:lnSpc>
                <a:spcPct val="90000"/>
              </a:lnSpc>
            </a:pPr>
            <a:r>
              <a:rPr lang="en-US" sz="1500" i="1" dirty="0"/>
              <a:t>15 harmonics with ARIMA(2,0,1) sequential</a:t>
            </a:r>
          </a:p>
        </p:txBody>
      </p:sp>
      <p:pic>
        <p:nvPicPr>
          <p:cNvPr id="2" name="Picture 1" descr="DS809ProjectPresentation_files/figure-pptx/unnamed-chunk-6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Stochastic Residual Correction Model Summary</a:t>
            </a:r>
          </a:p>
        </p:txBody>
      </p:sp>
      <p:sp>
        <p:nvSpPr>
          <p:cNvPr id="3" name="Content Placeholder 2"/>
          <p:cNvSpPr>
            <a:spLocks noGrp="1"/>
          </p:cNvSpPr>
          <p:nvPr>
            <p:ph idx="1"/>
          </p:nvPr>
        </p:nvSpPr>
        <p:spPr/>
        <p:txBody>
          <a:bodyPr>
            <a:normAutofit fontScale="32500" lnSpcReduction="20000"/>
          </a:bodyPr>
          <a:lstStyle/>
          <a:p>
            <a:pPr marL="0" lvl="0" indent="0">
              <a:buNone/>
            </a:pPr>
            <a:r>
              <a:rPr sz="3200" b="1" dirty="0"/>
              <a:t>Only one pair of harmonic terms (sin22 and cos22) have been made insignificant by this addition.</a:t>
            </a:r>
            <a:endParaRPr b="1" dirty="0"/>
          </a:p>
          <a:p>
            <a:pPr lvl="0" indent="0">
              <a:buNone/>
            </a:pPr>
            <a:endParaRPr lang="en-US" dirty="0">
              <a:latin typeface="Courier"/>
            </a:endParaRPr>
          </a:p>
          <a:p>
            <a:pPr lvl="0" indent="0">
              <a:buNone/>
            </a:pPr>
            <a:r>
              <a:rPr dirty="0">
                <a:latin typeface="Courier"/>
              </a:rPr>
              <a:t>## 
## Call:
## </a:t>
            </a:r>
            <a:r>
              <a:rPr dirty="0" err="1">
                <a:latin typeface="Courier"/>
              </a:rPr>
              <a:t>arima</a:t>
            </a:r>
            <a:r>
              <a:rPr dirty="0">
                <a:latin typeface="Courier"/>
              </a:rPr>
              <a:t>(x = df.ts.modelset.harmonic.train1$IIPI, order = c(2, 0, 1), </a:t>
            </a:r>
            <a:r>
              <a:rPr dirty="0" err="1">
                <a:latin typeface="Courier"/>
              </a:rPr>
              <a:t>xreg</a:t>
            </a:r>
            <a:r>
              <a:rPr dirty="0">
                <a:latin typeface="Courier"/>
              </a:rPr>
              <a:t> = df.ts.modelset.harmonic.train1 %&gt;% 
##     select(-c("IIPI")))
## 
## Coefficients:
##          ar1      ar2      ma1  intercept   index      sin1      sin2    sin6
##       1.7269  -0.8581  -1.0000    71.7040  0.1193  -15.3773  -24.5896  1.6908
## </a:t>
            </a:r>
            <a:r>
              <a:rPr dirty="0" err="1">
                <a:latin typeface="Courier"/>
              </a:rPr>
              <a:t>s.e.</a:t>
            </a:r>
            <a:r>
              <a:rPr dirty="0">
                <a:latin typeface="Courier"/>
              </a:rPr>
              <a:t>  0.0247   0.0247   0.0059     7.1503  0.0336    4.6240    2.2943  0.7141
##          sin8    sin7   sin11     sin3    sin5     sin9     sin4   sin12
##       -1.6982  2.8785  3.5886  -4.3044  1.7513  -4.1149  -3.5399  3.1593
## </a:t>
            </a:r>
            <a:r>
              <a:rPr dirty="0" err="1">
                <a:latin typeface="Courier"/>
              </a:rPr>
              <a:t>s.e.</a:t>
            </a:r>
            <a:r>
              <a:rPr dirty="0">
                <a:latin typeface="Courier"/>
              </a:rPr>
              <a:t>   0.5206  0.6013  0.4106   1.5107  0.8745   0.4644   1.1145  0.4091
##        sin13    sin10    sin14   sin22     cos1     cos2     cos6    cos8
##       2.6596  -2.2186  -0.1261  1.8673  18.2870  -6.5736  -8.3587  6.1522
## </a:t>
            </a:r>
            <a:r>
              <a:rPr dirty="0" err="1">
                <a:latin typeface="Courier"/>
              </a:rPr>
              <a:t>s.e.</a:t>
            </a:r>
            <a:r>
              <a:rPr dirty="0">
                <a:latin typeface="Courier"/>
              </a:rPr>
              <a:t>  0.4224   0.4284   0.4488  1.0322   0.2951   0.2968   0.3163  0.3355
##         cos7    cos11     cos3     cos5    cos9    cos4   cos12   cos13
##       3.9142  -5.1365  -6.4572  -3.6219  3.3927  3.2029  0.5615  1.3448
## </a:t>
            </a:r>
            <a:r>
              <a:rPr dirty="0" err="1">
                <a:latin typeface="Courier"/>
              </a:rPr>
              <a:t>s.e.</a:t>
            </a:r>
            <a:r>
              <a:rPr dirty="0">
                <a:latin typeface="Courier"/>
              </a:rPr>
              <a:t>  0.3250   0.3818   0.2997   0.3093  0.3482  0.3038  0.4038  0.4302
##         cos10   cos14   cos22
##       -4.4217  2.0611  1.0904
## </a:t>
            </a:r>
            <a:r>
              <a:rPr dirty="0" err="1">
                <a:latin typeface="Courier"/>
              </a:rPr>
              <a:t>s.e.</a:t>
            </a:r>
            <a:r>
              <a:rPr dirty="0">
                <a:latin typeface="Courier"/>
              </a:rPr>
              <a:t>   0.3635  0.4617  1.0429
## 
## sigma^2 estimated as 7.766:  log likelihood = -1037.05,  </a:t>
            </a:r>
            <a:r>
              <a:rPr dirty="0" err="1">
                <a:latin typeface="Courier"/>
              </a:rPr>
              <a:t>aic</a:t>
            </a:r>
            <a:r>
              <a:rPr dirty="0">
                <a:latin typeface="Courier"/>
              </a:rPr>
              <a:t> = 2144.1</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a:solidFill>
                  <a:schemeClr val="tx1"/>
                </a:solidFill>
                <a:latin typeface="+mj-lt"/>
                <a:ea typeface="+mj-ea"/>
                <a:cs typeface="+mj-cs"/>
              </a:rPr>
              <a:t>Stochastic Residual Correction Confirming White Noise</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b="1" dirty="0"/>
              <a:t>Despite the correction, residuals of the model do not result in white noise.</a:t>
            </a:r>
          </a:p>
          <a:p>
            <a:pPr lvl="0" defTabSz="914400">
              <a:lnSpc>
                <a:spcPct val="90000"/>
              </a:lnSpc>
            </a:pPr>
            <a:endParaRPr lang="en-US" sz="1500" dirty="0"/>
          </a:p>
          <a:p>
            <a:pPr lvl="0" defTabSz="914400">
              <a:lnSpc>
                <a:spcPct val="90000"/>
              </a:lnSpc>
            </a:pPr>
            <a:r>
              <a:rPr lang="en-US" sz="1500" dirty="0"/>
              <a:t>## 
##  Box-Pierce test
## 
## data:  dlm.ts6.arima201$residuals
## X-squared = 41.873, df = 20, p-value = 0.002873</a:t>
            </a:r>
          </a:p>
        </p:txBody>
      </p:sp>
      <p:pic>
        <p:nvPicPr>
          <p:cNvPr id="3" name="Picture 1" descr="DS809ProjectPresentation_files/figure-pptx/unnamed-chunk-64-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sz="2600">
                <a:solidFill>
                  <a:schemeClr val="bg1"/>
                </a:solidFill>
              </a:rPr>
              <a:t>Generalized Autoregressive conditionally Heteroscedastic Model (GARCH)</a:t>
            </a:r>
          </a:p>
        </p:txBody>
      </p:sp>
      <p:sp>
        <p:nvSpPr>
          <p:cNvPr id="3" name="Content Placeholder 2"/>
          <p:cNvSpPr>
            <a:spLocks noGrp="1"/>
          </p:cNvSpPr>
          <p:nvPr>
            <p:ph idx="1"/>
          </p:nvPr>
        </p:nvSpPr>
        <p:spPr>
          <a:xfrm>
            <a:off x="3746897" y="278605"/>
            <a:ext cx="5179219" cy="4675585"/>
          </a:xfrm>
        </p:spPr>
        <p:txBody>
          <a:bodyPr anchor="ctr">
            <a:normAutofit/>
          </a:bodyPr>
          <a:lstStyle/>
          <a:p>
            <a:pPr marL="0" lvl="0" indent="0">
              <a:lnSpc>
                <a:spcPct val="90000"/>
              </a:lnSpc>
              <a:buNone/>
            </a:pPr>
            <a:r>
              <a:rPr lang="en-US" sz="1800" dirty="0"/>
              <a:t>The following section investigates using GARCH. </a:t>
            </a:r>
            <a:r>
              <a:rPr lang="en-US" sz="1800" b="1" dirty="0"/>
              <a:t>First, as shown before the series and its first difference are not white noise and therefore using GARCH on its own is not applicable. </a:t>
            </a:r>
            <a:r>
              <a:rPr lang="en-US" sz="1800" dirty="0"/>
              <a:t>However, many of the previous models resulted in white noise residuals, and are investigated here.</a:t>
            </a:r>
          </a:p>
          <a:p>
            <a:pPr marL="0" lvl="0" indent="0">
              <a:lnSpc>
                <a:spcPct val="90000"/>
              </a:lnSpc>
              <a:buNone/>
            </a:pPr>
            <a:r>
              <a:rPr lang="en-US" sz="1800" dirty="0"/>
              <a:t>The following models thus far have resulted in white noise residuals making them candidates for assessing utilization of GARCH:</a:t>
            </a:r>
          </a:p>
          <a:p>
            <a:pPr lvl="0">
              <a:lnSpc>
                <a:spcPct val="90000"/>
              </a:lnSpc>
            </a:pPr>
            <a:r>
              <a:rPr lang="en-US" sz="1800" b="1" dirty="0"/>
              <a:t>ARIMA(2,1,0)</a:t>
            </a:r>
          </a:p>
          <a:p>
            <a:pPr lvl="0">
              <a:lnSpc>
                <a:spcPct val="90000"/>
              </a:lnSpc>
            </a:pPr>
            <a:r>
              <a:rPr lang="en-US" sz="1800" b="1" dirty="0"/>
              <a:t>ARIMA(1,1,1)</a:t>
            </a:r>
          </a:p>
          <a:p>
            <a:pPr lvl="0">
              <a:lnSpc>
                <a:spcPct val="90000"/>
              </a:lnSpc>
            </a:pPr>
            <a:r>
              <a:rPr lang="en-US" sz="1800" b="1" dirty="0"/>
              <a:t>Regression with ARIMA(3,0,0) on the residuals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a:solidFill>
                  <a:schemeClr val="bg1"/>
                </a:solidFill>
              </a:rPr>
              <a:t>Excluding White Noise Criteria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18788" y="480060"/>
                <a:ext cx="4518490" cy="3943350"/>
              </a:xfrm>
            </p:spPr>
            <p:txBody>
              <a:bodyPr anchor="ctr">
                <a:normAutofit/>
              </a:bodyPr>
              <a:lstStyle/>
              <a:p>
                <a:pPr marL="0" lvl="0" indent="0">
                  <a:buNone/>
                </a:pPr>
                <a:r>
                  <a:rPr lang="en-US" sz="1800"/>
                  <a:t>The first task presented in this project is to exclude IIPI as a purely white noise process. If it were white noise then modelling it would be trivial and effectively complete. A white noise process is defined by the following criteria:</a:t>
                </a:r>
              </a:p>
              <a:p>
                <a:pPr marL="342900" lvl="0" indent="-342900">
                  <a:buAutoNum type="arabicParenR"/>
                </a:pPr>
                <a:r>
                  <a:rPr lang="en-US" sz="1800"/>
                  <a:t>Constant Mean: </a:t>
                </a:r>
                <a14:m>
                  <m:oMath xmlns:m="http://schemas.openxmlformats.org/officeDocument/2006/math">
                    <m:r>
                      <a:rPr lang="en-US" sz="1800">
                        <a:latin typeface="Cambria Math" panose="02040503050406030204" pitchFamily="18" charset="0"/>
                      </a:rPr>
                      <m:t>𝐸</m:t>
                    </m:r>
                    <m:d>
                      <m:dPr>
                        <m:ctrlPr>
                          <a:rPr lang="ar-AE" sz="1800" i="1">
                            <a:latin typeface="Cambria Math" panose="02040503050406030204" pitchFamily="18" charset="0"/>
                          </a:rPr>
                        </m:ctrlPr>
                      </m:dPr>
                      <m:e>
                        <m:r>
                          <a:rPr lang="ar-AE" sz="1800">
                            <a:latin typeface="Cambria Math" panose="02040503050406030204" pitchFamily="18" charset="0"/>
                          </a:rPr>
                          <m:t>𝐼𝐼𝑃</m:t>
                        </m:r>
                        <m:sSub>
                          <m:sSubPr>
                            <m:ctrlPr>
                              <a:rPr lang="ar-AE" sz="1800" i="1">
                                <a:latin typeface="Cambria Math" panose="02040503050406030204" pitchFamily="18" charset="0"/>
                              </a:rPr>
                            </m:ctrlPr>
                          </m:sSubPr>
                          <m:e>
                            <m:r>
                              <a:rPr lang="ar-AE" sz="1800">
                                <a:latin typeface="Cambria Math" panose="02040503050406030204" pitchFamily="18" charset="0"/>
                              </a:rPr>
                              <m:t>𝐼</m:t>
                            </m:r>
                          </m:e>
                          <m:sub>
                            <m:r>
                              <a:rPr lang="ar-AE" sz="1800">
                                <a:latin typeface="Cambria Math" panose="02040503050406030204" pitchFamily="18" charset="0"/>
                              </a:rPr>
                              <m:t>𝑡</m:t>
                            </m:r>
                          </m:sub>
                        </m:sSub>
                      </m:e>
                    </m:d>
                    <m:r>
                      <a:rPr lang="ar-AE" sz="1800">
                        <a:latin typeface="Cambria Math" panose="02040503050406030204" pitchFamily="18" charset="0"/>
                      </a:rPr>
                      <m:t>=</m:t>
                    </m:r>
                    <m:r>
                      <a:rPr lang="ar-AE" sz="1800">
                        <a:latin typeface="Cambria Math" panose="02040503050406030204" pitchFamily="18" charset="0"/>
                      </a:rPr>
                      <m:t>𝜇</m:t>
                    </m:r>
                  </m:oMath>
                </a14:m>
                <a:r>
                  <a:rPr lang="ar-AE" sz="1800"/>
                  <a:t> </a:t>
                </a:r>
                <a:r>
                  <a:rPr lang="en-US" sz="1800"/>
                  <a:t>for all </a:t>
                </a:r>
                <a14:m>
                  <m:oMath xmlns:m="http://schemas.openxmlformats.org/officeDocument/2006/math">
                    <m:r>
                      <a:rPr lang="en-US" sz="1800">
                        <a:latin typeface="Cambria Math" panose="02040503050406030204" pitchFamily="18" charset="0"/>
                      </a:rPr>
                      <m:t>𝑡</m:t>
                    </m:r>
                  </m:oMath>
                </a14:m>
                <a:endParaRPr lang="en-US" sz="1800"/>
              </a:p>
              <a:p>
                <a:pPr marL="342900" lvl="0" indent="-342900">
                  <a:buAutoNum type="arabicParenR"/>
                </a:pPr>
                <a:r>
                  <a:rPr lang="en-US" sz="1800"/>
                  <a:t>Constant Variance: </a:t>
                </a:r>
                <a14:m>
                  <m:oMath xmlns:m="http://schemas.openxmlformats.org/officeDocument/2006/math">
                    <m:r>
                      <a:rPr lang="en-US" sz="1800">
                        <a:latin typeface="Cambria Math" panose="02040503050406030204" pitchFamily="18" charset="0"/>
                      </a:rPr>
                      <m:t>𝑉𝑎𝑟</m:t>
                    </m:r>
                    <m:d>
                      <m:dPr>
                        <m:ctrlPr>
                          <a:rPr lang="ar-AE" sz="1800" i="1">
                            <a:latin typeface="Cambria Math" panose="02040503050406030204" pitchFamily="18" charset="0"/>
                          </a:rPr>
                        </m:ctrlPr>
                      </m:dPr>
                      <m:e>
                        <m:sSub>
                          <m:sSubPr>
                            <m:ctrlPr>
                              <a:rPr lang="ar-AE" sz="1800" i="1">
                                <a:latin typeface="Cambria Math" panose="02040503050406030204" pitchFamily="18" charset="0"/>
                              </a:rPr>
                            </m:ctrlPr>
                          </m:sSubPr>
                          <m:e>
                            <m:r>
                              <a:rPr lang="ar-AE" sz="1800">
                                <a:latin typeface="Cambria Math" panose="02040503050406030204" pitchFamily="18" charset="0"/>
                              </a:rPr>
                              <m:t>𝑌</m:t>
                            </m:r>
                          </m:e>
                          <m:sub>
                            <m:r>
                              <a:rPr lang="ar-AE" sz="1800">
                                <a:latin typeface="Cambria Math" panose="02040503050406030204" pitchFamily="18" charset="0"/>
                              </a:rPr>
                              <m:t>𝑡</m:t>
                            </m:r>
                          </m:sub>
                        </m:sSub>
                      </m:e>
                    </m:d>
                    <m:r>
                      <a:rPr lang="ar-AE" sz="1800">
                        <a:latin typeface="Cambria Math" panose="02040503050406030204" pitchFamily="18" charset="0"/>
                      </a:rPr>
                      <m:t>=</m:t>
                    </m:r>
                    <m:sSup>
                      <m:sSupPr>
                        <m:ctrlPr>
                          <a:rPr lang="ar-AE" sz="1800" i="1">
                            <a:latin typeface="Cambria Math" panose="02040503050406030204" pitchFamily="18" charset="0"/>
                          </a:rPr>
                        </m:ctrlPr>
                      </m:sSupPr>
                      <m:e>
                        <m:r>
                          <a:rPr lang="ar-AE" sz="1800">
                            <a:latin typeface="Cambria Math" panose="02040503050406030204" pitchFamily="18" charset="0"/>
                          </a:rPr>
                          <m:t>𝜎</m:t>
                        </m:r>
                      </m:e>
                      <m:sup>
                        <m:r>
                          <a:rPr lang="ar-AE" sz="1800">
                            <a:latin typeface="Cambria Math" panose="02040503050406030204" pitchFamily="18" charset="0"/>
                          </a:rPr>
                          <m:t>2</m:t>
                        </m:r>
                      </m:sup>
                    </m:sSup>
                  </m:oMath>
                </a14:m>
                <a:r>
                  <a:rPr lang="ar-AE" sz="1800"/>
                  <a:t> </a:t>
                </a:r>
                <a:r>
                  <a:rPr lang="en-US" sz="1800"/>
                  <a:t>for all </a:t>
                </a:r>
                <a14:m>
                  <m:oMath xmlns:m="http://schemas.openxmlformats.org/officeDocument/2006/math">
                    <m:r>
                      <a:rPr lang="en-US" sz="1800">
                        <a:latin typeface="Cambria Math" panose="02040503050406030204" pitchFamily="18" charset="0"/>
                      </a:rPr>
                      <m:t>𝑡</m:t>
                    </m:r>
                  </m:oMath>
                </a14:m>
                <a:endParaRPr lang="en-US" sz="1800"/>
              </a:p>
              <a:p>
                <a:pPr marL="342900" lvl="0" indent="-342900">
                  <a:buAutoNum type="arabicParenR"/>
                </a:pPr>
                <a:r>
                  <a:rPr lang="en-US" sz="1800"/>
                  <a:t>Autocorrelation is not found at any lags: </a:t>
                </a:r>
                <a14:m>
                  <m:oMath xmlns:m="http://schemas.openxmlformats.org/officeDocument/2006/math">
                    <m:sSub>
                      <m:sSubPr>
                        <m:ctrlPr>
                          <a:rPr lang="ar-AE" sz="1800" i="1">
                            <a:latin typeface="Cambria Math" panose="02040503050406030204" pitchFamily="18" charset="0"/>
                          </a:rPr>
                        </m:ctrlPr>
                      </m:sSubPr>
                      <m:e>
                        <m:r>
                          <a:rPr lang="ar-AE" sz="1800">
                            <a:latin typeface="Cambria Math" panose="02040503050406030204" pitchFamily="18" charset="0"/>
                          </a:rPr>
                          <m:t>𝜌</m:t>
                        </m:r>
                      </m:e>
                      <m:sub>
                        <m:r>
                          <a:rPr lang="ar-AE" sz="1800">
                            <a:latin typeface="Cambria Math" panose="02040503050406030204" pitchFamily="18" charset="0"/>
                          </a:rPr>
                          <m:t>𝑘</m:t>
                        </m:r>
                      </m:sub>
                    </m:sSub>
                    <m:r>
                      <a:rPr lang="ar-AE" sz="1800">
                        <a:latin typeface="Cambria Math" panose="02040503050406030204" pitchFamily="18" charset="0"/>
                      </a:rPr>
                      <m:t>=</m:t>
                    </m:r>
                    <m:r>
                      <a:rPr lang="ar-AE" sz="1800">
                        <a:latin typeface="Cambria Math" panose="02040503050406030204" pitchFamily="18" charset="0"/>
                      </a:rPr>
                      <m:t>0</m:t>
                    </m:r>
                  </m:oMath>
                </a14:m>
                <a:r>
                  <a:rPr lang="ar-AE" sz="1800"/>
                  <a:t> </a:t>
                </a:r>
                <a:r>
                  <a:rPr lang="en-US" sz="1800"/>
                  <a:t>for all </a:t>
                </a:r>
                <a14:m>
                  <m:oMath xmlns:m="http://schemas.openxmlformats.org/officeDocument/2006/math">
                    <m:r>
                      <a:rPr lang="en-US" sz="1800">
                        <a:latin typeface="Cambria Math" panose="02040503050406030204" pitchFamily="18" charset="0"/>
                      </a:rPr>
                      <m:t>𝑘</m:t>
                    </m:r>
                    <m:r>
                      <a:rPr lang="en-US" sz="1800">
                        <a:latin typeface="Cambria Math" panose="02040503050406030204" pitchFamily="18" charset="0"/>
                      </a:rPr>
                      <m:t>≥</m:t>
                    </m:r>
                    <m:r>
                      <a:rPr lang="en-US" sz="1800">
                        <a:latin typeface="Cambria Math" panose="02040503050406030204" pitchFamily="18" charset="0"/>
                      </a:rPr>
                      <m:t>1</m:t>
                    </m:r>
                  </m:oMath>
                </a14:m>
                <a:endParaRPr lang="en-US" sz="1800"/>
              </a:p>
              <a:p>
                <a:pPr marL="0" lvl="0" indent="0">
                  <a:buNone/>
                </a:pPr>
                <a:r>
                  <a:rPr lang="en-US" sz="1800"/>
                  <a:t>To show then that a series is not a white noise process one must simply prove at least one of these constraints to be false.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18788" y="480060"/>
                <a:ext cx="4518490" cy="3943350"/>
              </a:xfrm>
              <a:blipFill>
                <a:blip r:embed="rId2"/>
                <a:stretch>
                  <a:fillRect l="-1080" r="-2294"/>
                </a:stretch>
              </a:blipFill>
            </p:spPr>
            <p:txBody>
              <a:bodyPr/>
              <a:lstStyle/>
              <a:p>
                <a:r>
                  <a:rPr lang="en-US">
                    <a:noFill/>
                  </a:rPr>
                  <a:t> </a:t>
                </a:r>
              </a:p>
            </p:txBody>
          </p:sp>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93"/>
            <a:ext cx="9144000" cy="5145993"/>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5193" y="-359"/>
            <a:ext cx="7101526" cy="514385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59"/>
            <a:ext cx="6993732" cy="514385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721684"/>
            <a:ext cx="4828275" cy="1958975"/>
          </a:xfrm>
        </p:spPr>
        <p:txBody>
          <a:bodyPr vert="horz" lIns="91440" tIns="45720" rIns="91440" bIns="45720" rtlCol="0" anchor="b">
            <a:normAutofit/>
          </a:bodyPr>
          <a:lstStyle/>
          <a:p>
            <a:pPr marL="0" lvl="0" indent="0" algn="l" defTabSz="914400">
              <a:lnSpc>
                <a:spcPct val="90000"/>
              </a:lnSpc>
            </a:pPr>
            <a:r>
              <a:rPr lang="en-US" sz="4100" kern="1200">
                <a:solidFill>
                  <a:schemeClr val="tx1"/>
                </a:solidFill>
                <a:latin typeface="+mj-lt"/>
                <a:ea typeface="+mj-ea"/>
                <a:cs typeface="+mj-cs"/>
              </a:rPr>
              <a:t>ARIMA Models with (GARCH)</a:t>
            </a:r>
          </a:p>
        </p:txBody>
      </p:sp>
    </p:spTree>
  </p:cSld>
  <p:clrMapOvr>
    <a:overrideClrMapping bg1="dk1" tx1="lt1" bg2="dk2" tx2="lt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ARIMA(2,1,0) with GARCH</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200" dirty="0"/>
              <a:t>Residuals are first checked for GARCH model potential.</a:t>
            </a:r>
          </a:p>
          <a:p>
            <a:pPr lvl="0" defTabSz="914400">
              <a:lnSpc>
                <a:spcPct val="90000"/>
              </a:lnSpc>
            </a:pPr>
            <a:r>
              <a:rPr lang="en-US" sz="1200" dirty="0"/>
              <a:t>As can be seen the original ARIMA(2,1,0) model residuals are white noise, but the squared residuals are not. </a:t>
            </a:r>
            <a:r>
              <a:rPr lang="en-US" sz="1200" b="1" dirty="0"/>
              <a:t>This is an excellent candidate for using GARCH!</a:t>
            </a:r>
          </a:p>
          <a:p>
            <a:pPr lvl="0" defTabSz="914400">
              <a:lnSpc>
                <a:spcPct val="90000"/>
              </a:lnSpc>
            </a:pPr>
            <a:r>
              <a:rPr lang="en-US" sz="1200" dirty="0"/>
              <a:t>## 
##  Box-Pierce test
## 
## data:  arima210$residuals
## X-squared = 0.0060746, df = 1, p-value = </a:t>
            </a:r>
            <a:r>
              <a:rPr lang="en-US" sz="1200" b="1" dirty="0"/>
              <a:t>0.9379</a:t>
            </a:r>
          </a:p>
          <a:p>
            <a:pPr lvl="0" defTabSz="914400">
              <a:lnSpc>
                <a:spcPct val="90000"/>
              </a:lnSpc>
            </a:pPr>
            <a:r>
              <a:rPr lang="en-US" sz="1200" dirty="0"/>
              <a:t>## 
##  Box-Pierce test
## 
## data:  arima210$residuals^2
## X-squared = 25.137, df = 1, p-value = </a:t>
            </a:r>
            <a:r>
              <a:rPr lang="en-US" sz="1200" b="1" dirty="0"/>
              <a:t>5.339e-07</a:t>
            </a:r>
          </a:p>
        </p:txBody>
      </p:sp>
      <p:pic>
        <p:nvPicPr>
          <p:cNvPr id="3" name="Picture 1" descr="DS809ProjectPresentation_files/figure-pptx/unnamed-chunk-65-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1">
            <a:extLst>
              <a:ext uri="{FF2B5EF4-FFF2-40B4-BE49-F238E27FC236}">
                <a16:creationId xmlns:a16="http://schemas.microsoft.com/office/drawing/2014/main" id="{1F4A42B6-69C4-48D7-88B8-AE8BD0645862}"/>
              </a:ext>
            </a:extLst>
          </p:cNvPr>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ARIMA(2,1,0) with GARCH</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endParaRPr lang="en-US" sz="1500" dirty="0"/>
          </a:p>
          <a:p>
            <a:pPr lvl="0" defTabSz="914400">
              <a:lnSpc>
                <a:spcPct val="90000"/>
              </a:lnSpc>
            </a:pPr>
            <a:r>
              <a:rPr lang="en-US" sz="1500" dirty="0"/>
              <a:t>The PACF is displayed to investigate the possible GARCH order.</a:t>
            </a:r>
          </a:p>
        </p:txBody>
      </p:sp>
      <p:pic>
        <p:nvPicPr>
          <p:cNvPr id="2" name="Picture 1" descr="DS809ProjectPresentation_files/figure-pptx/unnamed-chunk-66-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ARIMA(2,1,0) with GARCH Model Summary</a:t>
            </a:r>
          </a:p>
        </p:txBody>
      </p:sp>
      <p:sp>
        <p:nvSpPr>
          <p:cNvPr id="3" name="Content Placeholder 2"/>
          <p:cNvSpPr>
            <a:spLocks noGrp="1"/>
          </p:cNvSpPr>
          <p:nvPr>
            <p:ph idx="1"/>
          </p:nvPr>
        </p:nvSpPr>
        <p:spPr/>
        <p:txBody>
          <a:bodyPr>
            <a:normAutofit fontScale="70000" lnSpcReduction="20000"/>
          </a:bodyPr>
          <a:lstStyle/>
          <a:p>
            <a:pPr marL="0" lvl="0" indent="0">
              <a:buNone/>
            </a:pPr>
            <a:r>
              <a:rPr b="1" dirty="0"/>
              <a:t>As a model was not immediately obvious from the ACF and PACF</a:t>
            </a:r>
            <a:r>
              <a:rPr dirty="0"/>
              <a:t>, a appropriate GARCH model was found by estimating a diversity of GARCH parameters using the following search code:</a:t>
            </a:r>
          </a:p>
          <a:p>
            <a:pPr lvl="0" indent="0">
              <a:buNone/>
            </a:pPr>
            <a:r>
              <a:rPr dirty="0" err="1">
                <a:latin typeface="Courier"/>
              </a:rPr>
              <a:t>p_index</a:t>
            </a:r>
            <a:r>
              <a:rPr dirty="0">
                <a:latin typeface="Courier"/>
              </a:rPr>
              <a:t> </a:t>
            </a:r>
            <a:r>
              <a:rPr dirty="0">
                <a:solidFill>
                  <a:srgbClr val="007020"/>
                </a:solidFill>
                <a:latin typeface="Courier"/>
              </a:rPr>
              <a:t>&lt;-</a:t>
            </a:r>
            <a:r>
              <a:rPr dirty="0">
                <a:latin typeface="Courier"/>
              </a:rPr>
              <a:t> </a:t>
            </a:r>
            <a:r>
              <a:rPr dirty="0">
                <a:solidFill>
                  <a:srgbClr val="06287E"/>
                </a:solidFill>
                <a:latin typeface="Courier"/>
              </a:rPr>
              <a:t>list</a:t>
            </a:r>
            <a:r>
              <a:rPr dirty="0">
                <a:latin typeface="Courier"/>
              </a:rPr>
              <a:t>()</a:t>
            </a:r>
            <a:br>
              <a:rPr dirty="0"/>
            </a:br>
            <a:r>
              <a:rPr dirty="0" err="1">
                <a:latin typeface="Courier"/>
              </a:rPr>
              <a:t>q_index</a:t>
            </a:r>
            <a:r>
              <a:rPr dirty="0">
                <a:latin typeface="Courier"/>
              </a:rPr>
              <a:t> </a:t>
            </a:r>
            <a:r>
              <a:rPr dirty="0">
                <a:solidFill>
                  <a:srgbClr val="007020"/>
                </a:solidFill>
                <a:latin typeface="Courier"/>
              </a:rPr>
              <a:t>&lt;-</a:t>
            </a:r>
            <a:r>
              <a:rPr dirty="0">
                <a:latin typeface="Courier"/>
              </a:rPr>
              <a:t> </a:t>
            </a:r>
            <a:r>
              <a:rPr dirty="0">
                <a:solidFill>
                  <a:srgbClr val="06287E"/>
                </a:solidFill>
                <a:latin typeface="Courier"/>
              </a:rPr>
              <a:t>list</a:t>
            </a:r>
            <a:r>
              <a:rPr dirty="0">
                <a:latin typeface="Courier"/>
              </a:rPr>
              <a:t>()</a:t>
            </a:r>
            <a:br>
              <a:rPr dirty="0"/>
            </a:br>
            <a:r>
              <a:rPr dirty="0">
                <a:latin typeface="Courier"/>
              </a:rPr>
              <a:t>d </a:t>
            </a:r>
            <a:r>
              <a:rPr dirty="0">
                <a:solidFill>
                  <a:srgbClr val="007020"/>
                </a:solidFill>
                <a:latin typeface="Courier"/>
              </a:rPr>
              <a:t>&lt;-</a:t>
            </a:r>
            <a:r>
              <a:rPr dirty="0">
                <a:latin typeface="Courier"/>
              </a:rPr>
              <a:t> </a:t>
            </a:r>
            <a:r>
              <a:rPr dirty="0">
                <a:solidFill>
                  <a:srgbClr val="06287E"/>
                </a:solidFill>
                <a:latin typeface="Courier"/>
              </a:rPr>
              <a:t>diff</a:t>
            </a:r>
            <a:r>
              <a:rPr dirty="0">
                <a:latin typeface="Courier"/>
              </a:rPr>
              <a:t>(</a:t>
            </a:r>
            <a:r>
              <a:rPr dirty="0" err="1">
                <a:latin typeface="Courier"/>
              </a:rPr>
              <a:t>df.ts.modelset.train</a:t>
            </a:r>
            <a:r>
              <a:rPr dirty="0" err="1">
                <a:solidFill>
                  <a:srgbClr val="4070A0"/>
                </a:solidFill>
                <a:latin typeface="Courier"/>
              </a:rPr>
              <a:t>$</a:t>
            </a:r>
            <a:r>
              <a:rPr dirty="0" err="1">
                <a:latin typeface="Courier"/>
              </a:rPr>
              <a:t>IIPI</a:t>
            </a:r>
            <a:r>
              <a:rPr dirty="0">
                <a:latin typeface="Courier"/>
              </a:rPr>
              <a:t>)</a:t>
            </a:r>
            <a:br>
              <a:rPr dirty="0"/>
            </a:br>
            <a:r>
              <a:rPr dirty="0">
                <a:latin typeface="Courier"/>
              </a:rPr>
              <a:t>garch_list_2 </a:t>
            </a:r>
            <a:r>
              <a:rPr dirty="0">
                <a:solidFill>
                  <a:srgbClr val="007020"/>
                </a:solidFill>
                <a:latin typeface="Courier"/>
              </a:rPr>
              <a:t>&lt;-</a:t>
            </a:r>
            <a:r>
              <a:rPr dirty="0">
                <a:latin typeface="Courier"/>
              </a:rPr>
              <a:t> </a:t>
            </a:r>
            <a:br>
              <a:rPr dirty="0"/>
            </a:br>
            <a:r>
              <a:rPr dirty="0">
                <a:latin typeface="Courier"/>
              </a:rPr>
              <a:t>  </a:t>
            </a:r>
            <a:r>
              <a:rPr dirty="0">
                <a:solidFill>
                  <a:srgbClr val="06287E"/>
                </a:solidFill>
                <a:latin typeface="Courier"/>
              </a:rPr>
              <a:t>foreach</a:t>
            </a:r>
            <a:r>
              <a:rPr dirty="0">
                <a:latin typeface="Courier"/>
              </a:rPr>
              <a:t>(</a:t>
            </a:r>
            <a:r>
              <a:rPr dirty="0" err="1">
                <a:solidFill>
                  <a:srgbClr val="7D9029"/>
                </a:solidFill>
                <a:latin typeface="Courier"/>
              </a:rPr>
              <a:t>i</a:t>
            </a:r>
            <a:r>
              <a:rPr dirty="0">
                <a:solidFill>
                  <a:srgbClr val="7D9029"/>
                </a:solidFill>
                <a:latin typeface="Courier"/>
              </a:rPr>
              <a:t>=</a:t>
            </a:r>
            <a:r>
              <a:rPr dirty="0">
                <a:solidFill>
                  <a:srgbClr val="40A070"/>
                </a:solidFill>
                <a:latin typeface="Courier"/>
              </a:rPr>
              <a:t>1</a:t>
            </a:r>
            <a:r>
              <a:rPr dirty="0">
                <a:solidFill>
                  <a:srgbClr val="4070A0"/>
                </a:solidFill>
                <a:latin typeface="Courier"/>
              </a:rPr>
              <a:t>:</a:t>
            </a:r>
            <a:r>
              <a:rPr dirty="0">
                <a:solidFill>
                  <a:srgbClr val="40A070"/>
                </a:solidFill>
                <a:latin typeface="Courier"/>
              </a:rPr>
              <a:t>2</a:t>
            </a:r>
            <a:r>
              <a:rPr dirty="0">
                <a:latin typeface="Courier"/>
              </a:rPr>
              <a:t>) </a:t>
            </a:r>
            <a:r>
              <a:rPr dirty="0">
                <a:solidFill>
                  <a:srgbClr val="4070A0"/>
                </a:solidFill>
                <a:latin typeface="Courier"/>
              </a:rPr>
              <a:t>%:%</a:t>
            </a:r>
            <a:br>
              <a:rPr dirty="0"/>
            </a:br>
            <a:r>
              <a:rPr dirty="0">
                <a:latin typeface="Courier"/>
              </a:rPr>
              <a:t>  </a:t>
            </a:r>
            <a:r>
              <a:rPr dirty="0">
                <a:solidFill>
                  <a:srgbClr val="06287E"/>
                </a:solidFill>
                <a:latin typeface="Courier"/>
              </a:rPr>
              <a:t>foreach</a:t>
            </a:r>
            <a:r>
              <a:rPr dirty="0">
                <a:latin typeface="Courier"/>
              </a:rPr>
              <a:t>(</a:t>
            </a:r>
            <a:r>
              <a:rPr dirty="0">
                <a:solidFill>
                  <a:srgbClr val="7D9029"/>
                </a:solidFill>
                <a:latin typeface="Courier"/>
              </a:rPr>
              <a:t>j=</a:t>
            </a:r>
            <a:r>
              <a:rPr dirty="0">
                <a:solidFill>
                  <a:srgbClr val="40A070"/>
                </a:solidFill>
                <a:latin typeface="Courier"/>
              </a:rPr>
              <a:t>0</a:t>
            </a:r>
            <a:r>
              <a:rPr dirty="0">
                <a:solidFill>
                  <a:srgbClr val="4070A0"/>
                </a:solidFill>
                <a:latin typeface="Courier"/>
              </a:rPr>
              <a:t>:</a:t>
            </a:r>
            <a:r>
              <a:rPr dirty="0">
                <a:solidFill>
                  <a:srgbClr val="40A070"/>
                </a:solidFill>
                <a:latin typeface="Courier"/>
              </a:rPr>
              <a:t>2</a:t>
            </a:r>
            <a:r>
              <a:rPr dirty="0">
                <a:latin typeface="Courier"/>
              </a:rPr>
              <a:t>) </a:t>
            </a:r>
            <a:r>
              <a:rPr dirty="0">
                <a:solidFill>
                  <a:srgbClr val="4070A0"/>
                </a:solidFill>
                <a:latin typeface="Courier"/>
              </a:rPr>
              <a:t>%do%</a:t>
            </a:r>
            <a:r>
              <a:rPr dirty="0">
                <a:latin typeface="Courier"/>
              </a:rPr>
              <a:t> {</a:t>
            </a:r>
            <a:br>
              <a:rPr dirty="0"/>
            </a:br>
            <a:r>
              <a:rPr dirty="0">
                <a:latin typeface="Courier"/>
              </a:rPr>
              <a:t>    </a:t>
            </a:r>
            <a:r>
              <a:rPr dirty="0" err="1">
                <a:latin typeface="Courier"/>
              </a:rPr>
              <a:t>garch_list</a:t>
            </a:r>
            <a:r>
              <a:rPr dirty="0">
                <a:solidFill>
                  <a:srgbClr val="007020"/>
                </a:solidFill>
                <a:latin typeface="Courier"/>
              </a:rPr>
              <a:t>&lt;-</a:t>
            </a:r>
            <a:r>
              <a:rPr dirty="0" err="1">
                <a:solidFill>
                  <a:srgbClr val="06287E"/>
                </a:solidFill>
                <a:latin typeface="Courier"/>
              </a:rPr>
              <a:t>garchFit</a:t>
            </a:r>
            <a:r>
              <a:rPr dirty="0">
                <a:latin typeface="Courier"/>
              </a:rPr>
              <a:t>(</a:t>
            </a:r>
            <a:r>
              <a:rPr dirty="0">
                <a:solidFill>
                  <a:srgbClr val="06287E"/>
                </a:solidFill>
                <a:latin typeface="Courier"/>
              </a:rPr>
              <a:t>substitute</a:t>
            </a:r>
            <a:r>
              <a:rPr dirty="0">
                <a:latin typeface="Courier"/>
              </a:rPr>
              <a:t>(</a:t>
            </a:r>
            <a:r>
              <a:rPr dirty="0">
                <a:solidFill>
                  <a:srgbClr val="4070A0"/>
                </a:solidFill>
                <a:latin typeface="Courier"/>
              </a:rPr>
              <a:t>~</a:t>
            </a:r>
            <a:r>
              <a:rPr dirty="0" err="1">
                <a:solidFill>
                  <a:srgbClr val="06287E"/>
                </a:solidFill>
                <a:latin typeface="Courier"/>
              </a:rPr>
              <a:t>arma</a:t>
            </a:r>
            <a:r>
              <a:rPr dirty="0">
                <a:latin typeface="Courier"/>
              </a:rPr>
              <a:t>(</a:t>
            </a:r>
            <a:r>
              <a:rPr dirty="0">
                <a:solidFill>
                  <a:srgbClr val="40A070"/>
                </a:solidFill>
                <a:latin typeface="Courier"/>
              </a:rPr>
              <a:t>2</a:t>
            </a:r>
            <a:r>
              <a:rPr dirty="0">
                <a:latin typeface="Courier"/>
              </a:rPr>
              <a:t>,</a:t>
            </a:r>
            <a:r>
              <a:rPr dirty="0">
                <a:solidFill>
                  <a:srgbClr val="40A070"/>
                </a:solidFill>
                <a:latin typeface="Courier"/>
              </a:rPr>
              <a:t>0</a:t>
            </a:r>
            <a:r>
              <a:rPr dirty="0">
                <a:latin typeface="Courier"/>
              </a:rPr>
              <a:t>)</a:t>
            </a:r>
            <a:r>
              <a:rPr dirty="0">
                <a:solidFill>
                  <a:srgbClr val="4070A0"/>
                </a:solidFill>
                <a:latin typeface="Courier"/>
              </a:rPr>
              <a:t>+</a:t>
            </a:r>
            <a:r>
              <a:rPr dirty="0" err="1">
                <a:solidFill>
                  <a:srgbClr val="06287E"/>
                </a:solidFill>
                <a:latin typeface="Courier"/>
              </a:rPr>
              <a:t>garch</a:t>
            </a:r>
            <a:r>
              <a:rPr dirty="0">
                <a:latin typeface="Courier"/>
              </a:rPr>
              <a:t>(</a:t>
            </a:r>
            <a:r>
              <a:rPr dirty="0" err="1">
                <a:latin typeface="Courier"/>
              </a:rPr>
              <a:t>p,q</a:t>
            </a:r>
            <a:r>
              <a:rPr dirty="0">
                <a:latin typeface="Courier"/>
              </a:rPr>
              <a:t>),</a:t>
            </a:r>
            <a:r>
              <a:rPr dirty="0">
                <a:solidFill>
                  <a:srgbClr val="06287E"/>
                </a:solidFill>
                <a:latin typeface="Courier"/>
              </a:rPr>
              <a:t>list</a:t>
            </a:r>
            <a:r>
              <a:rPr dirty="0">
                <a:latin typeface="Courier"/>
              </a:rPr>
              <a:t>(</a:t>
            </a:r>
            <a:r>
              <a:rPr dirty="0">
                <a:solidFill>
                  <a:srgbClr val="7D9029"/>
                </a:solidFill>
                <a:latin typeface="Courier"/>
              </a:rPr>
              <a:t>p=</a:t>
            </a:r>
            <a:r>
              <a:rPr dirty="0" err="1">
                <a:latin typeface="Courier"/>
              </a:rPr>
              <a:t>i,</a:t>
            </a:r>
            <a:r>
              <a:rPr dirty="0" err="1">
                <a:solidFill>
                  <a:srgbClr val="7D9029"/>
                </a:solidFill>
                <a:latin typeface="Courier"/>
              </a:rPr>
              <a:t>q</a:t>
            </a:r>
            <a:r>
              <a:rPr dirty="0">
                <a:solidFill>
                  <a:srgbClr val="7D9029"/>
                </a:solidFill>
                <a:latin typeface="Courier"/>
              </a:rPr>
              <a:t>=</a:t>
            </a:r>
            <a:r>
              <a:rPr dirty="0">
                <a:latin typeface="Courier"/>
              </a:rPr>
              <a:t>j)),</a:t>
            </a:r>
            <a:r>
              <a:rPr dirty="0">
                <a:solidFill>
                  <a:srgbClr val="7D9029"/>
                </a:solidFill>
                <a:latin typeface="Courier"/>
              </a:rPr>
              <a:t>data=</a:t>
            </a:r>
            <a:r>
              <a:rPr dirty="0">
                <a:latin typeface="Courier"/>
              </a:rPr>
              <a:t>d, </a:t>
            </a:r>
            <a:r>
              <a:rPr dirty="0">
                <a:solidFill>
                  <a:srgbClr val="7D9029"/>
                </a:solidFill>
                <a:latin typeface="Courier"/>
              </a:rPr>
              <a:t>trace=</a:t>
            </a:r>
            <a:r>
              <a:rPr dirty="0">
                <a:solidFill>
                  <a:srgbClr val="880000"/>
                </a:solidFill>
                <a:latin typeface="Courier"/>
              </a:rPr>
              <a:t>FALSE</a:t>
            </a:r>
            <a:r>
              <a:rPr dirty="0">
                <a:latin typeface="Courier"/>
              </a:rPr>
              <a:t>, </a:t>
            </a:r>
            <a:r>
              <a:rPr dirty="0" err="1">
                <a:solidFill>
                  <a:srgbClr val="7D9029"/>
                </a:solidFill>
                <a:latin typeface="Courier"/>
              </a:rPr>
              <a:t>include.mean</a:t>
            </a:r>
            <a:r>
              <a:rPr dirty="0">
                <a:solidFill>
                  <a:srgbClr val="7D9029"/>
                </a:solidFill>
                <a:latin typeface="Courier"/>
              </a:rPr>
              <a:t> =</a:t>
            </a:r>
            <a:r>
              <a:rPr dirty="0">
                <a:latin typeface="Courier"/>
              </a:rPr>
              <a:t> </a:t>
            </a:r>
            <a:r>
              <a:rPr dirty="0">
                <a:solidFill>
                  <a:srgbClr val="880000"/>
                </a:solidFill>
                <a:latin typeface="Courier"/>
              </a:rPr>
              <a:t>FALSE</a:t>
            </a:r>
            <a:r>
              <a:rPr dirty="0">
                <a:latin typeface="Courier"/>
              </a:rPr>
              <a:t>) </a:t>
            </a:r>
            <a:br>
              <a:rPr dirty="0"/>
            </a:br>
            <a:r>
              <a:rPr dirty="0">
                <a:latin typeface="Courier"/>
              </a:rPr>
              <a:t>  }</a:t>
            </a:r>
            <a:br>
              <a:rPr dirty="0"/>
            </a:br>
            <a:br>
              <a:rPr dirty="0"/>
            </a:br>
            <a:r>
              <a:rPr dirty="0">
                <a:latin typeface="Courier"/>
              </a:rPr>
              <a:t>garch_list_2</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ARIMA(2,1,0) with GARCH</a:t>
            </a:r>
          </a:p>
        </p:txBody>
      </p:sp>
      <p:sp>
        <p:nvSpPr>
          <p:cNvPr id="3" name="Content Placeholder 2"/>
          <p:cNvSpPr>
            <a:spLocks noGrp="1"/>
          </p:cNvSpPr>
          <p:nvPr>
            <p:ph idx="1"/>
          </p:nvPr>
        </p:nvSpPr>
        <p:spPr/>
        <p:txBody>
          <a:bodyPr>
            <a:normAutofit fontScale="25000" lnSpcReduction="20000"/>
          </a:bodyPr>
          <a:lstStyle/>
          <a:p>
            <a:pPr lvl="0" indent="0">
              <a:buNone/>
            </a:pPr>
            <a:r>
              <a:rPr dirty="0">
                <a:latin typeface="Courier"/>
              </a:rPr>
              <a:t>## 
## Title:
##  GARCH Modelling 
## 
## Call:
##  </a:t>
            </a:r>
            <a:r>
              <a:rPr dirty="0" err="1">
                <a:latin typeface="Courier"/>
              </a:rPr>
              <a:t>garchFit</a:t>
            </a:r>
            <a:r>
              <a:rPr dirty="0">
                <a:latin typeface="Courier"/>
              </a:rPr>
              <a:t>(formula = ~</a:t>
            </a:r>
            <a:r>
              <a:rPr dirty="0" err="1">
                <a:latin typeface="Courier"/>
              </a:rPr>
              <a:t>arma</a:t>
            </a:r>
            <a:r>
              <a:rPr dirty="0">
                <a:latin typeface="Courier"/>
              </a:rPr>
              <a:t>(2, 0) + </a:t>
            </a:r>
            <a:r>
              <a:rPr dirty="0" err="1">
                <a:latin typeface="Courier"/>
              </a:rPr>
              <a:t>garch</a:t>
            </a:r>
            <a:r>
              <a:rPr dirty="0">
                <a:latin typeface="Courier"/>
              </a:rPr>
              <a:t>(1, 1), data = diff(</a:t>
            </a:r>
            <a:r>
              <a:rPr dirty="0" err="1">
                <a:latin typeface="Courier"/>
              </a:rPr>
              <a:t>df.ts.modelset.train$IIPI</a:t>
            </a:r>
            <a:r>
              <a:rPr dirty="0">
                <a:latin typeface="Courier"/>
              </a:rPr>
              <a:t>), 
##     </a:t>
            </a:r>
            <a:r>
              <a:rPr dirty="0" err="1">
                <a:latin typeface="Courier"/>
              </a:rPr>
              <a:t>include.mean</a:t>
            </a:r>
            <a:r>
              <a:rPr dirty="0">
                <a:latin typeface="Courier"/>
              </a:rPr>
              <a:t> = FALSE, trace = FALSE) 
## 
## Mean and Variance Equation:
##  data ~ </a:t>
            </a:r>
            <a:r>
              <a:rPr dirty="0" err="1">
                <a:latin typeface="Courier"/>
              </a:rPr>
              <a:t>arma</a:t>
            </a:r>
            <a:r>
              <a:rPr dirty="0">
                <a:latin typeface="Courier"/>
              </a:rPr>
              <a:t>(2, 0) + </a:t>
            </a:r>
            <a:r>
              <a:rPr dirty="0" err="1">
                <a:latin typeface="Courier"/>
              </a:rPr>
              <a:t>garch</a:t>
            </a:r>
            <a:r>
              <a:rPr dirty="0">
                <a:latin typeface="Courier"/>
              </a:rPr>
              <a:t>(1, 1)
## &lt;environment: 0x00000000169d09b8&gt;
##  [data = diff(</a:t>
            </a:r>
            <a:r>
              <a:rPr dirty="0" err="1">
                <a:latin typeface="Courier"/>
              </a:rPr>
              <a:t>df.ts.modelset.train$IIPI</a:t>
            </a:r>
            <a:r>
              <a:rPr dirty="0">
                <a:latin typeface="Courier"/>
              </a:rPr>
              <a:t>)]
## 
## Conditional Distribution:
##  norm 
## 
## Coefficient(s):
##     ar1      ar2    omega   alpha1    beta1  
## 0.20651  0.11658  0.18619  0.19309  0.80473  
## 
## Std. Errors:
##  based on Hessian 
## 
## Error Analysis:
##         Estimate  Std. Error  t value </a:t>
            </a:r>
            <a:r>
              <a:rPr dirty="0" err="1">
                <a:latin typeface="Courier"/>
              </a:rPr>
              <a:t>Pr</a:t>
            </a:r>
            <a:r>
              <a:rPr dirty="0">
                <a:latin typeface="Courier"/>
              </a:rPr>
              <a:t>(&gt;|t|)    
## ar1      0.20651     0.05502    3.754 0.000174 ***
## ar2      0.11658     0.05184    2.249 0.024515 *  
## omega    0.18619     0.08213    2.267 0.023384 *  
## alpha1   0.19309     0.04190    4.608 4.06e-06 ***
## beta1    0.80473     0.03506   22.956  &lt; 2e-16 ***
## ---
## </a:t>
            </a:r>
            <a:r>
              <a:rPr dirty="0" err="1">
                <a:latin typeface="Courier"/>
              </a:rPr>
              <a:t>Signif</a:t>
            </a:r>
            <a:r>
              <a:rPr dirty="0">
                <a:latin typeface="Courier"/>
              </a:rPr>
              <a:t>. codes:  0 '***' 0.001 '**' 0.01 '*' 0.05 '.' 0.1 ' ' 1
## 
## Log Likelihood:
##  -1009.791    normalized:  -2.39287 
## 
## Description:
##  Sat Mar 05 17:30:59 2022 by user: </a:t>
            </a:r>
            <a:r>
              <a:rPr dirty="0" err="1">
                <a:latin typeface="Courier"/>
              </a:rPr>
              <a:t>nptho</a:t>
            </a:r>
            <a:endParaRPr dirty="0">
              <a:latin typeface="Courier"/>
            </a:endParaRPr>
          </a:p>
          <a:p>
            <a:pPr marL="0" lvl="0" indent="0">
              <a:buNone/>
            </a:pPr>
            <a:r>
              <a:rPr dirty="0"/>
              <a:t>The mean is removed from the model and all model parameters are significant.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a:solidFill>
                  <a:schemeClr val="tx1"/>
                </a:solidFill>
                <a:latin typeface="+mj-lt"/>
                <a:ea typeface="+mj-ea"/>
                <a:cs typeface="+mj-cs"/>
              </a:rPr>
              <a:t>ARIMA(2,1,0) with GARCH White noise confirmation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100" b="1" dirty="0"/>
              <a:t>The residuals and squared residuals of this model are white noise!</a:t>
            </a:r>
          </a:p>
          <a:p>
            <a:pPr lvl="0" defTabSz="914400">
              <a:lnSpc>
                <a:spcPct val="90000"/>
              </a:lnSpc>
            </a:pPr>
            <a:r>
              <a:rPr lang="en-US" sz="1100" dirty="0"/>
              <a:t>## 
##  Box-Pierce test
## 
## data:  arima210.garch11@residuals/arima210.garch11@sigma.t
## X-squared = 29.041, df = 20, p-value = 0.08696</a:t>
            </a:r>
          </a:p>
          <a:p>
            <a:pPr lvl="0" defTabSz="914400">
              <a:lnSpc>
                <a:spcPct val="90000"/>
              </a:lnSpc>
            </a:pPr>
            <a:r>
              <a:rPr lang="en-US" sz="1100" dirty="0"/>
              <a:t>## 
##  Box-Pierce test
## 
## data:  (arima210.garch11@residuals/arima210.garch11@sigma.t)^2
## X-squared = 20.888, df = 20, p-value = 0.4038</a:t>
            </a:r>
          </a:p>
        </p:txBody>
      </p:sp>
      <p:pic>
        <p:nvPicPr>
          <p:cNvPr id="3" name="Picture 1" descr="DS809ProjectPresentation_files/figure-pptx/unnamed-chunk-69-1.png"/>
          <p:cNvPicPr>
            <a:picLocks noGrp="1" noChangeAspect="1"/>
          </p:cNvPicPr>
          <p:nvPr/>
        </p:nvPicPr>
        <p:blipFill>
          <a:blip r:embed="rId2"/>
          <a:stretch>
            <a:fillRect/>
          </a:stretch>
        </p:blipFill>
        <p:spPr bwMode="auto">
          <a:xfrm>
            <a:off x="5001208" y="1092367"/>
            <a:ext cx="3778745" cy="3022996"/>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ARIMA(2,1,0) with GARCH Model Fit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As expected the n ahead prediction values tend toward the mean asymptotically:</a:t>
            </a:r>
          </a:p>
        </p:txBody>
      </p:sp>
      <p:pic>
        <p:nvPicPr>
          <p:cNvPr id="3" name="Picture 1" descr="DS809ProjectPresentation_files/figure-pptx/unnamed-chunk-71-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ARIMA(2,1,0) with GARCH Model Fit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When taking the predictions 1 step ahead, the model predicts well:</a:t>
            </a:r>
          </a:p>
        </p:txBody>
      </p:sp>
      <p:pic>
        <p:nvPicPr>
          <p:cNvPr id="3" name="Picture 1" descr="DS809ProjectPresentation_files/figure-pptx/unnamed-chunk-72-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ARIMA(1,1,1) with GARCH</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100" dirty="0"/>
              <a:t>Residuals are first to checked for GARCH model potential.</a:t>
            </a:r>
          </a:p>
          <a:p>
            <a:pPr lvl="0" defTabSz="914400">
              <a:lnSpc>
                <a:spcPct val="90000"/>
              </a:lnSpc>
            </a:pPr>
            <a:r>
              <a:rPr lang="en-US" sz="1100" dirty="0"/>
              <a:t>As can be seen, again similar to the ARIMA(2,1,0) model, the ARIMA(1,1,1) residuals are white noise, but the squared residuals are not. This is an excellent candidate for using GARCH, again!</a:t>
            </a:r>
          </a:p>
          <a:p>
            <a:pPr lvl="0" defTabSz="914400">
              <a:lnSpc>
                <a:spcPct val="90000"/>
              </a:lnSpc>
            </a:pPr>
            <a:r>
              <a:rPr lang="en-US" sz="1100" dirty="0"/>
              <a:t>## 
##  Box-Pierce test
## 
## data:  arima111$residuals
## X-squared = 0.032177, df = 1, p-value = 0.8576</a:t>
            </a:r>
          </a:p>
          <a:p>
            <a:pPr lvl="0" defTabSz="914400">
              <a:lnSpc>
                <a:spcPct val="90000"/>
              </a:lnSpc>
            </a:pPr>
            <a:r>
              <a:rPr lang="en-US" sz="1100" dirty="0"/>
              <a:t>## 
##  Box-Pierce test
## 
## data:  arima111$residuals^2
## X-squared = 21.486, df = 1, p-value = 3.565e-06</a:t>
            </a:r>
          </a:p>
        </p:txBody>
      </p:sp>
      <p:pic>
        <p:nvPicPr>
          <p:cNvPr id="3" name="Picture 1" descr="DS809ProjectPresentation_files/figure-pptx/unnamed-chunk-73-1.png"/>
          <p:cNvPicPr>
            <a:picLocks noGrp="1" noChangeAspect="1"/>
          </p:cNvPicPr>
          <p:nvPr/>
        </p:nvPicPr>
        <p:blipFill>
          <a:blip r:embed="rId2"/>
          <a:stretch>
            <a:fillRect/>
          </a:stretch>
        </p:blipFill>
        <p:spPr bwMode="auto">
          <a:xfrm>
            <a:off x="4921898" y="1092367"/>
            <a:ext cx="3858055" cy="3086444"/>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ARIMA(1,1,1) with GARCH</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The PACF is displayed to investigate the possible GARCH order.</a:t>
            </a:r>
          </a:p>
        </p:txBody>
      </p:sp>
      <p:pic>
        <p:nvPicPr>
          <p:cNvPr id="3" name="Picture 1" descr="DS809ProjectPresentation_files/figure-pptx/unnamed-chunk-74-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IIPI White Noise Rejection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lnSpcReduction="10000"/>
              </a:bodyPr>
              <a:lstStyle/>
              <a:p>
                <a:pPr lvl="0" defTabSz="914400">
                  <a:lnSpc>
                    <a:spcPct val="90000"/>
                  </a:lnSpc>
                </a:pPr>
                <a:r>
                  <a:rPr lang="en-US" sz="900" dirty="0"/>
                  <a:t>The Box-Pierce Test is used to confirm the existence of autocorrelation up to a defined maximum lag value (here 36 months):</a:t>
                </a:r>
              </a:p>
              <a:p>
                <a:pPr lvl="0" defTabSz="914400">
                  <a:lnSpc>
                    <a:spcPct val="90000"/>
                  </a:lnSpc>
                </a:pPr>
                <a:r>
                  <a:rPr lang="en-US" sz="900" dirty="0"/>
                  <a:t>## 
##  Box-Pierce test
## 
## data:  </a:t>
                </a:r>
                <a:r>
                  <a:rPr lang="en-US" sz="900" dirty="0" err="1"/>
                  <a:t>df$IIPI</a:t>
                </a:r>
                <a:r>
                  <a:rPr lang="en-US" sz="900" dirty="0"/>
                  <a:t>
## X-squared = 9809, df = 36, p-value &lt; 2.2e-16</a:t>
                </a:r>
              </a:p>
              <a:p>
                <a:pPr lvl="0" defTabSz="914400">
                  <a:lnSpc>
                    <a:spcPct val="90000"/>
                  </a:lnSpc>
                </a:pPr>
                <a:endParaRPr lang="en-US" sz="900" i="1" dirty="0">
                  <a:latin typeface="Cambria Math" panose="02040503050406030204" pitchFamily="18" charset="0"/>
                </a:endParaRPr>
              </a:p>
              <a:p>
                <a:pPr lvl="0" defTabSz="914400">
                  <a:lnSpc>
                    <a:spcPct val="90000"/>
                  </a:lnSpc>
                </a:pPr>
                <a14:m>
                  <m:oMath xmlns:m="http://schemas.openxmlformats.org/officeDocument/2006/math">
                    <m:sSub>
                      <m:sSubPr>
                        <m:ctrlPr>
                          <a:rPr lang="en-US" sz="900" i="1">
                            <a:latin typeface="Cambria Math" panose="02040503050406030204" pitchFamily="18" charset="0"/>
                          </a:rPr>
                        </m:ctrlPr>
                      </m:sSubPr>
                      <m:e>
                        <m:r>
                          <a:rPr lang="en-US" sz="900">
                            <a:latin typeface="Cambria Math" panose="02040503050406030204" pitchFamily="18" charset="0"/>
                          </a:rPr>
                          <m:t>𝐻</m:t>
                        </m:r>
                      </m:e>
                      <m:sub>
                        <m:r>
                          <a:rPr lang="en-US" sz="900">
                            <a:latin typeface="Cambria Math" panose="02040503050406030204" pitchFamily="18" charset="0"/>
                          </a:rPr>
                          <m:t>0</m:t>
                        </m:r>
                      </m:sub>
                    </m:sSub>
                  </m:oMath>
                </a14:m>
                <a:r>
                  <a:rPr lang="en-US" sz="900" dirty="0"/>
                  <a:t>: All </a:t>
                </a:r>
                <a:r>
                  <a:rPr lang="en-US" sz="900" dirty="0" err="1"/>
                  <a:t>autocorrelctions</a:t>
                </a:r>
                <a:r>
                  <a:rPr lang="en-US" sz="900" dirty="0"/>
                  <a:t> are zero (0), </a:t>
                </a:r>
                <a14:m>
                  <m:oMath xmlns:m="http://schemas.openxmlformats.org/officeDocument/2006/math">
                    <m:sSub>
                      <m:sSubPr>
                        <m:ctrlPr>
                          <a:rPr lang="en-US" sz="900" i="1">
                            <a:latin typeface="Cambria Math" panose="02040503050406030204" pitchFamily="18" charset="0"/>
                          </a:rPr>
                        </m:ctrlPr>
                      </m:sSubPr>
                      <m:e>
                        <m:r>
                          <a:rPr lang="en-US" sz="900">
                            <a:latin typeface="Cambria Math" panose="02040503050406030204" pitchFamily="18" charset="0"/>
                          </a:rPr>
                          <m:t>𝐻</m:t>
                        </m:r>
                      </m:e>
                      <m:sub>
                        <m:r>
                          <a:rPr lang="en-US" sz="900">
                            <a:latin typeface="Cambria Math" panose="02040503050406030204" pitchFamily="18" charset="0"/>
                          </a:rPr>
                          <m:t>𝑎</m:t>
                        </m:r>
                      </m:sub>
                    </m:sSub>
                  </m:oMath>
                </a14:m>
                <a:r>
                  <a:rPr lang="en-US" sz="900" dirty="0"/>
                  <a:t>: At least one (1) autocorrelation is not zero (0)</a:t>
                </a:r>
              </a:p>
              <a:p>
                <a:pPr lvl="0" defTabSz="914400">
                  <a:lnSpc>
                    <a:spcPct val="90000"/>
                  </a:lnSpc>
                </a:pPr>
                <a:endParaRPr lang="en-US" sz="900" dirty="0"/>
              </a:p>
              <a:p>
                <a:pPr lvl="0" defTabSz="914400">
                  <a:lnSpc>
                    <a:spcPct val="90000"/>
                  </a:lnSpc>
                </a:pPr>
                <a:r>
                  <a:rPr lang="en-US" sz="900" dirty="0"/>
                  <a:t>The test indicates one can safely reject the null hypothesis (</a:t>
                </a:r>
                <a14:m>
                  <m:oMath xmlns:m="http://schemas.openxmlformats.org/officeDocument/2006/math">
                    <m:sSub>
                      <m:sSubPr>
                        <m:ctrlPr>
                          <a:rPr lang="en-US" sz="900" i="1">
                            <a:latin typeface="Cambria Math" panose="02040503050406030204" pitchFamily="18" charset="0"/>
                          </a:rPr>
                        </m:ctrlPr>
                      </m:sSubPr>
                      <m:e>
                        <m:r>
                          <a:rPr lang="en-US" sz="900">
                            <a:latin typeface="Cambria Math" panose="02040503050406030204" pitchFamily="18" charset="0"/>
                          </a:rPr>
                          <m:t>𝐻</m:t>
                        </m:r>
                      </m:e>
                      <m:sub>
                        <m:r>
                          <a:rPr lang="en-US" sz="900">
                            <a:latin typeface="Cambria Math" panose="02040503050406030204" pitchFamily="18" charset="0"/>
                          </a:rPr>
                          <m:t>0</m:t>
                        </m:r>
                      </m:sub>
                    </m:sSub>
                  </m:oMath>
                </a14:m>
                <a:r>
                  <a:rPr lang="en-US" sz="900" dirty="0"/>
                  <a:t>) - such that at least one (1) </a:t>
                </a:r>
                <a:r>
                  <a:rPr lang="en-US" sz="900" dirty="0" err="1"/>
                  <a:t>autocorrleation</a:t>
                </a:r>
                <a:r>
                  <a:rPr lang="en-US" sz="900" dirty="0"/>
                  <a:t> is not zero.</a:t>
                </a:r>
              </a:p>
              <a:p>
                <a:pPr lvl="0" defTabSz="914400">
                  <a:lnSpc>
                    <a:spcPct val="90000"/>
                  </a:lnSpc>
                </a:pPr>
                <a:endParaRPr lang="en-US" sz="900" dirty="0"/>
              </a:p>
              <a:p>
                <a:pPr lvl="0" defTabSz="914400">
                  <a:lnSpc>
                    <a:spcPct val="90000"/>
                  </a:lnSpc>
                </a:pPr>
                <a:r>
                  <a:rPr lang="en-US" sz="900" dirty="0"/>
                  <a:t>This is also seen through visual inspection of the autocorrelation function (ACF):</a:t>
                </a:r>
              </a:p>
              <a:p>
                <a:pPr lvl="0" defTabSz="914400">
                  <a:lnSpc>
                    <a:spcPct val="90000"/>
                  </a:lnSpc>
                </a:pPr>
                <a:endParaRPr lang="en-US" sz="900" dirty="0"/>
              </a:p>
              <a:p>
                <a:pPr lvl="0" defTabSz="914400">
                  <a:lnSpc>
                    <a:spcPct val="90000"/>
                  </a:lnSpc>
                </a:pPr>
                <a:r>
                  <a:rPr lang="en-US" sz="900" dirty="0"/>
                  <a:t>The series is non-stationary as indicated by the slow decay in autocorrelation.</a:t>
                </a:r>
              </a:p>
              <a:p>
                <a:pPr lvl="0" defTabSz="914400">
                  <a:lnSpc>
                    <a:spcPct val="90000"/>
                  </a:lnSpc>
                </a:pPr>
                <a:endParaRPr lang="en-US" sz="900" dirty="0"/>
              </a:p>
              <a:p>
                <a:pPr lvl="0" defTabSz="914400">
                  <a:lnSpc>
                    <a:spcPct val="90000"/>
                  </a:lnSpc>
                </a:pPr>
                <a:r>
                  <a:rPr lang="en-US" sz="1300" b="1" dirty="0"/>
                  <a:t>Based on this, the series is not a white noise process.</a:t>
                </a:r>
                <a:endParaRPr lang="en-US" sz="900" b="1" dirty="0"/>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l="-157" t="-647"/>
                </a:stretch>
              </a:blipFill>
            </p:spPr>
            <p:txBody>
              <a:bodyPr/>
              <a:lstStyle/>
              <a:p>
                <a:r>
                  <a:rPr lang="en-US">
                    <a:noFill/>
                  </a:rPr>
                  <a:t> </a:t>
                </a:r>
              </a:p>
            </p:txBody>
          </p:sp>
        </mc:Fallback>
      </mc:AlternateContent>
      <p:pic>
        <p:nvPicPr>
          <p:cNvPr id="3" name="Picture 1" descr="DS809ProjectPresentation_files/figure-pptx/unnamed-chunk-5-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ARIMA(1,1,1) with GARCH(1,1)</a:t>
            </a:r>
          </a:p>
        </p:txBody>
      </p:sp>
      <p:sp>
        <p:nvSpPr>
          <p:cNvPr id="3" name="Content Placeholder 2"/>
          <p:cNvSpPr>
            <a:spLocks noGrp="1"/>
          </p:cNvSpPr>
          <p:nvPr>
            <p:ph idx="1"/>
          </p:nvPr>
        </p:nvSpPr>
        <p:spPr/>
        <p:txBody>
          <a:bodyPr>
            <a:normAutofit fontScale="25000" lnSpcReduction="20000"/>
          </a:bodyPr>
          <a:lstStyle/>
          <a:p>
            <a:pPr lvl="0" indent="0">
              <a:buNone/>
            </a:pPr>
            <a:r>
              <a:rPr>
                <a:latin typeface="Courier"/>
              </a:rPr>
              <a:t>## 
## Title:
##  GARCH Modelling 
## 
## Call:
##  garchFit(formula = ~arma(1, 1) + garch(1, 1), data = diff(df.ts.modelset.train$IIPI), 
##     include.mean = FALSE, trace = FALSE) 
## 
## Mean and Variance Equation:
##  data ~ arma(1, 1) + garch(1, 1)
## &lt;environment: 0x0000000015b377c8&gt;
##  [data = diff(df.ts.modelset.train$IIPI)]
## 
## Conditional Distribution:
##  norm 
## 
## Coefficient(s):
##      ar1       ma1     omega    alpha1     beta1  
##  0.57153  -0.35250   0.18164   0.19030   0.80761  
## 
## Std. Errors:
##  based on Hessian 
## 
## Error Analysis:
##         Estimate  Std. Error  t value Pr(&gt;|t|)    
## ar1      0.57153     0.11745    4.866 1.14e-06 ***
## ma1     -0.35250     0.13286   -2.653  0.00797 ** 
## omega    0.18164     0.07955    2.283  0.02241 *  
## alpha1   0.19030     0.04057    4.690 2.73e-06 ***
## beta1    0.80761     0.03364   24.007  &lt; 2e-16 ***
## ---
## Signif. codes:  0 '***' 0.001 '**' 0.01 '*' 0.05 '.' 0.1 ' ' 1
## 
## Log Likelihood:
##  -1009.899    normalized:  -2.393125 
## 
## Description:
##  Sat Mar 05 15:47:25 2022 by user: nptho</a:t>
            </a:r>
          </a:p>
          <a:p>
            <a:pPr marL="0" lvl="0" indent="0">
              <a:buNone/>
            </a:pPr>
            <a:r>
              <a:t>The insignificant mean is removed from the model and all other model parameters are significant.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a:solidFill>
                  <a:schemeClr val="tx1"/>
                </a:solidFill>
                <a:latin typeface="+mj-lt"/>
                <a:ea typeface="+mj-ea"/>
                <a:cs typeface="+mj-cs"/>
              </a:rPr>
              <a:t>ARIMA(1,1,1) with GARCH White noise confirmation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100" b="1" dirty="0"/>
              <a:t>The residuals and squared residuals of this model are white noise!</a:t>
            </a:r>
          </a:p>
          <a:p>
            <a:pPr lvl="0" defTabSz="914400">
              <a:lnSpc>
                <a:spcPct val="90000"/>
              </a:lnSpc>
            </a:pPr>
            <a:r>
              <a:rPr lang="en-US" sz="1100" dirty="0"/>
              <a:t>## 
##  Box-Pierce test
## 
## data:  arima111.garch11@residuals/arima111.garch11@sigma.t
## X-squared = 28.11, df = 20, p-value = 0.1068</a:t>
            </a:r>
          </a:p>
          <a:p>
            <a:pPr lvl="0" defTabSz="914400">
              <a:lnSpc>
                <a:spcPct val="90000"/>
              </a:lnSpc>
            </a:pPr>
            <a:r>
              <a:rPr lang="en-US" sz="1100" dirty="0"/>
              <a:t>## 
##  Box-Pierce test
## 
## data:  (arima111.garch11@residuals/arima111.garch11@sigma.t)^2
## X-squared = 20.536, df = 20, p-value = 0.4249</a:t>
            </a:r>
          </a:p>
        </p:txBody>
      </p:sp>
      <p:pic>
        <p:nvPicPr>
          <p:cNvPr id="3" name="Picture 1" descr="DS809ProjectPresentation_files/figure-pptx/unnamed-chunk-78-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ARIMA(1,1,1) with GARCH Model Fit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As expected the n ahead prediction value tends toward an asymptotic value:</a:t>
            </a:r>
          </a:p>
        </p:txBody>
      </p:sp>
      <p:pic>
        <p:nvPicPr>
          <p:cNvPr id="3" name="Picture 1" descr="DS809ProjectPresentation_files/figure-pptx/unnamed-chunk-80-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3200" kern="1200">
                <a:solidFill>
                  <a:srgbClr val="FFFFFF"/>
                </a:solidFill>
                <a:latin typeface="+mj-lt"/>
                <a:ea typeface="+mj-ea"/>
                <a:cs typeface="+mj-cs"/>
              </a:rPr>
              <a:t>ARIMA(1,1,1) with GARCH Model Fit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When taking the predictions 1 step ahead, the model predicts well:</a:t>
            </a:r>
          </a:p>
        </p:txBody>
      </p:sp>
      <p:pic>
        <p:nvPicPr>
          <p:cNvPr id="3" name="Picture 1" descr="DS809ProjectPresentation_files/figure-pptx/unnamed-chunk-81-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a:solidFill>
                  <a:schemeClr val="tx1"/>
                </a:solidFill>
                <a:latin typeface="+mj-lt"/>
                <a:ea typeface="+mj-ea"/>
                <a:cs typeface="+mj-cs"/>
              </a:rPr>
              <a:t>Regression with ARMIA(3,0,0) on residuals and GARCH</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900" dirty="0"/>
              <a:t>Residuals are first checked for GARCH model potential.</a:t>
            </a:r>
          </a:p>
          <a:p>
            <a:pPr lvl="0" defTabSz="914400">
              <a:lnSpc>
                <a:spcPct val="90000"/>
              </a:lnSpc>
            </a:pPr>
            <a:r>
              <a:rPr lang="en-US" sz="900" dirty="0"/>
              <a:t>As can be seen, similar to the ARIMA(2,1,0) and ARIMA(1,1,1) models, the residuals of the regression with ARIMA(3,0,0) residuals are white noise, but the squared residuals are not. </a:t>
            </a:r>
            <a:r>
              <a:rPr lang="en-US" sz="900" b="1" dirty="0"/>
              <a:t>This is again an excellent candidate for using GARCH!</a:t>
            </a:r>
          </a:p>
          <a:p>
            <a:pPr lvl="0" defTabSz="914400">
              <a:lnSpc>
                <a:spcPct val="90000"/>
              </a:lnSpc>
            </a:pPr>
            <a:r>
              <a:rPr lang="en-US" sz="900" dirty="0"/>
              <a:t>## 
##  Box-Pierce test
## 
## data:  mlm.ts2.arima300$residuals
## X-squared = 0.0015202, df = 1, p-value = 0.9689</a:t>
            </a:r>
          </a:p>
          <a:p>
            <a:pPr lvl="0" defTabSz="914400">
              <a:lnSpc>
                <a:spcPct val="90000"/>
              </a:lnSpc>
            </a:pPr>
            <a:r>
              <a:rPr lang="en-US" sz="900" dirty="0"/>
              <a:t>## 
##  Box-Pierce test
## 
## data:  mlm.ts2.arima300$residuals^2
## X-squared = 25.432, df = 1, p-value = 4.582e-07</a:t>
            </a:r>
          </a:p>
        </p:txBody>
      </p:sp>
      <p:pic>
        <p:nvPicPr>
          <p:cNvPr id="3" name="Picture 1" descr="DS809ProjectPresentation_files/figure-pptx/unnamed-chunk-82-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2600" kern="1200">
                <a:solidFill>
                  <a:srgbClr val="FFFFFF"/>
                </a:solidFill>
                <a:latin typeface="+mj-lt"/>
                <a:ea typeface="+mj-ea"/>
                <a:cs typeface="+mj-cs"/>
              </a:rPr>
              <a:t>Regression with ARMIA(3,0,0) on residuals and GARCH</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The PACF is displayed to investigate the possible GARCH order.</a:t>
            </a:r>
          </a:p>
        </p:txBody>
      </p:sp>
      <p:pic>
        <p:nvPicPr>
          <p:cNvPr id="3" name="Picture 1" descr="DS809ProjectPresentation_files/figure-pptx/unnamed-chunk-83-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dirty="0"/>
              <a:t>Regression with ARMIA(3,0,0) with GARCH Model Summary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25000" lnSpcReduction="20000"/>
              </a:bodyPr>
              <a:lstStyle/>
              <a:p>
                <a:pPr marL="0" lvl="0" indent="0">
                  <a:buNone/>
                </a:pPr>
                <a:r>
                  <a:t>As a model was not immediately obvious from the ACF and PACF, a appropriate GARCH model was assumed and estimated using the </a:t>
                </a:r>
                <a:r>
                  <a:rPr i="1"/>
                  <a:t>rugarch</a:t>
                </a:r>
                <a:r>
                  <a:t> R library. NOTE: for this implementation of GARCH, </a:t>
                </a:r>
                <a:r>
                  <a:rPr i="1"/>
                  <a:t>fGARCH</a:t>
                </a:r>
                <a:r>
                  <a:t> was not used, as it did not appear to allow for inclusion of external regression parameters:</a:t>
                </a:r>
              </a:p>
              <a:p>
                <a:pPr lvl="0" indent="0">
                  <a:buNone/>
                </a:pPr>
                <a:r>
                  <a:rPr>
                    <a:latin typeface="Courier"/>
                  </a:rPr>
                  <a:t>p_index </a:t>
                </a:r>
                <a:r>
                  <a:rPr>
                    <a:solidFill>
                      <a:srgbClr val="007020"/>
                    </a:solidFill>
                    <a:latin typeface="Courier"/>
                  </a:rPr>
                  <a:t>&lt;-</a:t>
                </a:r>
                <a:r>
                  <a:rPr>
                    <a:latin typeface="Courier"/>
                  </a:rPr>
                  <a:t> </a:t>
                </a:r>
                <a:r>
                  <a:rPr>
                    <a:solidFill>
                      <a:srgbClr val="06287E"/>
                    </a:solidFill>
                    <a:latin typeface="Courier"/>
                  </a:rPr>
                  <a:t>list</a:t>
                </a:r>
                <a:r>
                  <a:rPr>
                    <a:latin typeface="Courier"/>
                  </a:rPr>
                  <a:t>()</a:t>
                </a:r>
                <a:br/>
                <a:r>
                  <a:rPr>
                    <a:latin typeface="Courier"/>
                  </a:rPr>
                  <a:t>q_index </a:t>
                </a:r>
                <a:r>
                  <a:rPr>
                    <a:solidFill>
                      <a:srgbClr val="007020"/>
                    </a:solidFill>
                    <a:latin typeface="Courier"/>
                  </a:rPr>
                  <a:t>&lt;-</a:t>
                </a:r>
                <a:r>
                  <a:rPr>
                    <a:latin typeface="Courier"/>
                  </a:rPr>
                  <a:t> </a:t>
                </a:r>
                <a:r>
                  <a:rPr>
                    <a:solidFill>
                      <a:srgbClr val="06287E"/>
                    </a:solidFill>
                    <a:latin typeface="Courier"/>
                  </a:rPr>
                  <a:t>list</a:t>
                </a:r>
                <a:r>
                  <a:rPr>
                    <a:latin typeface="Courier"/>
                  </a:rPr>
                  <a:t>()</a:t>
                </a:r>
                <a:br/>
                <a:r>
                  <a:rPr>
                    <a:latin typeface="Courier"/>
                  </a:rPr>
                  <a:t>d </a:t>
                </a:r>
                <a:r>
                  <a:rPr>
                    <a:solidFill>
                      <a:srgbClr val="007020"/>
                    </a:solidFill>
                    <a:latin typeface="Courier"/>
                  </a:rPr>
                  <a:t>&lt;-</a:t>
                </a:r>
                <a:r>
                  <a:rPr>
                    <a:latin typeface="Courier"/>
                  </a:rPr>
                  <a:t> </a:t>
                </a:r>
                <a:r>
                  <a:rPr>
                    <a:solidFill>
                      <a:srgbClr val="06287E"/>
                    </a:solidFill>
                    <a:latin typeface="Courier"/>
                  </a:rPr>
                  <a:t>diff</a:t>
                </a:r>
                <a:r>
                  <a:rPr>
                    <a:latin typeface="Courier"/>
                  </a:rPr>
                  <a:t>(df.ts.modelset.train</a:t>
                </a:r>
                <a:r>
                  <a:rPr>
                    <a:solidFill>
                      <a:srgbClr val="4070A0"/>
                    </a:solidFill>
                    <a:latin typeface="Courier"/>
                  </a:rPr>
                  <a:t>$</a:t>
                </a:r>
                <a:r>
                  <a:rPr>
                    <a:latin typeface="Courier"/>
                  </a:rPr>
                  <a:t>IIPI) </a:t>
                </a:r>
                <a:br/>
                <a:r>
                  <a:rPr>
                    <a:latin typeface="Courier"/>
                  </a:rPr>
                  <a:t>x </a:t>
                </a:r>
                <a:r>
                  <a:rPr>
                    <a:solidFill>
                      <a:srgbClr val="007020"/>
                    </a:solidFill>
                    <a:latin typeface="Courier"/>
                  </a:rPr>
                  <a:t>&lt;-</a:t>
                </a:r>
                <a:r>
                  <a:rPr>
                    <a:latin typeface="Courier"/>
                  </a:rPr>
                  <a:t> df.ts.modelset.train[</a:t>
                </a:r>
                <a:r>
                  <a:rPr>
                    <a:solidFill>
                      <a:srgbClr val="40A070"/>
                    </a:solidFill>
                    <a:latin typeface="Courier"/>
                  </a:rPr>
                  <a:t>2</a:t>
                </a:r>
                <a:r>
                  <a:rPr>
                    <a:solidFill>
                      <a:srgbClr val="4070A0"/>
                    </a:solidFill>
                    <a:latin typeface="Courier"/>
                  </a:rPr>
                  <a:t>:</a:t>
                </a:r>
                <a:r>
                  <a:rPr>
                    <a:solidFill>
                      <a:srgbClr val="40A070"/>
                    </a:solidFill>
                    <a:latin typeface="Courier"/>
                  </a:rPr>
                  <a:t>423</a:t>
                </a:r>
                <a:r>
                  <a:rPr>
                    <a:latin typeface="Courier"/>
                  </a:rPr>
                  <a:t>,] </a:t>
                </a:r>
                <a:r>
                  <a:rPr>
                    <a:solidFill>
                      <a:srgbClr val="4070A0"/>
                    </a:solidFill>
                    <a:latin typeface="Courier"/>
                  </a:rPr>
                  <a:t>%&gt;%</a:t>
                </a:r>
                <a:r>
                  <a:rPr>
                    <a:latin typeface="Courier"/>
                  </a:rPr>
                  <a:t> </a:t>
                </a:r>
                <a:r>
                  <a:rPr>
                    <a:solidFill>
                      <a:srgbClr val="06287E"/>
                    </a:solidFill>
                    <a:latin typeface="Courier"/>
                  </a:rPr>
                  <a:t>select</a:t>
                </a:r>
                <a:r>
                  <a:rPr>
                    <a:latin typeface="Courier"/>
                  </a:rPr>
                  <a:t>(</a:t>
                </a:r>
                <a:r>
                  <a:rPr>
                    <a:solidFill>
                      <a:srgbClr val="4070A0"/>
                    </a:solidFill>
                    <a:latin typeface="Courier"/>
                  </a:rPr>
                  <a:t>-</a:t>
                </a:r>
                <a:r>
                  <a:rPr>
                    <a:latin typeface="Courier"/>
                  </a:rPr>
                  <a:t>IIPI,</a:t>
                </a:r>
                <a:r>
                  <a:rPr>
                    <a:solidFill>
                      <a:srgbClr val="4070A0"/>
                    </a:solidFill>
                    <a:latin typeface="Courier"/>
                  </a:rPr>
                  <a:t>-</a:t>
                </a:r>
                <a:r>
                  <a:rPr>
                    <a:latin typeface="Courier"/>
                  </a:rPr>
                  <a:t>Date_form,</a:t>
                </a:r>
                <a:r>
                  <a:rPr>
                    <a:solidFill>
                      <a:srgbClr val="4070A0"/>
                    </a:solidFill>
                    <a:latin typeface="Courier"/>
                  </a:rPr>
                  <a:t>-</a:t>
                </a:r>
                <a:r>
                  <a:rPr>
                    <a:latin typeface="Courier"/>
                  </a:rPr>
                  <a:t>GDP,</a:t>
                </a:r>
                <a:r>
                  <a:rPr>
                    <a:solidFill>
                      <a:srgbClr val="4070A0"/>
                    </a:solidFill>
                    <a:latin typeface="Courier"/>
                  </a:rPr>
                  <a:t>-</a:t>
                </a:r>
                <a:r>
                  <a:rPr>
                    <a:latin typeface="Courier"/>
                  </a:rPr>
                  <a:t>IndPro) </a:t>
                </a:r>
                <a:r>
                  <a:rPr>
                    <a:solidFill>
                      <a:srgbClr val="4070A0"/>
                    </a:solidFill>
                    <a:latin typeface="Courier"/>
                  </a:rPr>
                  <a:t>%&gt;%</a:t>
                </a:r>
                <a:r>
                  <a:rPr>
                    <a:latin typeface="Courier"/>
                  </a:rPr>
                  <a:t> </a:t>
                </a:r>
                <a:r>
                  <a:rPr>
                    <a:solidFill>
                      <a:srgbClr val="06287E"/>
                    </a:solidFill>
                    <a:latin typeface="Courier"/>
                  </a:rPr>
                  <a:t>as.matrix</a:t>
                </a:r>
                <a:r>
                  <a:rPr>
                    <a:latin typeface="Courier"/>
                  </a:rPr>
                  <a:t>()</a:t>
                </a:r>
                <a:br/>
                <a:br/>
                <a:r>
                  <a:rPr>
                    <a:latin typeface="Courier"/>
                  </a:rPr>
                  <a:t>spec </a:t>
                </a:r>
                <a:r>
                  <a:rPr>
                    <a:solidFill>
                      <a:srgbClr val="007020"/>
                    </a:solidFill>
                    <a:latin typeface="Courier"/>
                  </a:rPr>
                  <a:t>=</a:t>
                </a:r>
                <a:r>
                  <a:rPr>
                    <a:latin typeface="Courier"/>
                  </a:rPr>
                  <a:t> </a:t>
                </a:r>
                <a:r>
                  <a:rPr>
                    <a:solidFill>
                      <a:srgbClr val="06287E"/>
                    </a:solidFill>
                    <a:latin typeface="Courier"/>
                  </a:rPr>
                  <a:t>ugarchspec</a:t>
                </a:r>
                <a:r>
                  <a:rPr>
                    <a:latin typeface="Courier"/>
                  </a:rPr>
                  <a:t>(</a:t>
                </a:r>
                <a:r>
                  <a:rPr>
                    <a:solidFill>
                      <a:srgbClr val="7D9029"/>
                    </a:solidFill>
                    <a:latin typeface="Courier"/>
                  </a:rPr>
                  <a:t>mean.model =</a:t>
                </a:r>
                <a:r>
                  <a:rPr>
                    <a:latin typeface="Courier"/>
                  </a:rPr>
                  <a:t> </a:t>
                </a:r>
                <a:r>
                  <a:rPr>
                    <a:solidFill>
                      <a:srgbClr val="06287E"/>
                    </a:solidFill>
                    <a:latin typeface="Courier"/>
                  </a:rPr>
                  <a:t>list</a:t>
                </a:r>
                <a:r>
                  <a:rPr>
                    <a:latin typeface="Courier"/>
                  </a:rPr>
                  <a:t>(</a:t>
                </a:r>
                <a:r>
                  <a:rPr>
                    <a:solidFill>
                      <a:srgbClr val="7D9029"/>
                    </a:solidFill>
                    <a:latin typeface="Courier"/>
                  </a:rPr>
                  <a:t>armaOrder =</a:t>
                </a:r>
                <a:r>
                  <a:rPr>
                    <a:latin typeface="Courier"/>
                  </a:rPr>
                  <a:t> </a:t>
                </a:r>
                <a:r>
                  <a:rPr>
                    <a:solidFill>
                      <a:srgbClr val="06287E"/>
                    </a:solidFill>
                    <a:latin typeface="Courier"/>
                  </a:rPr>
                  <a:t>c</a:t>
                </a:r>
                <a:r>
                  <a:rPr>
                    <a:latin typeface="Courier"/>
                  </a:rPr>
                  <a:t>(</a:t>
                </a:r>
                <a:r>
                  <a:rPr>
                    <a:solidFill>
                      <a:srgbClr val="40A070"/>
                    </a:solidFill>
                    <a:latin typeface="Courier"/>
                  </a:rPr>
                  <a:t>3</a:t>
                </a:r>
                <a:r>
                  <a:rPr>
                    <a:latin typeface="Courier"/>
                  </a:rPr>
                  <a:t>, </a:t>
                </a:r>
                <a:r>
                  <a:rPr>
                    <a:solidFill>
                      <a:srgbClr val="40A070"/>
                    </a:solidFill>
                    <a:latin typeface="Courier"/>
                  </a:rPr>
                  <a:t>0</a:t>
                </a:r>
                <a:r>
                  <a:rPr>
                    <a:latin typeface="Courier"/>
                  </a:rPr>
                  <a:t>), </a:t>
                </a:r>
                <a:r>
                  <a:rPr>
                    <a:solidFill>
                      <a:srgbClr val="7D9029"/>
                    </a:solidFill>
                    <a:latin typeface="Courier"/>
                  </a:rPr>
                  <a:t>external.regressors =</a:t>
                </a:r>
                <a:r>
                  <a:rPr>
                    <a:latin typeface="Courier"/>
                  </a:rPr>
                  <a:t> </a:t>
                </a:r>
                <a:r>
                  <a:rPr>
                    <a:solidFill>
                      <a:srgbClr val="06287E"/>
                    </a:solidFill>
                    <a:latin typeface="Courier"/>
                  </a:rPr>
                  <a:t>cbind</a:t>
                </a:r>
                <a:r>
                  <a:rPr>
                    <a:latin typeface="Courier"/>
                  </a:rPr>
                  <a:t>(x)))</a:t>
                </a:r>
                <a:br/>
                <a:r>
                  <a:rPr>
                    <a:latin typeface="Courier"/>
                  </a:rPr>
                  <a:t>fit </a:t>
                </a:r>
                <a:r>
                  <a:rPr>
                    <a:solidFill>
                      <a:srgbClr val="007020"/>
                    </a:solidFill>
                    <a:latin typeface="Courier"/>
                  </a:rPr>
                  <a:t>=</a:t>
                </a:r>
                <a:r>
                  <a:rPr>
                    <a:latin typeface="Courier"/>
                  </a:rPr>
                  <a:t> </a:t>
                </a:r>
                <a:r>
                  <a:rPr>
                    <a:solidFill>
                      <a:srgbClr val="06287E"/>
                    </a:solidFill>
                    <a:latin typeface="Courier"/>
                  </a:rPr>
                  <a:t>ugarchfit</a:t>
                </a:r>
                <a:r>
                  <a:rPr>
                    <a:latin typeface="Courier"/>
                  </a:rPr>
                  <a:t>(</a:t>
                </a:r>
                <a:r>
                  <a:rPr>
                    <a:solidFill>
                      <a:srgbClr val="7D9029"/>
                    </a:solidFill>
                    <a:latin typeface="Courier"/>
                  </a:rPr>
                  <a:t>spec =</a:t>
                </a:r>
                <a:r>
                  <a:rPr>
                    <a:latin typeface="Courier"/>
                  </a:rPr>
                  <a:t> spec, </a:t>
                </a:r>
                <a:r>
                  <a:rPr>
                    <a:solidFill>
                      <a:srgbClr val="7D9029"/>
                    </a:solidFill>
                    <a:latin typeface="Courier"/>
                  </a:rPr>
                  <a:t>data =</a:t>
                </a:r>
                <a:r>
                  <a:rPr>
                    <a:latin typeface="Courier"/>
                  </a:rPr>
                  <a:t> d)</a:t>
                </a:r>
              </a:p>
              <a:p>
                <a:pPr lvl="0" indent="0">
                  <a:buNone/>
                </a:pPr>
                <a:r>
                  <a:rPr>
                    <a:latin typeface="Courier"/>
                  </a:rPr>
                  <a:t>## 
## *---------------------------------*
## *          GARCH Model Fit        *
## *---------------------------------*
## 
## Conditional Variance Dynamics    
## -----------------------------------
## GARCH Model  : sGARCH(1,1)
## Mean Model   : ARFIMA(3,0,0)
## Distribution : norm 
## 
## Optimal Parameters
## ------------------------------------
##         Estimate  Std. Error  t value Pr(&gt;|t|)
## mu      0.828213    1.044427  0.79298 0.427788
## ar1     0.182797    0.055661  3.28411 0.001023
## ar2     0.083830    0.055118  1.52091 0.128282
## ar3     0.025723    0.053817  0.47797 0.632669
## mxreg1 -0.130815    0.083281 -1.57076 0.116237
## mxreg2 -0.041577    0.095066 -0.43735 0.661856
## mxreg3 -0.000159    0.000117 -1.36175 0.173278
## mxreg4  0.108487    0.100599  1.07841 0.280851
## mxreg5 -0.438873    0.437626 -1.00285 0.315933
## omega   0.184981    0.079906  2.31499 0.020613
## alpha1  0.190621    0.040313  4.72852 0.000002
## beta1   0.805855    0.034369 23.44727 0.000000
## 
## Robust Standard Errors:
##         Estimate  Std. Error  t value Pr(&gt;|t|)
## mu      0.828213    1.248895  0.66316 0.507230
## ar1     0.182797    0.055030  3.32174 0.000895
## ar2     0.083830    0.060353  1.38900 0.164834
## ar3     0.025723    0.056813  0.45277 0.650716
## mxreg1 -0.130815    0.081678 -1.60159 0.109246
## mxreg2 -0.041577    0.069099 -0.60171 0.547371
## mxreg3 -0.000159    0.000136 -1.16816 0.242742
## mxreg4  0.108487    0.112313  0.96594 0.334076
## mxreg5 -0.438873    0.377317 -1.16314 0.244771
## omega   0.184981    0.076488  2.41842 0.015588
## alpha1  0.190621    0.043850  4.34712 0.000014
## beta1   0.805855    0.030042 26.82431 0.000000
## 
## LogLikelihood : -1007.778 
## 
## Information Criteria
## ------------------------------------
##                    
## Akaike       4.8331
## Bayes        4.9481
## Shibata      4.8315
## Hannan-Quinn 4.8785
## 
## Weighted Ljung-Box Test on Standardized Residuals
## ------------------------------------
##                          statistic  p-value
## Lag[1]                       1.565 0.210940
## Lag[2*(p+q)+(p+q)-1][8]      6.202 0.005627
## Lag[4*(p+q)+(p+q)-1][14]     9.602 0.154639
## d.o.f=3
## H0 : No serial correlation
## 
## Weighted Ljung-Box Test on Standardized Squared Residuals
## ------------------------------------
##                         statistic p-value
## Lag[1]                     0.5128 0.47393
## Lag[2*(p+q)+(p+q)-1][5]    5.3330 0.12855
## Lag[4*(p+q)+(p+q)-1][9]   10.0431 0.04912
## d.o.f=2
## 
## Weighted ARCH LM Tests
## ------------------------------------
##             Statistic Shape Scale  P-Value
## ARCH Lag[3]     0.133 0.500 2.000 0.715381
## ARCH Lag[5]     9.460 1.440 1.667 0.008899
## ARCH Lag[7]    12.041 2.315 1.543 0.006066
## 
## Nyblom stability test
## ------------------------------------
## Joint Statistic:  1.8095
## Individual Statistics:              
## mu     0.11850
## ar1    0.22650
## ar2    0.20195
## ar3    0.05323
## mxreg1 0.05848
## mxreg2 0.07864
## mxreg3 0.18389
## mxreg4 0.10377
## mxreg5 0.08529
## omega  0.05126
## alpha1 0.10927
## beta1  0.13580
## 
## Asymptotic Critical Values (10% 5% 1%)
## Joint Statistic:          2.69 2.96 3.51
## Individual Statistic:     0.35 0.47 0.75
## 
## Sign Bias Test
## ------------------------------------
##                    t-value   prob sig
## Sign Bias          0.09473 0.9246    
## Negative Sign Bias 0.82757 0.4084    
## Positive Sign Bias 0.17236 0.8632    
## Joint Effect       1.18575 0.7564    
## 
## 
## Adjusted Pearson Goodness-of-Fit Test:
## ------------------------------------
##   group statistic p-value(g-1)
## 1    20     22.64       0.2534
## 2    30     28.57       0.4877
## 3    40     33.92       0.7003
## 4    50     41.74       0.7594
## 
## 
## Elapsed time : 0.163841</a:t>
                </a:r>
              </a:p>
              <a:p>
                <a:pPr marL="0" lvl="0" indent="0">
                  <a:buNone/>
                </a:pPr>
                <a:r>
                  <a:t>To summarize the output above:</a:t>
                </a:r>
              </a:p>
              <a:p>
                <a:pPr marL="0" lvl="0" indent="0">
                  <a:buNone/>
                </a:pPr>
                <a:r>
                  <a:t>mxreg1 is through mxreg5 correspond to TBillClose, InfRate, M2, UnempRate, Recession</a:t>
                </a:r>
              </a:p>
              <a:p>
                <a:pPr marL="0" lvl="0" indent="0">
                  <a:buNone/>
                </a:pPr>
                <a:r>
                  <a:t>It appears that with inclusion of the GARCH on the residuals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𝜙</m:t>
                        </m:r>
                      </m:e>
                      <m:sub>
                        <m:r>
                          <a:rPr>
                            <a:latin typeface="Cambria Math" panose="02040503050406030204" pitchFamily="18" charset="0"/>
                          </a:rPr>
                          <m:t>2</m:t>
                        </m:r>
                      </m:sub>
                    </m:sSub>
                  </m:oMath>
                </a14:m>
                <a:r>
                  <a:t> and </a:t>
                </a:r>
                <a14:m>
                  <m:oMath xmlns:m="http://schemas.openxmlformats.org/officeDocument/2006/math">
                    <m:sSub>
                      <m:sSubPr>
                        <m:ctrlPr>
                          <a:rPr i="1">
                            <a:latin typeface="Cambria Math" panose="02040503050406030204" pitchFamily="18" charset="0"/>
                          </a:rPr>
                        </m:ctrlPr>
                      </m:sSubPr>
                      <m:e>
                        <m:r>
                          <a:rPr>
                            <a:latin typeface="Cambria Math" panose="02040503050406030204" pitchFamily="18" charset="0"/>
                          </a:rPr>
                          <m:t>𝜙</m:t>
                        </m:r>
                      </m:e>
                      <m:sub>
                        <m:r>
                          <a:rPr>
                            <a:latin typeface="Cambria Math" panose="02040503050406030204" pitchFamily="18" charset="0"/>
                          </a:rPr>
                          <m:t>3</m:t>
                        </m:r>
                      </m:sub>
                    </m:sSub>
                  </m:oMath>
                </a14:m>
                <a:r>
                  <a:t> are no longer significant, and the only significant regressor is again InfRate (as expected based on the regression with ARIMA(3,0,0) result). All GARCH coefficients are significant.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80" b="-243268"/>
                </a:stretch>
              </a:blipFill>
            </p:spPr>
            <p:txBody>
              <a:bodyPr/>
              <a:lstStyle/>
              <a:p>
                <a:r>
                  <a:rPr lang="en-US">
                    <a:noFill/>
                  </a:rPr>
                  <a:t> </a:t>
                </a:r>
              </a:p>
            </p:txBody>
          </p:sp>
        </mc:Fallback>
      </mc:AlternateContent>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100" kern="1200">
                <a:solidFill>
                  <a:schemeClr val="tx1"/>
                </a:solidFill>
                <a:latin typeface="+mj-lt"/>
                <a:ea typeface="+mj-ea"/>
                <a:cs typeface="+mj-cs"/>
              </a:rPr>
              <a:t>Regression with ARMIA(3,0,0) with GARCH White noise confirmation</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b="1" dirty="0"/>
              <a:t>Interestingly, residuals of this model would not be considered white noise.</a:t>
            </a:r>
          </a:p>
          <a:p>
            <a:pPr lvl="0" defTabSz="914400">
              <a:lnSpc>
                <a:spcPct val="90000"/>
              </a:lnSpc>
            </a:pPr>
            <a:r>
              <a:rPr lang="en-US" sz="1500" dirty="0"/>
              <a:t>## 
##  Box-Pierce test
## 
## data:  </a:t>
            </a:r>
            <a:r>
              <a:rPr lang="en-US" sz="1500" dirty="0" err="1"/>
              <a:t>fit@fit$residuals</a:t>
            </a:r>
            <a:r>
              <a:rPr lang="en-US" sz="1500" dirty="0"/>
              <a:t>
## X-squared = 31.46, df = 20, p-value = 0.0494</a:t>
            </a:r>
          </a:p>
        </p:txBody>
      </p:sp>
      <p:pic>
        <p:nvPicPr>
          <p:cNvPr id="3" name="Picture 1" descr="DS809ProjectPresentation_files/figure-pptx/unnamed-chunk-86-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defTabSz="914400">
              <a:lnSpc>
                <a:spcPct val="90000"/>
              </a:lnSpc>
            </a:pPr>
            <a:r>
              <a:rPr lang="en-US" sz="2600" kern="1200">
                <a:solidFill>
                  <a:srgbClr val="FFFFFF"/>
                </a:solidFill>
                <a:latin typeface="+mj-lt"/>
                <a:ea typeface="+mj-ea"/>
                <a:cs typeface="+mj-cs"/>
              </a:rPr>
              <a:t>Regression with ARMIA(3,0,0) with GARCH Model Fit</a:t>
            </a:r>
          </a:p>
        </p:txBody>
      </p:sp>
      <p:sp>
        <p:nvSpPr>
          <p:cNvPr id="4" name="Text Placeholder 3"/>
          <p:cNvSpPr>
            <a:spLocks noGrp="1"/>
          </p:cNvSpPr>
          <p:nvPr>
            <p:ph type="body" sz="half" idx="2"/>
          </p:nvPr>
        </p:nvSpPr>
        <p:spPr>
          <a:xfrm>
            <a:off x="603504" y="2701528"/>
            <a:ext cx="2481098" cy="1241822"/>
          </a:xfrm>
        </p:spPr>
        <p:txBody>
          <a:bodyPr vert="horz" lIns="91440" tIns="45720" rIns="91440" bIns="45720" rtlCol="0">
            <a:normAutofit/>
          </a:bodyPr>
          <a:lstStyle/>
          <a:p>
            <a:pPr lvl="0" defTabSz="914400">
              <a:lnSpc>
                <a:spcPct val="90000"/>
              </a:lnSpc>
              <a:spcBef>
                <a:spcPts val="1000"/>
              </a:spcBef>
            </a:pPr>
            <a:r>
              <a:rPr lang="en-US" sz="1500" kern="1200">
                <a:solidFill>
                  <a:srgbClr val="FFFFFF"/>
                </a:solidFill>
                <a:latin typeface="+mn-lt"/>
                <a:ea typeface="+mn-ea"/>
                <a:cs typeface="+mn-cs"/>
              </a:rPr>
              <a:t>As expected the n ahead prediction value tends toward an asymptotic value:</a:t>
            </a:r>
          </a:p>
        </p:txBody>
      </p:sp>
      <p:pic>
        <p:nvPicPr>
          <p:cNvPr id="3" name="Picture 1" descr="DS809ProjectPresentation_files/figure-pptx/unnamed-chunk-87-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300" kern="1200">
                <a:solidFill>
                  <a:schemeClr val="tx1"/>
                </a:solidFill>
                <a:latin typeface="+mj-lt"/>
                <a:ea typeface="+mj-ea"/>
                <a:cs typeface="+mj-cs"/>
              </a:rPr>
              <a:t>Regression with ARMIA(3,0,0) with GARCH Modle Fit</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lvl="0" defTabSz="914400">
              <a:lnSpc>
                <a:spcPct val="90000"/>
              </a:lnSpc>
            </a:pPr>
            <a:r>
              <a:rPr lang="en-US" sz="1500" dirty="0"/>
              <a:t>When taking the predictions 1 step ahead, the model performs much better, though not as well as the ARIMA models without the regressors.</a:t>
            </a:r>
          </a:p>
        </p:txBody>
      </p:sp>
      <p:pic>
        <p:nvPicPr>
          <p:cNvPr id="3" name="Picture 1" descr="DS809ProjectPresentation_files/figure-pptx/unnamed-chunk-88-1.png"/>
          <p:cNvPicPr>
            <a:picLocks noGrp="1" noChangeAspect="1"/>
          </p:cNvPicPr>
          <p:nvPr/>
        </p:nvPicPr>
        <p:blipFill>
          <a:blip r:embed="rId2"/>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2600" kern="1200">
                <a:solidFill>
                  <a:schemeClr val="tx1"/>
                </a:solidFill>
                <a:latin typeface="+mj-lt"/>
                <a:ea typeface="+mj-ea"/>
                <a:cs typeface="+mj-cs"/>
              </a:rPr>
              <a:t>IIPI First Difference White Noise Process Rejection</a:t>
            </a:r>
          </a:p>
        </p:txBody>
      </p:sp>
      <mc:AlternateContent xmlns:mc="http://schemas.openxmlformats.org/markup-compatibility/2006" xmlns:a14="http://schemas.microsoft.com/office/drawing/2010/main">
        <mc:Choice Requires="a14">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fontScale="92500" lnSpcReduction="10000"/>
              </a:bodyPr>
              <a:lstStyle/>
              <a:p>
                <a:pPr lvl="0" defTabSz="914400">
                  <a:lnSpc>
                    <a:spcPct val="90000"/>
                  </a:lnSpc>
                </a:pPr>
                <a:r>
                  <a:rPr lang="en-US" sz="900" dirty="0"/>
                  <a:t>The first difference is also reviewed to ensure it is not white noise.</a:t>
                </a:r>
              </a:p>
              <a:p>
                <a:pPr lvl="0" defTabSz="914400">
                  <a:lnSpc>
                    <a:spcPct val="90000"/>
                  </a:lnSpc>
                </a:pPr>
                <a:endParaRPr lang="en-US" sz="900" dirty="0"/>
              </a:p>
              <a:p>
                <a:pPr lvl="0" defTabSz="914400">
                  <a:lnSpc>
                    <a:spcPct val="90000"/>
                  </a:lnSpc>
                </a:pPr>
                <a:r>
                  <a:rPr lang="en-US" sz="900" dirty="0"/>
                  <a:t>Again, the Box-Pierce Test is used to confirm the existence of autocorrelation up to a defined maximum lag value (here 36 months) for the first difference:</a:t>
                </a:r>
              </a:p>
              <a:p>
                <a:pPr lvl="0" defTabSz="914400">
                  <a:lnSpc>
                    <a:spcPct val="90000"/>
                  </a:lnSpc>
                </a:pPr>
                <a:r>
                  <a:rPr lang="en-US" sz="900" dirty="0"/>
                  <a:t>## 
##  Box-Pierce test
## 
## data:  </a:t>
                </a:r>
                <a:r>
                  <a:rPr lang="en-US" sz="900" dirty="0" err="1"/>
                  <a:t>df$IIPI_dif</a:t>
                </a:r>
                <a:r>
                  <a:rPr lang="en-US" sz="900" dirty="0"/>
                  <a:t>
## X-squared = 143.33, df = 36, p-value = 9.548e-15</a:t>
                </a:r>
              </a:p>
              <a:p>
                <a:pPr lvl="0" defTabSz="914400">
                  <a:lnSpc>
                    <a:spcPct val="90000"/>
                  </a:lnSpc>
                </a:pPr>
                <a:endParaRPr lang="en-US" sz="900" i="1" dirty="0">
                  <a:latin typeface="Cambria Math" panose="02040503050406030204" pitchFamily="18" charset="0"/>
                </a:endParaRPr>
              </a:p>
              <a:p>
                <a:pPr lvl="0" defTabSz="914400">
                  <a:lnSpc>
                    <a:spcPct val="90000"/>
                  </a:lnSpc>
                </a:pPr>
                <a14:m>
                  <m:oMath xmlns:m="http://schemas.openxmlformats.org/officeDocument/2006/math">
                    <m:sSub>
                      <m:sSubPr>
                        <m:ctrlPr>
                          <a:rPr lang="en-US" sz="900" i="1">
                            <a:latin typeface="Cambria Math" panose="02040503050406030204" pitchFamily="18" charset="0"/>
                          </a:rPr>
                        </m:ctrlPr>
                      </m:sSubPr>
                      <m:e>
                        <m:r>
                          <a:rPr lang="en-US" sz="900">
                            <a:latin typeface="Cambria Math" panose="02040503050406030204" pitchFamily="18" charset="0"/>
                          </a:rPr>
                          <m:t>𝐻</m:t>
                        </m:r>
                      </m:e>
                      <m:sub>
                        <m:r>
                          <a:rPr lang="en-US" sz="900">
                            <a:latin typeface="Cambria Math" panose="02040503050406030204" pitchFamily="18" charset="0"/>
                          </a:rPr>
                          <m:t>0</m:t>
                        </m:r>
                      </m:sub>
                    </m:sSub>
                  </m:oMath>
                </a14:m>
                <a:r>
                  <a:rPr lang="en-US" sz="900" dirty="0"/>
                  <a:t>: All </a:t>
                </a:r>
                <a:r>
                  <a:rPr lang="en-US" sz="900" dirty="0" err="1"/>
                  <a:t>autocorrelctions</a:t>
                </a:r>
                <a:r>
                  <a:rPr lang="en-US" sz="900" dirty="0"/>
                  <a:t> are zero (0), </a:t>
                </a:r>
                <a14:m>
                  <m:oMath xmlns:m="http://schemas.openxmlformats.org/officeDocument/2006/math">
                    <m:sSub>
                      <m:sSubPr>
                        <m:ctrlPr>
                          <a:rPr lang="en-US" sz="900" i="1">
                            <a:latin typeface="Cambria Math" panose="02040503050406030204" pitchFamily="18" charset="0"/>
                          </a:rPr>
                        </m:ctrlPr>
                      </m:sSubPr>
                      <m:e>
                        <m:r>
                          <a:rPr lang="en-US" sz="900">
                            <a:latin typeface="Cambria Math" panose="02040503050406030204" pitchFamily="18" charset="0"/>
                          </a:rPr>
                          <m:t>𝐻</m:t>
                        </m:r>
                      </m:e>
                      <m:sub>
                        <m:r>
                          <a:rPr lang="en-US" sz="900">
                            <a:latin typeface="Cambria Math" panose="02040503050406030204" pitchFamily="18" charset="0"/>
                          </a:rPr>
                          <m:t>𝑎</m:t>
                        </m:r>
                      </m:sub>
                    </m:sSub>
                  </m:oMath>
                </a14:m>
                <a:r>
                  <a:rPr lang="en-US" sz="900" dirty="0"/>
                  <a:t>: At least one (1) autocorrelation is not zero (0)</a:t>
                </a:r>
              </a:p>
              <a:p>
                <a:pPr lvl="0" defTabSz="914400">
                  <a:lnSpc>
                    <a:spcPct val="90000"/>
                  </a:lnSpc>
                </a:pPr>
                <a:endParaRPr lang="en-US" sz="900" dirty="0"/>
              </a:p>
              <a:p>
                <a:pPr lvl="0" defTabSz="914400">
                  <a:lnSpc>
                    <a:spcPct val="90000"/>
                  </a:lnSpc>
                </a:pPr>
                <a:r>
                  <a:rPr lang="en-US" sz="900" dirty="0"/>
                  <a:t>The test indicates one can safely reject the null hypothesis (H0) - such that at least one (1) </a:t>
                </a:r>
                <a:r>
                  <a:rPr lang="en-US" sz="900" dirty="0" err="1"/>
                  <a:t>autocorrleation</a:t>
                </a:r>
                <a:r>
                  <a:rPr lang="en-US" sz="900" dirty="0"/>
                  <a:t> is not zero in the first difference of the series.</a:t>
                </a:r>
              </a:p>
              <a:p>
                <a:pPr lvl="0" defTabSz="914400">
                  <a:lnSpc>
                    <a:spcPct val="90000"/>
                  </a:lnSpc>
                </a:pPr>
                <a:endParaRPr lang="en-US" sz="900" dirty="0"/>
              </a:p>
              <a:p>
                <a:pPr lvl="0" defTabSz="914400">
                  <a:lnSpc>
                    <a:spcPct val="90000"/>
                  </a:lnSpc>
                </a:pPr>
                <a:r>
                  <a:rPr lang="en-US" sz="900" dirty="0"/>
                  <a:t>This is also seen through visual inspection of the ACF chart:</a:t>
                </a:r>
              </a:p>
              <a:p>
                <a:pPr lvl="0" defTabSz="914400">
                  <a:lnSpc>
                    <a:spcPct val="90000"/>
                  </a:lnSpc>
                </a:pPr>
                <a:endParaRPr lang="en-US" sz="900" dirty="0"/>
              </a:p>
              <a:p>
                <a:pPr lvl="0" defTabSz="914400">
                  <a:lnSpc>
                    <a:spcPct val="90000"/>
                  </a:lnSpc>
                </a:pPr>
                <a:r>
                  <a:rPr lang="en-US" sz="900" dirty="0"/>
                  <a:t>The first difference of IIPI is stationary as can be seen in the fast decay in autocorrelation. </a:t>
                </a:r>
              </a:p>
              <a:p>
                <a:pPr lvl="0" defTabSz="914400">
                  <a:lnSpc>
                    <a:spcPct val="90000"/>
                  </a:lnSpc>
                </a:pPr>
                <a:endParaRPr lang="en-US" sz="900" dirty="0"/>
              </a:p>
              <a:p>
                <a:pPr lvl="0" defTabSz="914400">
                  <a:lnSpc>
                    <a:spcPct val="90000"/>
                  </a:lnSpc>
                </a:pPr>
                <a:r>
                  <a:rPr lang="en-US" sz="1200" b="1" dirty="0"/>
                  <a:t>Not white noise due to a variety of significant autocorrelations (those seen beyond the dotted blue line).</a:t>
                </a:r>
              </a:p>
            </p:txBody>
          </p:sp>
        </mc:Choice>
        <mc:Fallback xmlns="">
          <p:sp>
            <p:nvSpPr>
              <p:cNvPr id="4" name="Text Placeholder 3"/>
              <p:cNvSpPr>
                <a:spLocks noGrp="1" noRot="1" noChangeAspect="1" noMove="1" noResize="1" noEditPoints="1" noAdjustHandles="1" noChangeArrowheads="1" noChangeShapeType="1" noTextEdit="1"/>
              </p:cNvSpPr>
              <p:nvPr>
                <p:ph type="body" sz="half" idx="2"/>
              </p:nvPr>
            </p:nvSpPr>
            <p:spPr>
              <a:xfrm>
                <a:off x="603504" y="1591322"/>
                <a:ext cx="3867912" cy="2829757"/>
              </a:xfrm>
              <a:blipFill>
                <a:blip r:embed="rId2"/>
                <a:stretch>
                  <a:fillRect t="-216"/>
                </a:stretch>
              </a:blipFill>
            </p:spPr>
            <p:txBody>
              <a:bodyPr/>
              <a:lstStyle/>
              <a:p>
                <a:r>
                  <a:rPr lang="en-US">
                    <a:noFill/>
                  </a:rPr>
                  <a:t> </a:t>
                </a:r>
              </a:p>
            </p:txBody>
          </p:sp>
        </mc:Fallback>
      </mc:AlternateContent>
      <p:pic>
        <p:nvPicPr>
          <p:cNvPr id="3" name="Picture 1" descr="DS809ProjectPresentation_files/figure-pptx/unnamed-chunk-7-1.png"/>
          <p:cNvPicPr>
            <a:picLocks noGrp="1" noChangeAspect="1"/>
          </p:cNvPicPr>
          <p:nvPr/>
        </p:nvPicPr>
        <p:blipFill>
          <a:blip r:embed="rId3"/>
          <a:stretch>
            <a:fillRect/>
          </a:stretch>
        </p:blipFill>
        <p:spPr bwMode="auto">
          <a:xfrm>
            <a:off x="5227231" y="1092367"/>
            <a:ext cx="3552722" cy="2842178"/>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493"/>
            <a:ext cx="9144000" cy="5145993"/>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35193" y="-359"/>
            <a:ext cx="7101526" cy="514385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59"/>
            <a:ext cx="6993732" cy="514385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721684"/>
            <a:ext cx="4828275" cy="1958975"/>
          </a:xfrm>
        </p:spPr>
        <p:txBody>
          <a:bodyPr vert="horz" lIns="91440" tIns="45720" rIns="91440" bIns="45720" rtlCol="0" anchor="b">
            <a:normAutofit/>
          </a:bodyPr>
          <a:lstStyle/>
          <a:p>
            <a:pPr marL="0" lvl="0" indent="0" algn="l" defTabSz="914400">
              <a:lnSpc>
                <a:spcPct val="90000"/>
              </a:lnSpc>
            </a:pPr>
            <a:r>
              <a:rPr lang="en-US" sz="4100" kern="1200">
                <a:solidFill>
                  <a:schemeClr val="tx1"/>
                </a:solidFill>
                <a:latin typeface="+mj-lt"/>
                <a:ea typeface="+mj-ea"/>
                <a:cs typeface="+mj-cs"/>
              </a:rPr>
              <a:t>Vector Autoregressive Moving Average</a:t>
            </a:r>
          </a:p>
        </p:txBody>
      </p:sp>
    </p:spTree>
  </p:cSld>
  <p:clrMapOvr>
    <a:overrideClrMapping bg1="dk1" tx1="lt1" bg2="dk2" tx2="lt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51435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03504" y="480060"/>
            <a:ext cx="2462022" cy="3943350"/>
          </a:xfrm>
        </p:spPr>
        <p:txBody>
          <a:bodyPr>
            <a:normAutofit/>
          </a:bodyPr>
          <a:lstStyle/>
          <a:p>
            <a:pPr marL="0" lvl="0" indent="0">
              <a:buNone/>
            </a:pPr>
            <a:r>
              <a:rPr lang="en-US" sz="2800">
                <a:solidFill>
                  <a:schemeClr val="bg1"/>
                </a:solidFill>
              </a:rPr>
              <a:t>Vector Autoregressive Moving Average</a:t>
            </a:r>
          </a:p>
        </p:txBody>
      </p:sp>
      <p:sp>
        <p:nvSpPr>
          <p:cNvPr id="3" name="Content Placeholder 2"/>
          <p:cNvSpPr>
            <a:spLocks noGrp="1"/>
          </p:cNvSpPr>
          <p:nvPr>
            <p:ph idx="1"/>
          </p:nvPr>
        </p:nvSpPr>
        <p:spPr>
          <a:xfrm>
            <a:off x="4018788" y="480060"/>
            <a:ext cx="4518490" cy="3943350"/>
          </a:xfrm>
        </p:spPr>
        <p:txBody>
          <a:bodyPr anchor="ctr">
            <a:normAutofit/>
          </a:bodyPr>
          <a:lstStyle/>
          <a:p>
            <a:pPr marL="0" lvl="0" indent="0">
              <a:lnSpc>
                <a:spcPct val="90000"/>
              </a:lnSpc>
              <a:buNone/>
            </a:pPr>
            <a:r>
              <a:rPr lang="en-US" sz="1800" dirty="0"/>
              <a:t>VARMA is used to estimate systems of time series data, allowing for </a:t>
            </a:r>
            <a:r>
              <a:rPr lang="en-US" sz="1800" dirty="0" err="1"/>
              <a:t>concurent</a:t>
            </a:r>
            <a:r>
              <a:rPr lang="en-US" sz="1800" dirty="0"/>
              <a:t> parameter estimation.</a:t>
            </a:r>
          </a:p>
          <a:p>
            <a:pPr lvl="0">
              <a:lnSpc>
                <a:spcPct val="90000"/>
              </a:lnSpc>
            </a:pPr>
            <a:r>
              <a:rPr lang="en-US" sz="1800" dirty="0"/>
              <a:t>stationarity is induced in all variables by taking the first difference.</a:t>
            </a:r>
          </a:p>
          <a:p>
            <a:pPr lvl="0">
              <a:lnSpc>
                <a:spcPct val="90000"/>
              </a:lnSpc>
            </a:pPr>
            <a:r>
              <a:rPr lang="en-US" sz="1800" b="1" dirty="0"/>
              <a:t>Recession</a:t>
            </a:r>
            <a:r>
              <a:rPr lang="en-US" sz="1800" dirty="0"/>
              <a:t> is removed from the dataset as it is an indicator variable and is therefore not applicable in VARMA modelling.</a:t>
            </a:r>
          </a:p>
          <a:p>
            <a:pPr lvl="0">
              <a:lnSpc>
                <a:spcPct val="90000"/>
              </a:lnSpc>
            </a:pPr>
            <a:r>
              <a:rPr lang="en-US" sz="1800" dirty="0"/>
              <a:t>All pair-wise cross-correlation functions (CCFs) are checked for bivariate white noise.</a:t>
            </a:r>
          </a:p>
          <a:p>
            <a:pPr marL="0" lvl="0" indent="0">
              <a:lnSpc>
                <a:spcPct val="90000"/>
              </a:lnSpc>
              <a:buNone/>
            </a:pPr>
            <a:r>
              <a:rPr lang="en-US" sz="1800" dirty="0"/>
              <a:t>If one variable is found to be bivariate white noise with all others, it would be removed from the subsequent VARMA model.</a:t>
            </a:r>
          </a:p>
        </p:txBody>
      </p:sp>
    </p:spTree>
    <p:extLst>
      <p:ext uri="{BB962C8B-B14F-4D97-AF65-F5344CB8AC3E}">
        <p14:creationId xmlns:p14="http://schemas.microsoft.com/office/powerpoint/2010/main" val="26435277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2900" kern="1200">
                <a:solidFill>
                  <a:srgbClr val="FFFFFF"/>
                </a:solidFill>
                <a:latin typeface="+mj-lt"/>
                <a:ea typeface="+mj-ea"/>
                <a:cs typeface="+mj-cs"/>
              </a:rPr>
              <a:t>Vector Autoregressive Moving Average CCFs</a:t>
            </a:r>
          </a:p>
        </p:txBody>
      </p:sp>
      <p:pic>
        <p:nvPicPr>
          <p:cNvPr id="3" name="Picture 1" descr="DS809ProjectPresentation_files/figure-pptx/unnamed-chunk-89-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2900" kern="1200">
                <a:solidFill>
                  <a:srgbClr val="FFFFFF"/>
                </a:solidFill>
                <a:latin typeface="+mj-lt"/>
                <a:ea typeface="+mj-ea"/>
                <a:cs typeface="+mj-cs"/>
              </a:rPr>
              <a:t>Vector Autoregressive Moving Average CCFs</a:t>
            </a:r>
          </a:p>
        </p:txBody>
      </p:sp>
      <p:pic>
        <p:nvPicPr>
          <p:cNvPr id="3" name="Picture 1" descr="DS809ProjectPresentation_files/figure-pptx/unnamed-chunk-90-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2900" kern="1200">
                <a:solidFill>
                  <a:srgbClr val="FFFFFF"/>
                </a:solidFill>
                <a:latin typeface="+mj-lt"/>
                <a:ea typeface="+mj-ea"/>
                <a:cs typeface="+mj-cs"/>
              </a:rPr>
              <a:t>Vector Autoregressive Moving Average CCFs</a:t>
            </a:r>
          </a:p>
        </p:txBody>
      </p:sp>
      <p:pic>
        <p:nvPicPr>
          <p:cNvPr id="3" name="Picture 1" descr="DS809ProjectPresentation_files/figure-pptx/unnamed-chunk-91-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2900" kern="1200">
                <a:solidFill>
                  <a:srgbClr val="FFFFFF"/>
                </a:solidFill>
                <a:latin typeface="+mj-lt"/>
                <a:ea typeface="+mj-ea"/>
                <a:cs typeface="+mj-cs"/>
              </a:rPr>
              <a:t>Vector Autoregressive Moving Average CCFs</a:t>
            </a:r>
          </a:p>
        </p:txBody>
      </p:sp>
      <p:pic>
        <p:nvPicPr>
          <p:cNvPr id="3" name="Picture 1" descr="DS809ProjectPresentation_files/figure-pptx/unnamed-chunk-92-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841772"/>
            <a:ext cx="2481097" cy="1790700"/>
          </a:xfrm>
        </p:spPr>
        <p:txBody>
          <a:bodyPr vert="horz" lIns="91440" tIns="45720" rIns="91440" bIns="45720" rtlCol="0" anchor="b">
            <a:normAutofit/>
          </a:bodyPr>
          <a:lstStyle/>
          <a:p>
            <a:pPr marL="0" lvl="0" indent="0" algn="l" defTabSz="914400">
              <a:lnSpc>
                <a:spcPct val="90000"/>
              </a:lnSpc>
            </a:pPr>
            <a:r>
              <a:rPr lang="en-US" sz="2900" kern="1200">
                <a:solidFill>
                  <a:srgbClr val="FFFFFF"/>
                </a:solidFill>
                <a:latin typeface="+mj-lt"/>
                <a:ea typeface="+mj-ea"/>
                <a:cs typeface="+mj-cs"/>
              </a:rPr>
              <a:t>Vector Autoregressive Moving Average CCFs</a:t>
            </a:r>
          </a:p>
        </p:txBody>
      </p:sp>
      <p:pic>
        <p:nvPicPr>
          <p:cNvPr id="3" name="Picture 1" descr="DS809ProjectPresentation_files/figure-pptx/unnamed-chunk-93-1.png"/>
          <p:cNvPicPr>
            <a:picLocks noGrp="1" noChangeAspect="1"/>
          </p:cNvPicPr>
          <p:nvPr/>
        </p:nvPicPr>
        <p:blipFill>
          <a:blip r:embed="rId2"/>
          <a:stretch>
            <a:fillRect/>
          </a:stretch>
        </p:blipFill>
        <p:spPr bwMode="auto">
          <a:xfrm>
            <a:off x="3990747" y="689460"/>
            <a:ext cx="4705722" cy="3764578"/>
          </a:xfrm>
          <a:prstGeom prst="rect">
            <a:avLst/>
          </a:prstGeom>
          <a:noFill/>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Vector Autoregressive Moving Average CCFs</a:t>
            </a:r>
          </a:p>
        </p:txBody>
      </p:sp>
      <p:sp>
        <p:nvSpPr>
          <p:cNvPr id="4" name="Text Placeholder 3"/>
          <p:cNvSpPr>
            <a:spLocks noGrp="1"/>
          </p:cNvSpPr>
          <p:nvPr>
            <p:ph type="body" sz="half" idx="2"/>
          </p:nvPr>
        </p:nvSpPr>
        <p:spPr>
          <a:xfrm>
            <a:off x="603504" y="1591322"/>
            <a:ext cx="3867912" cy="2829757"/>
          </a:xfrm>
        </p:spPr>
        <p:txBody>
          <a:bodyPr vert="horz" lIns="91440" tIns="45720" rIns="91440" bIns="45720" rtlCol="0">
            <a:normAutofit/>
          </a:bodyPr>
          <a:lstStyle/>
          <a:p>
            <a:pPr marL="0" lvl="0" indent="-228600" defTabSz="914400">
              <a:lnSpc>
                <a:spcPct val="90000"/>
              </a:lnSpc>
              <a:buFont typeface="Arial" panose="020B0604020202020204" pitchFamily="34" charset="0"/>
              <a:buChar char="•"/>
            </a:pPr>
            <a:r>
              <a:rPr lang="en-US" sz="1500"/>
              <a:t>M2 would be a candidate for removal from the VARMA except that it is not bivariate white noise with GDP. All others are clearly not bivariate white noise.</a:t>
            </a:r>
          </a:p>
        </p:txBody>
      </p:sp>
      <p:pic>
        <p:nvPicPr>
          <p:cNvPr id="3" name="Picture 1" descr="DS809ProjectPresentation_files/figure-pptx/unnamed-chunk-94-1.png"/>
          <p:cNvPicPr>
            <a:picLocks noGrp="1" noChangeAspect="1"/>
          </p:cNvPicPr>
          <p:nvPr/>
        </p:nvPicPr>
        <p:blipFill rotWithShape="1">
          <a:blip r:embed="rId2"/>
          <a:srcRect r="49873" b="50086"/>
          <a:stretch/>
        </p:blipFill>
        <p:spPr bwMode="auto">
          <a:xfrm>
            <a:off x="5073777" y="695816"/>
            <a:ext cx="3981582" cy="3171724"/>
          </a:xfrm>
          <a:prstGeom prst="rect">
            <a:avLst/>
          </a:prstGeom>
          <a:noFill/>
        </p:spPr>
      </p:pic>
    </p:spTree>
  </p:cSld>
  <p:clrMapOvr>
    <a:overrideClrMapping bg1="dk1" tx1="lt1" bg2="dk2" tx2="lt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48445" cy="51435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09752"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480197"/>
            <a:ext cx="3867912" cy="1008731"/>
          </a:xfrm>
        </p:spPr>
        <p:txBody>
          <a:bodyPr vert="horz" lIns="91440" tIns="45720" rIns="91440" bIns="45720" rtlCol="0" anchor="ctr">
            <a:normAutofit/>
          </a:bodyPr>
          <a:lstStyle/>
          <a:p>
            <a:pPr marL="0" lvl="0" indent="0" defTabSz="914400">
              <a:lnSpc>
                <a:spcPct val="90000"/>
              </a:lnSpc>
            </a:pPr>
            <a:r>
              <a:rPr lang="en-US" sz="3000" kern="1200">
                <a:solidFill>
                  <a:schemeClr val="tx1"/>
                </a:solidFill>
                <a:latin typeface="+mj-lt"/>
                <a:ea typeface="+mj-ea"/>
                <a:cs typeface="+mj-cs"/>
              </a:rPr>
              <a:t>VAR(1) Model Estimation</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4848445" y="687723"/>
                <a:ext cx="3867912" cy="1169878"/>
              </a:xfrm>
            </p:spPr>
            <p:txBody>
              <a:bodyPr vert="horz" lIns="91440" tIns="45720" rIns="91440" bIns="45720" rtlCol="0">
                <a:normAutofit fontScale="92500" lnSpcReduction="10000"/>
              </a:bodyPr>
              <a:lstStyle/>
              <a:p>
                <a:pPr marL="0" lvl="0" indent="-228600" defTabSz="914400">
                  <a:lnSpc>
                    <a:spcPct val="90000"/>
                  </a:lnSpc>
                  <a:buFont typeface="Arial" panose="020B0604020202020204" pitchFamily="34" charset="0"/>
                  <a:buChar char="•"/>
                </a:pPr>
                <a:r>
                  <a:rPr lang="en-US" sz="1500" dirty="0">
                    <a:solidFill>
                      <a:schemeClr val="bg1"/>
                    </a:solidFill>
                  </a:rPr>
                  <a:t>In consideration of computation time only VAR(1) model is estimated, with a matrix of 49 </a:t>
                </a:r>
                <a14:m>
                  <m:oMath xmlns:m="http://schemas.openxmlformats.org/officeDocument/2006/math">
                    <m:r>
                      <a:rPr lang="en-US" sz="1500">
                        <a:solidFill>
                          <a:schemeClr val="bg1"/>
                        </a:solidFill>
                        <a:latin typeface="Cambria Math" panose="02040503050406030204" pitchFamily="18" charset="0"/>
                      </a:rPr>
                      <m:t>𝜙</m:t>
                    </m:r>
                  </m:oMath>
                </a14:m>
                <a:r>
                  <a:rPr lang="en-US" sz="1500" dirty="0">
                    <a:solidFill>
                      <a:schemeClr val="bg1"/>
                    </a:solidFill>
                  </a:rPr>
                  <a:t> estimates:</a:t>
                </a:r>
              </a:p>
              <a:p>
                <a:pPr marL="0" lvl="0" indent="-228600" defTabSz="914400">
                  <a:lnSpc>
                    <a:spcPct val="90000"/>
                  </a:lnSpc>
                  <a:buFont typeface="Arial" panose="020B0604020202020204" pitchFamily="34" charset="0"/>
                  <a:buChar char="•"/>
                </a:pPr>
                <a:r>
                  <a:rPr lang="en-US" sz="1500" dirty="0">
                    <a:solidFill>
                      <a:schemeClr val="bg1"/>
                    </a:solidFill>
                  </a:rPr>
                  <a:t>An interesting note: </a:t>
                </a:r>
                <a:r>
                  <a:rPr lang="en-US" sz="1500" b="1" dirty="0">
                    <a:solidFill>
                      <a:schemeClr val="bg1"/>
                    </a:solidFill>
                  </a:rPr>
                  <a:t>Industrial Production from the previous month has significant affect on the subsequent month’s GDP!</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4848445" y="687723"/>
                <a:ext cx="3867912" cy="1169878"/>
              </a:xfrm>
              <a:blipFill>
                <a:blip r:embed="rId2"/>
                <a:stretch>
                  <a:fillRect l="-472" t="-4167" r="-787" b="-4688"/>
                </a:stretch>
              </a:blipFill>
            </p:spPr>
            <p:txBody>
              <a:bodyPr/>
              <a:lstStyle/>
              <a:p>
                <a:r>
                  <a:rPr lang="en-US">
                    <a:noFill/>
                  </a:rPr>
                  <a:t> </a:t>
                </a:r>
              </a:p>
            </p:txBody>
          </p:sp>
        </mc:Fallback>
      </mc:AlternateContent>
      <p:graphicFrame>
        <p:nvGraphicFramePr>
          <p:cNvPr id="6" name="Content Placeholder 5"/>
          <p:cNvGraphicFramePr>
            <a:graphicFrameLocks noGrp="1"/>
          </p:cNvGraphicFramePr>
          <p:nvPr>
            <p:ph idx="1"/>
            <p:extLst>
              <p:ext uri="{D42A27DB-BD31-4B8C-83A1-F6EECF244321}">
                <p14:modId xmlns:p14="http://schemas.microsoft.com/office/powerpoint/2010/main" val="1129879030"/>
              </p:ext>
            </p:extLst>
          </p:nvPr>
        </p:nvGraphicFramePr>
        <p:xfrm>
          <a:off x="568144" y="2579077"/>
          <a:ext cx="8148213" cy="2496782"/>
        </p:xfrm>
        <a:graphic>
          <a:graphicData uri="http://schemas.openxmlformats.org/drawingml/2006/table">
            <a:tbl>
              <a:tblPr firstRow="1" bandRow="1">
                <a:tableStyleId>{8EC20E35-A176-4012-BC5E-935CFFF8708E}</a:tableStyleId>
              </a:tblPr>
              <a:tblGrid>
                <a:gridCol w="1041763">
                  <a:extLst>
                    <a:ext uri="{9D8B030D-6E8A-4147-A177-3AD203B41FA5}">
                      <a16:colId xmlns:a16="http://schemas.microsoft.com/office/drawing/2014/main" val="20000"/>
                    </a:ext>
                  </a:extLst>
                </a:gridCol>
                <a:gridCol w="970308">
                  <a:extLst>
                    <a:ext uri="{9D8B030D-6E8A-4147-A177-3AD203B41FA5}">
                      <a16:colId xmlns:a16="http://schemas.microsoft.com/office/drawing/2014/main" val="20001"/>
                    </a:ext>
                  </a:extLst>
                </a:gridCol>
                <a:gridCol w="1009456">
                  <a:extLst>
                    <a:ext uri="{9D8B030D-6E8A-4147-A177-3AD203B41FA5}">
                      <a16:colId xmlns:a16="http://schemas.microsoft.com/office/drawing/2014/main" val="20002"/>
                    </a:ext>
                  </a:extLst>
                </a:gridCol>
                <a:gridCol w="1041999">
                  <a:extLst>
                    <a:ext uri="{9D8B030D-6E8A-4147-A177-3AD203B41FA5}">
                      <a16:colId xmlns:a16="http://schemas.microsoft.com/office/drawing/2014/main" val="20003"/>
                    </a:ext>
                  </a:extLst>
                </a:gridCol>
                <a:gridCol w="1009456">
                  <a:extLst>
                    <a:ext uri="{9D8B030D-6E8A-4147-A177-3AD203B41FA5}">
                      <a16:colId xmlns:a16="http://schemas.microsoft.com/office/drawing/2014/main" val="20004"/>
                    </a:ext>
                  </a:extLst>
                </a:gridCol>
                <a:gridCol w="1009456">
                  <a:extLst>
                    <a:ext uri="{9D8B030D-6E8A-4147-A177-3AD203B41FA5}">
                      <a16:colId xmlns:a16="http://schemas.microsoft.com/office/drawing/2014/main" val="20005"/>
                    </a:ext>
                  </a:extLst>
                </a:gridCol>
                <a:gridCol w="1009456">
                  <a:extLst>
                    <a:ext uri="{9D8B030D-6E8A-4147-A177-3AD203B41FA5}">
                      <a16:colId xmlns:a16="http://schemas.microsoft.com/office/drawing/2014/main" val="20006"/>
                    </a:ext>
                  </a:extLst>
                </a:gridCol>
                <a:gridCol w="1056319">
                  <a:extLst>
                    <a:ext uri="{9D8B030D-6E8A-4147-A177-3AD203B41FA5}">
                      <a16:colId xmlns:a16="http://schemas.microsoft.com/office/drawing/2014/main" val="20007"/>
                    </a:ext>
                  </a:extLst>
                </a:gridCol>
              </a:tblGrid>
              <a:tr h="119342">
                <a:tc>
                  <a:txBody>
                    <a:bodyPr/>
                    <a:lstStyle/>
                    <a:p>
                      <a:endParaRPr sz="1400"/>
                    </a:p>
                  </a:txBody>
                  <a:tcPr marL="37151" marR="37151" marT="18575" marB="18575"/>
                </a:tc>
                <a:tc>
                  <a:txBody>
                    <a:bodyPr/>
                    <a:lstStyle/>
                    <a:p>
                      <a:pPr marL="0" lvl="0" indent="0" algn="r">
                        <a:buNone/>
                      </a:pPr>
                      <a:r>
                        <a:rPr sz="1400" dirty="0"/>
                        <a:t>IIPI</a:t>
                      </a:r>
                    </a:p>
                  </a:txBody>
                  <a:tcPr marL="37151" marR="37151" marT="18575" marB="18575"/>
                </a:tc>
                <a:tc>
                  <a:txBody>
                    <a:bodyPr/>
                    <a:lstStyle/>
                    <a:p>
                      <a:pPr marL="0" lvl="0" indent="0" algn="r">
                        <a:buNone/>
                      </a:pPr>
                      <a:r>
                        <a:rPr sz="1400"/>
                        <a:t>TBillClose</a:t>
                      </a:r>
                    </a:p>
                  </a:txBody>
                  <a:tcPr marL="37151" marR="37151" marT="18575" marB="18575"/>
                </a:tc>
                <a:tc>
                  <a:txBody>
                    <a:bodyPr/>
                    <a:lstStyle/>
                    <a:p>
                      <a:pPr marL="0" lvl="0" indent="0" algn="r">
                        <a:buNone/>
                      </a:pPr>
                      <a:r>
                        <a:rPr sz="1400"/>
                        <a:t>GDP</a:t>
                      </a:r>
                    </a:p>
                  </a:txBody>
                  <a:tcPr marL="37151" marR="37151" marT="18575" marB="18575"/>
                </a:tc>
                <a:tc>
                  <a:txBody>
                    <a:bodyPr/>
                    <a:lstStyle/>
                    <a:p>
                      <a:pPr marL="0" lvl="0" indent="0" algn="r">
                        <a:buNone/>
                      </a:pPr>
                      <a:r>
                        <a:rPr sz="1400"/>
                        <a:t>InfRate</a:t>
                      </a:r>
                    </a:p>
                  </a:txBody>
                  <a:tcPr marL="37151" marR="37151" marT="18575" marB="18575"/>
                </a:tc>
                <a:tc>
                  <a:txBody>
                    <a:bodyPr/>
                    <a:lstStyle/>
                    <a:p>
                      <a:pPr marL="0" lvl="0" indent="0" algn="r">
                        <a:buNone/>
                      </a:pPr>
                      <a:r>
                        <a:rPr sz="1400"/>
                        <a:t>IndPro</a:t>
                      </a:r>
                    </a:p>
                  </a:txBody>
                  <a:tcPr marL="37151" marR="37151" marT="18575" marB="18575"/>
                </a:tc>
                <a:tc>
                  <a:txBody>
                    <a:bodyPr/>
                    <a:lstStyle/>
                    <a:p>
                      <a:pPr marL="0" lvl="0" indent="0" algn="r">
                        <a:buNone/>
                      </a:pPr>
                      <a:r>
                        <a:rPr sz="1400"/>
                        <a:t>M2</a:t>
                      </a:r>
                    </a:p>
                  </a:txBody>
                  <a:tcPr marL="37151" marR="37151" marT="18575" marB="18575"/>
                </a:tc>
                <a:tc>
                  <a:txBody>
                    <a:bodyPr/>
                    <a:lstStyle/>
                    <a:p>
                      <a:pPr marL="0" lvl="0" indent="0" algn="r">
                        <a:buNone/>
                      </a:pPr>
                      <a:r>
                        <a:rPr sz="1400"/>
                        <a:t>UnempRate</a:t>
                      </a:r>
                    </a:p>
                  </a:txBody>
                  <a:tcPr marL="37151" marR="37151" marT="18575" marB="18575"/>
                </a:tc>
                <a:extLst>
                  <a:ext uri="{0D108BD9-81ED-4DB2-BD59-A6C34878D82A}">
                    <a16:rowId xmlns:a16="http://schemas.microsoft.com/office/drawing/2014/main" val="10000"/>
                  </a:ext>
                </a:extLst>
              </a:tr>
              <a:tr h="320896">
                <a:tc>
                  <a:txBody>
                    <a:bodyPr/>
                    <a:lstStyle/>
                    <a:p>
                      <a:pPr marL="0" lvl="0" indent="0">
                        <a:buNone/>
                      </a:pPr>
                      <a:r>
                        <a:rPr sz="1400"/>
                        <a:t>IIPI</a:t>
                      </a:r>
                    </a:p>
                  </a:txBody>
                  <a:tcPr marL="37151" marR="37151" marT="18575" marB="18575"/>
                </a:tc>
                <a:tc>
                  <a:txBody>
                    <a:bodyPr/>
                    <a:lstStyle/>
                    <a:p>
                      <a:pPr marL="0" lvl="0" indent="0" algn="r">
                        <a:buNone/>
                      </a:pPr>
                      <a:r>
                        <a:rPr sz="1400"/>
                        <a:t>0.3005948</a:t>
                      </a:r>
                    </a:p>
                  </a:txBody>
                  <a:tcPr marL="37151" marR="37151" marT="18575" marB="18575"/>
                </a:tc>
                <a:tc>
                  <a:txBody>
                    <a:bodyPr/>
                    <a:lstStyle/>
                    <a:p>
                      <a:pPr marL="0" lvl="0" indent="0" algn="r">
                        <a:buNone/>
                      </a:pPr>
                      <a:r>
                        <a:rPr sz="1400"/>
                        <a:t>0.0062764</a:t>
                      </a:r>
                    </a:p>
                  </a:txBody>
                  <a:tcPr marL="37151" marR="37151" marT="18575" marB="18575"/>
                </a:tc>
                <a:tc>
                  <a:txBody>
                    <a:bodyPr/>
                    <a:lstStyle/>
                    <a:p>
                      <a:pPr marL="0" lvl="0" indent="0" algn="r">
                        <a:buNone/>
                      </a:pPr>
                      <a:r>
                        <a:rPr sz="1400" dirty="0"/>
                        <a:t>0.6331118</a:t>
                      </a:r>
                    </a:p>
                  </a:txBody>
                  <a:tcPr marL="37151" marR="37151" marT="18575" marB="18575"/>
                </a:tc>
                <a:tc>
                  <a:txBody>
                    <a:bodyPr/>
                    <a:lstStyle/>
                    <a:p>
                      <a:pPr marL="0" lvl="0" indent="0" algn="r">
                        <a:buNone/>
                      </a:pPr>
                      <a:r>
                        <a:rPr sz="1400"/>
                        <a:t>0.0097601</a:t>
                      </a:r>
                    </a:p>
                  </a:txBody>
                  <a:tcPr marL="37151" marR="37151" marT="18575" marB="18575"/>
                </a:tc>
                <a:tc>
                  <a:txBody>
                    <a:bodyPr/>
                    <a:lstStyle/>
                    <a:p>
                      <a:pPr marL="0" lvl="0" indent="0" algn="r">
                        <a:buNone/>
                      </a:pPr>
                      <a:r>
                        <a:rPr sz="1400"/>
                        <a:t>0.0216818</a:t>
                      </a:r>
                    </a:p>
                  </a:txBody>
                  <a:tcPr marL="37151" marR="37151" marT="18575" marB="18575"/>
                </a:tc>
                <a:tc>
                  <a:txBody>
                    <a:bodyPr/>
                    <a:lstStyle/>
                    <a:p>
                      <a:pPr marL="0" lvl="0" indent="0" algn="r">
                        <a:buNone/>
                      </a:pPr>
                      <a:r>
                        <a:rPr sz="1400"/>
                        <a:t>-0.4756376</a:t>
                      </a:r>
                    </a:p>
                  </a:txBody>
                  <a:tcPr marL="37151" marR="37151" marT="18575" marB="18575"/>
                </a:tc>
                <a:tc>
                  <a:txBody>
                    <a:bodyPr/>
                    <a:lstStyle/>
                    <a:p>
                      <a:pPr marL="0" lvl="0" indent="0" algn="r">
                        <a:buNone/>
                      </a:pPr>
                      <a:r>
                        <a:rPr sz="1400"/>
                        <a:t>-0.0035395</a:t>
                      </a:r>
                    </a:p>
                  </a:txBody>
                  <a:tcPr marL="37151" marR="37151" marT="18575" marB="18575"/>
                </a:tc>
                <a:extLst>
                  <a:ext uri="{0D108BD9-81ED-4DB2-BD59-A6C34878D82A}">
                    <a16:rowId xmlns:a16="http://schemas.microsoft.com/office/drawing/2014/main" val="10001"/>
                  </a:ext>
                </a:extLst>
              </a:tr>
              <a:tr h="320896">
                <a:tc>
                  <a:txBody>
                    <a:bodyPr/>
                    <a:lstStyle/>
                    <a:p>
                      <a:pPr marL="0" lvl="0" indent="0">
                        <a:buNone/>
                      </a:pPr>
                      <a:r>
                        <a:rPr sz="1400"/>
                        <a:t>TBillClose</a:t>
                      </a:r>
                    </a:p>
                  </a:txBody>
                  <a:tcPr marL="37151" marR="37151" marT="18575" marB="18575"/>
                </a:tc>
                <a:tc>
                  <a:txBody>
                    <a:bodyPr/>
                    <a:lstStyle/>
                    <a:p>
                      <a:pPr marL="0" lvl="0" indent="0" algn="r">
                        <a:buNone/>
                      </a:pPr>
                      <a:r>
                        <a:rPr sz="1400"/>
                        <a:t>0.4149962</a:t>
                      </a:r>
                    </a:p>
                  </a:txBody>
                  <a:tcPr marL="37151" marR="37151" marT="18575" marB="18575"/>
                </a:tc>
                <a:tc>
                  <a:txBody>
                    <a:bodyPr/>
                    <a:lstStyle/>
                    <a:p>
                      <a:pPr marL="0" lvl="0" indent="0" algn="r">
                        <a:buNone/>
                      </a:pPr>
                      <a:r>
                        <a:rPr sz="1400"/>
                        <a:t>0.2898252</a:t>
                      </a:r>
                    </a:p>
                  </a:txBody>
                  <a:tcPr marL="37151" marR="37151" marT="18575" marB="18575"/>
                </a:tc>
                <a:tc>
                  <a:txBody>
                    <a:bodyPr/>
                    <a:lstStyle/>
                    <a:p>
                      <a:pPr marL="0" lvl="0" indent="0" algn="r">
                        <a:buNone/>
                      </a:pPr>
                      <a:r>
                        <a:rPr sz="1400"/>
                        <a:t>2.8811548</a:t>
                      </a:r>
                    </a:p>
                  </a:txBody>
                  <a:tcPr marL="37151" marR="37151" marT="18575" marB="18575"/>
                </a:tc>
                <a:tc>
                  <a:txBody>
                    <a:bodyPr/>
                    <a:lstStyle/>
                    <a:p>
                      <a:pPr marL="0" lvl="0" indent="0" algn="r">
                        <a:buNone/>
                      </a:pPr>
                      <a:r>
                        <a:rPr sz="1400"/>
                        <a:t>0.0365280</a:t>
                      </a:r>
                    </a:p>
                  </a:txBody>
                  <a:tcPr marL="37151" marR="37151" marT="18575" marB="18575"/>
                </a:tc>
                <a:tc>
                  <a:txBody>
                    <a:bodyPr/>
                    <a:lstStyle/>
                    <a:p>
                      <a:pPr marL="0" lvl="0" indent="0" algn="r">
                        <a:buNone/>
                      </a:pPr>
                      <a:r>
                        <a:rPr sz="1400"/>
                        <a:t>0.1319462</a:t>
                      </a:r>
                    </a:p>
                  </a:txBody>
                  <a:tcPr marL="37151" marR="37151" marT="18575" marB="18575"/>
                </a:tc>
                <a:tc>
                  <a:txBody>
                    <a:bodyPr/>
                    <a:lstStyle/>
                    <a:p>
                      <a:pPr marL="0" lvl="0" indent="0" algn="r">
                        <a:buNone/>
                      </a:pPr>
                      <a:r>
                        <a:rPr sz="1400"/>
                        <a:t>-2.3916959</a:t>
                      </a:r>
                    </a:p>
                  </a:txBody>
                  <a:tcPr marL="37151" marR="37151" marT="18575" marB="18575"/>
                </a:tc>
                <a:tc>
                  <a:txBody>
                    <a:bodyPr/>
                    <a:lstStyle/>
                    <a:p>
                      <a:pPr marL="0" lvl="0" indent="0" algn="r">
                        <a:buNone/>
                      </a:pPr>
                      <a:r>
                        <a:rPr sz="1400"/>
                        <a:t>-0.0287407</a:t>
                      </a:r>
                    </a:p>
                  </a:txBody>
                  <a:tcPr marL="37151" marR="37151" marT="18575" marB="18575"/>
                </a:tc>
                <a:extLst>
                  <a:ext uri="{0D108BD9-81ED-4DB2-BD59-A6C34878D82A}">
                    <a16:rowId xmlns:a16="http://schemas.microsoft.com/office/drawing/2014/main" val="10002"/>
                  </a:ext>
                </a:extLst>
              </a:tr>
              <a:tr h="320896">
                <a:tc>
                  <a:txBody>
                    <a:bodyPr/>
                    <a:lstStyle/>
                    <a:p>
                      <a:pPr marL="0" lvl="0" indent="0">
                        <a:buNone/>
                      </a:pPr>
                      <a:r>
                        <a:rPr sz="1400"/>
                        <a:t>GDP</a:t>
                      </a:r>
                    </a:p>
                  </a:txBody>
                  <a:tcPr marL="37151" marR="37151" marT="18575" marB="18575"/>
                </a:tc>
                <a:tc>
                  <a:txBody>
                    <a:bodyPr/>
                    <a:lstStyle/>
                    <a:p>
                      <a:pPr marL="0" lvl="0" indent="0" algn="r">
                        <a:buNone/>
                      </a:pPr>
                      <a:r>
                        <a:rPr sz="1400"/>
                        <a:t>0.0008294</a:t>
                      </a:r>
                    </a:p>
                  </a:txBody>
                  <a:tcPr marL="37151" marR="37151" marT="18575" marB="18575"/>
                </a:tc>
                <a:tc>
                  <a:txBody>
                    <a:bodyPr/>
                    <a:lstStyle/>
                    <a:p>
                      <a:pPr marL="0" lvl="0" indent="0" algn="r">
                        <a:buNone/>
                      </a:pPr>
                      <a:r>
                        <a:rPr sz="1400"/>
                        <a:t>0.0006881</a:t>
                      </a:r>
                    </a:p>
                  </a:txBody>
                  <a:tcPr marL="37151" marR="37151" marT="18575" marB="18575"/>
                </a:tc>
                <a:tc>
                  <a:txBody>
                    <a:bodyPr/>
                    <a:lstStyle/>
                    <a:p>
                      <a:pPr marL="0" lvl="0" indent="0" algn="r">
                        <a:buNone/>
                      </a:pPr>
                      <a:r>
                        <a:rPr sz="1400"/>
                        <a:t>-0.1430356</a:t>
                      </a:r>
                    </a:p>
                  </a:txBody>
                  <a:tcPr marL="37151" marR="37151" marT="18575" marB="18575"/>
                </a:tc>
                <a:tc>
                  <a:txBody>
                    <a:bodyPr/>
                    <a:lstStyle/>
                    <a:p>
                      <a:pPr marL="0" lvl="0" indent="0" algn="r">
                        <a:buNone/>
                      </a:pPr>
                      <a:r>
                        <a:rPr sz="1400"/>
                        <a:t>0.0005846</a:t>
                      </a:r>
                    </a:p>
                  </a:txBody>
                  <a:tcPr marL="37151" marR="37151" marT="18575" marB="18575"/>
                </a:tc>
                <a:tc>
                  <a:txBody>
                    <a:bodyPr/>
                    <a:lstStyle/>
                    <a:p>
                      <a:pPr marL="0" lvl="0" indent="0" algn="r">
                        <a:buNone/>
                      </a:pPr>
                      <a:r>
                        <a:rPr sz="1400"/>
                        <a:t>0.0016747</a:t>
                      </a:r>
                    </a:p>
                  </a:txBody>
                  <a:tcPr marL="37151" marR="37151" marT="18575" marB="18575"/>
                </a:tc>
                <a:tc>
                  <a:txBody>
                    <a:bodyPr/>
                    <a:lstStyle/>
                    <a:p>
                      <a:pPr marL="0" lvl="0" indent="0" algn="r">
                        <a:buNone/>
                      </a:pPr>
                      <a:r>
                        <a:rPr sz="1400"/>
                        <a:t>-0.0187129</a:t>
                      </a:r>
                    </a:p>
                  </a:txBody>
                  <a:tcPr marL="37151" marR="37151" marT="18575" marB="18575"/>
                </a:tc>
                <a:tc>
                  <a:txBody>
                    <a:bodyPr/>
                    <a:lstStyle/>
                    <a:p>
                      <a:pPr marL="0" lvl="0" indent="0" algn="r">
                        <a:buNone/>
                      </a:pPr>
                      <a:r>
                        <a:rPr sz="1400"/>
                        <a:t>-0.0003959</a:t>
                      </a:r>
                    </a:p>
                  </a:txBody>
                  <a:tcPr marL="37151" marR="37151" marT="18575" marB="18575"/>
                </a:tc>
                <a:extLst>
                  <a:ext uri="{0D108BD9-81ED-4DB2-BD59-A6C34878D82A}">
                    <a16:rowId xmlns:a16="http://schemas.microsoft.com/office/drawing/2014/main" val="10003"/>
                  </a:ext>
                </a:extLst>
              </a:tr>
              <a:tr h="320896">
                <a:tc>
                  <a:txBody>
                    <a:bodyPr/>
                    <a:lstStyle/>
                    <a:p>
                      <a:pPr marL="0" lvl="0" indent="0">
                        <a:buNone/>
                      </a:pPr>
                      <a:r>
                        <a:rPr sz="1400"/>
                        <a:t>InfRate</a:t>
                      </a:r>
                    </a:p>
                  </a:txBody>
                  <a:tcPr marL="37151" marR="37151" marT="18575" marB="18575"/>
                </a:tc>
                <a:tc>
                  <a:txBody>
                    <a:bodyPr/>
                    <a:lstStyle/>
                    <a:p>
                      <a:pPr marL="0" lvl="0" indent="0" algn="r">
                        <a:buNone/>
                      </a:pPr>
                      <a:r>
                        <a:rPr sz="1400"/>
                        <a:t>0.1565902</a:t>
                      </a:r>
                    </a:p>
                  </a:txBody>
                  <a:tcPr marL="37151" marR="37151" marT="18575" marB="18575"/>
                </a:tc>
                <a:tc>
                  <a:txBody>
                    <a:bodyPr/>
                    <a:lstStyle/>
                    <a:p>
                      <a:pPr marL="0" lvl="0" indent="0" algn="r">
                        <a:buNone/>
                      </a:pPr>
                      <a:r>
                        <a:rPr sz="1400"/>
                        <a:t>-0.0341202</a:t>
                      </a:r>
                    </a:p>
                  </a:txBody>
                  <a:tcPr marL="37151" marR="37151" marT="18575" marB="18575"/>
                </a:tc>
                <a:tc>
                  <a:txBody>
                    <a:bodyPr/>
                    <a:lstStyle/>
                    <a:p>
                      <a:pPr marL="0" lvl="0" indent="0" algn="r">
                        <a:buNone/>
                      </a:pPr>
                      <a:r>
                        <a:rPr sz="1400"/>
                        <a:t>2.8613937</a:t>
                      </a:r>
                    </a:p>
                  </a:txBody>
                  <a:tcPr marL="37151" marR="37151" marT="18575" marB="18575"/>
                </a:tc>
                <a:tc>
                  <a:txBody>
                    <a:bodyPr/>
                    <a:lstStyle/>
                    <a:p>
                      <a:pPr marL="0" lvl="0" indent="0" algn="r">
                        <a:buNone/>
                      </a:pPr>
                      <a:r>
                        <a:rPr sz="1400"/>
                        <a:t>0.3723366</a:t>
                      </a:r>
                    </a:p>
                  </a:txBody>
                  <a:tcPr marL="37151" marR="37151" marT="18575" marB="18575"/>
                </a:tc>
                <a:tc>
                  <a:txBody>
                    <a:bodyPr/>
                    <a:lstStyle/>
                    <a:p>
                      <a:pPr marL="0" lvl="0" indent="0" algn="r">
                        <a:buNone/>
                      </a:pPr>
                      <a:r>
                        <a:rPr sz="1400"/>
                        <a:t>0.0760777</a:t>
                      </a:r>
                    </a:p>
                  </a:txBody>
                  <a:tcPr marL="37151" marR="37151" marT="18575" marB="18575"/>
                </a:tc>
                <a:tc>
                  <a:txBody>
                    <a:bodyPr/>
                    <a:lstStyle/>
                    <a:p>
                      <a:pPr marL="0" lvl="0" indent="0" algn="r">
                        <a:buNone/>
                      </a:pPr>
                      <a:r>
                        <a:rPr sz="1400"/>
                        <a:t>-8.6053639</a:t>
                      </a:r>
                    </a:p>
                  </a:txBody>
                  <a:tcPr marL="37151" marR="37151" marT="18575" marB="18575"/>
                </a:tc>
                <a:tc>
                  <a:txBody>
                    <a:bodyPr/>
                    <a:lstStyle/>
                    <a:p>
                      <a:pPr marL="0" lvl="0" indent="0" algn="r">
                        <a:buNone/>
                      </a:pPr>
                      <a:r>
                        <a:rPr sz="1400"/>
                        <a:t>-0.0048826</a:t>
                      </a:r>
                    </a:p>
                  </a:txBody>
                  <a:tcPr marL="37151" marR="37151" marT="18575" marB="18575"/>
                </a:tc>
                <a:extLst>
                  <a:ext uri="{0D108BD9-81ED-4DB2-BD59-A6C34878D82A}">
                    <a16:rowId xmlns:a16="http://schemas.microsoft.com/office/drawing/2014/main" val="10004"/>
                  </a:ext>
                </a:extLst>
              </a:tr>
              <a:tr h="320896">
                <a:tc>
                  <a:txBody>
                    <a:bodyPr/>
                    <a:lstStyle/>
                    <a:p>
                      <a:pPr marL="0" lvl="0" indent="0">
                        <a:buNone/>
                      </a:pPr>
                      <a:r>
                        <a:rPr sz="1400"/>
                        <a:t>IndPro</a:t>
                      </a:r>
                    </a:p>
                  </a:txBody>
                  <a:tcPr marL="37151" marR="37151" marT="18575" marB="18575"/>
                </a:tc>
                <a:tc>
                  <a:txBody>
                    <a:bodyPr/>
                    <a:lstStyle/>
                    <a:p>
                      <a:pPr marL="0" lvl="0" indent="0" algn="r">
                        <a:buNone/>
                      </a:pPr>
                      <a:r>
                        <a:rPr sz="1400"/>
                        <a:t>1.0920535</a:t>
                      </a:r>
                    </a:p>
                  </a:txBody>
                  <a:tcPr marL="37151" marR="37151" marT="18575" marB="18575"/>
                </a:tc>
                <a:tc>
                  <a:txBody>
                    <a:bodyPr/>
                    <a:lstStyle/>
                    <a:p>
                      <a:pPr marL="0" lvl="0" indent="0" algn="r">
                        <a:buNone/>
                      </a:pPr>
                      <a:r>
                        <a:rPr sz="1400"/>
                        <a:t>-0.0029580</a:t>
                      </a:r>
                    </a:p>
                  </a:txBody>
                  <a:tcPr marL="37151" marR="37151" marT="18575" marB="18575"/>
                </a:tc>
                <a:tc>
                  <a:txBody>
                    <a:bodyPr/>
                    <a:lstStyle/>
                    <a:p>
                      <a:pPr marL="0" lvl="0" indent="0" algn="r">
                        <a:buNone/>
                      </a:pPr>
                      <a:r>
                        <a:rPr sz="1400" b="1" dirty="0"/>
                        <a:t>38.4951005</a:t>
                      </a:r>
                    </a:p>
                  </a:txBody>
                  <a:tcPr marL="37151" marR="37151" marT="18575" marB="18575"/>
                </a:tc>
                <a:tc>
                  <a:txBody>
                    <a:bodyPr/>
                    <a:lstStyle/>
                    <a:p>
                      <a:pPr marL="0" lvl="0" indent="0" algn="r">
                        <a:buNone/>
                      </a:pPr>
                      <a:r>
                        <a:rPr sz="1400"/>
                        <a:t>0.0275926</a:t>
                      </a:r>
                    </a:p>
                  </a:txBody>
                  <a:tcPr marL="37151" marR="37151" marT="18575" marB="18575"/>
                </a:tc>
                <a:tc>
                  <a:txBody>
                    <a:bodyPr/>
                    <a:lstStyle/>
                    <a:p>
                      <a:pPr marL="0" lvl="0" indent="0" algn="r">
                        <a:buNone/>
                      </a:pPr>
                      <a:r>
                        <a:rPr sz="1400"/>
                        <a:t>0.1319939</a:t>
                      </a:r>
                    </a:p>
                  </a:txBody>
                  <a:tcPr marL="37151" marR="37151" marT="18575" marB="18575"/>
                </a:tc>
                <a:tc>
                  <a:txBody>
                    <a:bodyPr/>
                    <a:lstStyle/>
                    <a:p>
                      <a:pPr marL="0" lvl="0" indent="0" algn="r">
                        <a:buNone/>
                      </a:pPr>
                      <a:r>
                        <a:rPr sz="1400"/>
                        <a:t>6.1424325</a:t>
                      </a:r>
                    </a:p>
                  </a:txBody>
                  <a:tcPr marL="37151" marR="37151" marT="18575" marB="18575"/>
                </a:tc>
                <a:tc>
                  <a:txBody>
                    <a:bodyPr/>
                    <a:lstStyle/>
                    <a:p>
                      <a:pPr marL="0" lvl="0" indent="0" algn="r">
                        <a:buNone/>
                      </a:pPr>
                      <a:r>
                        <a:rPr sz="1400"/>
                        <a:t>-0.0769526</a:t>
                      </a:r>
                    </a:p>
                  </a:txBody>
                  <a:tcPr marL="37151" marR="37151" marT="18575" marB="18575"/>
                </a:tc>
                <a:extLst>
                  <a:ext uri="{0D108BD9-81ED-4DB2-BD59-A6C34878D82A}">
                    <a16:rowId xmlns:a16="http://schemas.microsoft.com/office/drawing/2014/main" val="10005"/>
                  </a:ext>
                </a:extLst>
              </a:tr>
              <a:tr h="320896">
                <a:tc>
                  <a:txBody>
                    <a:bodyPr/>
                    <a:lstStyle/>
                    <a:p>
                      <a:pPr marL="0" lvl="0" indent="0">
                        <a:buNone/>
                      </a:pPr>
                      <a:r>
                        <a:rPr sz="1400"/>
                        <a:t>M2</a:t>
                      </a:r>
                    </a:p>
                  </a:txBody>
                  <a:tcPr marL="37151" marR="37151" marT="18575" marB="18575"/>
                </a:tc>
                <a:tc>
                  <a:txBody>
                    <a:bodyPr/>
                    <a:lstStyle/>
                    <a:p>
                      <a:pPr marL="0" lvl="0" indent="0" algn="r">
                        <a:buNone/>
                      </a:pPr>
                      <a:r>
                        <a:rPr sz="1400"/>
                        <a:t>0.0068815</a:t>
                      </a:r>
                    </a:p>
                  </a:txBody>
                  <a:tcPr marL="37151" marR="37151" marT="18575" marB="18575"/>
                </a:tc>
                <a:tc>
                  <a:txBody>
                    <a:bodyPr/>
                    <a:lstStyle/>
                    <a:p>
                      <a:pPr marL="0" lvl="0" indent="0" algn="r">
                        <a:buNone/>
                      </a:pPr>
                      <a:r>
                        <a:rPr sz="1400"/>
                        <a:t>-0.0002027</a:t>
                      </a:r>
                    </a:p>
                  </a:txBody>
                  <a:tcPr marL="37151" marR="37151" marT="18575" marB="18575"/>
                </a:tc>
                <a:tc>
                  <a:txBody>
                    <a:bodyPr/>
                    <a:lstStyle/>
                    <a:p>
                      <a:pPr marL="0" lvl="0" indent="0" algn="r">
                        <a:buNone/>
                      </a:pPr>
                      <a:r>
                        <a:rPr sz="1400"/>
                        <a:t>0.4821545</a:t>
                      </a:r>
                    </a:p>
                  </a:txBody>
                  <a:tcPr marL="37151" marR="37151" marT="18575" marB="18575"/>
                </a:tc>
                <a:tc>
                  <a:txBody>
                    <a:bodyPr/>
                    <a:lstStyle/>
                    <a:p>
                      <a:pPr marL="0" lvl="0" indent="0" algn="r">
                        <a:buNone/>
                      </a:pPr>
                      <a:r>
                        <a:rPr sz="1400"/>
                        <a:t>-0.0004496</a:t>
                      </a:r>
                    </a:p>
                  </a:txBody>
                  <a:tcPr marL="37151" marR="37151" marT="18575" marB="18575"/>
                </a:tc>
                <a:tc>
                  <a:txBody>
                    <a:bodyPr/>
                    <a:lstStyle/>
                    <a:p>
                      <a:pPr marL="0" lvl="0" indent="0" algn="r">
                        <a:buNone/>
                      </a:pPr>
                      <a:r>
                        <a:rPr sz="1400"/>
                        <a:t>0.0001455</a:t>
                      </a:r>
                    </a:p>
                  </a:txBody>
                  <a:tcPr marL="37151" marR="37151" marT="18575" marB="18575"/>
                </a:tc>
                <a:tc>
                  <a:txBody>
                    <a:bodyPr/>
                    <a:lstStyle/>
                    <a:p>
                      <a:pPr marL="0" lvl="0" indent="0" algn="r">
                        <a:buNone/>
                      </a:pPr>
                      <a:r>
                        <a:rPr sz="1400"/>
                        <a:t>0.4263939</a:t>
                      </a:r>
                    </a:p>
                  </a:txBody>
                  <a:tcPr marL="37151" marR="37151" marT="18575" marB="18575"/>
                </a:tc>
                <a:tc>
                  <a:txBody>
                    <a:bodyPr/>
                    <a:lstStyle/>
                    <a:p>
                      <a:pPr marL="0" lvl="0" indent="0" algn="r">
                        <a:buNone/>
                      </a:pPr>
                      <a:r>
                        <a:rPr sz="1400"/>
                        <a:t>0.0002248</a:t>
                      </a:r>
                    </a:p>
                  </a:txBody>
                  <a:tcPr marL="37151" marR="37151" marT="18575" marB="18575"/>
                </a:tc>
                <a:extLst>
                  <a:ext uri="{0D108BD9-81ED-4DB2-BD59-A6C34878D82A}">
                    <a16:rowId xmlns:a16="http://schemas.microsoft.com/office/drawing/2014/main" val="10006"/>
                  </a:ext>
                </a:extLst>
              </a:tr>
              <a:tr h="320896">
                <a:tc>
                  <a:txBody>
                    <a:bodyPr/>
                    <a:lstStyle/>
                    <a:p>
                      <a:pPr marL="0" lvl="0" indent="0">
                        <a:buNone/>
                      </a:pPr>
                      <a:r>
                        <a:rPr sz="1400"/>
                        <a:t>UnempRate</a:t>
                      </a:r>
                    </a:p>
                  </a:txBody>
                  <a:tcPr marL="37151" marR="37151" marT="18575" marB="18575"/>
                </a:tc>
                <a:tc>
                  <a:txBody>
                    <a:bodyPr/>
                    <a:lstStyle/>
                    <a:p>
                      <a:pPr marL="0" lvl="0" indent="0" algn="r">
                        <a:buNone/>
                      </a:pPr>
                      <a:r>
                        <a:rPr sz="1400"/>
                        <a:t>1.2035537</a:t>
                      </a:r>
                    </a:p>
                  </a:txBody>
                  <a:tcPr marL="37151" marR="37151" marT="18575" marB="18575"/>
                </a:tc>
                <a:tc>
                  <a:txBody>
                    <a:bodyPr/>
                    <a:lstStyle/>
                    <a:p>
                      <a:pPr marL="0" lvl="0" indent="0" algn="r">
                        <a:buNone/>
                      </a:pPr>
                      <a:r>
                        <a:rPr sz="1400"/>
                        <a:t>-0.4594747</a:t>
                      </a:r>
                    </a:p>
                  </a:txBody>
                  <a:tcPr marL="37151" marR="37151" marT="18575" marB="18575"/>
                </a:tc>
                <a:tc>
                  <a:txBody>
                    <a:bodyPr/>
                    <a:lstStyle/>
                    <a:p>
                      <a:pPr marL="0" lvl="0" indent="0" algn="r">
                        <a:buNone/>
                      </a:pPr>
                      <a:r>
                        <a:rPr sz="1400" dirty="0"/>
                        <a:t>5.9520571</a:t>
                      </a:r>
                    </a:p>
                  </a:txBody>
                  <a:tcPr marL="37151" marR="37151" marT="18575" marB="18575"/>
                </a:tc>
                <a:tc>
                  <a:txBody>
                    <a:bodyPr/>
                    <a:lstStyle/>
                    <a:p>
                      <a:pPr marL="0" lvl="0" indent="0" algn="r">
                        <a:buNone/>
                      </a:pPr>
                      <a:r>
                        <a:rPr sz="1400"/>
                        <a:t>-0.0053139</a:t>
                      </a:r>
                    </a:p>
                  </a:txBody>
                  <a:tcPr marL="37151" marR="37151" marT="18575" marB="18575"/>
                </a:tc>
                <a:tc>
                  <a:txBody>
                    <a:bodyPr/>
                    <a:lstStyle/>
                    <a:p>
                      <a:pPr marL="0" lvl="0" indent="0" algn="r">
                        <a:buNone/>
                      </a:pPr>
                      <a:r>
                        <a:rPr sz="1400"/>
                        <a:t>-0.5185707</a:t>
                      </a:r>
                    </a:p>
                  </a:txBody>
                  <a:tcPr marL="37151" marR="37151" marT="18575" marB="18575"/>
                </a:tc>
                <a:tc>
                  <a:txBody>
                    <a:bodyPr/>
                    <a:lstStyle/>
                    <a:p>
                      <a:pPr marL="0" lvl="0" indent="0" algn="r">
                        <a:buNone/>
                      </a:pPr>
                      <a:r>
                        <a:rPr sz="1400"/>
                        <a:t>2.2371101</a:t>
                      </a:r>
                    </a:p>
                  </a:txBody>
                  <a:tcPr marL="37151" marR="37151" marT="18575" marB="18575"/>
                </a:tc>
                <a:tc>
                  <a:txBody>
                    <a:bodyPr/>
                    <a:lstStyle/>
                    <a:p>
                      <a:pPr marL="0" lvl="0" indent="0" algn="r">
                        <a:buNone/>
                      </a:pPr>
                      <a:r>
                        <a:rPr sz="1400" dirty="0"/>
                        <a:t>0.0096518</a:t>
                      </a:r>
                    </a:p>
                  </a:txBody>
                  <a:tcPr marL="37151" marR="37151" marT="18575" marB="18575"/>
                </a:tc>
                <a:extLst>
                  <a:ext uri="{0D108BD9-81ED-4DB2-BD59-A6C34878D82A}">
                    <a16:rowId xmlns:a16="http://schemas.microsoft.com/office/drawing/2014/main" val="10007"/>
                  </a:ext>
                </a:extLst>
              </a:tr>
            </a:tbl>
          </a:graphicData>
        </a:graphic>
      </p:graphicFrame>
    </p:spTree>
  </p:cSld>
  <p:clrMapOvr>
    <a:overrideClrMapping bg1="dk1" tx1="lt1" bg2="dk2" tx2="lt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93"/>
            <a:ext cx="3543216" cy="5145993"/>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39281" cy="51435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03504" y="304800"/>
            <a:ext cx="2481097" cy="1790700"/>
          </a:xfrm>
        </p:spPr>
        <p:txBody>
          <a:bodyPr vert="horz" lIns="91440" tIns="45720" rIns="91440" bIns="45720" rtlCol="0" anchor="b">
            <a:normAutofit/>
          </a:bodyPr>
          <a:lstStyle/>
          <a:p>
            <a:pPr marL="0" lvl="0" indent="0" defTabSz="914400">
              <a:lnSpc>
                <a:spcPct val="90000"/>
              </a:lnSpc>
            </a:pPr>
            <a:r>
              <a:rPr lang="en-US" sz="3500" kern="1200" dirty="0">
                <a:solidFill>
                  <a:srgbClr val="FFFFFF"/>
                </a:solidFill>
                <a:latin typeface="+mj-lt"/>
                <a:ea typeface="+mj-ea"/>
                <a:cs typeface="+mj-cs"/>
              </a:rPr>
              <a:t>VAR(1) Parameter Significance</a:t>
            </a:r>
          </a:p>
        </p:txBody>
      </p:sp>
      <p:sp>
        <p:nvSpPr>
          <p:cNvPr id="4" name="Text Placeholder 3"/>
          <p:cNvSpPr>
            <a:spLocks noGrp="1"/>
          </p:cNvSpPr>
          <p:nvPr>
            <p:ph type="body" sz="half" idx="2"/>
          </p:nvPr>
        </p:nvSpPr>
        <p:spPr>
          <a:xfrm>
            <a:off x="603503" y="2080617"/>
            <a:ext cx="2481098" cy="1241822"/>
          </a:xfrm>
        </p:spPr>
        <p:txBody>
          <a:bodyPr vert="horz" lIns="91440" tIns="45720" rIns="91440" bIns="45720" rtlCol="0">
            <a:normAutofit/>
          </a:bodyPr>
          <a:lstStyle/>
          <a:p>
            <a:pPr lvl="0" defTabSz="914400">
              <a:lnSpc>
                <a:spcPct val="90000"/>
              </a:lnSpc>
              <a:spcBef>
                <a:spcPts val="1000"/>
              </a:spcBef>
            </a:pPr>
            <a:r>
              <a:rPr lang="en-US" sz="1500" kern="1200" dirty="0" err="1">
                <a:solidFill>
                  <a:srgbClr val="FFFFFF"/>
                </a:solidFill>
                <a:latin typeface="+mn-lt"/>
                <a:ea typeface="+mn-ea"/>
                <a:cs typeface="+mn-cs"/>
              </a:rPr>
              <a:t>Significnat</a:t>
            </a:r>
            <a:r>
              <a:rPr lang="en-US" sz="1500" kern="1200" dirty="0">
                <a:solidFill>
                  <a:srgbClr val="FFFFFF"/>
                </a:solidFill>
                <a:latin typeface="+mn-lt"/>
                <a:ea typeface="+mn-ea"/>
                <a:cs typeface="+mn-cs"/>
              </a:rPr>
              <a:t> if &gt;1.96</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30107126"/>
              </p:ext>
            </p:extLst>
          </p:nvPr>
        </p:nvGraphicFramePr>
        <p:xfrm>
          <a:off x="547751" y="2403129"/>
          <a:ext cx="8185702" cy="2656704"/>
        </p:xfrm>
        <a:graphic>
          <a:graphicData uri="http://schemas.openxmlformats.org/drawingml/2006/table">
            <a:tbl>
              <a:tblPr firstRow="1" bandRow="1">
                <a:tableStyleId>{073A0DAA-6AF3-43AB-8588-CEC1D06C72B9}</a:tableStyleId>
              </a:tblPr>
              <a:tblGrid>
                <a:gridCol w="1094662">
                  <a:extLst>
                    <a:ext uri="{9D8B030D-6E8A-4147-A177-3AD203B41FA5}">
                      <a16:colId xmlns:a16="http://schemas.microsoft.com/office/drawing/2014/main" val="20000"/>
                    </a:ext>
                  </a:extLst>
                </a:gridCol>
                <a:gridCol w="987093">
                  <a:extLst>
                    <a:ext uri="{9D8B030D-6E8A-4147-A177-3AD203B41FA5}">
                      <a16:colId xmlns:a16="http://schemas.microsoft.com/office/drawing/2014/main" val="20001"/>
                    </a:ext>
                  </a:extLst>
                </a:gridCol>
                <a:gridCol w="1020840">
                  <a:extLst>
                    <a:ext uri="{9D8B030D-6E8A-4147-A177-3AD203B41FA5}">
                      <a16:colId xmlns:a16="http://schemas.microsoft.com/office/drawing/2014/main" val="20002"/>
                    </a:ext>
                  </a:extLst>
                </a:gridCol>
                <a:gridCol w="987093">
                  <a:extLst>
                    <a:ext uri="{9D8B030D-6E8A-4147-A177-3AD203B41FA5}">
                      <a16:colId xmlns:a16="http://schemas.microsoft.com/office/drawing/2014/main" val="20003"/>
                    </a:ext>
                  </a:extLst>
                </a:gridCol>
                <a:gridCol w="987093">
                  <a:extLst>
                    <a:ext uri="{9D8B030D-6E8A-4147-A177-3AD203B41FA5}">
                      <a16:colId xmlns:a16="http://schemas.microsoft.com/office/drawing/2014/main" val="20004"/>
                    </a:ext>
                  </a:extLst>
                </a:gridCol>
                <a:gridCol w="987093">
                  <a:extLst>
                    <a:ext uri="{9D8B030D-6E8A-4147-A177-3AD203B41FA5}">
                      <a16:colId xmlns:a16="http://schemas.microsoft.com/office/drawing/2014/main" val="20005"/>
                    </a:ext>
                  </a:extLst>
                </a:gridCol>
                <a:gridCol w="987093">
                  <a:extLst>
                    <a:ext uri="{9D8B030D-6E8A-4147-A177-3AD203B41FA5}">
                      <a16:colId xmlns:a16="http://schemas.microsoft.com/office/drawing/2014/main" val="20006"/>
                    </a:ext>
                  </a:extLst>
                </a:gridCol>
                <a:gridCol w="1134735">
                  <a:extLst>
                    <a:ext uri="{9D8B030D-6E8A-4147-A177-3AD203B41FA5}">
                      <a16:colId xmlns:a16="http://schemas.microsoft.com/office/drawing/2014/main" val="20007"/>
                    </a:ext>
                  </a:extLst>
                </a:gridCol>
              </a:tblGrid>
              <a:tr h="263065">
                <a:tc>
                  <a:txBody>
                    <a:bodyPr/>
                    <a:lstStyle/>
                    <a:p>
                      <a:endParaRPr sz="1400" b="1" cap="none" spc="0" dirty="0">
                        <a:solidFill>
                          <a:schemeClr val="bg1"/>
                        </a:solidFill>
                      </a:endParaRPr>
                    </a:p>
                  </a:txBody>
                  <a:tcPr marL="0" marR="34920" marT="13968" marB="104760"/>
                </a:tc>
                <a:tc>
                  <a:txBody>
                    <a:bodyPr/>
                    <a:lstStyle/>
                    <a:p>
                      <a:pPr marL="0" lvl="0" indent="0" algn="r">
                        <a:buNone/>
                      </a:pPr>
                      <a:r>
                        <a:rPr sz="1400" b="1" cap="none" spc="0">
                          <a:solidFill>
                            <a:schemeClr val="bg1"/>
                          </a:solidFill>
                        </a:rPr>
                        <a:t>IIPI</a:t>
                      </a:r>
                    </a:p>
                  </a:txBody>
                  <a:tcPr marL="0" marR="34920" marT="13968" marB="104760"/>
                </a:tc>
                <a:tc>
                  <a:txBody>
                    <a:bodyPr/>
                    <a:lstStyle/>
                    <a:p>
                      <a:pPr marL="0" lvl="0" indent="0" algn="r">
                        <a:buNone/>
                      </a:pPr>
                      <a:r>
                        <a:rPr sz="1400" b="1" cap="none" spc="0">
                          <a:solidFill>
                            <a:schemeClr val="bg1"/>
                          </a:solidFill>
                        </a:rPr>
                        <a:t>TBillClose</a:t>
                      </a:r>
                    </a:p>
                  </a:txBody>
                  <a:tcPr marL="0" marR="34920" marT="13968" marB="104760"/>
                </a:tc>
                <a:tc>
                  <a:txBody>
                    <a:bodyPr/>
                    <a:lstStyle/>
                    <a:p>
                      <a:pPr marL="0" lvl="0" indent="0" algn="r">
                        <a:buNone/>
                      </a:pPr>
                      <a:r>
                        <a:rPr sz="1400" b="1" cap="none" spc="0">
                          <a:solidFill>
                            <a:schemeClr val="bg1"/>
                          </a:solidFill>
                        </a:rPr>
                        <a:t>GDP</a:t>
                      </a:r>
                    </a:p>
                  </a:txBody>
                  <a:tcPr marL="0" marR="34920" marT="13968" marB="104760"/>
                </a:tc>
                <a:tc>
                  <a:txBody>
                    <a:bodyPr/>
                    <a:lstStyle/>
                    <a:p>
                      <a:pPr marL="0" lvl="0" indent="0" algn="r">
                        <a:buNone/>
                      </a:pPr>
                      <a:r>
                        <a:rPr sz="1400" b="1" cap="none" spc="0">
                          <a:solidFill>
                            <a:schemeClr val="bg1"/>
                          </a:solidFill>
                        </a:rPr>
                        <a:t>InfRate</a:t>
                      </a:r>
                    </a:p>
                  </a:txBody>
                  <a:tcPr marL="0" marR="34920" marT="13968" marB="104760"/>
                </a:tc>
                <a:tc>
                  <a:txBody>
                    <a:bodyPr/>
                    <a:lstStyle/>
                    <a:p>
                      <a:pPr marL="0" lvl="0" indent="0" algn="r">
                        <a:buNone/>
                      </a:pPr>
                      <a:r>
                        <a:rPr sz="1400" b="1" cap="none" spc="0" dirty="0" err="1">
                          <a:solidFill>
                            <a:schemeClr val="bg1"/>
                          </a:solidFill>
                        </a:rPr>
                        <a:t>IndPro</a:t>
                      </a:r>
                      <a:endParaRPr sz="1400" b="1" cap="none" spc="0" dirty="0">
                        <a:solidFill>
                          <a:schemeClr val="bg1"/>
                        </a:solidFill>
                      </a:endParaRPr>
                    </a:p>
                  </a:txBody>
                  <a:tcPr marL="0" marR="34920" marT="13968" marB="104760"/>
                </a:tc>
                <a:tc>
                  <a:txBody>
                    <a:bodyPr/>
                    <a:lstStyle/>
                    <a:p>
                      <a:pPr marL="0" lvl="0" indent="0" algn="r">
                        <a:buNone/>
                      </a:pPr>
                      <a:r>
                        <a:rPr sz="1400" b="1" cap="none" spc="0" dirty="0">
                          <a:solidFill>
                            <a:schemeClr val="bg1"/>
                          </a:solidFill>
                        </a:rPr>
                        <a:t>M2</a:t>
                      </a:r>
                    </a:p>
                  </a:txBody>
                  <a:tcPr marL="0" marR="34920" marT="13968" marB="104760"/>
                </a:tc>
                <a:tc>
                  <a:txBody>
                    <a:bodyPr/>
                    <a:lstStyle/>
                    <a:p>
                      <a:pPr marL="0" lvl="0" indent="0" algn="r">
                        <a:buNone/>
                      </a:pPr>
                      <a:r>
                        <a:rPr sz="1400" b="1" cap="none" spc="0" dirty="0" err="1">
                          <a:solidFill>
                            <a:schemeClr val="bg1"/>
                          </a:solidFill>
                        </a:rPr>
                        <a:t>UnempRate</a:t>
                      </a:r>
                      <a:endParaRPr sz="1400" b="1" cap="none" spc="0" dirty="0">
                        <a:solidFill>
                          <a:schemeClr val="bg1"/>
                        </a:solidFill>
                      </a:endParaRPr>
                    </a:p>
                  </a:txBody>
                  <a:tcPr marL="0" marR="34920" marT="13968" marB="104760"/>
                </a:tc>
                <a:extLst>
                  <a:ext uri="{0D108BD9-81ED-4DB2-BD59-A6C34878D82A}">
                    <a16:rowId xmlns:a16="http://schemas.microsoft.com/office/drawing/2014/main" val="10000"/>
                  </a:ext>
                </a:extLst>
              </a:tr>
              <a:tr h="263065">
                <a:tc>
                  <a:txBody>
                    <a:bodyPr/>
                    <a:lstStyle/>
                    <a:p>
                      <a:pPr marL="0" lvl="0" indent="0">
                        <a:buNone/>
                      </a:pPr>
                      <a:r>
                        <a:rPr sz="1400" cap="none" spc="0">
                          <a:solidFill>
                            <a:schemeClr val="tx1"/>
                          </a:solidFill>
                        </a:rPr>
                        <a:t>IIPI</a:t>
                      </a:r>
                    </a:p>
                  </a:txBody>
                  <a:tcPr marL="0" marR="34920" marT="13968" marB="104760"/>
                </a:tc>
                <a:tc>
                  <a:txBody>
                    <a:bodyPr/>
                    <a:lstStyle/>
                    <a:p>
                      <a:pPr marL="0" lvl="0" indent="0" algn="r">
                        <a:buNone/>
                      </a:pPr>
                      <a:r>
                        <a:rPr sz="1400" cap="none" spc="0">
                          <a:solidFill>
                            <a:schemeClr val="tx1"/>
                          </a:solidFill>
                        </a:rPr>
                        <a:t>6.2954218</a:t>
                      </a:r>
                    </a:p>
                  </a:txBody>
                  <a:tcPr marL="0" marR="34920" marT="13968" marB="104760"/>
                </a:tc>
                <a:tc>
                  <a:txBody>
                    <a:bodyPr/>
                    <a:lstStyle/>
                    <a:p>
                      <a:pPr marL="0" lvl="0" indent="0" algn="r">
                        <a:buNone/>
                      </a:pPr>
                      <a:r>
                        <a:rPr sz="1400" cap="none" spc="0">
                          <a:solidFill>
                            <a:schemeClr val="tx1"/>
                          </a:solidFill>
                        </a:rPr>
                        <a:t>1.1255351</a:t>
                      </a:r>
                    </a:p>
                  </a:txBody>
                  <a:tcPr marL="0" marR="34920" marT="13968" marB="104760"/>
                </a:tc>
                <a:tc>
                  <a:txBody>
                    <a:bodyPr/>
                    <a:lstStyle/>
                    <a:p>
                      <a:pPr marL="0" lvl="0" indent="0" algn="r">
                        <a:buNone/>
                      </a:pPr>
                      <a:r>
                        <a:rPr sz="1400" cap="none" spc="0">
                          <a:solidFill>
                            <a:schemeClr val="tx1"/>
                          </a:solidFill>
                        </a:rPr>
                        <a:t>0.8625932</a:t>
                      </a:r>
                    </a:p>
                  </a:txBody>
                  <a:tcPr marL="0" marR="34920" marT="13968" marB="104760"/>
                </a:tc>
                <a:tc>
                  <a:txBody>
                    <a:bodyPr/>
                    <a:lstStyle/>
                    <a:p>
                      <a:pPr marL="0" lvl="0" indent="0" algn="r">
                        <a:buNone/>
                      </a:pPr>
                      <a:r>
                        <a:rPr sz="1400" cap="none" spc="0">
                          <a:solidFill>
                            <a:schemeClr val="tx1"/>
                          </a:solidFill>
                        </a:rPr>
                        <a:t>2.0722417</a:t>
                      </a:r>
                    </a:p>
                  </a:txBody>
                  <a:tcPr marL="0" marR="34920" marT="13968" marB="104760"/>
                </a:tc>
                <a:tc>
                  <a:txBody>
                    <a:bodyPr/>
                    <a:lstStyle/>
                    <a:p>
                      <a:pPr marL="0" lvl="0" indent="0" algn="r">
                        <a:buNone/>
                      </a:pPr>
                      <a:r>
                        <a:rPr sz="1400" cap="none" spc="0">
                          <a:solidFill>
                            <a:schemeClr val="tx1"/>
                          </a:solidFill>
                        </a:rPr>
                        <a:t>3.4912181</a:t>
                      </a:r>
                    </a:p>
                  </a:txBody>
                  <a:tcPr marL="0" marR="34920" marT="13968" marB="104760"/>
                </a:tc>
                <a:tc>
                  <a:txBody>
                    <a:bodyPr/>
                    <a:lstStyle/>
                    <a:p>
                      <a:pPr marL="0" lvl="0" indent="0" algn="r">
                        <a:buNone/>
                      </a:pPr>
                      <a:r>
                        <a:rPr sz="1400" cap="none" spc="0">
                          <a:solidFill>
                            <a:schemeClr val="tx1"/>
                          </a:solidFill>
                        </a:rPr>
                        <a:t>0.9092890</a:t>
                      </a:r>
                    </a:p>
                  </a:txBody>
                  <a:tcPr marL="0" marR="34920" marT="13968" marB="104760"/>
                </a:tc>
                <a:tc>
                  <a:txBody>
                    <a:bodyPr/>
                    <a:lstStyle/>
                    <a:p>
                      <a:pPr marL="0" lvl="0" indent="0" algn="r">
                        <a:buNone/>
                      </a:pPr>
                      <a:r>
                        <a:rPr sz="1400" cap="none" spc="0">
                          <a:solidFill>
                            <a:schemeClr val="tx1"/>
                          </a:solidFill>
                        </a:rPr>
                        <a:t>1.6826953</a:t>
                      </a:r>
                    </a:p>
                  </a:txBody>
                  <a:tcPr marL="0" marR="34920" marT="13968" marB="104760"/>
                </a:tc>
                <a:extLst>
                  <a:ext uri="{0D108BD9-81ED-4DB2-BD59-A6C34878D82A}">
                    <a16:rowId xmlns:a16="http://schemas.microsoft.com/office/drawing/2014/main" val="10001"/>
                  </a:ext>
                </a:extLst>
              </a:tr>
              <a:tr h="263065">
                <a:tc>
                  <a:txBody>
                    <a:bodyPr/>
                    <a:lstStyle/>
                    <a:p>
                      <a:pPr marL="0" lvl="0" indent="0">
                        <a:buNone/>
                      </a:pPr>
                      <a:r>
                        <a:rPr sz="1400" cap="none" spc="0">
                          <a:solidFill>
                            <a:schemeClr val="tx1"/>
                          </a:solidFill>
                        </a:rPr>
                        <a:t>TBillClose</a:t>
                      </a:r>
                    </a:p>
                  </a:txBody>
                  <a:tcPr marL="0" marR="34920" marT="13968" marB="104760"/>
                </a:tc>
                <a:tc>
                  <a:txBody>
                    <a:bodyPr/>
                    <a:lstStyle/>
                    <a:p>
                      <a:pPr marL="0" lvl="0" indent="0" algn="r">
                        <a:buNone/>
                      </a:pPr>
                      <a:r>
                        <a:rPr sz="1400" cap="none" spc="0">
                          <a:solidFill>
                            <a:schemeClr val="tx1"/>
                          </a:solidFill>
                        </a:rPr>
                        <a:t>1.0736669</a:t>
                      </a:r>
                    </a:p>
                  </a:txBody>
                  <a:tcPr marL="0" marR="34920" marT="13968" marB="104760"/>
                </a:tc>
                <a:tc>
                  <a:txBody>
                    <a:bodyPr/>
                    <a:lstStyle/>
                    <a:p>
                      <a:pPr marL="0" lvl="0" indent="0" algn="r">
                        <a:buNone/>
                      </a:pPr>
                      <a:r>
                        <a:rPr sz="1400" cap="none" spc="0">
                          <a:solidFill>
                            <a:schemeClr val="tx1"/>
                          </a:solidFill>
                        </a:rPr>
                        <a:t>6.4293550</a:t>
                      </a:r>
                    </a:p>
                  </a:txBody>
                  <a:tcPr marL="0" marR="34920" marT="13968" marB="104760"/>
                </a:tc>
                <a:tc>
                  <a:txBody>
                    <a:bodyPr/>
                    <a:lstStyle/>
                    <a:p>
                      <a:pPr marL="0" lvl="0" indent="0" algn="r">
                        <a:buNone/>
                      </a:pPr>
                      <a:r>
                        <a:rPr sz="1400" cap="none" spc="0">
                          <a:solidFill>
                            <a:schemeClr val="tx1"/>
                          </a:solidFill>
                        </a:rPr>
                        <a:t>0.4851040</a:t>
                      </a:r>
                    </a:p>
                  </a:txBody>
                  <a:tcPr marL="0" marR="34920" marT="13968" marB="104760"/>
                </a:tc>
                <a:tc>
                  <a:txBody>
                    <a:bodyPr/>
                    <a:lstStyle/>
                    <a:p>
                      <a:pPr marL="0" lvl="0" indent="0" algn="r">
                        <a:buNone/>
                      </a:pPr>
                      <a:r>
                        <a:rPr sz="1400" cap="none" spc="0">
                          <a:solidFill>
                            <a:schemeClr val="tx1"/>
                          </a:solidFill>
                        </a:rPr>
                        <a:t>0.9591342</a:t>
                      </a:r>
                    </a:p>
                  </a:txBody>
                  <a:tcPr marL="0" marR="34920" marT="13968" marB="104760"/>
                </a:tc>
                <a:tc>
                  <a:txBody>
                    <a:bodyPr/>
                    <a:lstStyle/>
                    <a:p>
                      <a:pPr marL="0" lvl="0" indent="0" algn="r">
                        <a:buNone/>
                      </a:pPr>
                      <a:r>
                        <a:rPr sz="1400" cap="none" spc="0">
                          <a:solidFill>
                            <a:schemeClr val="tx1"/>
                          </a:solidFill>
                        </a:rPr>
                        <a:t>2.6274657</a:t>
                      </a:r>
                    </a:p>
                  </a:txBody>
                  <a:tcPr marL="0" marR="34920" marT="13968" marB="104760"/>
                </a:tc>
                <a:tc>
                  <a:txBody>
                    <a:bodyPr/>
                    <a:lstStyle/>
                    <a:p>
                      <a:pPr marL="0" lvl="0" indent="0" algn="r">
                        <a:buNone/>
                      </a:pPr>
                      <a:r>
                        <a:rPr sz="1400" cap="none" spc="0">
                          <a:solidFill>
                            <a:schemeClr val="tx1"/>
                          </a:solidFill>
                        </a:rPr>
                        <a:t>0.5655601</a:t>
                      </a:r>
                    </a:p>
                  </a:txBody>
                  <a:tcPr marL="0" marR="34920" marT="13968" marB="104760"/>
                </a:tc>
                <a:tc>
                  <a:txBody>
                    <a:bodyPr/>
                    <a:lstStyle/>
                    <a:p>
                      <a:pPr marL="0" lvl="0" indent="0" algn="r">
                        <a:buNone/>
                      </a:pPr>
                      <a:r>
                        <a:rPr sz="1400" cap="none" spc="0">
                          <a:solidFill>
                            <a:schemeClr val="tx1"/>
                          </a:solidFill>
                        </a:rPr>
                        <a:t>1.6898429</a:t>
                      </a:r>
                    </a:p>
                  </a:txBody>
                  <a:tcPr marL="0" marR="34920" marT="13968" marB="104760"/>
                </a:tc>
                <a:extLst>
                  <a:ext uri="{0D108BD9-81ED-4DB2-BD59-A6C34878D82A}">
                    <a16:rowId xmlns:a16="http://schemas.microsoft.com/office/drawing/2014/main" val="10002"/>
                  </a:ext>
                </a:extLst>
              </a:tr>
              <a:tr h="263065">
                <a:tc>
                  <a:txBody>
                    <a:bodyPr/>
                    <a:lstStyle/>
                    <a:p>
                      <a:pPr marL="0" lvl="0" indent="0">
                        <a:buNone/>
                      </a:pPr>
                      <a:r>
                        <a:rPr sz="1400" cap="none" spc="0">
                          <a:solidFill>
                            <a:schemeClr val="tx1"/>
                          </a:solidFill>
                        </a:rPr>
                        <a:t>GDP</a:t>
                      </a:r>
                    </a:p>
                  </a:txBody>
                  <a:tcPr marL="0" marR="34920" marT="13968" marB="104760"/>
                </a:tc>
                <a:tc>
                  <a:txBody>
                    <a:bodyPr/>
                    <a:lstStyle/>
                    <a:p>
                      <a:pPr marL="0" lvl="0" indent="0" algn="r">
                        <a:buNone/>
                      </a:pPr>
                      <a:r>
                        <a:rPr sz="1400" cap="none" spc="0">
                          <a:solidFill>
                            <a:schemeClr val="tx1"/>
                          </a:solidFill>
                        </a:rPr>
                        <a:t>0.2743562</a:t>
                      </a:r>
                    </a:p>
                  </a:txBody>
                  <a:tcPr marL="0" marR="34920" marT="13968" marB="104760"/>
                </a:tc>
                <a:tc>
                  <a:txBody>
                    <a:bodyPr/>
                    <a:lstStyle/>
                    <a:p>
                      <a:pPr marL="0" lvl="0" indent="0" algn="r">
                        <a:buNone/>
                      </a:pPr>
                      <a:r>
                        <a:rPr sz="1400" cap="none" spc="0">
                          <a:solidFill>
                            <a:schemeClr val="tx1"/>
                          </a:solidFill>
                        </a:rPr>
                        <a:t>1.9496803</a:t>
                      </a:r>
                    </a:p>
                  </a:txBody>
                  <a:tcPr marL="0" marR="34920" marT="13968" marB="104760"/>
                </a:tc>
                <a:tc>
                  <a:txBody>
                    <a:bodyPr/>
                    <a:lstStyle/>
                    <a:p>
                      <a:pPr marL="0" lvl="0" indent="0" algn="r">
                        <a:buNone/>
                      </a:pPr>
                      <a:r>
                        <a:rPr sz="1400" cap="none" spc="0">
                          <a:solidFill>
                            <a:schemeClr val="tx1"/>
                          </a:solidFill>
                        </a:rPr>
                        <a:t>3.0789594</a:t>
                      </a:r>
                    </a:p>
                  </a:txBody>
                  <a:tcPr marL="0" marR="34920" marT="13968" marB="104760"/>
                </a:tc>
                <a:tc>
                  <a:txBody>
                    <a:bodyPr/>
                    <a:lstStyle/>
                    <a:p>
                      <a:pPr marL="0" lvl="0" indent="0" algn="r">
                        <a:buNone/>
                      </a:pPr>
                      <a:r>
                        <a:rPr sz="1400" cap="none" spc="0">
                          <a:solidFill>
                            <a:schemeClr val="tx1"/>
                          </a:solidFill>
                        </a:rPr>
                        <a:t>1.9606739</a:t>
                      </a:r>
                    </a:p>
                  </a:txBody>
                  <a:tcPr marL="0" marR="34920" marT="13968" marB="104760"/>
                </a:tc>
                <a:tc>
                  <a:txBody>
                    <a:bodyPr/>
                    <a:lstStyle/>
                    <a:p>
                      <a:pPr marL="0" lvl="0" indent="0" algn="r">
                        <a:buNone/>
                      </a:pPr>
                      <a:r>
                        <a:rPr sz="1400" cap="none" spc="0">
                          <a:solidFill>
                            <a:schemeClr val="tx1"/>
                          </a:solidFill>
                        </a:rPr>
                        <a:t>4.2602952</a:t>
                      </a:r>
                    </a:p>
                  </a:txBody>
                  <a:tcPr marL="0" marR="34920" marT="13968" marB="104760"/>
                </a:tc>
                <a:tc>
                  <a:txBody>
                    <a:bodyPr/>
                    <a:lstStyle/>
                    <a:p>
                      <a:pPr marL="0" lvl="0" indent="0" algn="r">
                        <a:buNone/>
                      </a:pPr>
                      <a:r>
                        <a:rPr sz="1400" cap="none" spc="0">
                          <a:solidFill>
                            <a:schemeClr val="tx1"/>
                          </a:solidFill>
                        </a:rPr>
                        <a:t>0.5652120</a:t>
                      </a:r>
                    </a:p>
                  </a:txBody>
                  <a:tcPr marL="0" marR="34920" marT="13968" marB="104760"/>
                </a:tc>
                <a:tc>
                  <a:txBody>
                    <a:bodyPr/>
                    <a:lstStyle/>
                    <a:p>
                      <a:pPr marL="0" lvl="0" indent="0" algn="r">
                        <a:buNone/>
                      </a:pPr>
                      <a:r>
                        <a:rPr sz="1400" cap="none" spc="0">
                          <a:solidFill>
                            <a:schemeClr val="tx1"/>
                          </a:solidFill>
                        </a:rPr>
                        <a:t>2.9733342</a:t>
                      </a:r>
                    </a:p>
                  </a:txBody>
                  <a:tcPr marL="0" marR="34920" marT="13968" marB="104760"/>
                </a:tc>
                <a:extLst>
                  <a:ext uri="{0D108BD9-81ED-4DB2-BD59-A6C34878D82A}">
                    <a16:rowId xmlns:a16="http://schemas.microsoft.com/office/drawing/2014/main" val="10003"/>
                  </a:ext>
                </a:extLst>
              </a:tr>
              <a:tr h="263065">
                <a:tc>
                  <a:txBody>
                    <a:bodyPr/>
                    <a:lstStyle/>
                    <a:p>
                      <a:pPr marL="0" lvl="0" indent="0">
                        <a:buNone/>
                      </a:pPr>
                      <a:r>
                        <a:rPr sz="1400" cap="none" spc="0">
                          <a:solidFill>
                            <a:schemeClr val="tx1"/>
                          </a:solidFill>
                        </a:rPr>
                        <a:t>InfRate</a:t>
                      </a:r>
                    </a:p>
                  </a:txBody>
                  <a:tcPr marL="0" marR="34920" marT="13968" marB="104760"/>
                </a:tc>
                <a:tc>
                  <a:txBody>
                    <a:bodyPr/>
                    <a:lstStyle/>
                    <a:p>
                      <a:pPr marL="0" lvl="0" indent="0" algn="r">
                        <a:buNone/>
                      </a:pPr>
                      <a:r>
                        <a:rPr sz="1400" cap="none" spc="0">
                          <a:solidFill>
                            <a:schemeClr val="tx1"/>
                          </a:solidFill>
                        </a:rPr>
                        <a:t>0.3373553</a:t>
                      </a:r>
                    </a:p>
                  </a:txBody>
                  <a:tcPr marL="0" marR="34920" marT="13968" marB="104760"/>
                </a:tc>
                <a:tc>
                  <a:txBody>
                    <a:bodyPr/>
                    <a:lstStyle/>
                    <a:p>
                      <a:pPr marL="0" lvl="0" indent="0" algn="r">
                        <a:buNone/>
                      </a:pPr>
                      <a:r>
                        <a:rPr sz="1400" cap="none" spc="0">
                          <a:solidFill>
                            <a:schemeClr val="tx1"/>
                          </a:solidFill>
                        </a:rPr>
                        <a:t>0.6294744</a:t>
                      </a:r>
                    </a:p>
                  </a:txBody>
                  <a:tcPr marL="0" marR="34920" marT="13968" marB="104760"/>
                </a:tc>
                <a:tc>
                  <a:txBody>
                    <a:bodyPr/>
                    <a:lstStyle/>
                    <a:p>
                      <a:pPr marL="0" lvl="0" indent="0" algn="r">
                        <a:buNone/>
                      </a:pPr>
                      <a:r>
                        <a:rPr sz="1400" cap="none" spc="0">
                          <a:solidFill>
                            <a:schemeClr val="tx1"/>
                          </a:solidFill>
                        </a:rPr>
                        <a:t>0.4010733</a:t>
                      </a:r>
                    </a:p>
                  </a:txBody>
                  <a:tcPr marL="0" marR="34920" marT="13968" marB="104760"/>
                </a:tc>
                <a:tc>
                  <a:txBody>
                    <a:bodyPr/>
                    <a:lstStyle/>
                    <a:p>
                      <a:pPr marL="0" lvl="0" indent="0" algn="r">
                        <a:buNone/>
                      </a:pPr>
                      <a:r>
                        <a:rPr sz="1400" cap="none" spc="0">
                          <a:solidFill>
                            <a:schemeClr val="tx1"/>
                          </a:solidFill>
                        </a:rPr>
                        <a:t>8.1333096</a:t>
                      </a:r>
                    </a:p>
                  </a:txBody>
                  <a:tcPr marL="0" marR="34920" marT="13968" marB="104760"/>
                </a:tc>
                <a:tc>
                  <a:txBody>
                    <a:bodyPr/>
                    <a:lstStyle/>
                    <a:p>
                      <a:pPr marL="0" lvl="0" indent="0" algn="r">
                        <a:buNone/>
                      </a:pPr>
                      <a:r>
                        <a:rPr sz="1400" cap="none" spc="0">
                          <a:solidFill>
                            <a:schemeClr val="tx1"/>
                          </a:solidFill>
                        </a:rPr>
                        <a:t>1.2603479</a:t>
                      </a:r>
                    </a:p>
                  </a:txBody>
                  <a:tcPr marL="0" marR="34920" marT="13968" marB="104760"/>
                </a:tc>
                <a:tc>
                  <a:txBody>
                    <a:bodyPr/>
                    <a:lstStyle/>
                    <a:p>
                      <a:pPr marL="0" lvl="0" indent="0" algn="r">
                        <a:buNone/>
                      </a:pPr>
                      <a:r>
                        <a:rPr sz="1400" cap="none" spc="0">
                          <a:solidFill>
                            <a:schemeClr val="tx1"/>
                          </a:solidFill>
                        </a:rPr>
                        <a:t>1.6925581</a:t>
                      </a:r>
                    </a:p>
                  </a:txBody>
                  <a:tcPr marL="0" marR="34920" marT="13968" marB="104760"/>
                </a:tc>
                <a:tc>
                  <a:txBody>
                    <a:bodyPr/>
                    <a:lstStyle/>
                    <a:p>
                      <a:pPr marL="0" lvl="0" indent="0" algn="r">
                        <a:buNone/>
                      </a:pPr>
                      <a:r>
                        <a:rPr sz="1400" cap="none" spc="0">
                          <a:solidFill>
                            <a:schemeClr val="tx1"/>
                          </a:solidFill>
                        </a:rPr>
                        <a:t>0.2387558</a:t>
                      </a:r>
                    </a:p>
                  </a:txBody>
                  <a:tcPr marL="0" marR="34920" marT="13968" marB="104760"/>
                </a:tc>
                <a:extLst>
                  <a:ext uri="{0D108BD9-81ED-4DB2-BD59-A6C34878D82A}">
                    <a16:rowId xmlns:a16="http://schemas.microsoft.com/office/drawing/2014/main" val="10004"/>
                  </a:ext>
                </a:extLst>
              </a:tr>
              <a:tr h="263065">
                <a:tc>
                  <a:txBody>
                    <a:bodyPr/>
                    <a:lstStyle/>
                    <a:p>
                      <a:pPr marL="0" lvl="0" indent="0">
                        <a:buNone/>
                      </a:pPr>
                      <a:r>
                        <a:rPr sz="1400" cap="none" spc="0">
                          <a:solidFill>
                            <a:schemeClr val="tx1"/>
                          </a:solidFill>
                        </a:rPr>
                        <a:t>IndPro</a:t>
                      </a:r>
                    </a:p>
                  </a:txBody>
                  <a:tcPr marL="0" marR="34920" marT="13968" marB="104760"/>
                </a:tc>
                <a:tc>
                  <a:txBody>
                    <a:bodyPr/>
                    <a:lstStyle/>
                    <a:p>
                      <a:pPr marL="0" lvl="0" indent="0" algn="r">
                        <a:buNone/>
                      </a:pPr>
                      <a:r>
                        <a:rPr sz="1400" cap="none" spc="0">
                          <a:solidFill>
                            <a:schemeClr val="tx1"/>
                          </a:solidFill>
                        </a:rPr>
                        <a:t>2.9307513</a:t>
                      </a:r>
                    </a:p>
                  </a:txBody>
                  <a:tcPr marL="0" marR="34920" marT="13968" marB="104760"/>
                </a:tc>
                <a:tc>
                  <a:txBody>
                    <a:bodyPr/>
                    <a:lstStyle/>
                    <a:p>
                      <a:pPr marL="0" lvl="0" indent="0" algn="r">
                        <a:buNone/>
                      </a:pPr>
                      <a:r>
                        <a:rPr sz="1400" cap="none" spc="0">
                          <a:solidFill>
                            <a:schemeClr val="tx1"/>
                          </a:solidFill>
                        </a:rPr>
                        <a:t>0.0678201</a:t>
                      </a:r>
                    </a:p>
                  </a:txBody>
                  <a:tcPr marL="0" marR="34920" marT="13968" marB="104760"/>
                </a:tc>
                <a:tc>
                  <a:txBody>
                    <a:bodyPr/>
                    <a:lstStyle/>
                    <a:p>
                      <a:pPr marL="0" lvl="0" indent="0" algn="r">
                        <a:buNone/>
                      </a:pPr>
                      <a:r>
                        <a:rPr sz="1400" cap="none" spc="0">
                          <a:solidFill>
                            <a:schemeClr val="tx1"/>
                          </a:solidFill>
                        </a:rPr>
                        <a:t>6.7208944</a:t>
                      </a:r>
                    </a:p>
                  </a:txBody>
                  <a:tcPr marL="0" marR="34920" marT="13968" marB="104760"/>
                </a:tc>
                <a:tc>
                  <a:txBody>
                    <a:bodyPr/>
                    <a:lstStyle/>
                    <a:p>
                      <a:pPr marL="0" lvl="0" indent="0" algn="r">
                        <a:buNone/>
                      </a:pPr>
                      <a:r>
                        <a:rPr sz="1400" cap="none" spc="0">
                          <a:solidFill>
                            <a:schemeClr val="tx1"/>
                          </a:solidFill>
                        </a:rPr>
                        <a:t>0.7505189</a:t>
                      </a:r>
                    </a:p>
                  </a:txBody>
                  <a:tcPr marL="0" marR="34920" marT="13968" marB="104760"/>
                </a:tc>
                <a:tc>
                  <a:txBody>
                    <a:bodyPr/>
                    <a:lstStyle/>
                    <a:p>
                      <a:pPr marL="0" lvl="0" indent="0" algn="r">
                        <a:buNone/>
                      </a:pPr>
                      <a:r>
                        <a:rPr sz="1400" cap="none" spc="0">
                          <a:solidFill>
                            <a:schemeClr val="tx1"/>
                          </a:solidFill>
                        </a:rPr>
                        <a:t>2.7234662</a:t>
                      </a:r>
                    </a:p>
                  </a:txBody>
                  <a:tcPr marL="0" marR="34920" marT="13968" marB="104760"/>
                </a:tc>
                <a:tc>
                  <a:txBody>
                    <a:bodyPr/>
                    <a:lstStyle/>
                    <a:p>
                      <a:pPr marL="0" lvl="0" indent="0" algn="r">
                        <a:buNone/>
                      </a:pPr>
                      <a:r>
                        <a:rPr sz="1400" cap="none" spc="0">
                          <a:solidFill>
                            <a:schemeClr val="tx1"/>
                          </a:solidFill>
                        </a:rPr>
                        <a:t>1.5046711</a:t>
                      </a:r>
                    </a:p>
                  </a:txBody>
                  <a:tcPr marL="0" marR="34920" marT="13968" marB="104760"/>
                </a:tc>
                <a:tc>
                  <a:txBody>
                    <a:bodyPr/>
                    <a:lstStyle/>
                    <a:p>
                      <a:pPr marL="0" lvl="0" indent="0" algn="r">
                        <a:buNone/>
                      </a:pPr>
                      <a:r>
                        <a:rPr sz="1400" cap="none" spc="0">
                          <a:solidFill>
                            <a:schemeClr val="tx1"/>
                          </a:solidFill>
                        </a:rPr>
                        <a:t>4.6869664</a:t>
                      </a:r>
                    </a:p>
                  </a:txBody>
                  <a:tcPr marL="0" marR="34920" marT="13968" marB="104760"/>
                </a:tc>
                <a:extLst>
                  <a:ext uri="{0D108BD9-81ED-4DB2-BD59-A6C34878D82A}">
                    <a16:rowId xmlns:a16="http://schemas.microsoft.com/office/drawing/2014/main" val="10005"/>
                  </a:ext>
                </a:extLst>
              </a:tr>
              <a:tr h="263065">
                <a:tc>
                  <a:txBody>
                    <a:bodyPr/>
                    <a:lstStyle/>
                    <a:p>
                      <a:pPr marL="0" lvl="0" indent="0">
                        <a:buNone/>
                      </a:pPr>
                      <a:r>
                        <a:rPr sz="1400" cap="none" spc="0">
                          <a:solidFill>
                            <a:schemeClr val="tx1"/>
                          </a:solidFill>
                        </a:rPr>
                        <a:t>M2</a:t>
                      </a:r>
                    </a:p>
                  </a:txBody>
                  <a:tcPr marL="0" marR="34920" marT="13968" marB="104760"/>
                </a:tc>
                <a:tc>
                  <a:txBody>
                    <a:bodyPr/>
                    <a:lstStyle/>
                    <a:p>
                      <a:pPr marL="0" lvl="0" indent="0" algn="r">
                        <a:buNone/>
                      </a:pPr>
                      <a:r>
                        <a:rPr sz="1400" cap="none" spc="0">
                          <a:solidFill>
                            <a:schemeClr val="tx1"/>
                          </a:solidFill>
                        </a:rPr>
                        <a:t>1.6798273</a:t>
                      </a:r>
                    </a:p>
                  </a:txBody>
                  <a:tcPr marL="0" marR="34920" marT="13968" marB="104760"/>
                </a:tc>
                <a:tc>
                  <a:txBody>
                    <a:bodyPr/>
                    <a:lstStyle/>
                    <a:p>
                      <a:pPr marL="0" lvl="0" indent="0" algn="r">
                        <a:buNone/>
                      </a:pPr>
                      <a:r>
                        <a:rPr sz="1400" cap="none" spc="0">
                          <a:solidFill>
                            <a:schemeClr val="tx1"/>
                          </a:solidFill>
                        </a:rPr>
                        <a:t>0.4238165</a:t>
                      </a:r>
                    </a:p>
                  </a:txBody>
                  <a:tcPr marL="0" marR="34920" marT="13968" marB="104760"/>
                </a:tc>
                <a:tc>
                  <a:txBody>
                    <a:bodyPr/>
                    <a:lstStyle/>
                    <a:p>
                      <a:pPr marL="0" lvl="0" indent="0" algn="r">
                        <a:buNone/>
                      </a:pPr>
                      <a:r>
                        <a:rPr sz="1400" cap="none" spc="0">
                          <a:solidFill>
                            <a:schemeClr val="tx1"/>
                          </a:solidFill>
                        </a:rPr>
                        <a:t>7.6571374</a:t>
                      </a:r>
                    </a:p>
                  </a:txBody>
                  <a:tcPr marL="0" marR="34920" marT="13968" marB="104760"/>
                </a:tc>
                <a:tc>
                  <a:txBody>
                    <a:bodyPr/>
                    <a:lstStyle/>
                    <a:p>
                      <a:pPr marL="0" lvl="0" indent="0" algn="r">
                        <a:buNone/>
                      </a:pPr>
                      <a:r>
                        <a:rPr sz="1400" cap="none" spc="0">
                          <a:solidFill>
                            <a:schemeClr val="tx1"/>
                          </a:solidFill>
                        </a:rPr>
                        <a:t>1.1126582</a:t>
                      </a:r>
                    </a:p>
                  </a:txBody>
                  <a:tcPr marL="0" marR="34920" marT="13968" marB="104760"/>
                </a:tc>
                <a:tc>
                  <a:txBody>
                    <a:bodyPr/>
                    <a:lstStyle/>
                    <a:p>
                      <a:pPr marL="0" lvl="0" indent="0" algn="r">
                        <a:buNone/>
                      </a:pPr>
                      <a:r>
                        <a:rPr sz="1400" cap="none" spc="0">
                          <a:solidFill>
                            <a:schemeClr val="tx1"/>
                          </a:solidFill>
                        </a:rPr>
                        <a:t>0.2731064</a:t>
                      </a:r>
                    </a:p>
                  </a:txBody>
                  <a:tcPr marL="0" marR="34920" marT="13968" marB="104760"/>
                </a:tc>
                <a:tc>
                  <a:txBody>
                    <a:bodyPr/>
                    <a:lstStyle/>
                    <a:p>
                      <a:pPr marL="0" lvl="0" indent="0" algn="r">
                        <a:buNone/>
                      </a:pPr>
                      <a:r>
                        <a:rPr sz="1400" cap="none" spc="0">
                          <a:solidFill>
                            <a:schemeClr val="tx1"/>
                          </a:solidFill>
                        </a:rPr>
                        <a:t>9.5013832</a:t>
                      </a:r>
                    </a:p>
                  </a:txBody>
                  <a:tcPr marL="0" marR="34920" marT="13968" marB="104760"/>
                </a:tc>
                <a:tc>
                  <a:txBody>
                    <a:bodyPr/>
                    <a:lstStyle/>
                    <a:p>
                      <a:pPr marL="0" lvl="0" indent="0" algn="r">
                        <a:buNone/>
                      </a:pPr>
                      <a:r>
                        <a:rPr sz="1400" cap="none" spc="0">
                          <a:solidFill>
                            <a:schemeClr val="tx1"/>
                          </a:solidFill>
                        </a:rPr>
                        <a:t>1.2456107</a:t>
                      </a:r>
                    </a:p>
                  </a:txBody>
                  <a:tcPr marL="0" marR="34920" marT="13968" marB="104760"/>
                </a:tc>
                <a:extLst>
                  <a:ext uri="{0D108BD9-81ED-4DB2-BD59-A6C34878D82A}">
                    <a16:rowId xmlns:a16="http://schemas.microsoft.com/office/drawing/2014/main" val="10006"/>
                  </a:ext>
                </a:extLst>
              </a:tr>
              <a:tr h="263065">
                <a:tc>
                  <a:txBody>
                    <a:bodyPr/>
                    <a:lstStyle/>
                    <a:p>
                      <a:pPr marL="0" lvl="0" indent="0">
                        <a:buNone/>
                      </a:pPr>
                      <a:r>
                        <a:rPr sz="1400" cap="none" spc="0">
                          <a:solidFill>
                            <a:schemeClr val="tx1"/>
                          </a:solidFill>
                        </a:rPr>
                        <a:t>UnempRate</a:t>
                      </a:r>
                    </a:p>
                  </a:txBody>
                  <a:tcPr marL="0" marR="34920" marT="13968" marB="104760"/>
                </a:tc>
                <a:tc>
                  <a:txBody>
                    <a:bodyPr/>
                    <a:lstStyle/>
                    <a:p>
                      <a:pPr marL="0" lvl="0" indent="0" algn="r">
                        <a:buNone/>
                      </a:pPr>
                      <a:r>
                        <a:rPr sz="1400" cap="none" spc="0">
                          <a:solidFill>
                            <a:schemeClr val="tx1"/>
                          </a:solidFill>
                        </a:rPr>
                        <a:t>1.0457814</a:t>
                      </a:r>
                    </a:p>
                  </a:txBody>
                  <a:tcPr marL="0" marR="34920" marT="13968" marB="104760"/>
                </a:tc>
                <a:tc>
                  <a:txBody>
                    <a:bodyPr/>
                    <a:lstStyle/>
                    <a:p>
                      <a:pPr marL="0" lvl="0" indent="0" algn="r">
                        <a:buNone/>
                      </a:pPr>
                      <a:r>
                        <a:rPr sz="1400" cap="none" spc="0">
                          <a:solidFill>
                            <a:schemeClr val="tx1"/>
                          </a:solidFill>
                        </a:rPr>
                        <a:t>3.4167056</a:t>
                      </a:r>
                    </a:p>
                  </a:txBody>
                  <a:tcPr marL="0" marR="34920" marT="13968" marB="104760"/>
                </a:tc>
                <a:tc>
                  <a:txBody>
                    <a:bodyPr/>
                    <a:lstStyle/>
                    <a:p>
                      <a:pPr marL="0" lvl="0" indent="0" algn="r">
                        <a:buNone/>
                      </a:pPr>
                      <a:r>
                        <a:rPr sz="1400" cap="none" spc="0">
                          <a:solidFill>
                            <a:schemeClr val="tx1"/>
                          </a:solidFill>
                        </a:rPr>
                        <a:t>0.3364158</a:t>
                      </a:r>
                    </a:p>
                  </a:txBody>
                  <a:tcPr marL="0" marR="34920" marT="13968" marB="104760"/>
                </a:tc>
                <a:tc>
                  <a:txBody>
                    <a:bodyPr/>
                    <a:lstStyle/>
                    <a:p>
                      <a:pPr marL="0" lvl="0" indent="0" algn="r">
                        <a:buNone/>
                      </a:pPr>
                      <a:r>
                        <a:rPr sz="1400" cap="none" spc="0">
                          <a:solidFill>
                            <a:schemeClr val="tx1"/>
                          </a:solidFill>
                        </a:rPr>
                        <a:t>0.0466863</a:t>
                      </a:r>
                    </a:p>
                  </a:txBody>
                  <a:tcPr marL="0" marR="34920" marT="13968" marB="104760"/>
                </a:tc>
                <a:tc>
                  <a:txBody>
                    <a:bodyPr/>
                    <a:lstStyle/>
                    <a:p>
                      <a:pPr marL="0" lvl="0" indent="0" algn="r">
                        <a:buNone/>
                      </a:pPr>
                      <a:r>
                        <a:rPr sz="1400" cap="none" spc="0">
                          <a:solidFill>
                            <a:schemeClr val="tx1"/>
                          </a:solidFill>
                        </a:rPr>
                        <a:t>3.4643665</a:t>
                      </a:r>
                    </a:p>
                  </a:txBody>
                  <a:tcPr marL="0" marR="34920" marT="13968" marB="104760"/>
                </a:tc>
                <a:tc>
                  <a:txBody>
                    <a:bodyPr/>
                    <a:lstStyle/>
                    <a:p>
                      <a:pPr marL="0" lvl="0" indent="0" algn="r">
                        <a:buNone/>
                      </a:pPr>
                      <a:r>
                        <a:rPr sz="1400" cap="none" spc="0">
                          <a:solidFill>
                            <a:schemeClr val="tx1"/>
                          </a:solidFill>
                        </a:rPr>
                        <a:t>0.1774486</a:t>
                      </a:r>
                    </a:p>
                  </a:txBody>
                  <a:tcPr marL="0" marR="34920" marT="13968" marB="104760"/>
                </a:tc>
                <a:tc>
                  <a:txBody>
                    <a:bodyPr/>
                    <a:lstStyle/>
                    <a:p>
                      <a:pPr marL="0" lvl="0" indent="0" algn="r">
                        <a:buNone/>
                      </a:pPr>
                      <a:r>
                        <a:rPr sz="1400" cap="none" spc="0" dirty="0">
                          <a:solidFill>
                            <a:schemeClr val="tx1"/>
                          </a:solidFill>
                        </a:rPr>
                        <a:t>0.1902881</a:t>
                      </a:r>
                    </a:p>
                  </a:txBody>
                  <a:tcPr marL="0" marR="34920" marT="13968" marB="104760"/>
                </a:tc>
                <a:extLst>
                  <a:ext uri="{0D108BD9-81ED-4DB2-BD59-A6C34878D82A}">
                    <a16:rowId xmlns:a16="http://schemas.microsoft.com/office/drawing/2014/main" val="10007"/>
                  </a:ext>
                </a:extLst>
              </a:tr>
            </a:tbl>
          </a:graphicData>
        </a:graphic>
      </p:graphicFrame>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4389EB8-6B6B-41DD-A183-BA380294EFBE}"/>
                  </a:ext>
                </a:extLst>
              </p:cNvPr>
              <p:cNvSpPr txBox="1"/>
              <p:nvPr/>
            </p:nvSpPr>
            <p:spPr>
              <a:xfrm>
                <a:off x="4925413" y="738990"/>
                <a:ext cx="1936187" cy="79803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4800" i="1" smtClean="0">
                              <a:latin typeface="Cambria Math" panose="02040503050406030204" pitchFamily="18" charset="0"/>
                              <a:ea typeface="Cambria Math" panose="02040503050406030204" pitchFamily="18" charset="0"/>
                            </a:rPr>
                          </m:ctrlPr>
                        </m:sSubPr>
                        <m:e>
                          <m:r>
                            <a:rPr lang="en-US" sz="4800" i="1">
                              <a:latin typeface="Cambria Math" panose="02040503050406030204" pitchFamily="18" charset="0"/>
                              <a:ea typeface="Cambria Math" panose="02040503050406030204" pitchFamily="18" charset="0"/>
                            </a:rPr>
                            <m:t>𝜑</m:t>
                          </m:r>
                        </m:e>
                        <m:sub>
                          <m:r>
                            <a:rPr lang="en-US" sz="4800" b="0" i="1" smtClean="0">
                              <a:latin typeface="Cambria Math" panose="02040503050406030204" pitchFamily="18" charset="0"/>
                              <a:ea typeface="Cambria Math" panose="02040503050406030204" pitchFamily="18" charset="0"/>
                            </a:rPr>
                            <m:t>𝑖</m:t>
                          </m:r>
                          <m:r>
                            <a:rPr lang="en-US" sz="4800" b="0" i="1" smtClean="0">
                              <a:latin typeface="Cambria Math" panose="02040503050406030204" pitchFamily="18" charset="0"/>
                              <a:ea typeface="Cambria Math" panose="02040503050406030204" pitchFamily="18" charset="0"/>
                            </a:rPr>
                            <m:t>,</m:t>
                          </m:r>
                          <m:r>
                            <a:rPr lang="en-US" sz="4800" b="0" i="1" smtClean="0">
                              <a:latin typeface="Cambria Math" panose="02040503050406030204" pitchFamily="18" charset="0"/>
                              <a:ea typeface="Cambria Math" panose="02040503050406030204" pitchFamily="18" charset="0"/>
                            </a:rPr>
                            <m:t>𝑗</m:t>
                          </m:r>
                        </m:sub>
                      </m:sSub>
                    </m:oMath>
                  </m:oMathPara>
                </a14:m>
                <a:endParaRPr lang="en-US" sz="4800" dirty="0"/>
              </a:p>
            </p:txBody>
          </p:sp>
        </mc:Choice>
        <mc:Fallback>
          <p:sp>
            <p:nvSpPr>
              <p:cNvPr id="3" name="TextBox 2">
                <a:extLst>
                  <a:ext uri="{FF2B5EF4-FFF2-40B4-BE49-F238E27FC236}">
                    <a16:creationId xmlns:a16="http://schemas.microsoft.com/office/drawing/2014/main" id="{54389EB8-6B6B-41DD-A183-BA380294EFBE}"/>
                  </a:ext>
                </a:extLst>
              </p:cNvPr>
              <p:cNvSpPr txBox="1">
                <a:spLocks noRot="1" noChangeAspect="1" noMove="1" noResize="1" noEditPoints="1" noAdjustHandles="1" noChangeArrowheads="1" noChangeShapeType="1" noTextEdit="1"/>
              </p:cNvSpPr>
              <p:nvPr/>
            </p:nvSpPr>
            <p:spPr>
              <a:xfrm>
                <a:off x="4925413" y="738990"/>
                <a:ext cx="1936187" cy="798039"/>
              </a:xfrm>
              <a:prstGeom prst="rect">
                <a:avLst/>
              </a:prstGeom>
              <a:blipFill>
                <a:blip r:embed="rId2"/>
                <a:stretch>
                  <a:fillRect/>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12835</Words>
  <Application>Microsoft Office PowerPoint</Application>
  <PresentationFormat>On-screen Show (16:9)</PresentationFormat>
  <Paragraphs>749</Paragraphs>
  <Slides>118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118</vt:i4>
      </vt:variant>
    </vt:vector>
  </HeadingPairs>
  <TitlesOfParts>
    <vt:vector size="123" baseType="lpstr">
      <vt:lpstr>Arial</vt:lpstr>
      <vt:lpstr>Calibri</vt:lpstr>
      <vt:lpstr>Cambria Math</vt:lpstr>
      <vt:lpstr>Courier</vt:lpstr>
      <vt:lpstr>Office Theme</vt:lpstr>
      <vt:lpstr>DS809 - Industrial Inputs Price Index Modelling</vt:lpstr>
      <vt:lpstr>Introduction and Overview</vt:lpstr>
      <vt:lpstr>Data Set Collection</vt:lpstr>
      <vt:lpstr>Data Set Collection</vt:lpstr>
      <vt:lpstr>Visual Inspection of the Data</vt:lpstr>
      <vt:lpstr>Project Goal</vt:lpstr>
      <vt:lpstr>Excluding White Noise Criteria</vt:lpstr>
      <vt:lpstr>IIPI White Noise Rejection</vt:lpstr>
      <vt:lpstr>IIPI First Difference White Noise Process Rejection</vt:lpstr>
      <vt:lpstr>Regression Model</vt:lpstr>
      <vt:lpstr>Regression Model VIF Iteration 1:</vt:lpstr>
      <vt:lpstr>Regression Model VIF Iteration 2:</vt:lpstr>
      <vt:lpstr>Regression Model Iteration 3:</vt:lpstr>
      <vt:lpstr>Regression Model Fit Plot</vt:lpstr>
      <vt:lpstr>Regression Residual Assumptions</vt:lpstr>
      <vt:lpstr>Regression Residual Normality</vt:lpstr>
      <vt:lpstr>Regression Residual Autocorrelation</vt:lpstr>
      <vt:lpstr>Regression Constant Variance</vt:lpstr>
      <vt:lpstr>Regression Residual Summary</vt:lpstr>
      <vt:lpstr>Regression Model Summary</vt:lpstr>
      <vt:lpstr>Regression Model Summary</vt:lpstr>
      <vt:lpstr>Deterministic Models</vt:lpstr>
      <vt:lpstr>Indicator Variable Regression Model with Trend</vt:lpstr>
      <vt:lpstr>Indicator Variable Regression Model Fit Plot</vt:lpstr>
      <vt:lpstr>Indicator Variable Regression Residual Autocorrelation</vt:lpstr>
      <vt:lpstr>Indicator Variable Regression Model Summary</vt:lpstr>
      <vt:lpstr>Polynomial Model</vt:lpstr>
      <vt:lpstr>Polynomial Model Fit Plot</vt:lpstr>
      <vt:lpstr>Polynomial Model Residual Autocorrelation</vt:lpstr>
      <vt:lpstr>Polynomial Model Model Summary</vt:lpstr>
      <vt:lpstr>Harmonic Model</vt:lpstr>
      <vt:lpstr>Harmonic Model Periodogram</vt:lpstr>
      <vt:lpstr>Harmonic Model Model Generator</vt:lpstr>
      <vt:lpstr>Harmonic Model Generation</vt:lpstr>
      <vt:lpstr>Harmonic Model Generation</vt:lpstr>
      <vt:lpstr>Harmonic Model Model Summary</vt:lpstr>
      <vt:lpstr>Harmonic Model (85)</vt:lpstr>
      <vt:lpstr>Harmonic Model Reduction</vt:lpstr>
      <vt:lpstr>Harmonic Model (65)</vt:lpstr>
      <vt:lpstr>Harmonic Model (65)</vt:lpstr>
      <vt:lpstr>Harmonic Model (15)</vt:lpstr>
      <vt:lpstr>Harmonic Model (15)</vt:lpstr>
      <vt:lpstr>Harmonic Model (15)</vt:lpstr>
      <vt:lpstr>Harmonic Model Residual Autocorrelation</vt:lpstr>
      <vt:lpstr>Stochastic Models</vt:lpstr>
      <vt:lpstr>ARIMA Models</vt:lpstr>
      <vt:lpstr>ARIMA Models</vt:lpstr>
      <vt:lpstr>ARIMA Models</vt:lpstr>
      <vt:lpstr>ARIMA Models</vt:lpstr>
      <vt:lpstr>ARIMA(2,1,0):</vt:lpstr>
      <vt:lpstr>ARIMA(1,1,1):</vt:lpstr>
      <vt:lpstr>ARIMA Models Fit Plots</vt:lpstr>
      <vt:lpstr>ARIMA Models Confirming White Noise</vt:lpstr>
      <vt:lpstr>Stochastic Residual Corrections</vt:lpstr>
      <vt:lpstr>Stochastic Residual Correction for Regression Model</vt:lpstr>
      <vt:lpstr>Stochastic Residual Correction for Regression Model</vt:lpstr>
      <vt:lpstr>Stochastic Residual Correction for Regression Model</vt:lpstr>
      <vt:lpstr>Stochastic Residual Correction Model Fit Plot</vt:lpstr>
      <vt:lpstr>Stochastic Residual Correction Model Fit Plot</vt:lpstr>
      <vt:lpstr>Stochastic Residual Correction Model Summary</vt:lpstr>
      <vt:lpstr>Stochastic Residual Correction Confirming White Noise</vt:lpstr>
      <vt:lpstr>Stochastic Residual Correction for Harmonic Model</vt:lpstr>
      <vt:lpstr>Stochastic Residual Correction for Harmonic Model</vt:lpstr>
      <vt:lpstr>Stochastic Residual Correction for Harmonic Model</vt:lpstr>
      <vt:lpstr>Stochastic Residual Correction Model Fit Plot</vt:lpstr>
      <vt:lpstr>Stochastic Residual Correction Model Fit Plot</vt:lpstr>
      <vt:lpstr>Stochastic Residual Correction Model Summary</vt:lpstr>
      <vt:lpstr>Stochastic Residual Correction Confirming White Noise</vt:lpstr>
      <vt:lpstr>Generalized Autoregressive conditionally Heteroscedastic Model (GARCH)</vt:lpstr>
      <vt:lpstr>ARIMA Models with (GARCH)</vt:lpstr>
      <vt:lpstr>ARIMA(2,1,0) with GARCH</vt:lpstr>
      <vt:lpstr>ARIMA(2,1,0) with GARCH</vt:lpstr>
      <vt:lpstr>ARIMA(2,1,0) with GARCH Model Summary</vt:lpstr>
      <vt:lpstr>ARIMA(2,1,0) with GARCH</vt:lpstr>
      <vt:lpstr>ARIMA(2,1,0) with GARCH White noise confirmation</vt:lpstr>
      <vt:lpstr>ARIMA(2,1,0) with GARCH Model Fit</vt:lpstr>
      <vt:lpstr>ARIMA(2,1,0) with GARCH Model Fit</vt:lpstr>
      <vt:lpstr>ARIMA(1,1,1) with GARCH</vt:lpstr>
      <vt:lpstr>ARIMA(1,1,1) with GARCH</vt:lpstr>
      <vt:lpstr>ARIMA(1,1,1) with GARCH(1,1)</vt:lpstr>
      <vt:lpstr>ARIMA(1,1,1) with GARCH White noise confirmation</vt:lpstr>
      <vt:lpstr>ARIMA(1,1,1) with GARCH Model Fit</vt:lpstr>
      <vt:lpstr>ARIMA(1,1,1) with GARCH Model Fit</vt:lpstr>
      <vt:lpstr>Regression with ARMIA(3,0,0) on residuals and GARCH</vt:lpstr>
      <vt:lpstr>Regression with ARMIA(3,0,0) on residuals and GARCH</vt:lpstr>
      <vt:lpstr>Regression with ARMIA(3,0,0) with GARCH Model Summary</vt:lpstr>
      <vt:lpstr>Regression with ARMIA(3,0,0) with GARCH White noise confirmation</vt:lpstr>
      <vt:lpstr>Regression with ARMIA(3,0,0) with GARCH Model Fit</vt:lpstr>
      <vt:lpstr>Regression with ARMIA(3,0,0) with GARCH Modle Fit</vt:lpstr>
      <vt:lpstr>Vector Autoregressive Moving Average</vt:lpstr>
      <vt:lpstr>Vector Autoregressive Moving Average</vt:lpstr>
      <vt:lpstr>Vector Autoregressive Moving Average CCFs</vt:lpstr>
      <vt:lpstr>Vector Autoregressive Moving Average CCFs</vt:lpstr>
      <vt:lpstr>Vector Autoregressive Moving Average CCFs</vt:lpstr>
      <vt:lpstr>Vector Autoregressive Moving Average CCFs</vt:lpstr>
      <vt:lpstr>Vector Autoregressive Moving Average CCFs</vt:lpstr>
      <vt:lpstr>Vector Autoregressive Moving Average CCFs</vt:lpstr>
      <vt:lpstr>VAR(1) Model Estimation</vt:lpstr>
      <vt:lpstr>VAR(1) Parameter Significance</vt:lpstr>
      <vt:lpstr>VAR(1) Residual Assumptions</vt:lpstr>
      <vt:lpstr>VAR(1) Residual Assumptions</vt:lpstr>
      <vt:lpstr>VAR(1) Model Fit of IIPI</vt:lpstr>
      <vt:lpstr>Prediction Comparison</vt:lpstr>
      <vt:lpstr>Transfer Function</vt:lpstr>
      <vt:lpstr>TBillClose Pre-Whitening</vt:lpstr>
      <vt:lpstr>GDP Pre-Whitening</vt:lpstr>
      <vt:lpstr>InfRate Pre-Whitening</vt:lpstr>
      <vt:lpstr>IndPro Pre-Whitening</vt:lpstr>
      <vt:lpstr>M2 Pre-Whitening</vt:lpstr>
      <vt:lpstr>UnempRate Pre-Whitening</vt:lpstr>
      <vt:lpstr>TF parameters</vt:lpstr>
      <vt:lpstr>CCF of IIPI, IndPro</vt:lpstr>
      <vt:lpstr>Transfer Function with IndPro</vt:lpstr>
      <vt:lpstr>Transfer Function with IndPro</vt:lpstr>
      <vt:lpstr>Transfer Function with IndPro</vt:lpstr>
      <vt:lpstr>Transfer Function with IndPro</vt:lpstr>
      <vt:lpstr>Conclusion</vt:lpstr>
      <vt:lpstr>Key project takeaways: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DS809 - Industrial Inputs Price Index Modelling</dc:title>
  <dc:creator>Nathan Thomas</dc:creator>
  <cp:lastModifiedBy>Nathan Thomas</cp:lastModifiedBy>
  <cp:revision>3</cp:revision>
  <dcterms:created xsi:type="dcterms:W3CDTF">2022-03-06T04:22:42Z</dcterms:created>
  <dcterms:modified xsi:type="dcterms:W3CDTF">2022-03-06T04:25:26Z</dcterms:modified>
</cp:coreProperties>
</file>