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6" Type="http://schemas.openxmlformats.org/officeDocument/2006/relationships/viewProps" Target="viewProps.xml" /><Relationship Id="rId125" Type="http://schemas.openxmlformats.org/officeDocument/2006/relationships/presProps" Target="presProps.xml" /><Relationship Id="rId1" Type="http://schemas.openxmlformats.org/officeDocument/2006/relationships/slideMaster" Target="slideMasters/slideMaster1.xml" /><Relationship Id="rId128" Type="http://schemas.openxmlformats.org/officeDocument/2006/relationships/tableStyles" Target="tableStyles.xml" /><Relationship Id="rId12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3.png"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4.png"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5.png" /></Relationships>
</file>

<file path=ppt/slides/_rels/slide10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6.png" /></Relationships>
</file>

<file path=ppt/slides/_rels/slide10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7.png"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8.png" /></Relationships>
</file>

<file path=ppt/slides/_rels/slide10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9.png" /></Relationships>
</file>

<file path=ppt/slides/_rels/slide109.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0.png" /></Relationships>
</file>

<file path=ppt/slides/_rels/slide1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1.png" /></Relationships>
</file>

<file path=ppt/slides/_rels/slide1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2.png" /></Relationships>
</file>

<file path=ppt/slides/_rels/slide1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3.png" /></Relationships>
</file>

<file path=ppt/slides/_rels/slide1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4.png" /></Relationships>
</file>

<file path=ppt/slides/_rels/slide1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5.png" /></Relationships>
</file>

<file path=ppt/slides/_rels/slide1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6.png" /></Relationships>
</file>

<file path=ppt/slides/_rels/slide1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7.png"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8.png"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png"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png" /></Relationships>
</file>

<file path=ppt/slides/_rels/slide6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png" /></Relationships>
</file>

<file path=ppt/slides/_rels/slide6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png" /></Relationships>
</file>

<file path=ppt/slides/_rels/slide6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1.png" /></Relationships>
</file>

<file path=ppt/slides/_rels/slide6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2.png"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3.png"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7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5.png"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6.png" /></Relationships>
</file>

<file path=ppt/slides/_rels/slide7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7.png"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8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8.png" /></Relationships>
</file>

<file path=ppt/slides/_rels/slide8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9.png" /></Relationships>
</file>

<file path=ppt/slides/_rels/slide8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0.png" /></Relationships>
</file>

<file path=ppt/slides/_rels/slide8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1.png"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2.png" /></Relationships>
</file>

<file path=ppt/slides/_rels/slide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3.png"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9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5.png" /></Relationships>
</file>

<file path=ppt/slides/_rels/slide9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6.png" /></Relationships>
</file>

<file path=ppt/slides/_rels/slide9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7.png"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8.png" /></Relationships>
</file>

<file path=ppt/slides/_rels/slide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9.png" /></Relationships>
</file>

<file path=ppt/slides/_rels/slide9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0.png"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1.png"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DS809 - Industrial Inputs Price Index Modelling</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Nate Thomas</a:t>
            </a:r>
          </a:p>
        </p:txBody>
      </p:sp>
      <p:sp>
        <p:nvSpPr>
          <p:cNvPr id="4" name="Date Placeholder 3"/>
          <p:cNvSpPr>
            <a:spLocks noGrp="1"/>
          </p:cNvSpPr>
          <p:nvPr>
            <p:ph idx="10" sz="half" type="dt"/>
          </p:nvPr>
        </p:nvSpPr>
        <p:spPr/>
        <p:txBody>
          <a:bodyPr/>
          <a:lstStyle/>
          <a:p>
            <a:pPr lvl="0" indent="0" marL="0">
              <a:buNone/>
            </a:pPr>
            <a:r>
              <a:rPr/>
              <a:t>2022-03-05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Regression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A multiple linear regression is estimated:</a:t>
                </a:r>
              </a:p>
              <a:p>
                <a:pPr lvl="0" indent="0" marL="0">
                  <a:buNone/>
                </a:pPr>
                <a14:m>
                  <m:oMath xmlns:m="http://schemas.openxmlformats.org/officeDocument/2006/math">
                    <m:r>
                      <m:t>I</m:t>
                    </m:r>
                    <m:r>
                      <m:t>I</m:t>
                    </m:r>
                    <m:r>
                      <m:t>P</m:t>
                    </m:r>
                    <m:r>
                      <m:t>I</m:t>
                    </m:r>
                    <m:d>
                      <m:dPr>
                        <m:begChr m:val="("/>
                        <m:endChr m:val=")"/>
                        <m:sepChr m:val=""/>
                        <m:grow/>
                      </m:dPr>
                      <m:e>
                        <m:r>
                          <m:t>T</m:t>
                        </m:r>
                        <m:r>
                          <m:t>B</m:t>
                        </m:r>
                        <m:r>
                          <m:t>i</m:t>
                        </m:r>
                        <m:r>
                          <m:t>l</m:t>
                        </m:r>
                        <m:r>
                          <m:t>l</m:t>
                        </m:r>
                        <m:r>
                          <m:t>C</m:t>
                        </m:r>
                        <m:r>
                          <m:t>l</m:t>
                        </m:r>
                        <m:r>
                          <m:t>o</m:t>
                        </m:r>
                        <m:r>
                          <m:t>s</m:t>
                        </m:r>
                        <m:r>
                          <m:t>e</m:t>
                        </m:r>
                        <m:r>
                          <m:rPr>
                            <m:sty m:val="p"/>
                          </m:rPr>
                          <m:t>,</m:t>
                        </m:r>
                        <m:r>
                          <m:t>G</m:t>
                        </m:r>
                        <m:r>
                          <m:t>D</m:t>
                        </m:r>
                        <m:r>
                          <m:t>P</m:t>
                        </m:r>
                        <m:r>
                          <m:rPr>
                            <m:sty m:val="p"/>
                          </m:rPr>
                          <m:t>,</m:t>
                        </m:r>
                        <m:r>
                          <m:t>I</m:t>
                        </m:r>
                        <m:r>
                          <m:t>n</m:t>
                        </m:r>
                        <m:r>
                          <m:t>f</m:t>
                        </m:r>
                        <m:r>
                          <m:t>R</m:t>
                        </m:r>
                        <m:r>
                          <m:t>a</m:t>
                        </m:r>
                        <m:r>
                          <m:t>t</m:t>
                        </m:r>
                        <m:r>
                          <m:t>e</m:t>
                        </m:r>
                        <m:r>
                          <m:rPr>
                            <m:sty m:val="p"/>
                          </m:rPr>
                          <m:t>,</m:t>
                        </m:r>
                        <m:r>
                          <m:t>I</m:t>
                        </m:r>
                        <m:r>
                          <m:t>n</m:t>
                        </m:r>
                        <m:r>
                          <m:t>d</m:t>
                        </m:r>
                        <m:r>
                          <m:t>P</m:t>
                        </m:r>
                        <m:r>
                          <m:t>r</m:t>
                        </m:r>
                        <m:r>
                          <m:t>o</m:t>
                        </m:r>
                        <m:r>
                          <m:rPr>
                            <m:sty m:val="p"/>
                          </m:rPr>
                          <m:t>,</m:t>
                        </m:r>
                        <m:r>
                          <m:t>M</m:t>
                        </m:r>
                        <m:r>
                          <m:t>2</m:t>
                        </m:r>
                        <m:r>
                          <m:rPr>
                            <m:sty m:val="p"/>
                          </m:rPr>
                          <m:t>,</m:t>
                        </m:r>
                        <m:r>
                          <m:t>U</m:t>
                        </m:r>
                        <m:r>
                          <m:t>n</m:t>
                        </m:r>
                        <m:r>
                          <m:t>e</m:t>
                        </m:r>
                        <m:r>
                          <m:t>m</m:t>
                        </m:r>
                        <m:r>
                          <m:t>p</m:t>
                        </m:r>
                        <m:r>
                          <m:t>R</m:t>
                        </m:r>
                        <m:r>
                          <m:t>a</m:t>
                        </m:r>
                        <m:r>
                          <m:t>t</m:t>
                        </m:r>
                        <m:r>
                          <m:t>e</m:t>
                        </m:r>
                        <m:r>
                          <m:rPr>
                            <m:sty m:val="p"/>
                          </m:rPr>
                          <m:t>,</m:t>
                        </m:r>
                        <m:r>
                          <m:t>R</m:t>
                        </m:r>
                        <m:r>
                          <m:t>e</m:t>
                        </m:r>
                        <m:r>
                          <m:t>c</m:t>
                        </m:r>
                        <m:r>
                          <m:t>e</m:t>
                        </m:r>
                        <m:r>
                          <m:t>s</m:t>
                        </m:r>
                        <m:r>
                          <m:t>s</m:t>
                        </m:r>
                        <m:r>
                          <m:t>i</m:t>
                        </m:r>
                        <m:r>
                          <m:t>o</m:t>
                        </m:r>
                        <m:r>
                          <m:t>n</m:t>
                        </m:r>
                      </m:e>
                    </m:d>
                    <m:r>
                      <m:rPr>
                        <m:sty m:val="p"/>
                      </m:rPr>
                      <m:t>=</m:t>
                    </m:r>
                    <m:sSub>
                      <m:e>
                        <m:acc>
                          <m:accPr>
                            <m:chr m:val="̂"/>
                          </m:accPr>
                          <m:e>
                            <m:r>
                              <m:t>β</m:t>
                            </m:r>
                          </m:e>
                        </m:acc>
                      </m:e>
                      <m:sub>
                        <m:r>
                          <m:t>0</m:t>
                        </m:r>
                      </m:sub>
                    </m:sSub>
                    <m:r>
                      <m:rPr>
                        <m:sty m:val="p"/>
                      </m:rPr>
                      <m:t>+</m:t>
                    </m:r>
                    <m:sSub>
                      <m:e>
                        <m:acc>
                          <m:accPr>
                            <m:chr m:val="̂"/>
                          </m:accPr>
                          <m:e>
                            <m:r>
                              <m:t>β</m:t>
                            </m:r>
                          </m:e>
                        </m:acc>
                      </m:e>
                      <m:sub>
                        <m:r>
                          <m:t>1</m:t>
                        </m:r>
                      </m:sub>
                    </m:sSub>
                    <m:r>
                      <m:t>T</m:t>
                    </m:r>
                    <m:r>
                      <m:t>B</m:t>
                    </m:r>
                    <m:r>
                      <m:t>i</m:t>
                    </m:r>
                    <m:r>
                      <m:t>l</m:t>
                    </m:r>
                    <m:r>
                      <m:t>l</m:t>
                    </m:r>
                    <m:r>
                      <m:t>C</m:t>
                    </m:r>
                    <m:r>
                      <m:t>L</m:t>
                    </m:r>
                    <m:r>
                      <m:t>o</m:t>
                    </m:r>
                    <m:r>
                      <m:t>s</m:t>
                    </m:r>
                    <m:r>
                      <m:t>e</m:t>
                    </m:r>
                    <m:r>
                      <m:rPr>
                        <m:sty m:val="p"/>
                      </m:rPr>
                      <m:t>+</m:t>
                    </m:r>
                    <m:sSub>
                      <m:e>
                        <m:acc>
                          <m:accPr>
                            <m:chr m:val="̂"/>
                          </m:accPr>
                          <m:e>
                            <m:r>
                              <m:t>β</m:t>
                            </m:r>
                          </m:e>
                        </m:acc>
                      </m:e>
                      <m:sub>
                        <m:r>
                          <m:t>2</m:t>
                        </m:r>
                      </m:sub>
                    </m:sSub>
                    <m:r>
                      <m:t>G</m:t>
                    </m:r>
                    <m:r>
                      <m:t>D</m:t>
                    </m:r>
                    <m:r>
                      <m:t>P</m:t>
                    </m:r>
                    <m:r>
                      <m:rPr>
                        <m:sty m:val="p"/>
                      </m:rPr>
                      <m:t>+</m:t>
                    </m:r>
                    <m:sSub>
                      <m:e>
                        <m:acc>
                          <m:accPr>
                            <m:chr m:val="̂"/>
                          </m:accPr>
                          <m:e>
                            <m:r>
                              <m:t>β</m:t>
                            </m:r>
                          </m:e>
                        </m:acc>
                      </m:e>
                      <m:sub>
                        <m:r>
                          <m:t>3</m:t>
                        </m:r>
                      </m:sub>
                    </m:sSub>
                    <m:r>
                      <m:t>I</m:t>
                    </m:r>
                    <m:r>
                      <m:t>n</m:t>
                    </m:r>
                    <m:r>
                      <m:t>f</m:t>
                    </m:r>
                    <m:r>
                      <m:t>R</m:t>
                    </m:r>
                    <m:r>
                      <m:t>a</m:t>
                    </m:r>
                    <m:r>
                      <m:t>t</m:t>
                    </m:r>
                    <m:r>
                      <m:t>e</m:t>
                    </m:r>
                    <m:r>
                      <m:rPr>
                        <m:sty m:val="p"/>
                      </m:rPr>
                      <m:t>+</m:t>
                    </m:r>
                    <m:sSub>
                      <m:e>
                        <m:acc>
                          <m:accPr>
                            <m:chr m:val="̂"/>
                          </m:accPr>
                          <m:e>
                            <m:r>
                              <m:t>β</m:t>
                            </m:r>
                          </m:e>
                        </m:acc>
                      </m:e>
                      <m:sub>
                        <m:r>
                          <m:t>4</m:t>
                        </m:r>
                      </m:sub>
                    </m:sSub>
                    <m:r>
                      <m:t>I</m:t>
                    </m:r>
                    <m:r>
                      <m:t>n</m:t>
                    </m:r>
                    <m:r>
                      <m:t>d</m:t>
                    </m:r>
                    <m:r>
                      <m:t>P</m:t>
                    </m:r>
                    <m:r>
                      <m:t>r</m:t>
                    </m:r>
                    <m:r>
                      <m:t>o</m:t>
                    </m:r>
                    <m:r>
                      <m:rPr>
                        <m:sty m:val="p"/>
                      </m:rPr>
                      <m:t>+</m:t>
                    </m:r>
                    <m:sSub>
                      <m:e>
                        <m:acc>
                          <m:accPr>
                            <m:chr m:val="̂"/>
                          </m:accPr>
                          <m:e>
                            <m:r>
                              <m:t>β</m:t>
                            </m:r>
                          </m:e>
                        </m:acc>
                      </m:e>
                      <m:sub>
                        <m:r>
                          <m:t>5</m:t>
                        </m:r>
                      </m:sub>
                    </m:sSub>
                    <m:r>
                      <m:t>M</m:t>
                    </m:r>
                    <m:r>
                      <m:t>2</m:t>
                    </m:r>
                    <m:r>
                      <m:rPr>
                        <m:sty m:val="p"/>
                      </m:rPr>
                      <m:t>+</m:t>
                    </m:r>
                    <m:sSub>
                      <m:e>
                        <m:acc>
                          <m:accPr>
                            <m:chr m:val="̂"/>
                          </m:accPr>
                          <m:e>
                            <m:r>
                              <m:t>β</m:t>
                            </m:r>
                          </m:e>
                        </m:acc>
                      </m:e>
                      <m:sub>
                        <m:r>
                          <m:t>6</m:t>
                        </m:r>
                      </m:sub>
                    </m:sSub>
                    <m:r>
                      <m:t>U</m:t>
                    </m:r>
                    <m:r>
                      <m:t>n</m:t>
                    </m:r>
                    <m:r>
                      <m:t>e</m:t>
                    </m:r>
                    <m:r>
                      <m:t>m</m:t>
                    </m:r>
                    <m:r>
                      <m:t>p</m:t>
                    </m:r>
                    <m:r>
                      <m:t>R</m:t>
                    </m:r>
                    <m:r>
                      <m:t>a</m:t>
                    </m:r>
                    <m:r>
                      <m:t>t</m:t>
                    </m:r>
                    <m:r>
                      <m:t>e</m:t>
                    </m:r>
                    <m:r>
                      <m:rPr>
                        <m:sty m:val="p"/>
                      </m:rPr>
                      <m:t>+</m:t>
                    </m:r>
                    <m:sSub>
                      <m:e>
                        <m:acc>
                          <m:accPr>
                            <m:chr m:val="̂"/>
                          </m:accPr>
                          <m:e>
                            <m:r>
                              <m:t>β</m:t>
                            </m:r>
                          </m:e>
                        </m:acc>
                      </m:e>
                      <m:sub>
                        <m:r>
                          <m:t>7</m:t>
                        </m:r>
                      </m:sub>
                    </m:sSub>
                    <m:r>
                      <m:t>R</m:t>
                    </m:r>
                    <m:r>
                      <m:t>e</m:t>
                    </m:r>
                    <m:r>
                      <m:t>c</m:t>
                    </m:r>
                    <m:r>
                      <m:t>e</m:t>
                    </m:r>
                    <m:r>
                      <m:t>s</m:t>
                    </m:r>
                    <m:r>
                      <m:t>s</m:t>
                    </m:r>
                    <m:r>
                      <m:t>i</m:t>
                    </m:r>
                    <m:r>
                      <m:t>o</m:t>
                    </m:r>
                    <m:r>
                      <m:t>n</m:t>
                    </m:r>
                    <m:r>
                      <m:rPr>
                        <m:sty m:val="p"/>
                      </m:rPr>
                      <m:t>+</m:t>
                    </m:r>
                    <m:sSub>
                      <m:e>
                        <m:r>
                          <m:t>ϵ</m:t>
                        </m:r>
                      </m:e>
                      <m:sub>
                        <m:r>
                          <m:t>t</m:t>
                        </m:r>
                      </m:sub>
                    </m:sSub>
                  </m:oMath>
                </a14:m>
              </a:p>
              <a:p>
                <a:pPr lvl="0" indent="0" marL="0">
                  <a:buNone/>
                </a:pPr>
                <a:r>
                  <a:rPr/>
                  <a:t>Model reduction is perfomed iteratively, and the VIFs of each iterations is shown below. Ten (10) is the typically accepted subjective value at which a variance inflation factor is considered high. Only one independent variable is removed at each iteration. First GDP then IndPro are removed:</a:t>
                </a:r>
              </a:p>
            </p:txBody>
          </p:sp>
        </mc:Choice>
      </mc:AlternateContent>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Vector Autoregressive Moving Average CCFs</a:t>
            </a:r>
          </a:p>
        </p:txBody>
      </p:sp>
      <p:pic>
        <p:nvPicPr>
          <p:cNvPr descr="DS809ProjectPresentation_files/figure-pptx/unnamed-chunk-91-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Vector Autoregressive Moving Average CCFs</a:t>
            </a:r>
          </a:p>
        </p:txBody>
      </p:sp>
      <p:pic>
        <p:nvPicPr>
          <p:cNvPr descr="DS809ProjectPresentation_files/figure-pptx/unnamed-chunk-92-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Vector Autoregressive Moving Average CCFs</a:t>
            </a:r>
          </a:p>
        </p:txBody>
      </p:sp>
      <p:pic>
        <p:nvPicPr>
          <p:cNvPr descr="DS809ProjectPresentation_files/figure-pptx/unnamed-chunk-93-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Vector Autoregressive Moving Average CCFs</a:t>
            </a:r>
          </a:p>
        </p:txBody>
      </p:sp>
      <p:sp>
        <p:nvSpPr>
          <p:cNvPr id="4" name="Text Placeholder 3"/>
          <p:cNvSpPr>
            <a:spLocks noGrp="1"/>
          </p:cNvSpPr>
          <p:nvPr>
            <p:ph idx="2" sz="half" type="body"/>
          </p:nvPr>
        </p:nvSpPr>
        <p:spPr/>
        <p:txBody>
          <a:bodyPr/>
          <a:lstStyle/>
          <a:p>
            <a:pPr lvl="0" indent="0" marL="0">
              <a:buNone/>
            </a:pPr>
            <a:r>
              <a:rPr/>
              <a:t>M2 would be a candidate for removal from the VARMA except that it is not bivariate white noise with GDP. All others are clearly not bivariate white noise.</a:t>
            </a:r>
          </a:p>
        </p:txBody>
      </p:sp>
      <p:pic>
        <p:nvPicPr>
          <p:cNvPr descr="DS809ProjectPresentation_files/figure-pptx/unnamed-chunk-94-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VAR(1) Model Estimation</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In consideration of computation time only VAR(1) model is estimated, with a matrix of 49 </a:t>
                </a:r>
                <a14:m>
                  <m:oMath xmlns:m="http://schemas.openxmlformats.org/officeDocument/2006/math">
                    <m:r>
                      <m:t>ϕ</m:t>
                    </m:r>
                  </m:oMath>
                </a14:m>
                <a:r>
                  <a:rPr/>
                  <a:t> estimates:</a:t>
                </a:r>
              </a:p>
              <a:p>
                <a:pPr lvl="0" indent="0" marL="0">
                  <a:buNone/>
                </a:pPr>
                <a:r>
                  <a:rPr/>
                  <a:t>An interesting note: Industrial Production from the previous month has significant affect on the subsequent month’s GDP!</a:t>
                </a:r>
              </a:p>
            </p:txBody>
          </p:sp>
        </mc:Choice>
      </mc:AlternateContent>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635000"/>
                <a:gridCol w="635000"/>
                <a:gridCol w="635000"/>
                <a:gridCol w="635000"/>
                <a:gridCol w="635000"/>
                <a:gridCol w="635000"/>
                <a:gridCol w="635000"/>
                <a:gridCol w="635000"/>
              </a:tblGrid>
              <a:tr h="0">
                <a:tc>
                  <a:txBody>
                    <a:bodyPr/>
                    <a:lstStyle/>
                    <a:p>
                      <a:endParaRPr/>
                    </a:p>
                  </a:txBody>
                  <a:tcPr/>
                </a:tc>
                <a:tc>
                  <a:txBody>
                    <a:bodyPr/>
                    <a:lstStyle/>
                    <a:p>
                      <a:pPr lvl="0" indent="0" marL="0" algn="r">
                        <a:buNone/>
                      </a:pPr>
                      <a:r>
                        <a:rPr/>
                        <a:t>IIPI</a:t>
                      </a:r>
                    </a:p>
                  </a:txBody>
                  <a:tcPr/>
                </a:tc>
                <a:tc>
                  <a:txBody>
                    <a:bodyPr/>
                    <a:lstStyle/>
                    <a:p>
                      <a:pPr lvl="0" indent="0" marL="0" algn="r">
                        <a:buNone/>
                      </a:pPr>
                      <a:r>
                        <a:rPr/>
                        <a:t>TBillClose</a:t>
                      </a:r>
                    </a:p>
                  </a:txBody>
                  <a:tcPr/>
                </a:tc>
                <a:tc>
                  <a:txBody>
                    <a:bodyPr/>
                    <a:lstStyle/>
                    <a:p>
                      <a:pPr lvl="0" indent="0" marL="0" algn="r">
                        <a:buNone/>
                      </a:pPr>
                      <a:r>
                        <a:rPr/>
                        <a:t>GDP</a:t>
                      </a:r>
                    </a:p>
                  </a:txBody>
                  <a:tcPr/>
                </a:tc>
                <a:tc>
                  <a:txBody>
                    <a:bodyPr/>
                    <a:lstStyle/>
                    <a:p>
                      <a:pPr lvl="0" indent="0" marL="0" algn="r">
                        <a:buNone/>
                      </a:pPr>
                      <a:r>
                        <a:rPr/>
                        <a:t>InfRate</a:t>
                      </a:r>
                    </a:p>
                  </a:txBody>
                  <a:tcPr/>
                </a:tc>
                <a:tc>
                  <a:txBody>
                    <a:bodyPr/>
                    <a:lstStyle/>
                    <a:p>
                      <a:pPr lvl="0" indent="0" marL="0" algn="r">
                        <a:buNone/>
                      </a:pPr>
                      <a:r>
                        <a:rPr/>
                        <a:t>IndPro</a:t>
                      </a:r>
                    </a:p>
                  </a:txBody>
                  <a:tcPr/>
                </a:tc>
                <a:tc>
                  <a:txBody>
                    <a:bodyPr/>
                    <a:lstStyle/>
                    <a:p>
                      <a:pPr lvl="0" indent="0" marL="0" algn="r">
                        <a:buNone/>
                      </a:pPr>
                      <a:r>
                        <a:rPr/>
                        <a:t>M2</a:t>
                      </a:r>
                    </a:p>
                  </a:txBody>
                  <a:tcPr/>
                </a:tc>
                <a:tc>
                  <a:txBody>
                    <a:bodyPr/>
                    <a:lstStyle/>
                    <a:p>
                      <a:pPr lvl="0" indent="0" marL="0" algn="r">
                        <a:buNone/>
                      </a:pPr>
                      <a:r>
                        <a:rPr/>
                        <a:t>UnempRate</a:t>
                      </a:r>
                    </a:p>
                  </a:txBody>
                  <a:tcPr/>
                </a:tc>
              </a:tr>
              <a:tr h="0">
                <a:tc>
                  <a:txBody>
                    <a:bodyPr/>
                    <a:lstStyle/>
                    <a:p>
                      <a:pPr lvl="0" indent="0" marL="0">
                        <a:buNone/>
                      </a:pPr>
                      <a:r>
                        <a:rPr/>
                        <a:t>IIPI</a:t>
                      </a:r>
                    </a:p>
                  </a:txBody>
                </a:tc>
                <a:tc>
                  <a:txBody>
                    <a:bodyPr/>
                    <a:lstStyle/>
                    <a:p>
                      <a:pPr lvl="0" indent="0" marL="0" algn="r">
                        <a:buNone/>
                      </a:pPr>
                      <a:r>
                        <a:rPr/>
                        <a:t>0.3005948</a:t>
                      </a:r>
                    </a:p>
                  </a:txBody>
                </a:tc>
                <a:tc>
                  <a:txBody>
                    <a:bodyPr/>
                    <a:lstStyle/>
                    <a:p>
                      <a:pPr lvl="0" indent="0" marL="0" algn="r">
                        <a:buNone/>
                      </a:pPr>
                      <a:r>
                        <a:rPr/>
                        <a:t>0.0062764</a:t>
                      </a:r>
                    </a:p>
                  </a:txBody>
                </a:tc>
                <a:tc>
                  <a:txBody>
                    <a:bodyPr/>
                    <a:lstStyle/>
                    <a:p>
                      <a:pPr lvl="0" indent="0" marL="0" algn="r">
                        <a:buNone/>
                      </a:pPr>
                      <a:r>
                        <a:rPr/>
                        <a:t>0.6331118</a:t>
                      </a:r>
                    </a:p>
                  </a:txBody>
                </a:tc>
                <a:tc>
                  <a:txBody>
                    <a:bodyPr/>
                    <a:lstStyle/>
                    <a:p>
                      <a:pPr lvl="0" indent="0" marL="0" algn="r">
                        <a:buNone/>
                      </a:pPr>
                      <a:r>
                        <a:rPr/>
                        <a:t>0.0097601</a:t>
                      </a:r>
                    </a:p>
                  </a:txBody>
                </a:tc>
                <a:tc>
                  <a:txBody>
                    <a:bodyPr/>
                    <a:lstStyle/>
                    <a:p>
                      <a:pPr lvl="0" indent="0" marL="0" algn="r">
                        <a:buNone/>
                      </a:pPr>
                      <a:r>
                        <a:rPr/>
                        <a:t>0.0216818</a:t>
                      </a:r>
                    </a:p>
                  </a:txBody>
                </a:tc>
                <a:tc>
                  <a:txBody>
                    <a:bodyPr/>
                    <a:lstStyle/>
                    <a:p>
                      <a:pPr lvl="0" indent="0" marL="0" algn="r">
                        <a:buNone/>
                      </a:pPr>
                      <a:r>
                        <a:rPr/>
                        <a:t>-0.4756376</a:t>
                      </a:r>
                    </a:p>
                  </a:txBody>
                </a:tc>
                <a:tc>
                  <a:txBody>
                    <a:bodyPr/>
                    <a:lstStyle/>
                    <a:p>
                      <a:pPr lvl="0" indent="0" marL="0" algn="r">
                        <a:buNone/>
                      </a:pPr>
                      <a:r>
                        <a:rPr/>
                        <a:t>-0.0035395</a:t>
                      </a:r>
                    </a:p>
                  </a:txBody>
                </a:tc>
              </a:tr>
              <a:tr h="0">
                <a:tc>
                  <a:txBody>
                    <a:bodyPr/>
                    <a:lstStyle/>
                    <a:p>
                      <a:pPr lvl="0" indent="0" marL="0">
                        <a:buNone/>
                      </a:pPr>
                      <a:r>
                        <a:rPr/>
                        <a:t>TBillClose</a:t>
                      </a:r>
                    </a:p>
                  </a:txBody>
                </a:tc>
                <a:tc>
                  <a:txBody>
                    <a:bodyPr/>
                    <a:lstStyle/>
                    <a:p>
                      <a:pPr lvl="0" indent="0" marL="0" algn="r">
                        <a:buNone/>
                      </a:pPr>
                      <a:r>
                        <a:rPr/>
                        <a:t>0.4149962</a:t>
                      </a:r>
                    </a:p>
                  </a:txBody>
                </a:tc>
                <a:tc>
                  <a:txBody>
                    <a:bodyPr/>
                    <a:lstStyle/>
                    <a:p>
                      <a:pPr lvl="0" indent="0" marL="0" algn="r">
                        <a:buNone/>
                      </a:pPr>
                      <a:r>
                        <a:rPr/>
                        <a:t>0.2898252</a:t>
                      </a:r>
                    </a:p>
                  </a:txBody>
                </a:tc>
                <a:tc>
                  <a:txBody>
                    <a:bodyPr/>
                    <a:lstStyle/>
                    <a:p>
                      <a:pPr lvl="0" indent="0" marL="0" algn="r">
                        <a:buNone/>
                      </a:pPr>
                      <a:r>
                        <a:rPr/>
                        <a:t>2.8811548</a:t>
                      </a:r>
                    </a:p>
                  </a:txBody>
                </a:tc>
                <a:tc>
                  <a:txBody>
                    <a:bodyPr/>
                    <a:lstStyle/>
                    <a:p>
                      <a:pPr lvl="0" indent="0" marL="0" algn="r">
                        <a:buNone/>
                      </a:pPr>
                      <a:r>
                        <a:rPr/>
                        <a:t>0.0365280</a:t>
                      </a:r>
                    </a:p>
                  </a:txBody>
                </a:tc>
                <a:tc>
                  <a:txBody>
                    <a:bodyPr/>
                    <a:lstStyle/>
                    <a:p>
                      <a:pPr lvl="0" indent="0" marL="0" algn="r">
                        <a:buNone/>
                      </a:pPr>
                      <a:r>
                        <a:rPr/>
                        <a:t>0.1319462</a:t>
                      </a:r>
                    </a:p>
                  </a:txBody>
                </a:tc>
                <a:tc>
                  <a:txBody>
                    <a:bodyPr/>
                    <a:lstStyle/>
                    <a:p>
                      <a:pPr lvl="0" indent="0" marL="0" algn="r">
                        <a:buNone/>
                      </a:pPr>
                      <a:r>
                        <a:rPr/>
                        <a:t>-2.3916959</a:t>
                      </a:r>
                    </a:p>
                  </a:txBody>
                </a:tc>
                <a:tc>
                  <a:txBody>
                    <a:bodyPr/>
                    <a:lstStyle/>
                    <a:p>
                      <a:pPr lvl="0" indent="0" marL="0" algn="r">
                        <a:buNone/>
                      </a:pPr>
                      <a:r>
                        <a:rPr/>
                        <a:t>-0.0287407</a:t>
                      </a:r>
                    </a:p>
                  </a:txBody>
                </a:tc>
              </a:tr>
              <a:tr h="0">
                <a:tc>
                  <a:txBody>
                    <a:bodyPr/>
                    <a:lstStyle/>
                    <a:p>
                      <a:pPr lvl="0" indent="0" marL="0">
                        <a:buNone/>
                      </a:pPr>
                      <a:r>
                        <a:rPr/>
                        <a:t>GDP</a:t>
                      </a:r>
                    </a:p>
                  </a:txBody>
                </a:tc>
                <a:tc>
                  <a:txBody>
                    <a:bodyPr/>
                    <a:lstStyle/>
                    <a:p>
                      <a:pPr lvl="0" indent="0" marL="0" algn="r">
                        <a:buNone/>
                      </a:pPr>
                      <a:r>
                        <a:rPr/>
                        <a:t>0.0008294</a:t>
                      </a:r>
                    </a:p>
                  </a:txBody>
                </a:tc>
                <a:tc>
                  <a:txBody>
                    <a:bodyPr/>
                    <a:lstStyle/>
                    <a:p>
                      <a:pPr lvl="0" indent="0" marL="0" algn="r">
                        <a:buNone/>
                      </a:pPr>
                      <a:r>
                        <a:rPr/>
                        <a:t>0.0006881</a:t>
                      </a:r>
                    </a:p>
                  </a:txBody>
                </a:tc>
                <a:tc>
                  <a:txBody>
                    <a:bodyPr/>
                    <a:lstStyle/>
                    <a:p>
                      <a:pPr lvl="0" indent="0" marL="0" algn="r">
                        <a:buNone/>
                      </a:pPr>
                      <a:r>
                        <a:rPr/>
                        <a:t>-0.1430356</a:t>
                      </a:r>
                    </a:p>
                  </a:txBody>
                </a:tc>
                <a:tc>
                  <a:txBody>
                    <a:bodyPr/>
                    <a:lstStyle/>
                    <a:p>
                      <a:pPr lvl="0" indent="0" marL="0" algn="r">
                        <a:buNone/>
                      </a:pPr>
                      <a:r>
                        <a:rPr/>
                        <a:t>0.0005846</a:t>
                      </a:r>
                    </a:p>
                  </a:txBody>
                </a:tc>
                <a:tc>
                  <a:txBody>
                    <a:bodyPr/>
                    <a:lstStyle/>
                    <a:p>
                      <a:pPr lvl="0" indent="0" marL="0" algn="r">
                        <a:buNone/>
                      </a:pPr>
                      <a:r>
                        <a:rPr/>
                        <a:t>0.0016747</a:t>
                      </a:r>
                    </a:p>
                  </a:txBody>
                </a:tc>
                <a:tc>
                  <a:txBody>
                    <a:bodyPr/>
                    <a:lstStyle/>
                    <a:p>
                      <a:pPr lvl="0" indent="0" marL="0" algn="r">
                        <a:buNone/>
                      </a:pPr>
                      <a:r>
                        <a:rPr/>
                        <a:t>-0.0187129</a:t>
                      </a:r>
                    </a:p>
                  </a:txBody>
                </a:tc>
                <a:tc>
                  <a:txBody>
                    <a:bodyPr/>
                    <a:lstStyle/>
                    <a:p>
                      <a:pPr lvl="0" indent="0" marL="0" algn="r">
                        <a:buNone/>
                      </a:pPr>
                      <a:r>
                        <a:rPr/>
                        <a:t>-0.0003959</a:t>
                      </a:r>
                    </a:p>
                  </a:txBody>
                </a:tc>
              </a:tr>
              <a:tr h="0">
                <a:tc>
                  <a:txBody>
                    <a:bodyPr/>
                    <a:lstStyle/>
                    <a:p>
                      <a:pPr lvl="0" indent="0" marL="0">
                        <a:buNone/>
                      </a:pPr>
                      <a:r>
                        <a:rPr/>
                        <a:t>InfRate</a:t>
                      </a:r>
                    </a:p>
                  </a:txBody>
                </a:tc>
                <a:tc>
                  <a:txBody>
                    <a:bodyPr/>
                    <a:lstStyle/>
                    <a:p>
                      <a:pPr lvl="0" indent="0" marL="0" algn="r">
                        <a:buNone/>
                      </a:pPr>
                      <a:r>
                        <a:rPr/>
                        <a:t>0.1565902</a:t>
                      </a:r>
                    </a:p>
                  </a:txBody>
                </a:tc>
                <a:tc>
                  <a:txBody>
                    <a:bodyPr/>
                    <a:lstStyle/>
                    <a:p>
                      <a:pPr lvl="0" indent="0" marL="0" algn="r">
                        <a:buNone/>
                      </a:pPr>
                      <a:r>
                        <a:rPr/>
                        <a:t>-0.0341202</a:t>
                      </a:r>
                    </a:p>
                  </a:txBody>
                </a:tc>
                <a:tc>
                  <a:txBody>
                    <a:bodyPr/>
                    <a:lstStyle/>
                    <a:p>
                      <a:pPr lvl="0" indent="0" marL="0" algn="r">
                        <a:buNone/>
                      </a:pPr>
                      <a:r>
                        <a:rPr/>
                        <a:t>2.8613937</a:t>
                      </a:r>
                    </a:p>
                  </a:txBody>
                </a:tc>
                <a:tc>
                  <a:txBody>
                    <a:bodyPr/>
                    <a:lstStyle/>
                    <a:p>
                      <a:pPr lvl="0" indent="0" marL="0" algn="r">
                        <a:buNone/>
                      </a:pPr>
                      <a:r>
                        <a:rPr/>
                        <a:t>0.3723366</a:t>
                      </a:r>
                    </a:p>
                  </a:txBody>
                </a:tc>
                <a:tc>
                  <a:txBody>
                    <a:bodyPr/>
                    <a:lstStyle/>
                    <a:p>
                      <a:pPr lvl="0" indent="0" marL="0" algn="r">
                        <a:buNone/>
                      </a:pPr>
                      <a:r>
                        <a:rPr/>
                        <a:t>0.0760777</a:t>
                      </a:r>
                    </a:p>
                  </a:txBody>
                </a:tc>
                <a:tc>
                  <a:txBody>
                    <a:bodyPr/>
                    <a:lstStyle/>
                    <a:p>
                      <a:pPr lvl="0" indent="0" marL="0" algn="r">
                        <a:buNone/>
                      </a:pPr>
                      <a:r>
                        <a:rPr/>
                        <a:t>-8.6053639</a:t>
                      </a:r>
                    </a:p>
                  </a:txBody>
                </a:tc>
                <a:tc>
                  <a:txBody>
                    <a:bodyPr/>
                    <a:lstStyle/>
                    <a:p>
                      <a:pPr lvl="0" indent="0" marL="0" algn="r">
                        <a:buNone/>
                      </a:pPr>
                      <a:r>
                        <a:rPr/>
                        <a:t>-0.0048826</a:t>
                      </a:r>
                    </a:p>
                  </a:txBody>
                </a:tc>
              </a:tr>
              <a:tr h="0">
                <a:tc>
                  <a:txBody>
                    <a:bodyPr/>
                    <a:lstStyle/>
                    <a:p>
                      <a:pPr lvl="0" indent="0" marL="0">
                        <a:buNone/>
                      </a:pPr>
                      <a:r>
                        <a:rPr/>
                        <a:t>IndPro</a:t>
                      </a:r>
                    </a:p>
                  </a:txBody>
                </a:tc>
                <a:tc>
                  <a:txBody>
                    <a:bodyPr/>
                    <a:lstStyle/>
                    <a:p>
                      <a:pPr lvl="0" indent="0" marL="0" algn="r">
                        <a:buNone/>
                      </a:pPr>
                      <a:r>
                        <a:rPr/>
                        <a:t>1.0920535</a:t>
                      </a:r>
                    </a:p>
                  </a:txBody>
                </a:tc>
                <a:tc>
                  <a:txBody>
                    <a:bodyPr/>
                    <a:lstStyle/>
                    <a:p>
                      <a:pPr lvl="0" indent="0" marL="0" algn="r">
                        <a:buNone/>
                      </a:pPr>
                      <a:r>
                        <a:rPr/>
                        <a:t>-0.0029580</a:t>
                      </a:r>
                    </a:p>
                  </a:txBody>
                </a:tc>
                <a:tc>
                  <a:txBody>
                    <a:bodyPr/>
                    <a:lstStyle/>
                    <a:p>
                      <a:pPr lvl="0" indent="0" marL="0" algn="r">
                        <a:buNone/>
                      </a:pPr>
                      <a:r>
                        <a:rPr/>
                        <a:t>38.4951005</a:t>
                      </a:r>
                    </a:p>
                  </a:txBody>
                </a:tc>
                <a:tc>
                  <a:txBody>
                    <a:bodyPr/>
                    <a:lstStyle/>
                    <a:p>
                      <a:pPr lvl="0" indent="0" marL="0" algn="r">
                        <a:buNone/>
                      </a:pPr>
                      <a:r>
                        <a:rPr/>
                        <a:t>0.0275926</a:t>
                      </a:r>
                    </a:p>
                  </a:txBody>
                </a:tc>
                <a:tc>
                  <a:txBody>
                    <a:bodyPr/>
                    <a:lstStyle/>
                    <a:p>
                      <a:pPr lvl="0" indent="0" marL="0" algn="r">
                        <a:buNone/>
                      </a:pPr>
                      <a:r>
                        <a:rPr/>
                        <a:t>0.1319939</a:t>
                      </a:r>
                    </a:p>
                  </a:txBody>
                </a:tc>
                <a:tc>
                  <a:txBody>
                    <a:bodyPr/>
                    <a:lstStyle/>
                    <a:p>
                      <a:pPr lvl="0" indent="0" marL="0" algn="r">
                        <a:buNone/>
                      </a:pPr>
                      <a:r>
                        <a:rPr/>
                        <a:t>6.1424325</a:t>
                      </a:r>
                    </a:p>
                  </a:txBody>
                </a:tc>
                <a:tc>
                  <a:txBody>
                    <a:bodyPr/>
                    <a:lstStyle/>
                    <a:p>
                      <a:pPr lvl="0" indent="0" marL="0" algn="r">
                        <a:buNone/>
                      </a:pPr>
                      <a:r>
                        <a:rPr/>
                        <a:t>-0.0769526</a:t>
                      </a:r>
                    </a:p>
                  </a:txBody>
                </a:tc>
              </a:tr>
              <a:tr h="0">
                <a:tc>
                  <a:txBody>
                    <a:bodyPr/>
                    <a:lstStyle/>
                    <a:p>
                      <a:pPr lvl="0" indent="0" marL="0">
                        <a:buNone/>
                      </a:pPr>
                      <a:r>
                        <a:rPr/>
                        <a:t>M2</a:t>
                      </a:r>
                    </a:p>
                  </a:txBody>
                </a:tc>
                <a:tc>
                  <a:txBody>
                    <a:bodyPr/>
                    <a:lstStyle/>
                    <a:p>
                      <a:pPr lvl="0" indent="0" marL="0" algn="r">
                        <a:buNone/>
                      </a:pPr>
                      <a:r>
                        <a:rPr/>
                        <a:t>0.0068815</a:t>
                      </a:r>
                    </a:p>
                  </a:txBody>
                </a:tc>
                <a:tc>
                  <a:txBody>
                    <a:bodyPr/>
                    <a:lstStyle/>
                    <a:p>
                      <a:pPr lvl="0" indent="0" marL="0" algn="r">
                        <a:buNone/>
                      </a:pPr>
                      <a:r>
                        <a:rPr/>
                        <a:t>-0.0002027</a:t>
                      </a:r>
                    </a:p>
                  </a:txBody>
                </a:tc>
                <a:tc>
                  <a:txBody>
                    <a:bodyPr/>
                    <a:lstStyle/>
                    <a:p>
                      <a:pPr lvl="0" indent="0" marL="0" algn="r">
                        <a:buNone/>
                      </a:pPr>
                      <a:r>
                        <a:rPr/>
                        <a:t>0.4821545</a:t>
                      </a:r>
                    </a:p>
                  </a:txBody>
                </a:tc>
                <a:tc>
                  <a:txBody>
                    <a:bodyPr/>
                    <a:lstStyle/>
                    <a:p>
                      <a:pPr lvl="0" indent="0" marL="0" algn="r">
                        <a:buNone/>
                      </a:pPr>
                      <a:r>
                        <a:rPr/>
                        <a:t>-0.0004496</a:t>
                      </a:r>
                    </a:p>
                  </a:txBody>
                </a:tc>
                <a:tc>
                  <a:txBody>
                    <a:bodyPr/>
                    <a:lstStyle/>
                    <a:p>
                      <a:pPr lvl="0" indent="0" marL="0" algn="r">
                        <a:buNone/>
                      </a:pPr>
                      <a:r>
                        <a:rPr/>
                        <a:t>0.0001455</a:t>
                      </a:r>
                    </a:p>
                  </a:txBody>
                </a:tc>
                <a:tc>
                  <a:txBody>
                    <a:bodyPr/>
                    <a:lstStyle/>
                    <a:p>
                      <a:pPr lvl="0" indent="0" marL="0" algn="r">
                        <a:buNone/>
                      </a:pPr>
                      <a:r>
                        <a:rPr/>
                        <a:t>0.4263939</a:t>
                      </a:r>
                    </a:p>
                  </a:txBody>
                </a:tc>
                <a:tc>
                  <a:txBody>
                    <a:bodyPr/>
                    <a:lstStyle/>
                    <a:p>
                      <a:pPr lvl="0" indent="0" marL="0" algn="r">
                        <a:buNone/>
                      </a:pPr>
                      <a:r>
                        <a:rPr/>
                        <a:t>0.0002248</a:t>
                      </a:r>
                    </a:p>
                  </a:txBody>
                </a:tc>
              </a:tr>
              <a:tr h="0">
                <a:tc>
                  <a:txBody>
                    <a:bodyPr/>
                    <a:lstStyle/>
                    <a:p>
                      <a:pPr lvl="0" indent="0" marL="0">
                        <a:buNone/>
                      </a:pPr>
                      <a:r>
                        <a:rPr/>
                        <a:t>UnempRate</a:t>
                      </a:r>
                    </a:p>
                  </a:txBody>
                </a:tc>
                <a:tc>
                  <a:txBody>
                    <a:bodyPr/>
                    <a:lstStyle/>
                    <a:p>
                      <a:pPr lvl="0" indent="0" marL="0" algn="r">
                        <a:buNone/>
                      </a:pPr>
                      <a:r>
                        <a:rPr/>
                        <a:t>1.2035537</a:t>
                      </a:r>
                    </a:p>
                  </a:txBody>
                </a:tc>
                <a:tc>
                  <a:txBody>
                    <a:bodyPr/>
                    <a:lstStyle/>
                    <a:p>
                      <a:pPr lvl="0" indent="0" marL="0" algn="r">
                        <a:buNone/>
                      </a:pPr>
                      <a:r>
                        <a:rPr/>
                        <a:t>-0.4594747</a:t>
                      </a:r>
                    </a:p>
                  </a:txBody>
                </a:tc>
                <a:tc>
                  <a:txBody>
                    <a:bodyPr/>
                    <a:lstStyle/>
                    <a:p>
                      <a:pPr lvl="0" indent="0" marL="0" algn="r">
                        <a:buNone/>
                      </a:pPr>
                      <a:r>
                        <a:rPr/>
                        <a:t>5.9520571</a:t>
                      </a:r>
                    </a:p>
                  </a:txBody>
                </a:tc>
                <a:tc>
                  <a:txBody>
                    <a:bodyPr/>
                    <a:lstStyle/>
                    <a:p>
                      <a:pPr lvl="0" indent="0" marL="0" algn="r">
                        <a:buNone/>
                      </a:pPr>
                      <a:r>
                        <a:rPr/>
                        <a:t>-0.0053139</a:t>
                      </a:r>
                    </a:p>
                  </a:txBody>
                </a:tc>
                <a:tc>
                  <a:txBody>
                    <a:bodyPr/>
                    <a:lstStyle/>
                    <a:p>
                      <a:pPr lvl="0" indent="0" marL="0" algn="r">
                        <a:buNone/>
                      </a:pPr>
                      <a:r>
                        <a:rPr/>
                        <a:t>-0.5185707</a:t>
                      </a:r>
                    </a:p>
                  </a:txBody>
                </a:tc>
                <a:tc>
                  <a:txBody>
                    <a:bodyPr/>
                    <a:lstStyle/>
                    <a:p>
                      <a:pPr lvl="0" indent="0" marL="0" algn="r">
                        <a:buNone/>
                      </a:pPr>
                      <a:r>
                        <a:rPr/>
                        <a:t>2.2371101</a:t>
                      </a:r>
                    </a:p>
                  </a:txBody>
                </a:tc>
                <a:tc>
                  <a:txBody>
                    <a:bodyPr/>
                    <a:lstStyle/>
                    <a:p>
                      <a:pPr lvl="0" indent="0" marL="0" algn="r">
                        <a:buNone/>
                      </a:pPr>
                      <a:r>
                        <a:rPr/>
                        <a:t>0.0096518</a:t>
                      </a:r>
                    </a:p>
                  </a:txBody>
                </a:tc>
              </a:tr>
            </a:tbl>
          </a:graphicData>
        </a:graphic>
      </p:graphicFrame>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VAR(1) Parameter Significance</a:t>
            </a:r>
          </a:p>
        </p:txBody>
      </p:sp>
      <p:sp>
        <p:nvSpPr>
          <p:cNvPr id="4" name="Text Placeholder 3"/>
          <p:cNvSpPr>
            <a:spLocks noGrp="1"/>
          </p:cNvSpPr>
          <p:nvPr>
            <p:ph idx="2" sz="half" type="body"/>
          </p:nvPr>
        </p:nvSpPr>
        <p:spPr/>
        <p:txBody>
          <a:bodyPr/>
          <a:lstStyle/>
          <a:p>
            <a:pPr lvl="0" indent="0" marL="0">
              <a:buNone/>
            </a:pPr>
            <a:r>
              <a:rPr/>
              <a:t>Significnat if &gt;1.96</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635000"/>
                <a:gridCol w="635000"/>
                <a:gridCol w="635000"/>
                <a:gridCol w="635000"/>
                <a:gridCol w="635000"/>
                <a:gridCol w="635000"/>
                <a:gridCol w="635000"/>
                <a:gridCol w="635000"/>
              </a:tblGrid>
              <a:tr h="0">
                <a:tc>
                  <a:txBody>
                    <a:bodyPr/>
                    <a:lstStyle/>
                    <a:p>
                      <a:endParaRPr/>
                    </a:p>
                  </a:txBody>
                  <a:tcPr/>
                </a:tc>
                <a:tc>
                  <a:txBody>
                    <a:bodyPr/>
                    <a:lstStyle/>
                    <a:p>
                      <a:pPr lvl="0" indent="0" marL="0" algn="r">
                        <a:buNone/>
                      </a:pPr>
                      <a:r>
                        <a:rPr/>
                        <a:t>IIPI</a:t>
                      </a:r>
                    </a:p>
                  </a:txBody>
                  <a:tcPr/>
                </a:tc>
                <a:tc>
                  <a:txBody>
                    <a:bodyPr/>
                    <a:lstStyle/>
                    <a:p>
                      <a:pPr lvl="0" indent="0" marL="0" algn="r">
                        <a:buNone/>
                      </a:pPr>
                      <a:r>
                        <a:rPr/>
                        <a:t>TBillClose</a:t>
                      </a:r>
                    </a:p>
                  </a:txBody>
                  <a:tcPr/>
                </a:tc>
                <a:tc>
                  <a:txBody>
                    <a:bodyPr/>
                    <a:lstStyle/>
                    <a:p>
                      <a:pPr lvl="0" indent="0" marL="0" algn="r">
                        <a:buNone/>
                      </a:pPr>
                      <a:r>
                        <a:rPr/>
                        <a:t>GDP</a:t>
                      </a:r>
                    </a:p>
                  </a:txBody>
                  <a:tcPr/>
                </a:tc>
                <a:tc>
                  <a:txBody>
                    <a:bodyPr/>
                    <a:lstStyle/>
                    <a:p>
                      <a:pPr lvl="0" indent="0" marL="0" algn="r">
                        <a:buNone/>
                      </a:pPr>
                      <a:r>
                        <a:rPr/>
                        <a:t>InfRate</a:t>
                      </a:r>
                    </a:p>
                  </a:txBody>
                  <a:tcPr/>
                </a:tc>
                <a:tc>
                  <a:txBody>
                    <a:bodyPr/>
                    <a:lstStyle/>
                    <a:p>
                      <a:pPr lvl="0" indent="0" marL="0" algn="r">
                        <a:buNone/>
                      </a:pPr>
                      <a:r>
                        <a:rPr/>
                        <a:t>IndPro</a:t>
                      </a:r>
                    </a:p>
                  </a:txBody>
                  <a:tcPr/>
                </a:tc>
                <a:tc>
                  <a:txBody>
                    <a:bodyPr/>
                    <a:lstStyle/>
                    <a:p>
                      <a:pPr lvl="0" indent="0" marL="0" algn="r">
                        <a:buNone/>
                      </a:pPr>
                      <a:r>
                        <a:rPr/>
                        <a:t>M2</a:t>
                      </a:r>
                    </a:p>
                  </a:txBody>
                  <a:tcPr/>
                </a:tc>
                <a:tc>
                  <a:txBody>
                    <a:bodyPr/>
                    <a:lstStyle/>
                    <a:p>
                      <a:pPr lvl="0" indent="0" marL="0" algn="r">
                        <a:buNone/>
                      </a:pPr>
                      <a:r>
                        <a:rPr/>
                        <a:t>UnempRate</a:t>
                      </a:r>
                    </a:p>
                  </a:txBody>
                  <a:tcPr/>
                </a:tc>
              </a:tr>
              <a:tr h="0">
                <a:tc>
                  <a:txBody>
                    <a:bodyPr/>
                    <a:lstStyle/>
                    <a:p>
                      <a:pPr lvl="0" indent="0" marL="0">
                        <a:buNone/>
                      </a:pPr>
                      <a:r>
                        <a:rPr/>
                        <a:t>IIPI</a:t>
                      </a:r>
                    </a:p>
                  </a:txBody>
                </a:tc>
                <a:tc>
                  <a:txBody>
                    <a:bodyPr/>
                    <a:lstStyle/>
                    <a:p>
                      <a:pPr lvl="0" indent="0" marL="0" algn="r">
                        <a:buNone/>
                      </a:pPr>
                      <a:r>
                        <a:rPr/>
                        <a:t>6.2954218</a:t>
                      </a:r>
                    </a:p>
                  </a:txBody>
                </a:tc>
                <a:tc>
                  <a:txBody>
                    <a:bodyPr/>
                    <a:lstStyle/>
                    <a:p>
                      <a:pPr lvl="0" indent="0" marL="0" algn="r">
                        <a:buNone/>
                      </a:pPr>
                      <a:r>
                        <a:rPr/>
                        <a:t>1.1255351</a:t>
                      </a:r>
                    </a:p>
                  </a:txBody>
                </a:tc>
                <a:tc>
                  <a:txBody>
                    <a:bodyPr/>
                    <a:lstStyle/>
                    <a:p>
                      <a:pPr lvl="0" indent="0" marL="0" algn="r">
                        <a:buNone/>
                      </a:pPr>
                      <a:r>
                        <a:rPr/>
                        <a:t>0.8625932</a:t>
                      </a:r>
                    </a:p>
                  </a:txBody>
                </a:tc>
                <a:tc>
                  <a:txBody>
                    <a:bodyPr/>
                    <a:lstStyle/>
                    <a:p>
                      <a:pPr lvl="0" indent="0" marL="0" algn="r">
                        <a:buNone/>
                      </a:pPr>
                      <a:r>
                        <a:rPr/>
                        <a:t>2.0722417</a:t>
                      </a:r>
                    </a:p>
                  </a:txBody>
                </a:tc>
                <a:tc>
                  <a:txBody>
                    <a:bodyPr/>
                    <a:lstStyle/>
                    <a:p>
                      <a:pPr lvl="0" indent="0" marL="0" algn="r">
                        <a:buNone/>
                      </a:pPr>
                      <a:r>
                        <a:rPr/>
                        <a:t>3.4912181</a:t>
                      </a:r>
                    </a:p>
                  </a:txBody>
                </a:tc>
                <a:tc>
                  <a:txBody>
                    <a:bodyPr/>
                    <a:lstStyle/>
                    <a:p>
                      <a:pPr lvl="0" indent="0" marL="0" algn="r">
                        <a:buNone/>
                      </a:pPr>
                      <a:r>
                        <a:rPr/>
                        <a:t>0.9092890</a:t>
                      </a:r>
                    </a:p>
                  </a:txBody>
                </a:tc>
                <a:tc>
                  <a:txBody>
                    <a:bodyPr/>
                    <a:lstStyle/>
                    <a:p>
                      <a:pPr lvl="0" indent="0" marL="0" algn="r">
                        <a:buNone/>
                      </a:pPr>
                      <a:r>
                        <a:rPr/>
                        <a:t>1.6826953</a:t>
                      </a:r>
                    </a:p>
                  </a:txBody>
                </a:tc>
              </a:tr>
              <a:tr h="0">
                <a:tc>
                  <a:txBody>
                    <a:bodyPr/>
                    <a:lstStyle/>
                    <a:p>
                      <a:pPr lvl="0" indent="0" marL="0">
                        <a:buNone/>
                      </a:pPr>
                      <a:r>
                        <a:rPr/>
                        <a:t>TBillClose</a:t>
                      </a:r>
                    </a:p>
                  </a:txBody>
                </a:tc>
                <a:tc>
                  <a:txBody>
                    <a:bodyPr/>
                    <a:lstStyle/>
                    <a:p>
                      <a:pPr lvl="0" indent="0" marL="0" algn="r">
                        <a:buNone/>
                      </a:pPr>
                      <a:r>
                        <a:rPr/>
                        <a:t>1.0736669</a:t>
                      </a:r>
                    </a:p>
                  </a:txBody>
                </a:tc>
                <a:tc>
                  <a:txBody>
                    <a:bodyPr/>
                    <a:lstStyle/>
                    <a:p>
                      <a:pPr lvl="0" indent="0" marL="0" algn="r">
                        <a:buNone/>
                      </a:pPr>
                      <a:r>
                        <a:rPr/>
                        <a:t>6.4293550</a:t>
                      </a:r>
                    </a:p>
                  </a:txBody>
                </a:tc>
                <a:tc>
                  <a:txBody>
                    <a:bodyPr/>
                    <a:lstStyle/>
                    <a:p>
                      <a:pPr lvl="0" indent="0" marL="0" algn="r">
                        <a:buNone/>
                      </a:pPr>
                      <a:r>
                        <a:rPr/>
                        <a:t>0.4851040</a:t>
                      </a:r>
                    </a:p>
                  </a:txBody>
                </a:tc>
                <a:tc>
                  <a:txBody>
                    <a:bodyPr/>
                    <a:lstStyle/>
                    <a:p>
                      <a:pPr lvl="0" indent="0" marL="0" algn="r">
                        <a:buNone/>
                      </a:pPr>
                      <a:r>
                        <a:rPr/>
                        <a:t>0.9591342</a:t>
                      </a:r>
                    </a:p>
                  </a:txBody>
                </a:tc>
                <a:tc>
                  <a:txBody>
                    <a:bodyPr/>
                    <a:lstStyle/>
                    <a:p>
                      <a:pPr lvl="0" indent="0" marL="0" algn="r">
                        <a:buNone/>
                      </a:pPr>
                      <a:r>
                        <a:rPr/>
                        <a:t>2.6274657</a:t>
                      </a:r>
                    </a:p>
                  </a:txBody>
                </a:tc>
                <a:tc>
                  <a:txBody>
                    <a:bodyPr/>
                    <a:lstStyle/>
                    <a:p>
                      <a:pPr lvl="0" indent="0" marL="0" algn="r">
                        <a:buNone/>
                      </a:pPr>
                      <a:r>
                        <a:rPr/>
                        <a:t>0.5655601</a:t>
                      </a:r>
                    </a:p>
                  </a:txBody>
                </a:tc>
                <a:tc>
                  <a:txBody>
                    <a:bodyPr/>
                    <a:lstStyle/>
                    <a:p>
                      <a:pPr lvl="0" indent="0" marL="0" algn="r">
                        <a:buNone/>
                      </a:pPr>
                      <a:r>
                        <a:rPr/>
                        <a:t>1.6898429</a:t>
                      </a:r>
                    </a:p>
                  </a:txBody>
                </a:tc>
              </a:tr>
              <a:tr h="0">
                <a:tc>
                  <a:txBody>
                    <a:bodyPr/>
                    <a:lstStyle/>
                    <a:p>
                      <a:pPr lvl="0" indent="0" marL="0">
                        <a:buNone/>
                      </a:pPr>
                      <a:r>
                        <a:rPr/>
                        <a:t>GDP</a:t>
                      </a:r>
                    </a:p>
                  </a:txBody>
                </a:tc>
                <a:tc>
                  <a:txBody>
                    <a:bodyPr/>
                    <a:lstStyle/>
                    <a:p>
                      <a:pPr lvl="0" indent="0" marL="0" algn="r">
                        <a:buNone/>
                      </a:pPr>
                      <a:r>
                        <a:rPr/>
                        <a:t>0.2743562</a:t>
                      </a:r>
                    </a:p>
                  </a:txBody>
                </a:tc>
                <a:tc>
                  <a:txBody>
                    <a:bodyPr/>
                    <a:lstStyle/>
                    <a:p>
                      <a:pPr lvl="0" indent="0" marL="0" algn="r">
                        <a:buNone/>
                      </a:pPr>
                      <a:r>
                        <a:rPr/>
                        <a:t>1.9496803</a:t>
                      </a:r>
                    </a:p>
                  </a:txBody>
                </a:tc>
                <a:tc>
                  <a:txBody>
                    <a:bodyPr/>
                    <a:lstStyle/>
                    <a:p>
                      <a:pPr lvl="0" indent="0" marL="0" algn="r">
                        <a:buNone/>
                      </a:pPr>
                      <a:r>
                        <a:rPr/>
                        <a:t>3.0789594</a:t>
                      </a:r>
                    </a:p>
                  </a:txBody>
                </a:tc>
                <a:tc>
                  <a:txBody>
                    <a:bodyPr/>
                    <a:lstStyle/>
                    <a:p>
                      <a:pPr lvl="0" indent="0" marL="0" algn="r">
                        <a:buNone/>
                      </a:pPr>
                      <a:r>
                        <a:rPr/>
                        <a:t>1.9606739</a:t>
                      </a:r>
                    </a:p>
                  </a:txBody>
                </a:tc>
                <a:tc>
                  <a:txBody>
                    <a:bodyPr/>
                    <a:lstStyle/>
                    <a:p>
                      <a:pPr lvl="0" indent="0" marL="0" algn="r">
                        <a:buNone/>
                      </a:pPr>
                      <a:r>
                        <a:rPr/>
                        <a:t>4.2602952</a:t>
                      </a:r>
                    </a:p>
                  </a:txBody>
                </a:tc>
                <a:tc>
                  <a:txBody>
                    <a:bodyPr/>
                    <a:lstStyle/>
                    <a:p>
                      <a:pPr lvl="0" indent="0" marL="0" algn="r">
                        <a:buNone/>
                      </a:pPr>
                      <a:r>
                        <a:rPr/>
                        <a:t>0.5652120</a:t>
                      </a:r>
                    </a:p>
                  </a:txBody>
                </a:tc>
                <a:tc>
                  <a:txBody>
                    <a:bodyPr/>
                    <a:lstStyle/>
                    <a:p>
                      <a:pPr lvl="0" indent="0" marL="0" algn="r">
                        <a:buNone/>
                      </a:pPr>
                      <a:r>
                        <a:rPr/>
                        <a:t>2.9733342</a:t>
                      </a:r>
                    </a:p>
                  </a:txBody>
                </a:tc>
              </a:tr>
              <a:tr h="0">
                <a:tc>
                  <a:txBody>
                    <a:bodyPr/>
                    <a:lstStyle/>
                    <a:p>
                      <a:pPr lvl="0" indent="0" marL="0">
                        <a:buNone/>
                      </a:pPr>
                      <a:r>
                        <a:rPr/>
                        <a:t>InfRate</a:t>
                      </a:r>
                    </a:p>
                  </a:txBody>
                </a:tc>
                <a:tc>
                  <a:txBody>
                    <a:bodyPr/>
                    <a:lstStyle/>
                    <a:p>
                      <a:pPr lvl="0" indent="0" marL="0" algn="r">
                        <a:buNone/>
                      </a:pPr>
                      <a:r>
                        <a:rPr/>
                        <a:t>0.3373553</a:t>
                      </a:r>
                    </a:p>
                  </a:txBody>
                </a:tc>
                <a:tc>
                  <a:txBody>
                    <a:bodyPr/>
                    <a:lstStyle/>
                    <a:p>
                      <a:pPr lvl="0" indent="0" marL="0" algn="r">
                        <a:buNone/>
                      </a:pPr>
                      <a:r>
                        <a:rPr/>
                        <a:t>0.6294744</a:t>
                      </a:r>
                    </a:p>
                  </a:txBody>
                </a:tc>
                <a:tc>
                  <a:txBody>
                    <a:bodyPr/>
                    <a:lstStyle/>
                    <a:p>
                      <a:pPr lvl="0" indent="0" marL="0" algn="r">
                        <a:buNone/>
                      </a:pPr>
                      <a:r>
                        <a:rPr/>
                        <a:t>0.4010733</a:t>
                      </a:r>
                    </a:p>
                  </a:txBody>
                </a:tc>
                <a:tc>
                  <a:txBody>
                    <a:bodyPr/>
                    <a:lstStyle/>
                    <a:p>
                      <a:pPr lvl="0" indent="0" marL="0" algn="r">
                        <a:buNone/>
                      </a:pPr>
                      <a:r>
                        <a:rPr/>
                        <a:t>8.1333096</a:t>
                      </a:r>
                    </a:p>
                  </a:txBody>
                </a:tc>
                <a:tc>
                  <a:txBody>
                    <a:bodyPr/>
                    <a:lstStyle/>
                    <a:p>
                      <a:pPr lvl="0" indent="0" marL="0" algn="r">
                        <a:buNone/>
                      </a:pPr>
                      <a:r>
                        <a:rPr/>
                        <a:t>1.2603479</a:t>
                      </a:r>
                    </a:p>
                  </a:txBody>
                </a:tc>
                <a:tc>
                  <a:txBody>
                    <a:bodyPr/>
                    <a:lstStyle/>
                    <a:p>
                      <a:pPr lvl="0" indent="0" marL="0" algn="r">
                        <a:buNone/>
                      </a:pPr>
                      <a:r>
                        <a:rPr/>
                        <a:t>1.6925581</a:t>
                      </a:r>
                    </a:p>
                  </a:txBody>
                </a:tc>
                <a:tc>
                  <a:txBody>
                    <a:bodyPr/>
                    <a:lstStyle/>
                    <a:p>
                      <a:pPr lvl="0" indent="0" marL="0" algn="r">
                        <a:buNone/>
                      </a:pPr>
                      <a:r>
                        <a:rPr/>
                        <a:t>0.2387558</a:t>
                      </a:r>
                    </a:p>
                  </a:txBody>
                </a:tc>
              </a:tr>
              <a:tr h="0">
                <a:tc>
                  <a:txBody>
                    <a:bodyPr/>
                    <a:lstStyle/>
                    <a:p>
                      <a:pPr lvl="0" indent="0" marL="0">
                        <a:buNone/>
                      </a:pPr>
                      <a:r>
                        <a:rPr/>
                        <a:t>IndPro</a:t>
                      </a:r>
                    </a:p>
                  </a:txBody>
                </a:tc>
                <a:tc>
                  <a:txBody>
                    <a:bodyPr/>
                    <a:lstStyle/>
                    <a:p>
                      <a:pPr lvl="0" indent="0" marL="0" algn="r">
                        <a:buNone/>
                      </a:pPr>
                      <a:r>
                        <a:rPr/>
                        <a:t>2.9307513</a:t>
                      </a:r>
                    </a:p>
                  </a:txBody>
                </a:tc>
                <a:tc>
                  <a:txBody>
                    <a:bodyPr/>
                    <a:lstStyle/>
                    <a:p>
                      <a:pPr lvl="0" indent="0" marL="0" algn="r">
                        <a:buNone/>
                      </a:pPr>
                      <a:r>
                        <a:rPr/>
                        <a:t>0.0678201</a:t>
                      </a:r>
                    </a:p>
                  </a:txBody>
                </a:tc>
                <a:tc>
                  <a:txBody>
                    <a:bodyPr/>
                    <a:lstStyle/>
                    <a:p>
                      <a:pPr lvl="0" indent="0" marL="0" algn="r">
                        <a:buNone/>
                      </a:pPr>
                      <a:r>
                        <a:rPr/>
                        <a:t>6.7208944</a:t>
                      </a:r>
                    </a:p>
                  </a:txBody>
                </a:tc>
                <a:tc>
                  <a:txBody>
                    <a:bodyPr/>
                    <a:lstStyle/>
                    <a:p>
                      <a:pPr lvl="0" indent="0" marL="0" algn="r">
                        <a:buNone/>
                      </a:pPr>
                      <a:r>
                        <a:rPr/>
                        <a:t>0.7505189</a:t>
                      </a:r>
                    </a:p>
                  </a:txBody>
                </a:tc>
                <a:tc>
                  <a:txBody>
                    <a:bodyPr/>
                    <a:lstStyle/>
                    <a:p>
                      <a:pPr lvl="0" indent="0" marL="0" algn="r">
                        <a:buNone/>
                      </a:pPr>
                      <a:r>
                        <a:rPr/>
                        <a:t>2.7234662</a:t>
                      </a:r>
                    </a:p>
                  </a:txBody>
                </a:tc>
                <a:tc>
                  <a:txBody>
                    <a:bodyPr/>
                    <a:lstStyle/>
                    <a:p>
                      <a:pPr lvl="0" indent="0" marL="0" algn="r">
                        <a:buNone/>
                      </a:pPr>
                      <a:r>
                        <a:rPr/>
                        <a:t>1.5046711</a:t>
                      </a:r>
                    </a:p>
                  </a:txBody>
                </a:tc>
                <a:tc>
                  <a:txBody>
                    <a:bodyPr/>
                    <a:lstStyle/>
                    <a:p>
                      <a:pPr lvl="0" indent="0" marL="0" algn="r">
                        <a:buNone/>
                      </a:pPr>
                      <a:r>
                        <a:rPr/>
                        <a:t>4.6869664</a:t>
                      </a:r>
                    </a:p>
                  </a:txBody>
                </a:tc>
              </a:tr>
              <a:tr h="0">
                <a:tc>
                  <a:txBody>
                    <a:bodyPr/>
                    <a:lstStyle/>
                    <a:p>
                      <a:pPr lvl="0" indent="0" marL="0">
                        <a:buNone/>
                      </a:pPr>
                      <a:r>
                        <a:rPr/>
                        <a:t>M2</a:t>
                      </a:r>
                    </a:p>
                  </a:txBody>
                </a:tc>
                <a:tc>
                  <a:txBody>
                    <a:bodyPr/>
                    <a:lstStyle/>
                    <a:p>
                      <a:pPr lvl="0" indent="0" marL="0" algn="r">
                        <a:buNone/>
                      </a:pPr>
                      <a:r>
                        <a:rPr/>
                        <a:t>1.6798273</a:t>
                      </a:r>
                    </a:p>
                  </a:txBody>
                </a:tc>
                <a:tc>
                  <a:txBody>
                    <a:bodyPr/>
                    <a:lstStyle/>
                    <a:p>
                      <a:pPr lvl="0" indent="0" marL="0" algn="r">
                        <a:buNone/>
                      </a:pPr>
                      <a:r>
                        <a:rPr/>
                        <a:t>0.4238165</a:t>
                      </a:r>
                    </a:p>
                  </a:txBody>
                </a:tc>
                <a:tc>
                  <a:txBody>
                    <a:bodyPr/>
                    <a:lstStyle/>
                    <a:p>
                      <a:pPr lvl="0" indent="0" marL="0" algn="r">
                        <a:buNone/>
                      </a:pPr>
                      <a:r>
                        <a:rPr/>
                        <a:t>7.6571374</a:t>
                      </a:r>
                    </a:p>
                  </a:txBody>
                </a:tc>
                <a:tc>
                  <a:txBody>
                    <a:bodyPr/>
                    <a:lstStyle/>
                    <a:p>
                      <a:pPr lvl="0" indent="0" marL="0" algn="r">
                        <a:buNone/>
                      </a:pPr>
                      <a:r>
                        <a:rPr/>
                        <a:t>1.1126582</a:t>
                      </a:r>
                    </a:p>
                  </a:txBody>
                </a:tc>
                <a:tc>
                  <a:txBody>
                    <a:bodyPr/>
                    <a:lstStyle/>
                    <a:p>
                      <a:pPr lvl="0" indent="0" marL="0" algn="r">
                        <a:buNone/>
                      </a:pPr>
                      <a:r>
                        <a:rPr/>
                        <a:t>0.2731064</a:t>
                      </a:r>
                    </a:p>
                  </a:txBody>
                </a:tc>
                <a:tc>
                  <a:txBody>
                    <a:bodyPr/>
                    <a:lstStyle/>
                    <a:p>
                      <a:pPr lvl="0" indent="0" marL="0" algn="r">
                        <a:buNone/>
                      </a:pPr>
                      <a:r>
                        <a:rPr/>
                        <a:t>9.5013832</a:t>
                      </a:r>
                    </a:p>
                  </a:txBody>
                </a:tc>
                <a:tc>
                  <a:txBody>
                    <a:bodyPr/>
                    <a:lstStyle/>
                    <a:p>
                      <a:pPr lvl="0" indent="0" marL="0" algn="r">
                        <a:buNone/>
                      </a:pPr>
                      <a:r>
                        <a:rPr/>
                        <a:t>1.2456107</a:t>
                      </a:r>
                    </a:p>
                  </a:txBody>
                </a:tc>
              </a:tr>
              <a:tr h="0">
                <a:tc>
                  <a:txBody>
                    <a:bodyPr/>
                    <a:lstStyle/>
                    <a:p>
                      <a:pPr lvl="0" indent="0" marL="0">
                        <a:buNone/>
                      </a:pPr>
                      <a:r>
                        <a:rPr/>
                        <a:t>UnempRate</a:t>
                      </a:r>
                    </a:p>
                  </a:txBody>
                </a:tc>
                <a:tc>
                  <a:txBody>
                    <a:bodyPr/>
                    <a:lstStyle/>
                    <a:p>
                      <a:pPr lvl="0" indent="0" marL="0" algn="r">
                        <a:buNone/>
                      </a:pPr>
                      <a:r>
                        <a:rPr/>
                        <a:t>1.0457814</a:t>
                      </a:r>
                    </a:p>
                  </a:txBody>
                </a:tc>
                <a:tc>
                  <a:txBody>
                    <a:bodyPr/>
                    <a:lstStyle/>
                    <a:p>
                      <a:pPr lvl="0" indent="0" marL="0" algn="r">
                        <a:buNone/>
                      </a:pPr>
                      <a:r>
                        <a:rPr/>
                        <a:t>3.4167056</a:t>
                      </a:r>
                    </a:p>
                  </a:txBody>
                </a:tc>
                <a:tc>
                  <a:txBody>
                    <a:bodyPr/>
                    <a:lstStyle/>
                    <a:p>
                      <a:pPr lvl="0" indent="0" marL="0" algn="r">
                        <a:buNone/>
                      </a:pPr>
                      <a:r>
                        <a:rPr/>
                        <a:t>0.3364158</a:t>
                      </a:r>
                    </a:p>
                  </a:txBody>
                </a:tc>
                <a:tc>
                  <a:txBody>
                    <a:bodyPr/>
                    <a:lstStyle/>
                    <a:p>
                      <a:pPr lvl="0" indent="0" marL="0" algn="r">
                        <a:buNone/>
                      </a:pPr>
                      <a:r>
                        <a:rPr/>
                        <a:t>0.0466863</a:t>
                      </a:r>
                    </a:p>
                  </a:txBody>
                </a:tc>
                <a:tc>
                  <a:txBody>
                    <a:bodyPr/>
                    <a:lstStyle/>
                    <a:p>
                      <a:pPr lvl="0" indent="0" marL="0" algn="r">
                        <a:buNone/>
                      </a:pPr>
                      <a:r>
                        <a:rPr/>
                        <a:t>3.4643665</a:t>
                      </a:r>
                    </a:p>
                  </a:txBody>
                </a:tc>
                <a:tc>
                  <a:txBody>
                    <a:bodyPr/>
                    <a:lstStyle/>
                    <a:p>
                      <a:pPr lvl="0" indent="0" marL="0" algn="r">
                        <a:buNone/>
                      </a:pPr>
                      <a:r>
                        <a:rPr/>
                        <a:t>0.1774486</a:t>
                      </a:r>
                    </a:p>
                  </a:txBody>
                </a:tc>
                <a:tc>
                  <a:txBody>
                    <a:bodyPr/>
                    <a:lstStyle/>
                    <a:p>
                      <a:pPr lvl="0" indent="0" marL="0" algn="r">
                        <a:buNone/>
                      </a:pPr>
                      <a:r>
                        <a:rPr/>
                        <a:t>0.1902881</a:t>
                      </a:r>
                    </a:p>
                  </a:txBody>
                </a:tc>
              </a:tr>
            </a:tbl>
          </a:graphicData>
        </a:graphic>
      </p:graphicFrame>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VAR(1) Residual Assumptions</a:t>
            </a:r>
          </a:p>
        </p:txBody>
      </p:sp>
      <p:sp>
        <p:nvSpPr>
          <p:cNvPr id="4" name="Text Placeholder 3"/>
          <p:cNvSpPr>
            <a:spLocks noGrp="1"/>
          </p:cNvSpPr>
          <p:nvPr>
            <p:ph idx="2" sz="half" type="body"/>
          </p:nvPr>
        </p:nvSpPr>
        <p:spPr/>
        <p:txBody>
          <a:bodyPr/>
          <a:lstStyle/>
          <a:p>
            <a:pPr lvl="0" indent="0" marL="0">
              <a:buNone/>
            </a:pPr>
            <a:r>
              <a:rPr/>
              <a:t>The vectors of residuals are not white noise:</a:t>
            </a:r>
          </a:p>
        </p:txBody>
      </p:sp>
      <p:pic>
        <p:nvPicPr>
          <p:cNvPr descr="DS809ProjectPresentation_files/figure-pptx/unnamed-chunk-97-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VAR(1) Residual Assumptions</a:t>
            </a:r>
          </a:p>
        </p:txBody>
      </p:sp>
      <p:pic>
        <p:nvPicPr>
          <p:cNvPr descr="DS809ProjectPresentation_files/figure-pptx/unnamed-chunk-98-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VAR(1) Model Fit of IIPI</a:t>
            </a:r>
          </a:p>
        </p:txBody>
      </p:sp>
      <p:sp>
        <p:nvSpPr>
          <p:cNvPr id="4" name="Text Placeholder 3"/>
          <p:cNvSpPr>
            <a:spLocks noGrp="1"/>
          </p:cNvSpPr>
          <p:nvPr>
            <p:ph idx="2" sz="half" type="body"/>
          </p:nvPr>
        </p:nvSpPr>
        <p:spPr/>
        <p:txBody>
          <a:bodyPr/>
          <a:lstStyle/>
          <a:p>
            <a:pPr lvl="0" indent="0" marL="0">
              <a:buNone/>
            </a:pPr>
            <a:r>
              <a:rPr/>
              <a:t>IIPI exclusively, the model fit is nothing special when taken individually, but is useful in the generalization use case with many dependent variables of interest:</a:t>
            </a:r>
          </a:p>
        </p:txBody>
      </p:sp>
      <p:pic>
        <p:nvPicPr>
          <p:cNvPr descr="DS809ProjectPresentation_files/figure-pptx/unnamed-chunk-99-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Prediction Comparison</a:t>
            </a:r>
          </a:p>
        </p:txBody>
      </p:sp>
      <p:sp>
        <p:nvSpPr>
          <p:cNvPr id="4" name="Text Placeholder 3"/>
          <p:cNvSpPr>
            <a:spLocks noGrp="1"/>
          </p:cNvSpPr>
          <p:nvPr>
            <p:ph idx="2" sz="half" type="body"/>
          </p:nvPr>
        </p:nvSpPr>
        <p:spPr/>
        <p:txBody>
          <a:bodyPr/>
          <a:lstStyle/>
          <a:p>
            <a:pPr lvl="0" indent="0" marL="0">
              <a:buNone/>
            </a:pPr>
            <a:r>
              <a:rPr/>
              <a:t>The various models outlined above are compared using mean absolute percent error (MAPE). The 1 step sequential predictions out perform all other methods.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Model</a:t>
                      </a:r>
                    </a:p>
                  </a:txBody>
                  <a:tcPr/>
                </a:tc>
                <a:tc>
                  <a:txBody>
                    <a:bodyPr/>
                    <a:lstStyle/>
                    <a:p>
                      <a:pPr lvl="0" indent="0" marL="0" algn="r">
                        <a:buNone/>
                      </a:pPr>
                      <a:r>
                        <a:rPr/>
                        <a:t>MAPE</a:t>
                      </a:r>
                    </a:p>
                  </a:txBody>
                  <a:tcPr/>
                </a:tc>
              </a:tr>
              <a:tr h="0">
                <a:tc>
                  <a:txBody>
                    <a:bodyPr/>
                    <a:lstStyle/>
                    <a:p>
                      <a:pPr lvl="0" indent="0" marL="0" algn="l">
                        <a:buNone/>
                      </a:pPr>
                      <a:r>
                        <a:rPr/>
                        <a:t>ARIMA(0,1,5) seq. 1 ahead</a:t>
                      </a:r>
                    </a:p>
                  </a:txBody>
                </a:tc>
                <a:tc>
                  <a:txBody>
                    <a:bodyPr/>
                    <a:lstStyle/>
                    <a:p>
                      <a:pPr lvl="0" indent="0" marL="0" algn="r">
                        <a:buNone/>
                      </a:pPr>
                      <a:r>
                        <a:rPr/>
                        <a:t>0.0279081</a:t>
                      </a:r>
                    </a:p>
                  </a:txBody>
                </a:tc>
              </a:tr>
              <a:tr h="0">
                <a:tc>
                  <a:txBody>
                    <a:bodyPr/>
                    <a:lstStyle/>
                    <a:p>
                      <a:pPr lvl="0" indent="0" marL="0" algn="l">
                        <a:buNone/>
                      </a:pPr>
                      <a:r>
                        <a:rPr/>
                        <a:t>ARIMA(1,1,1) seq. 1 ahead</a:t>
                      </a:r>
                    </a:p>
                  </a:txBody>
                </a:tc>
                <a:tc>
                  <a:txBody>
                    <a:bodyPr/>
                    <a:lstStyle/>
                    <a:p>
                      <a:pPr lvl="0" indent="0" marL="0" algn="r">
                        <a:buNone/>
                      </a:pPr>
                      <a:r>
                        <a:rPr/>
                        <a:t>0.0279240</a:t>
                      </a:r>
                    </a:p>
                  </a:txBody>
                </a:tc>
              </a:tr>
              <a:tr h="0">
                <a:tc>
                  <a:txBody>
                    <a:bodyPr/>
                    <a:lstStyle/>
                    <a:p>
                      <a:pPr lvl="0" indent="0" marL="0" algn="l">
                        <a:buNone/>
                      </a:pPr>
                      <a:r>
                        <a:rPr/>
                        <a:t>ARIMA(2,1,0) seq. 1 ahead</a:t>
                      </a:r>
                    </a:p>
                  </a:txBody>
                </a:tc>
                <a:tc>
                  <a:txBody>
                    <a:bodyPr/>
                    <a:lstStyle/>
                    <a:p>
                      <a:pPr lvl="0" indent="0" marL="0" algn="r">
                        <a:buNone/>
                      </a:pPr>
                      <a:r>
                        <a:rPr/>
                        <a:t>0.0283082</a:t>
                      </a:r>
                    </a:p>
                  </a:txBody>
                </a:tc>
              </a:tr>
              <a:tr h="0">
                <a:tc>
                  <a:txBody>
                    <a:bodyPr/>
                    <a:lstStyle/>
                    <a:p>
                      <a:pPr lvl="0" indent="0" marL="0" algn="l">
                        <a:buNone/>
                      </a:pPr>
                      <a:r>
                        <a:rPr/>
                        <a:t>Regression, residual ARIMA(3,0,0), seq. 1 ahead</a:t>
                      </a:r>
                    </a:p>
                  </a:txBody>
                </a:tc>
                <a:tc>
                  <a:txBody>
                    <a:bodyPr/>
                    <a:lstStyle/>
                    <a:p>
                      <a:pPr lvl="0" indent="0" marL="0" algn="r">
                        <a:buNone/>
                      </a:pPr>
                      <a:r>
                        <a:rPr/>
                        <a:t>0.0292654</a:t>
                      </a:r>
                    </a:p>
                  </a:txBody>
                </a:tc>
              </a:tr>
              <a:tr h="0">
                <a:tc>
                  <a:txBody>
                    <a:bodyPr/>
                    <a:lstStyle/>
                    <a:p>
                      <a:pPr lvl="0" indent="0" marL="0" algn="l">
                        <a:buNone/>
                      </a:pPr>
                      <a:r>
                        <a:rPr/>
                        <a:t>Regression, residual ARIMA(3,0,0), GARCH(1,1), seq. 1 ahead</a:t>
                      </a:r>
                    </a:p>
                  </a:txBody>
                </a:tc>
                <a:tc>
                  <a:txBody>
                    <a:bodyPr/>
                    <a:lstStyle/>
                    <a:p>
                      <a:pPr lvl="0" indent="0" marL="0" algn="r">
                        <a:buNone/>
                      </a:pPr>
                      <a:r>
                        <a:rPr/>
                        <a:t>0.0293076</a:t>
                      </a:r>
                    </a:p>
                  </a:txBody>
                </a:tc>
              </a:tr>
              <a:tr h="0">
                <a:tc>
                  <a:txBody>
                    <a:bodyPr/>
                    <a:lstStyle/>
                    <a:p>
                      <a:pPr lvl="0" indent="0" marL="0" algn="l">
                        <a:buNone/>
                      </a:pPr>
                      <a:r>
                        <a:rPr/>
                        <a:t>Deterministic Model, 15 Harmonics, residual ARIMA, seq. 1 ahead</a:t>
                      </a:r>
                    </a:p>
                  </a:txBody>
                </a:tc>
                <a:tc>
                  <a:txBody>
                    <a:bodyPr/>
                    <a:lstStyle/>
                    <a:p>
                      <a:pPr lvl="0" indent="0" marL="0" algn="r">
                        <a:buNone/>
                      </a:pPr>
                      <a:r>
                        <a:rPr/>
                        <a:t>0.0303350</a:t>
                      </a:r>
                    </a:p>
                  </a:txBody>
                </a:tc>
              </a:tr>
              <a:tr h="0">
                <a:tc>
                  <a:txBody>
                    <a:bodyPr/>
                    <a:lstStyle/>
                    <a:p>
                      <a:pPr lvl="0" indent="0" marL="0" algn="l">
                        <a:buNone/>
                      </a:pPr>
                      <a:r>
                        <a:rPr/>
                        <a:t>AIMAA(2,1,0) with GARCH(1,1) seq. 1 ahead</a:t>
                      </a:r>
                    </a:p>
                  </a:txBody>
                </a:tc>
                <a:tc>
                  <a:txBody>
                    <a:bodyPr/>
                    <a:lstStyle/>
                    <a:p>
                      <a:pPr lvl="0" indent="0" marL="0" algn="r">
                        <a:buNone/>
                      </a:pPr>
                      <a:r>
                        <a:rPr/>
                        <a:t>0.0349845</a:t>
                      </a:r>
                    </a:p>
                  </a:txBody>
                </a:tc>
              </a:tr>
              <a:tr h="0">
                <a:tc>
                  <a:txBody>
                    <a:bodyPr/>
                    <a:lstStyle/>
                    <a:p>
                      <a:pPr lvl="0" indent="0" marL="0" algn="l">
                        <a:buNone/>
                      </a:pPr>
                      <a:r>
                        <a:rPr/>
                        <a:t>AIMAA(1,1,1) with GARCH(1,1) seq. 1 ahead</a:t>
                      </a:r>
                    </a:p>
                  </a:txBody>
                </a:tc>
                <a:tc>
                  <a:txBody>
                    <a:bodyPr/>
                    <a:lstStyle/>
                    <a:p>
                      <a:pPr lvl="0" indent="0" marL="0" algn="r">
                        <a:buNone/>
                      </a:pPr>
                      <a:r>
                        <a:rPr/>
                        <a:t>0.0350633</a:t>
                      </a:r>
                    </a:p>
                  </a:txBody>
                </a:tc>
              </a:tr>
              <a:tr h="0">
                <a:tc>
                  <a:txBody>
                    <a:bodyPr/>
                    <a:lstStyle/>
                    <a:p>
                      <a:pPr lvl="0" indent="0" marL="0" algn="l">
                        <a:buNone/>
                      </a:pPr>
                      <a:r>
                        <a:rPr/>
                        <a:t>Regression, residual ARIMA(3,0,0), GARCH(1,1), n ahead</a:t>
                      </a:r>
                    </a:p>
                  </a:txBody>
                </a:tc>
                <a:tc>
                  <a:txBody>
                    <a:bodyPr/>
                    <a:lstStyle/>
                    <a:p>
                      <a:pPr lvl="0" indent="0" marL="0" algn="r">
                        <a:buNone/>
                      </a:pPr>
                      <a:r>
                        <a:rPr/>
                        <a:t>0.0727769</a:t>
                      </a:r>
                    </a:p>
                  </a:txBody>
                </a:tc>
              </a:tr>
              <a:tr h="0">
                <a:tc>
                  <a:txBody>
                    <a:bodyPr/>
                    <a:lstStyle/>
                    <a:p>
                      <a:pPr lvl="0" indent="0" marL="0" algn="l">
                        <a:buNone/>
                      </a:pPr>
                      <a:r>
                        <a:rPr/>
                        <a:t>Deterministic Model, 65 Harmonics</a:t>
                      </a:r>
                    </a:p>
                  </a:txBody>
                </a:tc>
                <a:tc>
                  <a:txBody>
                    <a:bodyPr/>
                    <a:lstStyle/>
                    <a:p>
                      <a:pPr lvl="0" indent="0" marL="0" algn="r">
                        <a:buNone/>
                      </a:pPr>
                      <a:r>
                        <a:rPr/>
                        <a:t>0.0787285</a:t>
                      </a:r>
                    </a:p>
                  </a:txBody>
                </a:tc>
              </a:tr>
              <a:tr h="0">
                <a:tc>
                  <a:txBody>
                    <a:bodyPr/>
                    <a:lstStyle/>
                    <a:p>
                      <a:pPr lvl="0" indent="0" marL="0" algn="l">
                        <a:buNone/>
                      </a:pPr>
                      <a:r>
                        <a:rPr/>
                        <a:t>Deterministic Model, 15 Harmonics</a:t>
                      </a:r>
                    </a:p>
                  </a:txBody>
                </a:tc>
                <a:tc>
                  <a:txBody>
                    <a:bodyPr/>
                    <a:lstStyle/>
                    <a:p>
                      <a:pPr lvl="0" indent="0" marL="0" algn="r">
                        <a:buNone/>
                      </a:pPr>
                      <a:r>
                        <a:rPr/>
                        <a:t>0.1030518</a:t>
                      </a:r>
                    </a:p>
                  </a:txBody>
                </a:tc>
              </a:tr>
              <a:tr h="0">
                <a:tc>
                  <a:txBody>
                    <a:bodyPr/>
                    <a:lstStyle/>
                    <a:p>
                      <a:pPr lvl="0" indent="0" marL="0" algn="l">
                        <a:buNone/>
                      </a:pPr>
                      <a:r>
                        <a:rPr/>
                        <a:t>Deterministic Model, 15 Harmonics, residual ARIMA, n ahead</a:t>
                      </a:r>
                    </a:p>
                  </a:txBody>
                </a:tc>
                <a:tc>
                  <a:txBody>
                    <a:bodyPr/>
                    <a:lstStyle/>
                    <a:p>
                      <a:pPr lvl="0" indent="0" marL="0" algn="r">
                        <a:buNone/>
                      </a:pPr>
                      <a:r>
                        <a:rPr/>
                        <a:t>0.1155852</a:t>
                      </a:r>
                    </a:p>
                  </a:txBody>
                </a:tc>
              </a:tr>
              <a:tr h="0">
                <a:tc>
                  <a:txBody>
                    <a:bodyPr/>
                    <a:lstStyle/>
                    <a:p>
                      <a:pPr lvl="0" indent="0" marL="0" algn="l">
                        <a:buNone/>
                      </a:pPr>
                      <a:r>
                        <a:rPr/>
                        <a:t>Deterministic Model, 100 Harmonics</a:t>
                      </a:r>
                    </a:p>
                  </a:txBody>
                </a:tc>
                <a:tc>
                  <a:txBody>
                    <a:bodyPr/>
                    <a:lstStyle/>
                    <a:p>
                      <a:pPr lvl="0" indent="0" marL="0" algn="r">
                        <a:buNone/>
                      </a:pPr>
                      <a:r>
                        <a:rPr/>
                        <a:t>0.1161898</a:t>
                      </a:r>
                    </a:p>
                  </a:txBody>
                </a:tc>
              </a:tr>
              <a:tr h="0">
                <a:tc>
                  <a:txBody>
                    <a:bodyPr/>
                    <a:lstStyle/>
                    <a:p>
                      <a:pPr lvl="0" indent="0" marL="0" algn="l">
                        <a:buNone/>
                      </a:pPr>
                      <a:r>
                        <a:rPr/>
                        <a:t>Regression, residual ARIMA(3,0,0), n ahead</a:t>
                      </a:r>
                    </a:p>
                  </a:txBody>
                </a:tc>
                <a:tc>
                  <a:txBody>
                    <a:bodyPr/>
                    <a:lstStyle/>
                    <a:p>
                      <a:pPr lvl="0" indent="0" marL="0" algn="r">
                        <a:buNone/>
                      </a:pPr>
                      <a:r>
                        <a:rPr/>
                        <a:t>0.1163019</a:t>
                      </a:r>
                    </a:p>
                  </a:txBody>
                </a:tc>
              </a:tr>
              <a:tr h="0">
                <a:tc>
                  <a:txBody>
                    <a:bodyPr/>
                    <a:lstStyle/>
                    <a:p>
                      <a:pPr lvl="0" indent="0" marL="0" algn="l">
                        <a:buNone/>
                      </a:pPr>
                      <a:r>
                        <a:rPr/>
                        <a:t>ARIMA(0,1,5) n ahead</a:t>
                      </a:r>
                    </a:p>
                  </a:txBody>
                </a:tc>
                <a:tc>
                  <a:txBody>
                    <a:bodyPr/>
                    <a:lstStyle/>
                    <a:p>
                      <a:pPr lvl="0" indent="0" marL="0" algn="r">
                        <a:buNone/>
                      </a:pPr>
                      <a:r>
                        <a:rPr/>
                        <a:t>0.1224968</a:t>
                      </a:r>
                    </a:p>
                  </a:txBody>
                </a:tc>
              </a:tr>
              <a:tr h="0">
                <a:tc>
                  <a:txBody>
                    <a:bodyPr/>
                    <a:lstStyle/>
                    <a:p>
                      <a:pPr lvl="0" indent="0" marL="0" algn="l">
                        <a:buNone/>
                      </a:pPr>
                      <a:r>
                        <a:rPr/>
                        <a:t>ARIMA(1,1,1) n ahead</a:t>
                      </a:r>
                    </a:p>
                  </a:txBody>
                </a:tc>
                <a:tc>
                  <a:txBody>
                    <a:bodyPr/>
                    <a:lstStyle/>
                    <a:p>
                      <a:pPr lvl="0" indent="0" marL="0" algn="r">
                        <a:buNone/>
                      </a:pPr>
                      <a:r>
                        <a:rPr/>
                        <a:t>0.1248374</a:t>
                      </a:r>
                    </a:p>
                  </a:txBody>
                </a:tc>
              </a:tr>
              <a:tr h="0">
                <a:tc>
                  <a:txBody>
                    <a:bodyPr/>
                    <a:lstStyle/>
                    <a:p>
                      <a:pPr lvl="0" indent="0" marL="0" algn="l">
                        <a:buNone/>
                      </a:pPr>
                      <a:r>
                        <a:rPr/>
                        <a:t>ARIMA(2,1,0) n ahead</a:t>
                      </a:r>
                    </a:p>
                  </a:txBody>
                </a:tc>
                <a:tc>
                  <a:txBody>
                    <a:bodyPr/>
                    <a:lstStyle/>
                    <a:p>
                      <a:pPr lvl="0" indent="0" marL="0" algn="r">
                        <a:buNone/>
                      </a:pPr>
                      <a:r>
                        <a:rPr/>
                        <a:t>0.1269807</a:t>
                      </a:r>
                    </a:p>
                  </a:txBody>
                </a:tc>
              </a:tr>
              <a:tr h="0">
                <a:tc>
                  <a:txBody>
                    <a:bodyPr/>
                    <a:lstStyle/>
                    <a:p>
                      <a:pPr lvl="0" indent="0" marL="0" algn="l">
                        <a:buNone/>
                      </a:pPr>
                      <a:r>
                        <a:rPr/>
                        <a:t>VARMA prediction of IIPI</a:t>
                      </a:r>
                    </a:p>
                  </a:txBody>
                </a:tc>
                <a:tc>
                  <a:txBody>
                    <a:bodyPr/>
                    <a:lstStyle/>
                    <a:p>
                      <a:pPr lvl="0" indent="0" marL="0" algn="r">
                        <a:buNone/>
                      </a:pPr>
                      <a:r>
                        <a:rPr/>
                        <a:t>0.1342517</a:t>
                      </a:r>
                    </a:p>
                  </a:txBody>
                </a:tc>
              </a:tr>
              <a:tr h="0">
                <a:tc>
                  <a:txBody>
                    <a:bodyPr/>
                    <a:lstStyle/>
                    <a:p>
                      <a:pPr lvl="0" indent="0" marL="0" algn="l">
                        <a:buNone/>
                      </a:pPr>
                      <a:r>
                        <a:rPr/>
                        <a:t>ARIMA(2,1,0) with GARCH(1,1), n ahead</a:t>
                      </a:r>
                    </a:p>
                  </a:txBody>
                </a:tc>
                <a:tc>
                  <a:txBody>
                    <a:bodyPr/>
                    <a:lstStyle/>
                    <a:p>
                      <a:pPr lvl="0" indent="0" marL="0" algn="r">
                        <a:buNone/>
                      </a:pPr>
                      <a:r>
                        <a:rPr/>
                        <a:t>0.1347798</a:t>
                      </a:r>
                    </a:p>
                  </a:txBody>
                </a:tc>
              </a:tr>
              <a:tr h="0">
                <a:tc>
                  <a:txBody>
                    <a:bodyPr/>
                    <a:lstStyle/>
                    <a:p>
                      <a:pPr lvl="0" indent="0" marL="0" algn="l">
                        <a:buNone/>
                      </a:pPr>
                      <a:r>
                        <a:rPr/>
                        <a:t>ARIMA(1,1,1) with GARCH(1,1), n ahead</a:t>
                      </a:r>
                    </a:p>
                  </a:txBody>
                </a:tc>
                <a:tc>
                  <a:txBody>
                    <a:bodyPr/>
                    <a:lstStyle/>
                    <a:p>
                      <a:pPr lvl="0" indent="0" marL="0" algn="r">
                        <a:buNone/>
                      </a:pPr>
                      <a:r>
                        <a:rPr/>
                        <a:t>0.1350159</a:t>
                      </a:r>
                    </a:p>
                  </a:txBody>
                </a:tc>
              </a:tr>
              <a:tr h="0">
                <a:tc>
                  <a:txBody>
                    <a:bodyPr/>
                    <a:lstStyle/>
                    <a:p>
                      <a:pPr lvl="0" indent="0" marL="0" algn="l">
                        <a:buNone/>
                      </a:pPr>
                      <a:r>
                        <a:rPr/>
                        <a:t>Deterministic Model, 85 Harmonics</a:t>
                      </a:r>
                    </a:p>
                  </a:txBody>
                </a:tc>
                <a:tc>
                  <a:txBody>
                    <a:bodyPr/>
                    <a:lstStyle/>
                    <a:p>
                      <a:pPr lvl="0" indent="0" marL="0" algn="r">
                        <a:buNone/>
                      </a:pPr>
                      <a:r>
                        <a:rPr/>
                        <a:t>0.1993137</a:t>
                      </a:r>
                    </a:p>
                  </a:txBody>
                </a:tc>
              </a:tr>
              <a:tr h="0">
                <a:tc>
                  <a:txBody>
                    <a:bodyPr/>
                    <a:lstStyle/>
                    <a:p>
                      <a:pPr lvl="0" indent="0" marL="0" algn="l">
                        <a:buNone/>
                      </a:pPr>
                      <a:r>
                        <a:rPr/>
                        <a:t>Deterministic Model, Polynomial k=14</a:t>
                      </a:r>
                    </a:p>
                  </a:txBody>
                </a:tc>
                <a:tc>
                  <a:txBody>
                    <a:bodyPr/>
                    <a:lstStyle/>
                    <a:p>
                      <a:pPr lvl="0" indent="0" marL="0" algn="r">
                        <a:buNone/>
                      </a:pPr>
                      <a:r>
                        <a:rPr/>
                        <a:t>0.2574530</a:t>
                      </a:r>
                    </a:p>
                  </a:txBody>
                </a:tc>
              </a:tr>
              <a:tr h="0">
                <a:tc>
                  <a:txBody>
                    <a:bodyPr/>
                    <a:lstStyle/>
                    <a:p>
                      <a:pPr lvl="0" indent="0" marL="0" algn="l">
                        <a:buNone/>
                      </a:pPr>
                      <a:r>
                        <a:rPr/>
                        <a:t>Deterministic Model, Monthly Indicator with Trend</a:t>
                      </a:r>
                    </a:p>
                  </a:txBody>
                </a:tc>
                <a:tc>
                  <a:txBody>
                    <a:bodyPr/>
                    <a:lstStyle/>
                    <a:p>
                      <a:pPr lvl="0" indent="0" marL="0" algn="r">
                        <a:buNone/>
                      </a:pPr>
                      <a:r>
                        <a:rPr/>
                        <a:t>0.3107488</a:t>
                      </a:r>
                    </a:p>
                  </a:txBody>
                </a:tc>
              </a:tr>
              <a:tr h="0">
                <a:tc>
                  <a:txBody>
                    <a:bodyPr/>
                    <a:lstStyle/>
                    <a:p>
                      <a:pPr lvl="0" indent="0" marL="0" algn="l">
                        <a:buNone/>
                      </a:pPr>
                      <a:r>
                        <a:rPr/>
                        <a:t>Regression Model, variable reduced</a:t>
                      </a:r>
                    </a:p>
                  </a:txBody>
                </a:tc>
                <a:tc>
                  <a:txBody>
                    <a:bodyPr/>
                    <a:lstStyle/>
                    <a:p>
                      <a:pPr lvl="0" indent="0" marL="0" algn="r">
                        <a:buNone/>
                      </a:pPr>
                      <a:r>
                        <a:rPr/>
                        <a:t>0.5718380</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Regression Model Iteration 1:</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endParaRPr/>
                    </a:p>
                  </a:txBody>
                  <a:tcPr/>
                </a:tc>
                <a:tc>
                  <a:txBody>
                    <a:bodyPr/>
                    <a:lstStyle/>
                    <a:p>
                      <a:pPr lvl="0" indent="0" marL="0" algn="r">
                        <a:buNone/>
                      </a:pPr>
                      <a:r>
                        <a:rPr/>
                        <a:t>x</a:t>
                      </a:r>
                    </a:p>
                  </a:txBody>
                  <a:tcPr/>
                </a:tc>
              </a:tr>
              <a:tr h="0">
                <a:tc>
                  <a:txBody>
                    <a:bodyPr/>
                    <a:lstStyle/>
                    <a:p>
                      <a:pPr lvl="0" indent="0" marL="0">
                        <a:buNone/>
                      </a:pPr>
                      <a:r>
                        <a:rPr/>
                        <a:t>TBillClose</a:t>
                      </a:r>
                    </a:p>
                  </a:txBody>
                </a:tc>
                <a:tc>
                  <a:txBody>
                    <a:bodyPr/>
                    <a:lstStyle/>
                    <a:p>
                      <a:pPr lvl="0" indent="0" marL="0" algn="r">
                        <a:buNone/>
                      </a:pPr>
                      <a:r>
                        <a:rPr/>
                        <a:t>6.449018</a:t>
                      </a:r>
                    </a:p>
                  </a:txBody>
                </a:tc>
              </a:tr>
              <a:tr h="0">
                <a:tc>
                  <a:txBody>
                    <a:bodyPr/>
                    <a:lstStyle/>
                    <a:p>
                      <a:pPr lvl="0" indent="0" marL="0">
                        <a:buNone/>
                      </a:pPr>
                      <a:r>
                        <a:rPr/>
                        <a:t>GDP</a:t>
                      </a:r>
                    </a:p>
                  </a:txBody>
                </a:tc>
                <a:tc>
                  <a:txBody>
                    <a:bodyPr/>
                    <a:lstStyle/>
                    <a:p>
                      <a:pPr lvl="0" indent="0" marL="0" algn="r">
                        <a:buNone/>
                      </a:pPr>
                      <a:r>
                        <a:rPr/>
                        <a:t>204.551481</a:t>
                      </a:r>
                    </a:p>
                  </a:txBody>
                </a:tc>
              </a:tr>
              <a:tr h="0">
                <a:tc>
                  <a:txBody>
                    <a:bodyPr/>
                    <a:lstStyle/>
                    <a:p>
                      <a:pPr lvl="0" indent="0" marL="0">
                        <a:buNone/>
                      </a:pPr>
                      <a:r>
                        <a:rPr/>
                        <a:t>InfRate</a:t>
                      </a:r>
                    </a:p>
                  </a:txBody>
                </a:tc>
                <a:tc>
                  <a:txBody>
                    <a:bodyPr/>
                    <a:lstStyle/>
                    <a:p>
                      <a:pPr lvl="0" indent="0" marL="0" algn="r">
                        <a:buNone/>
                      </a:pPr>
                      <a:r>
                        <a:rPr/>
                        <a:t>2.595684</a:t>
                      </a:r>
                    </a:p>
                  </a:txBody>
                </a:tc>
              </a:tr>
              <a:tr h="0">
                <a:tc>
                  <a:txBody>
                    <a:bodyPr/>
                    <a:lstStyle/>
                    <a:p>
                      <a:pPr lvl="0" indent="0" marL="0">
                        <a:buNone/>
                      </a:pPr>
                      <a:r>
                        <a:rPr/>
                        <a:t>IndPro</a:t>
                      </a:r>
                    </a:p>
                  </a:txBody>
                </a:tc>
                <a:tc>
                  <a:txBody>
                    <a:bodyPr/>
                    <a:lstStyle/>
                    <a:p>
                      <a:pPr lvl="0" indent="0" marL="0" algn="r">
                        <a:buNone/>
                      </a:pPr>
                      <a:r>
                        <a:rPr/>
                        <a:t>106.137107</a:t>
                      </a:r>
                    </a:p>
                  </a:txBody>
                </a:tc>
              </a:tr>
              <a:tr h="0">
                <a:tc>
                  <a:txBody>
                    <a:bodyPr/>
                    <a:lstStyle/>
                    <a:p>
                      <a:pPr lvl="0" indent="0" marL="0">
                        <a:buNone/>
                      </a:pPr>
                      <a:r>
                        <a:rPr/>
                        <a:t>M2</a:t>
                      </a:r>
                    </a:p>
                  </a:txBody>
                </a:tc>
                <a:tc>
                  <a:txBody>
                    <a:bodyPr/>
                    <a:lstStyle/>
                    <a:p>
                      <a:pPr lvl="0" indent="0" marL="0" algn="r">
                        <a:buNone/>
                      </a:pPr>
                      <a:r>
                        <a:rPr/>
                        <a:t>27.685682</a:t>
                      </a:r>
                    </a:p>
                  </a:txBody>
                </a:tc>
              </a:tr>
              <a:tr h="0">
                <a:tc>
                  <a:txBody>
                    <a:bodyPr/>
                    <a:lstStyle/>
                    <a:p>
                      <a:pPr lvl="0" indent="0" marL="0">
                        <a:buNone/>
                      </a:pPr>
                      <a:r>
                        <a:rPr/>
                        <a:t>UnempRate</a:t>
                      </a:r>
                    </a:p>
                  </a:txBody>
                </a:tc>
                <a:tc>
                  <a:txBody>
                    <a:bodyPr/>
                    <a:lstStyle/>
                    <a:p>
                      <a:pPr lvl="0" indent="0" marL="0" algn="r">
                        <a:buNone/>
                      </a:pPr>
                      <a:r>
                        <a:rPr/>
                        <a:t>3.117667</a:t>
                      </a:r>
                    </a:p>
                  </a:txBody>
                </a:tc>
              </a:tr>
              <a:tr h="0">
                <a:tc>
                  <a:txBody>
                    <a:bodyPr/>
                    <a:lstStyle/>
                    <a:p>
                      <a:pPr lvl="0" indent="0" marL="0">
                        <a:buNone/>
                      </a:pPr>
                      <a:r>
                        <a:rPr/>
                        <a:t>Recession</a:t>
                      </a:r>
                    </a:p>
                  </a:txBody>
                </a:tc>
                <a:tc>
                  <a:txBody>
                    <a:bodyPr/>
                    <a:lstStyle/>
                    <a:p>
                      <a:pPr lvl="0" indent="0" marL="0" algn="r">
                        <a:buNone/>
                      </a:pPr>
                      <a:r>
                        <a:rPr/>
                        <a:t>1.214842</a:t>
                      </a:r>
                    </a:p>
                  </a:txBody>
                </a:tc>
              </a:tr>
            </a:tbl>
          </a:graphicData>
        </a:graphic>
      </p:graphicFrame>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Transfer Function</a:t>
            </a:r>
          </a:p>
        </p:txBody>
      </p:sp>
      <p:sp>
        <p:nvSpPr>
          <p:cNvPr id="3" name="Content Placeholder 2"/>
          <p:cNvSpPr>
            <a:spLocks noGrp="1"/>
          </p:cNvSpPr>
          <p:nvPr>
            <p:ph idx="1"/>
          </p:nvPr>
        </p:nvSpPr>
        <p:spPr/>
        <p:txBody>
          <a:bodyPr/>
          <a:lstStyle/>
          <a:p>
            <a:pPr lvl="0" indent="0" marL="0">
              <a:buNone/>
            </a:pPr>
            <a:r>
              <a:rPr/>
              <a:t>In order to perform Transfer Function modelling:</a:t>
            </a:r>
          </a:p>
          <a:p>
            <a:pPr lvl="0"/>
            <a:r>
              <a:rPr/>
              <a:t>pre-whitening must be performed on all the stationary independent variables.</a:t>
            </a:r>
          </a:p>
          <a:p>
            <a:pPr lvl="0"/>
            <a:r>
              <a:rPr/>
              <a:t>this is accomplished using various ARIMA models on each independent variable.</a:t>
            </a:r>
          </a:p>
          <a:p>
            <a:pPr lvl="0"/>
            <a:r>
              <a:rPr/>
              <a:t>for each independent variable first-differenced ACF and PACF are displayed, then used for assessment of potential ARIMA model, then white noise is verified using Box-Pierce:</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TBillClose Pre-Whitening</a:t>
            </a:r>
          </a:p>
        </p:txBody>
      </p:sp>
      <p:sp>
        <p:nvSpPr>
          <p:cNvPr id="4" name="Text Placeholder 3"/>
          <p:cNvSpPr>
            <a:spLocks noGrp="1"/>
          </p:cNvSpPr>
          <p:nvPr>
            <p:ph idx="2" sz="half" type="body"/>
          </p:nvPr>
        </p:nvSpPr>
        <p:spPr/>
        <p:txBody>
          <a:bodyPr/>
          <a:lstStyle/>
          <a:p>
            <a:pPr lvl="0" indent="0" marL="0">
              <a:buNone/>
            </a:pPr>
            <a:r>
              <a:rPr/>
              <a:t>An ARIMA(2,0,2) is used to pre-whiten the first-differenced TBillClose, and the resulting residuals can be seen to be white noise based on the Box-Pierce test.</a:t>
            </a:r>
          </a:p>
          <a:p>
            <a:pPr lvl="0" indent="0">
              <a:buNone/>
            </a:pPr>
            <a:r>
              <a:rPr>
                <a:latin typeface="Courier"/>
              </a:rPr>
              <a:t>## 
## Call:
## arima(x = df.ts.modelset.train.vector.diff$TBillClose, order = c(2, 0, 2))
## 
## Coefficients:
##          ar1     ar2      ma1      ma2  intercept
##       0.6858  0.2417  -0.2088  -0.7912    -0.0262
## s.e.  0.0870  0.0871   0.0615   0.0614     0.0037
## 
## sigma^2 estimated as 0.1791:  log likelihood = -237.5,  aic = 485.01</a:t>
            </a:r>
          </a:p>
          <a:p>
            <a:pPr lvl="0" indent="0">
              <a:buNone/>
            </a:pPr>
            <a:r>
              <a:rPr>
                <a:latin typeface="Courier"/>
              </a:rPr>
              <a:t>## 
##  Box-Pierce test
## 
## data:  arimaTBillClose$residuals
## X-squared = 0.17631, df = 1, p-value = 0.6746</a:t>
            </a:r>
          </a:p>
        </p:txBody>
      </p:sp>
      <p:pic>
        <p:nvPicPr>
          <p:cNvPr descr="DS809ProjectPresentation_files/figure-pptx/unnamed-chunk-10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GDP Pre-Whitening</a:t>
            </a:r>
          </a:p>
        </p:txBody>
      </p:sp>
      <p:sp>
        <p:nvSpPr>
          <p:cNvPr id="4" name="Text Placeholder 3"/>
          <p:cNvSpPr>
            <a:spLocks noGrp="1"/>
          </p:cNvSpPr>
          <p:nvPr>
            <p:ph idx="2" sz="half" type="body"/>
          </p:nvPr>
        </p:nvSpPr>
        <p:spPr/>
        <p:txBody>
          <a:bodyPr/>
          <a:lstStyle/>
          <a:p>
            <a:pPr lvl="0" indent="0" marL="0">
              <a:buNone/>
            </a:pPr>
            <a:r>
              <a:rPr/>
              <a:t>An ARIMA(1,0,1) is used to pre-whiten the first-differenced TBillClose, and the resulting residuals can be seen to be white noise based on the Box-Pierce test.</a:t>
            </a:r>
          </a:p>
          <a:p>
            <a:pPr lvl="0" indent="0">
              <a:buNone/>
            </a:pPr>
            <a:r>
              <a:rPr>
                <a:latin typeface="Courier"/>
              </a:rPr>
              <a:t>## 
## Call:
## arima(x = df.ts.modelset.train.vector.diff$GDP, order = c(1, 0, 1))
## 
## Coefficients:
##           ar1      ma1  intercept
##       -0.0313  -0.1746    24.9658
## s.e.   0.1059   0.0947     2.2266
## 
## sigma^2 estimated as 3263:  log likelihood = -2305.86,  aic = 4617.73</a:t>
            </a:r>
          </a:p>
          <a:p>
            <a:pPr lvl="0" indent="0">
              <a:buNone/>
            </a:pPr>
            <a:r>
              <a:rPr>
                <a:latin typeface="Courier"/>
              </a:rPr>
              <a:t>## 
##  Box-Pierce test
## 
## data:  arimaGDP$residuals
## X-squared = 0.0040854, df = 1, p-value = 0.949</a:t>
            </a:r>
          </a:p>
        </p:txBody>
      </p:sp>
      <p:pic>
        <p:nvPicPr>
          <p:cNvPr descr="DS809ProjectPresentation_files/figure-pptx/unnamed-chunk-10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InfRate Pre-Whitening</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A SARIMA(2,0,0)(1,0,1)</a:t>
                </a:r>
                <a14:m>
                  <m:oMath xmlns:m="http://schemas.openxmlformats.org/officeDocument/2006/math">
                    <m:sSub>
                      <m:e>
                        <m:r>
                          <m:t>​</m:t>
                        </m:r>
                      </m:e>
                      <m:sub>
                        <m:r>
                          <m:t>12</m:t>
                        </m:r>
                      </m:sub>
                    </m:sSub>
                  </m:oMath>
                </a14:m>
                <a:r>
                  <a:rPr/>
                  <a:t> is used to pre-whiten the first-differenced InfRate, and the resulting residuals can be seen to be white noise based on the Box-Pierce test.</a:t>
                </a:r>
              </a:p>
              <a:p>
                <a:pPr lvl="0" indent="0">
                  <a:buNone/>
                </a:pPr>
                <a:r>
                  <a:rPr>
                    <a:latin typeface="Courier"/>
                  </a:rPr>
                  <a:t>## 
## Call:
## arima(x = df.ts.modelset.train.vector.diff$InfRate, order = c(2, 0, 0), seasonal = list(order = c(1, 
##     0, 1), period = 12))
## 
## Coefficients:
##          ar1      ar2     sar1     sma1  intercept
##       0.5910  -0.0422  -0.0882  -0.8653    -0.0159
## s.e.  0.0493   0.0491   0.0578   0.0366     0.0046
## 
## sigma^2 estimated as 0.07242:  log likelihood = -54.28,  aic = 118.55</a:t>
                </a:r>
              </a:p>
              <a:p>
                <a:pPr lvl="0" indent="0">
                  <a:buNone/>
                </a:pPr>
                <a:r>
                  <a:rPr>
                    <a:latin typeface="Courier"/>
                  </a:rPr>
                  <a:t>## 
##  Box-Pierce test
## 
## data:  arimaInfRate$residuals
## X-squared = 0.0073331, df = 1, p-value = 0.9318</a:t>
                </a:r>
              </a:p>
            </p:txBody>
          </p:sp>
        </mc:Choice>
      </mc:AlternateContent>
      <p:pic>
        <p:nvPicPr>
          <p:cNvPr descr="DS809ProjectPresentation_files/figure-pptx/unnamed-chunk-103-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IndPro Pre-Whitening</a:t>
            </a:r>
          </a:p>
        </p:txBody>
      </p:sp>
      <p:sp>
        <p:nvSpPr>
          <p:cNvPr id="4" name="Text Placeholder 3"/>
          <p:cNvSpPr>
            <a:spLocks noGrp="1"/>
          </p:cNvSpPr>
          <p:nvPr>
            <p:ph idx="2" sz="half" type="body"/>
          </p:nvPr>
        </p:nvSpPr>
        <p:spPr/>
        <p:txBody>
          <a:bodyPr/>
          <a:lstStyle/>
          <a:p>
            <a:pPr lvl="0" indent="0" marL="0">
              <a:buNone/>
            </a:pPr>
            <a:r>
              <a:rPr/>
              <a:t>An ARIMA(2,0,2) is used to pre-whiten the first-differenced IndPro, and the resulting residuals can be seen to be white noise based on the Box-Pierce test.</a:t>
            </a:r>
          </a:p>
          <a:p>
            <a:pPr lvl="0" indent="0">
              <a:buNone/>
            </a:pPr>
            <a:r>
              <a:rPr>
                <a:latin typeface="Courier"/>
              </a:rPr>
              <a:t>## 
## Call:
## arima(x = df.ts.modelset.train.vector.diff$IndPro, order = c(2, 0, 2))
## 
## Coefficients:
##          ar1      ar2      ma1     ma2  intercept
##       1.5389  -0.6222  -1.4154  0.6264     0.1020
## s.e.  0.3547   0.3147   0.3247  0.2008     0.0582
## 
## sigma^2 estimated as 0.2239:  log likelihood = -283.27,  aic = 576.54</a:t>
            </a:r>
          </a:p>
          <a:p>
            <a:pPr lvl="0" indent="0">
              <a:buNone/>
            </a:pPr>
            <a:r>
              <a:rPr>
                <a:latin typeface="Courier"/>
              </a:rPr>
              <a:t>## 
##  Box-Pierce test
## 
## data:  arimaIndPro$residuals
## X-squared = 0.078886, df = 1, p-value = 0.7788</a:t>
            </a:r>
          </a:p>
        </p:txBody>
      </p:sp>
      <p:pic>
        <p:nvPicPr>
          <p:cNvPr descr="DS809ProjectPresentation_files/figure-pptx/unnamed-chunk-104-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M2 Pre-Whitening</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A SARIMA(1,0,0)(1,0,0)</a:t>
                </a:r>
                <a14:m>
                  <m:oMath xmlns:m="http://schemas.openxmlformats.org/officeDocument/2006/math">
                    <m:sSub>
                      <m:e>
                        <m:r>
                          <m:t>​</m:t>
                        </m:r>
                      </m:e>
                      <m:sub>
                        <m:r>
                          <m:t>12</m:t>
                        </m:r>
                      </m:sub>
                    </m:sSub>
                  </m:oMath>
                </a14:m>
                <a:r>
                  <a:rPr/>
                  <a:t> is used to pre-whiten the first-differenced M2, and the resulting residuals can be seen to be white noise based on the Box-Pierce test.</a:t>
                </a:r>
              </a:p>
              <a:p>
                <a:pPr lvl="0" indent="0">
                  <a:buNone/>
                </a:pPr>
                <a:r>
                  <a:rPr>
                    <a:latin typeface="Courier"/>
                  </a:rPr>
                  <a:t>## 
## Call:
## arima(x = df.ts.modelset.train.vector.diff$M2, order = c(1, 0, 0), seasonal = list(order = c(1, 
##     0, 0), period = 12))
## 
## Coefficients:
##          ar1    sar1  intercept
##       0.2894  0.6944    25.8303
## s.e.  0.0468  0.0353     5.6566
## 
## sigma^2 estimated as 720:  log likelihood = -1991,  aic = 3988</a:t>
                </a:r>
              </a:p>
              <a:p>
                <a:pPr lvl="0" indent="0">
                  <a:buNone/>
                </a:pPr>
                <a:r>
                  <a:rPr>
                    <a:latin typeface="Courier"/>
                  </a:rPr>
                  <a:t>## 
##  Box-Pierce test
## 
## data:  arimaM2$residuals
## X-squared = 3.2615e-05, df = 1, p-value = 0.9954</a:t>
                </a:r>
              </a:p>
            </p:txBody>
          </p:sp>
        </mc:Choice>
      </mc:AlternateContent>
      <p:pic>
        <p:nvPicPr>
          <p:cNvPr descr="DS809ProjectPresentation_files/figure-pptx/unnamed-chunk-10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UnempRate Pre-Whitening</a:t>
            </a:r>
          </a:p>
        </p:txBody>
      </p:sp>
      <p:sp>
        <p:nvSpPr>
          <p:cNvPr id="4" name="Text Placeholder 3"/>
          <p:cNvSpPr>
            <a:spLocks noGrp="1"/>
          </p:cNvSpPr>
          <p:nvPr>
            <p:ph idx="2" sz="half" type="body"/>
          </p:nvPr>
        </p:nvSpPr>
        <p:spPr/>
        <p:txBody>
          <a:bodyPr/>
          <a:lstStyle/>
          <a:p>
            <a:pPr lvl="0" indent="0" marL="0">
              <a:buNone/>
            </a:pPr>
            <a:r>
              <a:rPr/>
              <a:t>An ARIMA(2,0,2) is used to pre-whiten the first-differenced UnempRate, and the resulting residuals can be seen to be white noise based on the Box-Pierce test.</a:t>
            </a:r>
          </a:p>
          <a:p>
            <a:pPr lvl="0" indent="0">
              <a:buNone/>
            </a:pPr>
            <a:r>
              <a:rPr>
                <a:latin typeface="Courier"/>
              </a:rPr>
              <a:t>## 
## Call:
## arima(x = df.ts.modelset.train.vector.diff$UnempRate, order = c(2, 1, 2))
## 
## Coefficients:
##           ar1      ar2     ma1      ma2
##       -1.1607  -0.1907  0.2350  -0.7594
## s.e.   0.0594   0.0595  0.0425   0.0426
## 
## sigma^2 estimated as 0.02607:  log likelihood = 169.17,  aic = -330.34</a:t>
            </a:r>
          </a:p>
          <a:p>
            <a:pPr lvl="0" indent="0">
              <a:buNone/>
            </a:pPr>
            <a:r>
              <a:rPr>
                <a:latin typeface="Courier"/>
              </a:rPr>
              <a:t>## 
##  Box-Pierce test
## 
## data:  arimaUnempRate$residuals
## X-squared = 8.2395e-05, df = 1, p-value = 0.9928</a:t>
            </a:r>
          </a:p>
        </p:txBody>
      </p:sp>
      <p:pic>
        <p:nvPicPr>
          <p:cNvPr descr="DS809ProjectPresentation_files/figure-pptx/unnamed-chunk-106-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TF parameters</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Next the CCFs are displayed to determine if any CCF indicate reasonable </a:t>
                </a:r>
                <a14:m>
                  <m:oMath xmlns:m="http://schemas.openxmlformats.org/officeDocument/2006/math">
                    <m:r>
                      <m:t>b</m:t>
                    </m:r>
                  </m:oMath>
                </a14:m>
                <a:r>
                  <a:rPr/>
                  <a:t>, </a:t>
                </a:r>
                <a14:m>
                  <m:oMath xmlns:m="http://schemas.openxmlformats.org/officeDocument/2006/math">
                    <m:r>
                      <m:t>r</m:t>
                    </m:r>
                  </m:oMath>
                </a14:m>
                <a:r>
                  <a:rPr/>
                  <a:t>, </a:t>
                </a:r>
                <a14:m>
                  <m:oMath xmlns:m="http://schemas.openxmlformats.org/officeDocument/2006/math">
                    <m:r>
                      <m:t>s</m:t>
                    </m:r>
                  </m:oMath>
                </a14:m>
                <a:r>
                  <a:rPr/>
                  <a:t> values:</a:t>
                </a:r>
              </a:p>
            </p:txBody>
          </p:sp>
        </mc:Choice>
      </mc:AlternateContent>
      <p:pic>
        <p:nvPicPr>
          <p:cNvPr descr="DS809ProjectPresentation_files/figure-pptx/unnamed-chunk-107-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CCF of IIPI, IndPro</a:t>
            </a:r>
          </a:p>
        </p:txBody>
      </p:sp>
      <p:sp>
        <p:nvSpPr>
          <p:cNvPr id="4" name="Text Placeholder 3"/>
          <p:cNvSpPr>
            <a:spLocks noGrp="1"/>
          </p:cNvSpPr>
          <p:nvPr>
            <p:ph idx="2" sz="half" type="body"/>
          </p:nvPr>
        </p:nvSpPr>
        <p:spPr/>
        <p:txBody>
          <a:bodyPr/>
          <a:lstStyle/>
          <a:p>
            <a:pPr lvl="0" indent="0">
              <a:buNone/>
            </a:pPr>
            <a:r>
              <a:rPr>
                <a:solidFill>
                  <a:srgbClr val="06287E"/>
                </a:solidFill>
                <a:latin typeface="Courier"/>
              </a:rPr>
              <a:t>ccf</a:t>
            </a:r>
            <a:r>
              <a:rPr>
                <a:latin typeface="Courier"/>
              </a:rPr>
              <a:t>(df.ts.modelset.train.vector.prewhite</a:t>
            </a:r>
            <a:r>
              <a:rPr>
                <a:solidFill>
                  <a:srgbClr val="4070A0"/>
                </a:solidFill>
                <a:latin typeface="Courier"/>
              </a:rPr>
              <a:t>$</a:t>
            </a:r>
            <a:r>
              <a:rPr>
                <a:latin typeface="Courier"/>
              </a:rPr>
              <a:t>IIPI, df.ts.modelset.train.vector.prewhite</a:t>
            </a:r>
            <a:r>
              <a:rPr>
                <a:solidFill>
                  <a:srgbClr val="4070A0"/>
                </a:solidFill>
                <a:latin typeface="Courier"/>
              </a:rPr>
              <a:t>$</a:t>
            </a:r>
            <a:r>
              <a:rPr>
                <a:latin typeface="Courier"/>
              </a:rPr>
              <a:t>IndPro, </a:t>
            </a:r>
            <a:r>
              <a:rPr>
                <a:solidFill>
                  <a:srgbClr val="7D9029"/>
                </a:solidFill>
                <a:latin typeface="Courier"/>
              </a:rPr>
              <a:t>ylab =</a:t>
            </a:r>
            <a:r>
              <a:rPr>
                <a:latin typeface="Courier"/>
              </a:rPr>
              <a:t> </a:t>
            </a:r>
            <a:r>
              <a:rPr>
                <a:solidFill>
                  <a:srgbClr val="4070A0"/>
                </a:solidFill>
                <a:latin typeface="Courier"/>
              </a:rPr>
              <a:t>"CCF"</a:t>
            </a:r>
            <a:r>
              <a:rPr>
                <a:latin typeface="Courier"/>
              </a:rPr>
              <a:t>, </a:t>
            </a:r>
            <a:r>
              <a:rPr>
                <a:solidFill>
                  <a:srgbClr val="7D9029"/>
                </a:solidFill>
                <a:latin typeface="Courier"/>
              </a:rPr>
              <a:t>main =</a:t>
            </a:r>
            <a:r>
              <a:rPr>
                <a:latin typeface="Courier"/>
              </a:rPr>
              <a:t> </a:t>
            </a:r>
            <a:r>
              <a:rPr>
                <a:solidFill>
                  <a:srgbClr val="4070A0"/>
                </a:solidFill>
                <a:latin typeface="Courier"/>
              </a:rPr>
              <a:t>"IIPI,IndPro"</a:t>
            </a:r>
            <a:r>
              <a:rPr>
                <a:latin typeface="Courier"/>
              </a:rPr>
              <a:t>)</a:t>
            </a:r>
          </a:p>
        </p:txBody>
      </p:sp>
      <p:pic>
        <p:nvPicPr>
          <p:cNvPr descr="DS809ProjectPresentation_files/figure-pptx/unnamed-chunk-108-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Transfer Function with IndPro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Taking IndPro as the transfer function predictor variable, and </a:t>
                </a:r>
                <a14:m>
                  <m:oMath xmlns:m="http://schemas.openxmlformats.org/officeDocument/2006/math">
                    <m:r>
                      <m:t>b</m:t>
                    </m:r>
                    <m:r>
                      <m:rPr>
                        <m:sty m:val="p"/>
                      </m:rPr>
                      <m:t>=</m:t>
                    </m:r>
                    <m:r>
                      <m:t>1</m:t>
                    </m:r>
                  </m:oMath>
                </a14:m>
                <a:r>
                  <a:rPr/>
                  <a:t>, </a:t>
                </a:r>
                <a14:m>
                  <m:oMath xmlns:m="http://schemas.openxmlformats.org/officeDocument/2006/math">
                    <m:r>
                      <m:t>r</m:t>
                    </m:r>
                    <m:r>
                      <m:rPr>
                        <m:sty m:val="p"/>
                      </m:rPr>
                      <m:t>=</m:t>
                    </m:r>
                    <m:r>
                      <m:t>1</m:t>
                    </m:r>
                  </m:oMath>
                </a14:m>
                <a:r>
                  <a:rPr/>
                  <a:t>, and </a:t>
                </a:r>
                <a14:m>
                  <m:oMath xmlns:m="http://schemas.openxmlformats.org/officeDocument/2006/math">
                    <m:r>
                      <m:t>s</m:t>
                    </m:r>
                    <m:r>
                      <m:rPr>
                        <m:sty m:val="p"/>
                      </m:rPr>
                      <m:t>=</m:t>
                    </m:r>
                    <m:r>
                      <m:t>0</m:t>
                    </m:r>
                  </m:oMath>
                </a14:m>
                <a:r>
                  <a:rPr/>
                  <a:t>.</a:t>
                </a:r>
              </a:p>
              <a:p>
                <a:pPr lvl="0" indent="0">
                  <a:buNone/>
                </a:pPr>
                <a:r>
                  <a:rPr>
                    <a:latin typeface="Courier"/>
                  </a:rPr>
                  <a:t>X_b1 </a:t>
                </a:r>
                <a:r>
                  <a:rPr>
                    <a:solidFill>
                      <a:srgbClr val="007020"/>
                    </a:solidFill>
                    <a:latin typeface="Courier"/>
                  </a:rPr>
                  <a:t>&lt;-</a:t>
                </a:r>
                <a:r>
                  <a:rPr>
                    <a:latin typeface="Courier"/>
                  </a:rPr>
                  <a:t> df.ts.modelset.train.vector.prewhite</a:t>
                </a:r>
                <a:r>
                  <a:rPr>
                    <a:solidFill>
                      <a:srgbClr val="4070A0"/>
                    </a:solidFill>
                    <a:latin typeface="Courier"/>
                  </a:rPr>
                  <a:t>$</a:t>
                </a:r>
                <a:r>
                  <a:rPr>
                    <a:latin typeface="Courier"/>
                  </a:rPr>
                  <a:t>IndPro[</a:t>
                </a:r>
                <a:r>
                  <a:rPr>
                    <a:solidFill>
                      <a:srgbClr val="40A070"/>
                    </a:solidFill>
                    <a:latin typeface="Courier"/>
                  </a:rPr>
                  <a:t>1</a:t>
                </a:r>
                <a:r>
                  <a:rPr>
                    <a:solidFill>
                      <a:srgbClr val="4070A0"/>
                    </a:solidFill>
                    <a:latin typeface="Courier"/>
                  </a:rPr>
                  <a:t>:</a:t>
                </a:r>
                <a:r>
                  <a:rPr>
                    <a:solidFill>
                      <a:srgbClr val="40A070"/>
                    </a:solidFill>
                    <a:latin typeface="Courier"/>
                  </a:rPr>
                  <a:t>422</a:t>
                </a:r>
                <a:r>
                  <a:rPr>
                    <a:latin typeface="Courier"/>
                  </a:rPr>
                  <a:t>]</a:t>
                </a:r>
                <a:r>
                  <a:rPr>
                    <a:solidFill>
                      <a:srgbClr val="4070A0"/>
                    </a:solidFill>
                    <a:latin typeface="Courier"/>
                  </a:rPr>
                  <a:t>-</a:t>
                </a:r>
                <a:r>
                  <a:rPr>
                    <a:latin typeface="Courier"/>
                  </a:rPr>
                  <a:t> </a:t>
                </a:r>
                <a:r>
                  <a:rPr>
                    <a:solidFill>
                      <a:srgbClr val="06287E"/>
                    </a:solidFill>
                    <a:latin typeface="Courier"/>
                  </a:rPr>
                  <a:t>mean</a:t>
                </a:r>
                <a:r>
                  <a:rPr>
                    <a:latin typeface="Courier"/>
                  </a:rPr>
                  <a:t>(df.ts.modelset.train.vector.prewhite</a:t>
                </a:r>
                <a:r>
                  <a:rPr>
                    <a:solidFill>
                      <a:srgbClr val="4070A0"/>
                    </a:solidFill>
                    <a:latin typeface="Courier"/>
                  </a:rPr>
                  <a:t>$</a:t>
                </a:r>
                <a:r>
                  <a:rPr>
                    <a:latin typeface="Courier"/>
                  </a:rPr>
                  <a:t>IndPro)</a:t>
                </a:r>
                <a:br/>
                <a:r>
                  <a:rPr>
                    <a:latin typeface="Courier"/>
                  </a:rPr>
                  <a:t>Y_b1 </a:t>
                </a:r>
                <a:r>
                  <a:rPr>
                    <a:solidFill>
                      <a:srgbClr val="007020"/>
                    </a:solidFill>
                    <a:latin typeface="Courier"/>
                  </a:rPr>
                  <a:t>&lt;-</a:t>
                </a:r>
                <a:r>
                  <a:rPr>
                    <a:latin typeface="Courier"/>
                  </a:rPr>
                  <a:t> df.ts.modelset.train.vector.prewhite</a:t>
                </a:r>
                <a:r>
                  <a:rPr>
                    <a:solidFill>
                      <a:srgbClr val="4070A0"/>
                    </a:solidFill>
                    <a:latin typeface="Courier"/>
                  </a:rPr>
                  <a:t>$</a:t>
                </a:r>
                <a:r>
                  <a:rPr>
                    <a:latin typeface="Courier"/>
                  </a:rPr>
                  <a:t>IIPI[</a:t>
                </a:r>
                <a:r>
                  <a:rPr>
                    <a:solidFill>
                      <a:srgbClr val="40A070"/>
                    </a:solidFill>
                    <a:latin typeface="Courier"/>
                  </a:rPr>
                  <a:t>2</a:t>
                </a:r>
                <a:r>
                  <a:rPr>
                    <a:solidFill>
                      <a:srgbClr val="4070A0"/>
                    </a:solidFill>
                    <a:latin typeface="Courier"/>
                  </a:rPr>
                  <a:t>:</a:t>
                </a:r>
                <a:r>
                  <a:rPr>
                    <a:solidFill>
                      <a:srgbClr val="40A070"/>
                    </a:solidFill>
                    <a:latin typeface="Courier"/>
                  </a:rPr>
                  <a:t>423</a:t>
                </a:r>
                <a:r>
                  <a:rPr>
                    <a:latin typeface="Courier"/>
                  </a:rPr>
                  <a:t>] </a:t>
                </a:r>
                <a:r>
                  <a:rPr>
                    <a:solidFill>
                      <a:srgbClr val="4070A0"/>
                    </a:solidFill>
                    <a:latin typeface="Courier"/>
                  </a:rPr>
                  <a:t>-</a:t>
                </a:r>
                <a:r>
                  <a:rPr>
                    <a:latin typeface="Courier"/>
                  </a:rPr>
                  <a:t> </a:t>
                </a:r>
                <a:r>
                  <a:rPr>
                    <a:solidFill>
                      <a:srgbClr val="06287E"/>
                    </a:solidFill>
                    <a:latin typeface="Courier"/>
                  </a:rPr>
                  <a:t>mean</a:t>
                </a:r>
                <a:r>
                  <a:rPr>
                    <a:latin typeface="Courier"/>
                  </a:rPr>
                  <a:t>(df.ts.modelset.train.vector.prewhite</a:t>
                </a:r>
                <a:r>
                  <a:rPr>
                    <a:solidFill>
                      <a:srgbClr val="4070A0"/>
                    </a:solidFill>
                    <a:latin typeface="Courier"/>
                  </a:rPr>
                  <a:t>$</a:t>
                </a:r>
                <a:r>
                  <a:rPr>
                    <a:latin typeface="Courier"/>
                  </a:rPr>
                  <a:t>IIPI)</a:t>
                </a:r>
              </a:p>
              <a:p>
                <a:pPr lvl="0" indent="0" marL="0">
                  <a:buNone/>
                </a:pPr>
                <a:r>
                  <a:rPr/>
                  <a:t>The transfer function is estimated, forcing the residual correction to zero first to investigate:</a:t>
                </a:r>
              </a:p>
              <a:p>
                <a:pPr lvl="0" indent="0">
                  <a:buNone/>
                </a:pPr>
                <a:r>
                  <a:rPr>
                    <a:latin typeface="Courier"/>
                  </a:rPr>
                  <a:t>m2</a:t>
                </a:r>
                <a:r>
                  <a:rPr>
                    <a:solidFill>
                      <a:srgbClr val="007020"/>
                    </a:solidFill>
                    <a:latin typeface="Courier"/>
                  </a:rPr>
                  <a:t>&lt;-</a:t>
                </a:r>
                <a:r>
                  <a:rPr>
                    <a:solidFill>
                      <a:srgbClr val="06287E"/>
                    </a:solidFill>
                    <a:latin typeface="Courier"/>
                  </a:rPr>
                  <a:t>arimax</a:t>
                </a:r>
                <a:r>
                  <a:rPr>
                    <a:latin typeface="Courier"/>
                  </a:rPr>
                  <a:t>(Y_b1, </a:t>
                </a:r>
                <a:r>
                  <a:rPr>
                    <a:solidFill>
                      <a:srgbClr val="7D9029"/>
                    </a:solidFill>
                    <a:latin typeface="Courier"/>
                  </a:rPr>
                  <a:t>order=</a:t>
                </a:r>
                <a:r>
                  <a:rPr>
                    <a:solidFill>
                      <a:srgbClr val="06287E"/>
                    </a:solidFill>
                    <a:latin typeface="Courier"/>
                  </a:rPr>
                  <a:t>c</a:t>
                </a:r>
                <a:r>
                  <a:rPr>
                    <a:latin typeface="Courier"/>
                  </a:rPr>
                  <a:t>(</a:t>
                </a:r>
                <a:r>
                  <a:rPr>
                    <a:solidFill>
                      <a:srgbClr val="40A070"/>
                    </a:solidFill>
                    <a:latin typeface="Courier"/>
                  </a:rPr>
                  <a:t>1</a:t>
                </a:r>
                <a:r>
                  <a:rPr>
                    <a:latin typeface="Courier"/>
                  </a:rPr>
                  <a:t>,</a:t>
                </a:r>
                <a:r>
                  <a:rPr>
                    <a:solidFill>
                      <a:srgbClr val="40A070"/>
                    </a:solidFill>
                    <a:latin typeface="Courier"/>
                  </a:rPr>
                  <a:t>0</a:t>
                </a:r>
                <a:r>
                  <a:rPr>
                    <a:latin typeface="Courier"/>
                  </a:rPr>
                  <a:t>,</a:t>
                </a:r>
                <a:r>
                  <a:rPr>
                    <a:solidFill>
                      <a:srgbClr val="40A070"/>
                    </a:solidFill>
                    <a:latin typeface="Courier"/>
                  </a:rPr>
                  <a:t>0</a:t>
                </a:r>
                <a:r>
                  <a:rPr>
                    <a:latin typeface="Courier"/>
                  </a:rPr>
                  <a:t>), </a:t>
                </a:r>
                <a:r>
                  <a:rPr>
                    <a:solidFill>
                      <a:srgbClr val="7D9029"/>
                    </a:solidFill>
                    <a:latin typeface="Courier"/>
                  </a:rPr>
                  <a:t>fixed=</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880000"/>
                    </a:solidFill>
                    <a:latin typeface="Courier"/>
                  </a:rPr>
                  <a:t>NA</a:t>
                </a:r>
                <a:r>
                  <a:rPr>
                    <a:latin typeface="Courier"/>
                  </a:rPr>
                  <a:t>,</a:t>
                </a:r>
                <a:r>
                  <a:rPr>
                    <a:solidFill>
                      <a:srgbClr val="880000"/>
                    </a:solidFill>
                    <a:latin typeface="Courier"/>
                  </a:rPr>
                  <a:t>NA</a:t>
                </a:r>
                <a:r>
                  <a:rPr>
                    <a:latin typeface="Courier"/>
                  </a:rPr>
                  <a:t>), </a:t>
                </a:r>
                <a:r>
                  <a:rPr>
                    <a:solidFill>
                      <a:srgbClr val="7D9029"/>
                    </a:solidFill>
                    <a:latin typeface="Courier"/>
                  </a:rPr>
                  <a:t>xtransf=</a:t>
                </a:r>
                <a:r>
                  <a:rPr>
                    <a:solidFill>
                      <a:srgbClr val="06287E"/>
                    </a:solidFill>
                    <a:latin typeface="Courier"/>
                  </a:rPr>
                  <a:t>data.frame</a:t>
                </a:r>
                <a:r>
                  <a:rPr>
                    <a:latin typeface="Courier"/>
                  </a:rPr>
                  <a:t>(X_b1), </a:t>
                </a:r>
                <a:r>
                  <a:rPr>
                    <a:solidFill>
                      <a:srgbClr val="7D9029"/>
                    </a:solidFill>
                    <a:latin typeface="Courier"/>
                  </a:rPr>
                  <a:t>transfer=</a:t>
                </a:r>
                <a:r>
                  <a:rPr>
                    <a:solidFill>
                      <a:srgbClr val="06287E"/>
                    </a:solidFill>
                    <a:latin typeface="Courier"/>
                  </a:rPr>
                  <a:t>list</a:t>
                </a:r>
                <a:r>
                  <a:rPr>
                    <a:latin typeface="Courier"/>
                  </a:rPr>
                  <a:t>(</a:t>
                </a:r>
                <a:r>
                  <a:rPr>
                    <a:solidFill>
                      <a:srgbClr val="06287E"/>
                    </a:solidFill>
                    <a:latin typeface="Courier"/>
                  </a:rPr>
                  <a:t>c</a:t>
                </a:r>
                <a:r>
                  <a:rPr>
                    <a:latin typeface="Courier"/>
                  </a:rPr>
                  <a:t>(</a:t>
                </a:r>
                <a:r>
                  <a:rPr>
                    <a:solidFill>
                      <a:srgbClr val="40A070"/>
                    </a:solidFill>
                    <a:latin typeface="Courier"/>
                  </a:rPr>
                  <a:t>1</a:t>
                </a:r>
                <a:r>
                  <a:rPr>
                    <a:latin typeface="Courier"/>
                  </a:rPr>
                  <a:t>,</a:t>
                </a:r>
                <a:r>
                  <a:rPr>
                    <a:solidFill>
                      <a:srgbClr val="40A070"/>
                    </a:solidFill>
                    <a:latin typeface="Courier"/>
                  </a:rPr>
                  <a:t>0</a:t>
                </a:r>
                <a:r>
                  <a:rPr>
                    <a:latin typeface="Courier"/>
                  </a:rPr>
                  <a:t>)), </a:t>
                </a:r>
                <a:r>
                  <a:rPr>
                    <a:solidFill>
                      <a:srgbClr val="7D9029"/>
                    </a:solidFill>
                    <a:latin typeface="Courier"/>
                  </a:rPr>
                  <a:t>include.mean =</a:t>
                </a:r>
                <a:r>
                  <a:rPr>
                    <a:latin typeface="Courier"/>
                  </a:rPr>
                  <a:t> </a:t>
                </a:r>
                <a:r>
                  <a:rPr>
                    <a:solidFill>
                      <a:srgbClr val="880000"/>
                    </a:solidFill>
                    <a:latin typeface="Courier"/>
                  </a:rPr>
                  <a:t>FALSE</a:t>
                </a:r>
                <a:r>
                  <a:rPr>
                    <a:latin typeface="Courier"/>
                  </a:rPr>
                  <a:t>)</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Regression Model Iteration 2:</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endParaRPr/>
                    </a:p>
                  </a:txBody>
                  <a:tcPr/>
                </a:tc>
                <a:tc>
                  <a:txBody>
                    <a:bodyPr/>
                    <a:lstStyle/>
                    <a:p>
                      <a:pPr lvl="0" indent="0" marL="0" algn="r">
                        <a:buNone/>
                      </a:pPr>
                      <a:r>
                        <a:rPr/>
                        <a:t>x</a:t>
                      </a:r>
                    </a:p>
                  </a:txBody>
                  <a:tcPr/>
                </a:tc>
              </a:tr>
              <a:tr h="0">
                <a:tc>
                  <a:txBody>
                    <a:bodyPr/>
                    <a:lstStyle/>
                    <a:p>
                      <a:pPr lvl="0" indent="0" marL="0">
                        <a:buNone/>
                      </a:pPr>
                      <a:r>
                        <a:rPr/>
                        <a:t>TBillClose</a:t>
                      </a:r>
                    </a:p>
                  </a:txBody>
                </a:tc>
                <a:tc>
                  <a:txBody>
                    <a:bodyPr/>
                    <a:lstStyle/>
                    <a:p>
                      <a:pPr lvl="0" indent="0" marL="0" algn="r">
                        <a:buNone/>
                      </a:pPr>
                      <a:r>
                        <a:rPr/>
                        <a:t>5.516964</a:t>
                      </a:r>
                    </a:p>
                  </a:txBody>
                </a:tc>
              </a:tr>
              <a:tr h="0">
                <a:tc>
                  <a:txBody>
                    <a:bodyPr/>
                    <a:lstStyle/>
                    <a:p>
                      <a:pPr lvl="0" indent="0" marL="0">
                        <a:buNone/>
                      </a:pPr>
                      <a:r>
                        <a:rPr/>
                        <a:t>InfRate</a:t>
                      </a:r>
                    </a:p>
                  </a:txBody>
                </a:tc>
                <a:tc>
                  <a:txBody>
                    <a:bodyPr/>
                    <a:lstStyle/>
                    <a:p>
                      <a:pPr lvl="0" indent="0" marL="0" algn="r">
                        <a:buNone/>
                      </a:pPr>
                      <a:r>
                        <a:rPr/>
                        <a:t>2.590142</a:t>
                      </a:r>
                    </a:p>
                  </a:txBody>
                </a:tc>
              </a:tr>
              <a:tr h="0">
                <a:tc>
                  <a:txBody>
                    <a:bodyPr/>
                    <a:lstStyle/>
                    <a:p>
                      <a:pPr lvl="0" indent="0" marL="0">
                        <a:buNone/>
                      </a:pPr>
                      <a:r>
                        <a:rPr/>
                        <a:t>IndPro</a:t>
                      </a:r>
                    </a:p>
                  </a:txBody>
                </a:tc>
                <a:tc>
                  <a:txBody>
                    <a:bodyPr/>
                    <a:lstStyle/>
                    <a:p>
                      <a:pPr lvl="0" indent="0" marL="0" algn="r">
                        <a:buNone/>
                      </a:pPr>
                      <a:r>
                        <a:rPr/>
                        <a:t>11.576634</a:t>
                      </a:r>
                    </a:p>
                  </a:txBody>
                </a:tc>
              </a:tr>
              <a:tr h="0">
                <a:tc>
                  <a:txBody>
                    <a:bodyPr/>
                    <a:lstStyle/>
                    <a:p>
                      <a:pPr lvl="0" indent="0" marL="0">
                        <a:buNone/>
                      </a:pPr>
                      <a:r>
                        <a:rPr/>
                        <a:t>M2</a:t>
                      </a:r>
                    </a:p>
                  </a:txBody>
                </a:tc>
                <a:tc>
                  <a:txBody>
                    <a:bodyPr/>
                    <a:lstStyle/>
                    <a:p>
                      <a:pPr lvl="0" indent="0" marL="0" algn="r">
                        <a:buNone/>
                      </a:pPr>
                      <a:r>
                        <a:rPr/>
                        <a:t>9.732960</a:t>
                      </a:r>
                    </a:p>
                  </a:txBody>
                </a:tc>
              </a:tr>
              <a:tr h="0">
                <a:tc>
                  <a:txBody>
                    <a:bodyPr/>
                    <a:lstStyle/>
                    <a:p>
                      <a:pPr lvl="0" indent="0" marL="0">
                        <a:buNone/>
                      </a:pPr>
                      <a:r>
                        <a:rPr/>
                        <a:t>UnempRate</a:t>
                      </a:r>
                    </a:p>
                  </a:txBody>
                </a:tc>
                <a:tc>
                  <a:txBody>
                    <a:bodyPr/>
                    <a:lstStyle/>
                    <a:p>
                      <a:pPr lvl="0" indent="0" marL="0" algn="r">
                        <a:buNone/>
                      </a:pPr>
                      <a:r>
                        <a:rPr/>
                        <a:t>2.745397</a:t>
                      </a:r>
                    </a:p>
                  </a:txBody>
                </a:tc>
              </a:tr>
              <a:tr h="0">
                <a:tc>
                  <a:txBody>
                    <a:bodyPr/>
                    <a:lstStyle/>
                    <a:p>
                      <a:pPr lvl="0" indent="0" marL="0">
                        <a:buNone/>
                      </a:pPr>
                      <a:r>
                        <a:rPr/>
                        <a:t>Recession</a:t>
                      </a:r>
                    </a:p>
                  </a:txBody>
                </a:tc>
                <a:tc>
                  <a:txBody>
                    <a:bodyPr/>
                    <a:lstStyle/>
                    <a:p>
                      <a:pPr lvl="0" indent="0" marL="0" algn="r">
                        <a:buNone/>
                      </a:pPr>
                      <a:r>
                        <a:rPr/>
                        <a:t>1.195094</a:t>
                      </a:r>
                    </a:p>
                  </a:txBody>
                </a:tc>
              </a:tr>
            </a:tbl>
          </a:graphicData>
        </a:graphic>
      </p:graphicFrame>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Transfer Function with IndPro</a:t>
            </a:r>
          </a:p>
        </p:txBody>
      </p:sp>
      <p:sp>
        <p:nvSpPr>
          <p:cNvPr id="4" name="Text Placeholder 3"/>
          <p:cNvSpPr>
            <a:spLocks noGrp="1"/>
          </p:cNvSpPr>
          <p:nvPr>
            <p:ph idx="2" sz="half" type="body"/>
          </p:nvPr>
        </p:nvSpPr>
        <p:spPr/>
        <p:txBody>
          <a:bodyPr/>
          <a:lstStyle/>
          <a:p>
            <a:pPr lvl="0" indent="0">
              <a:buNone/>
            </a:pPr>
            <a:r>
              <a:rPr>
                <a:latin typeface="Courier"/>
              </a:rPr>
              <a:t>## 
## Call:
## arimax(x = Y_b1, order = c(1, 0, 0), include.mean = FALSE, fixed = c(0, NA, 
##     NA), xtransf = data.frame(X_b1), transfer = list(c(1, 0)))
## 
## Coefficients:
##       ar1  X_b1-AR1  X_b1-MA0
##         0    0.6863    1.3059
## s.e.    0    0.0863    0.3232
## 
## sigma^2 estimated as 14.74:  log likelihood = -1163.79,  aic = 2331.58</a:t>
            </a:r>
          </a:p>
          <a:p>
            <a:pPr lvl="0" indent="0">
              <a:buNone/>
            </a:pPr>
            <a:r>
              <a:rPr>
                <a:latin typeface="Courier"/>
              </a:rPr>
              <a:t>## 
##  Box-Pierce test
## 
## data:  m2$residuals
## X-squared = 34.423, df = 1, p-value = 4.436e-09</a:t>
            </a:r>
          </a:p>
        </p:txBody>
      </p:sp>
      <p:pic>
        <p:nvPicPr>
          <p:cNvPr descr="DS809ProjectPresentation_files/figure-pptx/unnamed-chunk-11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p>
              <a:p>
                <a:pPr lvl="0" indent="0" marL="0">
                  <a:buNone/>
                </a:pPr>
                <a:r>
                  <a:rPr/>
                  <a:t>However, the residuals of the model are not white noise and seen in the above Box-Pierce and ACF. This is corrected using </a:t>
                </a:r>
                <a14:m>
                  <m:oMath xmlns:m="http://schemas.openxmlformats.org/officeDocument/2006/math">
                    <m:r>
                      <m:t>A</m:t>
                    </m:r>
                    <m:r>
                      <m:t>R</m:t>
                    </m:r>
                    <m:r>
                      <m:t>I</m:t>
                    </m:r>
                    <m:r>
                      <m:t>M</m:t>
                    </m:r>
                    <m:r>
                      <m:t>A</m:t>
                    </m:r>
                    <m:d>
                      <m:dPr>
                        <m:begChr m:val="("/>
                        <m:endChr m:val=")"/>
                        <m:sepChr m:val=""/>
                        <m:grow/>
                      </m:dPr>
                      <m:e>
                        <m:r>
                          <m:t>1</m:t>
                        </m:r>
                        <m:r>
                          <m:rPr>
                            <m:sty m:val="p"/>
                          </m:rPr>
                          <m:t>,</m:t>
                        </m:r>
                        <m:r>
                          <m:t>0</m:t>
                        </m:r>
                        <m:r>
                          <m:rPr>
                            <m:sty m:val="p"/>
                          </m:rPr>
                          <m:t>,</m:t>
                        </m:r>
                        <m:r>
                          <m:t>1</m:t>
                        </m:r>
                      </m:e>
                    </m:d>
                  </m:oMath>
                </a14:m>
                <a:r>
                  <a:rPr/>
                  <a:t>:</a:t>
                </a:r>
              </a:p>
              <a:p>
                <a:pPr lvl="0" indent="0">
                  <a:buNone/>
                </a:pPr>
                <a:r>
                  <a:rPr>
                    <a:latin typeface="Courier"/>
                  </a:rPr>
                  <a:t>## 
## Call:
## arimax(x = Y_b1, order = c(1, 0, 1), include.mean = FALSE, xtransf = data.frame(X_b1), 
##     transfer = list(c(1, 0)))
## 
## Coefficients:
##          ar1      ma1  X_b1-AR1  X_b1-MA0
##       0.5057  -0.2339    0.7202    0.9619
## s.e.  0.1268   0.1400    0.1175    0.3560
## 
## sigma^2 estimated as 13.44:  log likelihood = -1144.42,  aic = 2296.84</a:t>
                </a:r>
              </a:p>
              <a:p>
                <a:pPr lvl="0" indent="0">
                  <a:buNone/>
                </a:pPr>
                <a:r>
                  <a:rPr>
                    <a:latin typeface="Courier"/>
                  </a:rPr>
                  <a:t>## 
##  Box-Pierce test
## 
## data:  m2_arima11_resid$residuals
## X-squared = 0.0053907, df = 1, p-value = 0.9415</a:t>
                </a:r>
              </a:p>
              <a:p>
                <a:pPr lvl="0" indent="0" marL="0">
                  <a:buNone/>
                </a:pPr>
                <a:r>
                  <a:rPr/>
                  <a:t>The transfer function model of IIPI using IndPro lagged by one month as predictor with ARIMA(1,0,1) correction on the residuals results in white noise. The model estimated is:</a:t>
                </a:r>
              </a:p>
              <a:p>
                <a:pPr lvl="0" indent="0" marL="0">
                  <a:buNone/>
                </a:pPr>
                <a14:m>
                  <m:oMath xmlns:m="http://schemas.openxmlformats.org/officeDocument/2006/math">
                    <m:r>
                      <m:t>I</m:t>
                    </m:r>
                    <m:r>
                      <m:t>I</m:t>
                    </m:r>
                    <m:r>
                      <m:t>P</m:t>
                    </m:r>
                    <m:sSub>
                      <m:e>
                        <m:r>
                          <m:t>I</m:t>
                        </m:r>
                      </m:e>
                      <m:sub>
                        <m:r>
                          <m:t>t</m:t>
                        </m:r>
                      </m:sub>
                    </m:sSub>
                    <m:r>
                      <m:rPr>
                        <m:sty m:val="p"/>
                      </m:rPr>
                      <m:t>=</m:t>
                    </m:r>
                    <m:f>
                      <m:fPr>
                        <m:type m:val="bar"/>
                      </m:fPr>
                      <m:num>
                        <m:sSub>
                          <m:e>
                            <m:r>
                              <m:t>ω</m:t>
                            </m:r>
                          </m:e>
                          <m:sub>
                            <m:r>
                              <m:t>0</m:t>
                            </m:r>
                          </m:sub>
                        </m:sSub>
                      </m:num>
                      <m:den>
                        <m:r>
                          <m:t>1</m:t>
                        </m:r>
                        <m:r>
                          <m:rPr>
                            <m:sty m:val="p"/>
                          </m:rPr>
                          <m:t>−</m:t>
                        </m:r>
                        <m:sSub>
                          <m:e>
                            <m:r>
                              <m:t>δ</m:t>
                            </m:r>
                          </m:e>
                          <m:sub>
                            <m:r>
                              <m:t>1</m:t>
                            </m:r>
                          </m:sub>
                        </m:sSub>
                        <m:r>
                          <m:t>B</m:t>
                        </m:r>
                      </m:den>
                    </m:f>
                    <m:r>
                      <m:t>I</m:t>
                    </m:r>
                    <m:r>
                      <m:t>n</m:t>
                    </m:r>
                    <m:r>
                      <m:t>d</m:t>
                    </m:r>
                    <m:r>
                      <m:t>P</m:t>
                    </m:r>
                    <m:r>
                      <m:t>r</m:t>
                    </m:r>
                    <m:sSub>
                      <m:e>
                        <m:r>
                          <m:t>o</m:t>
                        </m:r>
                      </m:e>
                      <m:sub>
                        <m:r>
                          <m:t>t</m:t>
                        </m:r>
                        <m:r>
                          <m:rPr>
                            <m:sty m:val="p"/>
                          </m:rPr>
                          <m:t>−</m:t>
                        </m:r>
                        <m:r>
                          <m:t>1</m:t>
                        </m:r>
                      </m:sub>
                    </m:sSub>
                    <m:r>
                      <m:rPr>
                        <m:sty m:val="p"/>
                      </m:rPr>
                      <m:t>+</m:t>
                    </m:r>
                    <m:sSub>
                      <m:e>
                        <m:r>
                          <m:t>ϵ</m:t>
                        </m:r>
                      </m:e>
                      <m:sub>
                        <m:r>
                          <m:t>t</m:t>
                        </m:r>
                      </m:sub>
                    </m:sSub>
                  </m:oMath>
                </a14:m>
              </a:p>
            </p:txBody>
          </p:sp>
        </mc:Choice>
      </mc:AlternateContent>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The following Models resulted in white noise:</a:t>
            </a:r>
          </a:p>
          <a:p>
            <a:pPr lvl="0"/>
            <a:r>
              <a:rPr/>
              <a:t>ARIMA(2,1,0)</a:t>
            </a:r>
          </a:p>
          <a:p>
            <a:pPr lvl="0"/>
            <a:r>
              <a:rPr/>
              <a:t>ARIMA(1,1,1)</a:t>
            </a:r>
          </a:p>
          <a:p>
            <a:pPr lvl="0"/>
            <a:r>
              <a:rPr/>
              <a:t>Regression with ARMIA(3,0,0)</a:t>
            </a:r>
          </a:p>
          <a:p>
            <a:pPr lvl="0"/>
            <a:r>
              <a:rPr/>
              <a:t>ARIMA(2,1,0) with GARCH(1,1)</a:t>
            </a:r>
          </a:p>
          <a:p>
            <a:pPr lvl="0"/>
            <a:r>
              <a:rPr/>
              <a:t>ARIMA(1,1,1) with GARCH(1,1)</a:t>
            </a:r>
          </a:p>
          <a:p>
            <a:pPr lvl="0"/>
            <a:r>
              <a:rPr/>
              <a:t>TF IndPro b=2, r=1, s=0</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project takeaways: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choice of independent variables were unfortunately lacking in predictive value.</a:t>
                </a:r>
              </a:p>
              <a:p>
                <a:pPr lvl="0"/>
                <a:r>
                  <a:rPr/>
                  <a:t>Harmonic models can be made to overfit in-sample, but as soon as prediction is involved, the bias-variance trade off has to be accounted for.</a:t>
                </a:r>
              </a:p>
              <a:p>
                <a:pPr lvl="0"/>
                <a:r>
                  <a:rPr/>
                  <a:t>Inducing white noise using ARIMA could typically be accomplished using arbitrarily many p or q values but at the cost of more parameters to estimate, and compromise of model interpretability and parsimony.</a:t>
                </a:r>
              </a:p>
              <a:p>
                <a:pPr lvl="0"/>
                <a:r>
                  <a:rPr/>
                  <a:t>N step ahead predictions are very poor typically beyond 1 step.</a:t>
                </a:r>
              </a:p>
              <a:p>
                <a:pPr lvl="0"/>
                <a:r>
                  <a:rPr/>
                  <a:t>Sequential prediction (1 step ahead) is much better.</a:t>
                </a:r>
              </a:p>
              <a:p>
                <a:pPr lvl="0"/>
                <a:r>
                  <a:rPr/>
                  <a:t>A transfer function with s and r equal to zero is simply a regression model. It was noted that inflation rate could have been used in transfer function modelling but the </a:t>
                </a:r>
                <a14:m>
                  <m:oMath xmlns:m="http://schemas.openxmlformats.org/officeDocument/2006/math">
                    <m:r>
                      <m:t>s</m:t>
                    </m:r>
                  </m:oMath>
                </a14:m>
                <a:r>
                  <a:rPr/>
                  <a:t> and </a:t>
                </a:r>
                <a14:m>
                  <m:oMath xmlns:m="http://schemas.openxmlformats.org/officeDocument/2006/math">
                    <m:r>
                      <m:t>r</m:t>
                    </m:r>
                  </m:oMath>
                </a14:m>
                <a:r>
                  <a:rPr/>
                  <a:t> parameters would have been zero, resulting in a trivial regression model.</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Regression Model Iteration 3:</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The VIFs of the variable reduced model are shown below. This model is retained for subsequent analysis.</a:t>
                </a:r>
              </a:p>
              <a:p>
                <a:pPr lvl="0" indent="0" marL="0">
                  <a:buNone/>
                </a:pPr>
                <a:r>
                  <a:rPr/>
                  <a:t>Due to the multicollinearities the regression model has been reduced to the following:</a:t>
                </a:r>
              </a:p>
              <a:p>
                <a:pPr lvl="0" indent="0" marL="0">
                  <a:buNone/>
                </a:pPr>
                <a14:m>
                  <m:oMath xmlns:m="http://schemas.openxmlformats.org/officeDocument/2006/math">
                    <m:r>
                      <m:t>I</m:t>
                    </m:r>
                    <m:r>
                      <m:t>I</m:t>
                    </m:r>
                    <m:r>
                      <m:t>P</m:t>
                    </m:r>
                    <m:r>
                      <m:t>I</m:t>
                    </m:r>
                    <m:d>
                      <m:dPr>
                        <m:begChr m:val="("/>
                        <m:endChr m:val=")"/>
                        <m:sepChr m:val=""/>
                        <m:grow/>
                      </m:dPr>
                      <m:e>
                        <m:r>
                          <m:t>T</m:t>
                        </m:r>
                        <m:r>
                          <m:t>B</m:t>
                        </m:r>
                        <m:r>
                          <m:t>i</m:t>
                        </m:r>
                        <m:r>
                          <m:t>l</m:t>
                        </m:r>
                        <m:r>
                          <m:t>l</m:t>
                        </m:r>
                        <m:r>
                          <m:t>C</m:t>
                        </m:r>
                        <m:r>
                          <m:t>l</m:t>
                        </m:r>
                        <m:r>
                          <m:t>o</m:t>
                        </m:r>
                        <m:r>
                          <m:t>s</m:t>
                        </m:r>
                        <m:r>
                          <m:t>e</m:t>
                        </m:r>
                        <m:r>
                          <m:rPr>
                            <m:sty m:val="p"/>
                          </m:rPr>
                          <m:t>,</m:t>
                        </m:r>
                        <m:r>
                          <m:t>I</m:t>
                        </m:r>
                        <m:r>
                          <m:t>n</m:t>
                        </m:r>
                        <m:r>
                          <m:t>f</m:t>
                        </m:r>
                        <m:r>
                          <m:t>R</m:t>
                        </m:r>
                        <m:r>
                          <m:t>a</m:t>
                        </m:r>
                        <m:r>
                          <m:t>t</m:t>
                        </m:r>
                        <m:r>
                          <m:t>e</m:t>
                        </m:r>
                        <m:r>
                          <m:rPr>
                            <m:sty m:val="p"/>
                          </m:rPr>
                          <m:t>,</m:t>
                        </m:r>
                        <m:r>
                          <m:t>M</m:t>
                        </m:r>
                        <m:r>
                          <m:t>2</m:t>
                        </m:r>
                        <m:r>
                          <m:rPr>
                            <m:sty m:val="p"/>
                          </m:rPr>
                          <m:t>,</m:t>
                        </m:r>
                        <m:r>
                          <m:t>U</m:t>
                        </m:r>
                        <m:r>
                          <m:t>n</m:t>
                        </m:r>
                        <m:r>
                          <m:t>e</m:t>
                        </m:r>
                        <m:r>
                          <m:t>m</m:t>
                        </m:r>
                        <m:r>
                          <m:t>p</m:t>
                        </m:r>
                        <m:r>
                          <m:t>R</m:t>
                        </m:r>
                        <m:r>
                          <m:t>a</m:t>
                        </m:r>
                        <m:r>
                          <m:t>t</m:t>
                        </m:r>
                        <m:r>
                          <m:t>e</m:t>
                        </m:r>
                        <m:r>
                          <m:rPr>
                            <m:sty m:val="p"/>
                          </m:rPr>
                          <m:t>,</m:t>
                        </m:r>
                        <m:r>
                          <m:t>R</m:t>
                        </m:r>
                        <m:r>
                          <m:t>e</m:t>
                        </m:r>
                        <m:r>
                          <m:t>c</m:t>
                        </m:r>
                        <m:r>
                          <m:t>e</m:t>
                        </m:r>
                        <m:r>
                          <m:t>s</m:t>
                        </m:r>
                        <m:r>
                          <m:t>s</m:t>
                        </m:r>
                        <m:r>
                          <m:t>i</m:t>
                        </m:r>
                        <m:r>
                          <m:t>o</m:t>
                        </m:r>
                        <m:r>
                          <m:t>n</m:t>
                        </m:r>
                      </m:e>
                    </m:d>
                    <m:r>
                      <m:rPr>
                        <m:sty m:val="p"/>
                      </m:rPr>
                      <m:t>=</m:t>
                    </m:r>
                    <m:sSub>
                      <m:e>
                        <m:acc>
                          <m:accPr>
                            <m:chr m:val="̂"/>
                          </m:accPr>
                          <m:e>
                            <m:r>
                              <m:t>β</m:t>
                            </m:r>
                          </m:e>
                        </m:acc>
                      </m:e>
                      <m:sub>
                        <m:r>
                          <m:t>0</m:t>
                        </m:r>
                      </m:sub>
                    </m:sSub>
                    <m:r>
                      <m:rPr>
                        <m:sty m:val="p"/>
                      </m:rPr>
                      <m:t>+</m:t>
                    </m:r>
                    <m:sSub>
                      <m:e>
                        <m:acc>
                          <m:accPr>
                            <m:chr m:val="̂"/>
                          </m:accPr>
                          <m:e>
                            <m:r>
                              <m:t>β</m:t>
                            </m:r>
                          </m:e>
                        </m:acc>
                      </m:e>
                      <m:sub>
                        <m:r>
                          <m:t>1</m:t>
                        </m:r>
                      </m:sub>
                    </m:sSub>
                    <m:r>
                      <m:t>T</m:t>
                    </m:r>
                    <m:r>
                      <m:t>B</m:t>
                    </m:r>
                    <m:r>
                      <m:t>i</m:t>
                    </m:r>
                    <m:r>
                      <m:t>l</m:t>
                    </m:r>
                    <m:r>
                      <m:t>l</m:t>
                    </m:r>
                    <m:r>
                      <m:t>C</m:t>
                    </m:r>
                    <m:r>
                      <m:t>L</m:t>
                    </m:r>
                    <m:r>
                      <m:t>o</m:t>
                    </m:r>
                    <m:r>
                      <m:t>s</m:t>
                    </m:r>
                    <m:r>
                      <m:t>e</m:t>
                    </m:r>
                    <m:r>
                      <m:rPr>
                        <m:sty m:val="p"/>
                      </m:rPr>
                      <m:t>+</m:t>
                    </m:r>
                    <m:sSub>
                      <m:e>
                        <m:acc>
                          <m:accPr>
                            <m:chr m:val="̂"/>
                          </m:accPr>
                          <m:e>
                            <m:r>
                              <m:t>β</m:t>
                            </m:r>
                          </m:e>
                        </m:acc>
                      </m:e>
                      <m:sub>
                        <m:r>
                          <m:t>3</m:t>
                        </m:r>
                      </m:sub>
                    </m:sSub>
                    <m:r>
                      <m:t>I</m:t>
                    </m:r>
                    <m:r>
                      <m:t>n</m:t>
                    </m:r>
                    <m:r>
                      <m:t>f</m:t>
                    </m:r>
                    <m:r>
                      <m:t>R</m:t>
                    </m:r>
                    <m:r>
                      <m:t>a</m:t>
                    </m:r>
                    <m:r>
                      <m:t>t</m:t>
                    </m:r>
                    <m:r>
                      <m:t>e</m:t>
                    </m:r>
                    <m:r>
                      <m:rPr>
                        <m:sty m:val="p"/>
                      </m:rPr>
                      <m:t>+</m:t>
                    </m:r>
                    <m:sSub>
                      <m:e>
                        <m:acc>
                          <m:accPr>
                            <m:chr m:val="̂"/>
                          </m:accPr>
                          <m:e>
                            <m:r>
                              <m:t>β</m:t>
                            </m:r>
                          </m:e>
                        </m:acc>
                      </m:e>
                      <m:sub>
                        <m:r>
                          <m:t>5</m:t>
                        </m:r>
                      </m:sub>
                    </m:sSub>
                    <m:r>
                      <m:t>M</m:t>
                    </m:r>
                    <m:r>
                      <m:t>2</m:t>
                    </m:r>
                    <m:r>
                      <m:rPr>
                        <m:sty m:val="p"/>
                      </m:rPr>
                      <m:t>+</m:t>
                    </m:r>
                    <m:sSub>
                      <m:e>
                        <m:acc>
                          <m:accPr>
                            <m:chr m:val="̂"/>
                          </m:accPr>
                          <m:e>
                            <m:r>
                              <m:t>β</m:t>
                            </m:r>
                          </m:e>
                        </m:acc>
                      </m:e>
                      <m:sub>
                        <m:r>
                          <m:t>6</m:t>
                        </m:r>
                      </m:sub>
                    </m:sSub>
                    <m:r>
                      <m:t>U</m:t>
                    </m:r>
                    <m:r>
                      <m:t>n</m:t>
                    </m:r>
                    <m:r>
                      <m:t>e</m:t>
                    </m:r>
                    <m:r>
                      <m:t>m</m:t>
                    </m:r>
                    <m:r>
                      <m:t>p</m:t>
                    </m:r>
                    <m:r>
                      <m:t>R</m:t>
                    </m:r>
                    <m:r>
                      <m:t>a</m:t>
                    </m:r>
                    <m:r>
                      <m:t>t</m:t>
                    </m:r>
                    <m:r>
                      <m:t>e</m:t>
                    </m:r>
                    <m:r>
                      <m:rPr>
                        <m:sty m:val="p"/>
                      </m:rPr>
                      <m:t>+</m:t>
                    </m:r>
                    <m:sSub>
                      <m:e>
                        <m:acc>
                          <m:accPr>
                            <m:chr m:val="̂"/>
                          </m:accPr>
                          <m:e>
                            <m:r>
                              <m:t>β</m:t>
                            </m:r>
                          </m:e>
                        </m:acc>
                      </m:e>
                      <m:sub>
                        <m:r>
                          <m:t>7</m:t>
                        </m:r>
                      </m:sub>
                    </m:sSub>
                    <m:r>
                      <m:t>R</m:t>
                    </m:r>
                    <m:r>
                      <m:t>e</m:t>
                    </m:r>
                    <m:r>
                      <m:t>c</m:t>
                    </m:r>
                    <m:r>
                      <m:t>e</m:t>
                    </m:r>
                    <m:r>
                      <m:t>s</m:t>
                    </m:r>
                    <m:r>
                      <m:t>s</m:t>
                    </m:r>
                    <m:r>
                      <m:t>i</m:t>
                    </m:r>
                    <m:r>
                      <m:t>o</m:t>
                    </m:r>
                    <m:r>
                      <m:t>n</m:t>
                    </m:r>
                    <m:r>
                      <m:rPr>
                        <m:sty m:val="p"/>
                      </m:rPr>
                      <m:t>+</m:t>
                    </m:r>
                    <m:sSub>
                      <m:e>
                        <m:r>
                          <m:t>ϵ</m:t>
                        </m:r>
                      </m:e>
                      <m:sub>
                        <m:r>
                          <m:t>t</m:t>
                        </m:r>
                      </m:sub>
                    </m:sSub>
                  </m:oMath>
                </a14:m>
              </a:p>
            </p:txBody>
          </p:sp>
        </mc:Choice>
      </mc:AlternateContent>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endParaRPr/>
                    </a:p>
                  </a:txBody>
                  <a:tcPr/>
                </a:tc>
                <a:tc>
                  <a:txBody>
                    <a:bodyPr/>
                    <a:lstStyle/>
                    <a:p>
                      <a:pPr lvl="0" indent="0" marL="0" algn="r">
                        <a:buNone/>
                      </a:pPr>
                      <a:r>
                        <a:rPr/>
                        <a:t>x</a:t>
                      </a:r>
                    </a:p>
                  </a:txBody>
                  <a:tcPr/>
                </a:tc>
              </a:tr>
              <a:tr h="0">
                <a:tc>
                  <a:txBody>
                    <a:bodyPr/>
                    <a:lstStyle/>
                    <a:p>
                      <a:pPr lvl="0" indent="0" marL="0">
                        <a:buNone/>
                      </a:pPr>
                      <a:r>
                        <a:rPr/>
                        <a:t>TBillClose</a:t>
                      </a:r>
                    </a:p>
                  </a:txBody>
                </a:tc>
                <a:tc>
                  <a:txBody>
                    <a:bodyPr/>
                    <a:lstStyle/>
                    <a:p>
                      <a:pPr lvl="0" indent="0" marL="0" algn="r">
                        <a:buNone/>
                      </a:pPr>
                      <a:r>
                        <a:rPr/>
                        <a:t>5.201603</a:t>
                      </a:r>
                    </a:p>
                  </a:txBody>
                </a:tc>
              </a:tr>
              <a:tr h="0">
                <a:tc>
                  <a:txBody>
                    <a:bodyPr/>
                    <a:lstStyle/>
                    <a:p>
                      <a:pPr lvl="0" indent="0" marL="0">
                        <a:buNone/>
                      </a:pPr>
                      <a:r>
                        <a:rPr/>
                        <a:t>InfRate</a:t>
                      </a:r>
                    </a:p>
                  </a:txBody>
                </a:tc>
                <a:tc>
                  <a:txBody>
                    <a:bodyPr/>
                    <a:lstStyle/>
                    <a:p>
                      <a:pPr lvl="0" indent="0" marL="0" algn="r">
                        <a:buNone/>
                      </a:pPr>
                      <a:r>
                        <a:rPr/>
                        <a:t>2.590000</a:t>
                      </a:r>
                    </a:p>
                  </a:txBody>
                </a:tc>
              </a:tr>
              <a:tr h="0">
                <a:tc>
                  <a:txBody>
                    <a:bodyPr/>
                    <a:lstStyle/>
                    <a:p>
                      <a:pPr lvl="0" indent="0" marL="0">
                        <a:buNone/>
                      </a:pPr>
                      <a:r>
                        <a:rPr/>
                        <a:t>M2</a:t>
                      </a:r>
                    </a:p>
                  </a:txBody>
                </a:tc>
                <a:tc>
                  <a:txBody>
                    <a:bodyPr/>
                    <a:lstStyle/>
                    <a:p>
                      <a:pPr lvl="0" indent="0" marL="0" algn="r">
                        <a:buNone/>
                      </a:pPr>
                      <a:r>
                        <a:rPr/>
                        <a:t>3.246820</a:t>
                      </a:r>
                    </a:p>
                  </a:txBody>
                </a:tc>
              </a:tr>
              <a:tr h="0">
                <a:tc>
                  <a:txBody>
                    <a:bodyPr/>
                    <a:lstStyle/>
                    <a:p>
                      <a:pPr lvl="0" indent="0" marL="0">
                        <a:buNone/>
                      </a:pPr>
                      <a:r>
                        <a:rPr/>
                        <a:t>UnempRate</a:t>
                      </a:r>
                    </a:p>
                  </a:txBody>
                </a:tc>
                <a:tc>
                  <a:txBody>
                    <a:bodyPr/>
                    <a:lstStyle/>
                    <a:p>
                      <a:pPr lvl="0" indent="0" marL="0" algn="r">
                        <a:buNone/>
                      </a:pPr>
                      <a:r>
                        <a:rPr/>
                        <a:t>1.034536</a:t>
                      </a:r>
                    </a:p>
                  </a:txBody>
                </a:tc>
              </a:tr>
              <a:tr h="0">
                <a:tc>
                  <a:txBody>
                    <a:bodyPr/>
                    <a:lstStyle/>
                    <a:p>
                      <a:pPr lvl="0" indent="0" marL="0">
                        <a:buNone/>
                      </a:pPr>
                      <a:r>
                        <a:rPr/>
                        <a:t>Recession</a:t>
                      </a:r>
                    </a:p>
                  </a:txBody>
                </a:tc>
                <a:tc>
                  <a:txBody>
                    <a:bodyPr/>
                    <a:lstStyle/>
                    <a:p>
                      <a:pPr lvl="0" indent="0" marL="0" algn="r">
                        <a:buNone/>
                      </a:pPr>
                      <a:r>
                        <a:rPr/>
                        <a:t>1.186641</a:t>
                      </a:r>
                    </a:p>
                  </a:txBody>
                </a:tc>
              </a:tr>
            </a:tbl>
          </a:graphicData>
        </a:graphic>
      </p:graphicFrame>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Regression Model Fit Plot</a:t>
            </a:r>
          </a:p>
        </p:txBody>
      </p:sp>
      <p:sp>
        <p:nvSpPr>
          <p:cNvPr id="4" name="Text Placeholder 3"/>
          <p:cNvSpPr>
            <a:spLocks noGrp="1"/>
          </p:cNvSpPr>
          <p:nvPr>
            <p:ph idx="2" sz="half" type="body"/>
          </p:nvPr>
        </p:nvSpPr>
        <p:spPr/>
        <p:txBody>
          <a:bodyPr/>
          <a:lstStyle/>
          <a:p>
            <a:pPr lvl="0" indent="0" marL="0">
              <a:buNone/>
            </a:pPr>
            <a:r>
              <a:rPr/>
              <a:t>The model is fit to the first 423 observations, then ten test predictions are estimated (after the blue dotted line):</a:t>
            </a:r>
          </a:p>
          <a:p>
            <a:pPr lvl="0" indent="0" marL="0">
              <a:buNone/>
            </a:pPr>
            <a:r>
              <a:rPr i="1"/>
              <a:t>Regression Model Fit</a:t>
            </a:r>
          </a:p>
        </p:txBody>
      </p:sp>
      <p:pic>
        <p:nvPicPr>
          <p:cNvPr descr="DS809ProjectPresentation_files/figure-pptx/unnamed-chunk-1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Regression Residual Assumptions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Before proceeding with model interpretation the regression residual assumptions must be verified:</a:t>
                </a:r>
              </a:p>
              <a:p>
                <a:pPr lvl="0" indent="-342900" marL="342900">
                  <a:buAutoNum type="arabicPeriod"/>
                </a:pPr>
                <a14:m>
                  <m:oMath xmlns:m="http://schemas.openxmlformats.org/officeDocument/2006/math">
                    <m:r>
                      <m:t>E</m:t>
                    </m:r>
                    <m:d>
                      <m:dPr>
                        <m:begChr m:val="("/>
                        <m:endChr m:val=")"/>
                        <m:sepChr m:val=""/>
                        <m:grow/>
                      </m:dPr>
                      <m:e>
                        <m:sSub>
                          <m:e>
                            <m:r>
                              <m:t>ϵ</m:t>
                            </m:r>
                          </m:e>
                          <m:sub>
                            <m:r>
                              <m:t>t</m:t>
                            </m:r>
                          </m:sub>
                        </m:sSub>
                        <m:r>
                          <m:rPr>
                            <m:sty m:val="p"/>
                          </m:rPr>
                          <m:t>|</m:t>
                        </m:r>
                        <m:sSub>
                          <m:e>
                            <m:r>
                              <m:t>X</m:t>
                            </m:r>
                          </m:e>
                          <m:sub>
                            <m:r>
                              <m:t>1</m:t>
                            </m:r>
                            <m:r>
                              <m:t>t</m:t>
                            </m:r>
                          </m:sub>
                        </m:sSub>
                        <m:r>
                          <m:rPr>
                            <m:sty m:val="p"/>
                          </m:rPr>
                          <m:t>,</m:t>
                        </m:r>
                        <m:r>
                          <m:rPr>
                            <m:sty m:val="p"/>
                          </m:rPr>
                          <m:t>.</m:t>
                        </m:r>
                        <m:r>
                          <m:rPr>
                            <m:sty m:val="p"/>
                          </m:rPr>
                          <m:t>.</m:t>
                        </m:r>
                        <m:r>
                          <m:rPr>
                            <m:sty m:val="p"/>
                          </m:rPr>
                          <m:t>.</m:t>
                        </m:r>
                        <m:r>
                          <m:rPr>
                            <m:sty m:val="p"/>
                          </m:rPr>
                          <m:t>,</m:t>
                        </m:r>
                        <m:sSub>
                          <m:e>
                            <m:r>
                              <m:t>X</m:t>
                            </m:r>
                          </m:e>
                          <m:sub>
                            <m:r>
                              <m:t>k</m:t>
                            </m:r>
                            <m:r>
                              <m:t>t</m:t>
                            </m:r>
                          </m:sub>
                        </m:sSub>
                      </m:e>
                    </m:d>
                    <m:r>
                      <m:rPr>
                        <m:sty m:val="p"/>
                      </m:rPr>
                      <m:t>=</m:t>
                    </m:r>
                    <m:r>
                      <m:t>0</m:t>
                    </m:r>
                  </m:oMath>
                </a14:m>
                <a:r>
                  <a:rPr/>
                  <a:t> (zero mean assumption)</a:t>
                </a:r>
              </a:p>
              <a:p>
                <a:pPr lvl="0" indent="-342900" marL="342900">
                  <a:buAutoNum type="arabicPeriod"/>
                </a:pPr>
                <a14:m>
                  <m:oMath xmlns:m="http://schemas.openxmlformats.org/officeDocument/2006/math">
                    <m:r>
                      <m:t>V</m:t>
                    </m:r>
                    <m:r>
                      <m:t>a</m:t>
                    </m:r>
                    <m:r>
                      <m:t>r</m:t>
                    </m:r>
                    <m:d>
                      <m:dPr>
                        <m:begChr m:val="("/>
                        <m:endChr m:val=")"/>
                        <m:sepChr m:val=""/>
                        <m:grow/>
                      </m:dPr>
                      <m:e>
                        <m:sSub>
                          <m:e>
                            <m:r>
                              <m:t>ϵ</m:t>
                            </m:r>
                          </m:e>
                          <m:sub>
                            <m:r>
                              <m:t>t</m:t>
                            </m:r>
                          </m:sub>
                        </m:sSub>
                        <m:r>
                          <m:rPr>
                            <m:sty m:val="p"/>
                          </m:rPr>
                          <m:t>|</m:t>
                        </m:r>
                        <m:sSub>
                          <m:e>
                            <m:r>
                              <m:t>X</m:t>
                            </m:r>
                          </m:e>
                          <m:sub>
                            <m:r>
                              <m:t>1</m:t>
                            </m:r>
                            <m:r>
                              <m:t>t</m:t>
                            </m:r>
                          </m:sub>
                        </m:sSub>
                        <m:r>
                          <m:rPr>
                            <m:sty m:val="p"/>
                          </m:rPr>
                          <m:t>,</m:t>
                        </m:r>
                        <m:r>
                          <m:rPr>
                            <m:sty m:val="p"/>
                          </m:rPr>
                          <m:t>.</m:t>
                        </m:r>
                        <m:r>
                          <m:rPr>
                            <m:sty m:val="p"/>
                          </m:rPr>
                          <m:t>.</m:t>
                        </m:r>
                        <m:r>
                          <m:rPr>
                            <m:sty m:val="p"/>
                          </m:rPr>
                          <m:t>.</m:t>
                        </m:r>
                        <m:r>
                          <m:rPr>
                            <m:sty m:val="p"/>
                          </m:rPr>
                          <m:t>,</m:t>
                        </m:r>
                        <m:sSub>
                          <m:e>
                            <m:r>
                              <m:t>X</m:t>
                            </m:r>
                          </m:e>
                          <m:sub>
                            <m:r>
                              <m:t>k</m:t>
                            </m:r>
                            <m:r>
                              <m:t>t</m:t>
                            </m:r>
                          </m:sub>
                        </m:sSub>
                      </m:e>
                    </m:d>
                    <m:r>
                      <m:rPr>
                        <m:sty m:val="p"/>
                      </m:rPr>
                      <m:t>=</m:t>
                    </m:r>
                    <m:r>
                      <m:t>V</m:t>
                    </m:r>
                    <m:r>
                      <m:t>a</m:t>
                    </m:r>
                    <m:r>
                      <m:t>r</m:t>
                    </m:r>
                    <m:d>
                      <m:dPr>
                        <m:begChr m:val="("/>
                        <m:endChr m:val=")"/>
                        <m:sepChr m:val=""/>
                        <m:grow/>
                      </m:dPr>
                      <m:e>
                        <m:sSub>
                          <m:e>
                            <m:r>
                              <m:t>ϵ</m:t>
                            </m:r>
                          </m:e>
                          <m:sub>
                            <m:r>
                              <m:t>t</m:t>
                            </m:r>
                          </m:sub>
                        </m:sSub>
                      </m:e>
                    </m:d>
                    <m:r>
                      <m:rPr>
                        <m:sty m:val="p"/>
                      </m:rPr>
                      <m:t>=</m:t>
                    </m:r>
                    <m:sSup>
                      <m:e>
                        <m:r>
                          <m:t>σ</m:t>
                        </m:r>
                      </m:e>
                      <m:sup>
                        <m:r>
                          <m:t>2</m:t>
                        </m:r>
                      </m:sup>
                    </m:sSup>
                  </m:oMath>
                </a14:m>
                <a:r>
                  <a:rPr/>
                  <a:t> for all </a:t>
                </a:r>
                <a14:m>
                  <m:oMath xmlns:m="http://schemas.openxmlformats.org/officeDocument/2006/math">
                    <m:r>
                      <m:t>t</m:t>
                    </m:r>
                  </m:oMath>
                </a14:m>
                <a:r>
                  <a:rPr/>
                  <a:t> (constant variance assumption)</a:t>
                </a:r>
              </a:p>
              <a:p>
                <a:pPr lvl="0" indent="-342900" marL="342900">
                  <a:buAutoNum type="arabicPeriod"/>
                </a:pPr>
                <a14:m>
                  <m:oMath xmlns:m="http://schemas.openxmlformats.org/officeDocument/2006/math">
                    <m:d>
                      <m:dPr>
                        <m:begChr m:val="("/>
                        <m:endChr m:val=")"/>
                        <m:sepChr m:val=""/>
                        <m:grow/>
                      </m:dPr>
                      <m:e>
                        <m:sSub>
                          <m:e>
                            <m:r>
                              <m:t>ϵ</m:t>
                            </m:r>
                          </m:e>
                          <m:sub>
                            <m:r>
                              <m:t>t</m:t>
                            </m:r>
                          </m:sub>
                        </m:sSub>
                        <m:r>
                          <m:rPr>
                            <m:sty m:val="p"/>
                          </m:rPr>
                          <m:t>|</m:t>
                        </m:r>
                        <m:sSub>
                          <m:e>
                            <m:r>
                              <m:t>X</m:t>
                            </m:r>
                          </m:e>
                          <m:sub>
                            <m:r>
                              <m:t>1</m:t>
                            </m:r>
                            <m:r>
                              <m:t>t</m:t>
                            </m:r>
                          </m:sub>
                        </m:sSub>
                        <m:r>
                          <m:rPr>
                            <m:sty m:val="p"/>
                          </m:rPr>
                          <m:t>,</m:t>
                        </m:r>
                        <m:r>
                          <m:rPr>
                            <m:sty m:val="p"/>
                          </m:rPr>
                          <m:t>.</m:t>
                        </m:r>
                        <m:r>
                          <m:rPr>
                            <m:sty m:val="p"/>
                          </m:rPr>
                          <m:t>.</m:t>
                        </m:r>
                        <m:r>
                          <m:rPr>
                            <m:sty m:val="p"/>
                          </m:rPr>
                          <m:t>.</m:t>
                        </m:r>
                        <m:r>
                          <m:rPr>
                            <m:sty m:val="p"/>
                          </m:rPr>
                          <m:t>,</m:t>
                        </m:r>
                        <m:sSub>
                          <m:e>
                            <m:r>
                              <m:t>X</m:t>
                            </m:r>
                          </m:e>
                          <m:sub>
                            <m:r>
                              <m:t>k</m:t>
                            </m:r>
                            <m:r>
                              <m:t>t</m:t>
                            </m:r>
                          </m:sub>
                        </m:sSub>
                      </m:e>
                    </m:d>
                    <m:r>
                      <m:t> </m:t>
                    </m:r>
                    <m:r>
                      <m:t>N</m:t>
                    </m:r>
                    <m:d>
                      <m:dPr>
                        <m:begChr m:val="("/>
                        <m:endChr m:val=")"/>
                        <m:sepChr m:val=""/>
                        <m:grow/>
                      </m:dPr>
                      <m:e>
                        <m:r>
                          <m:t>0</m:t>
                        </m:r>
                        <m:r>
                          <m:rPr>
                            <m:sty m:val="p"/>
                          </m:rPr>
                          <m:t>,</m:t>
                        </m:r>
                        <m:sSup>
                          <m:e>
                            <m:r>
                              <m:t>σ</m:t>
                            </m:r>
                          </m:e>
                          <m:sup>
                            <m:r>
                              <m:t>2</m:t>
                            </m:r>
                          </m:sup>
                        </m:sSup>
                      </m:e>
                    </m:d>
                  </m:oMath>
                </a14:m>
                <a:r>
                  <a:rPr/>
                  <a:t> for all </a:t>
                </a:r>
                <a14:m>
                  <m:oMath xmlns:m="http://schemas.openxmlformats.org/officeDocument/2006/math">
                    <m:r>
                      <m:t>t</m:t>
                    </m:r>
                  </m:oMath>
                </a14:m>
                <a:r>
                  <a:rPr/>
                  <a:t> (normality assumption)</a:t>
                </a:r>
              </a:p>
              <a:p>
                <a:pPr lvl="0" indent="-342900" marL="342900">
                  <a:buAutoNum type="arabicPeriod"/>
                </a:pPr>
                <a14:m>
                  <m:oMath xmlns:m="http://schemas.openxmlformats.org/officeDocument/2006/math">
                    <m:r>
                      <m:t>C</m:t>
                    </m:r>
                    <m:r>
                      <m:t>o</m:t>
                    </m:r>
                    <m:r>
                      <m:t>v</m:t>
                    </m:r>
                    <m:r>
                      <m:rPr>
                        <m:sty m:val="p"/>
                      </m:rPr>
                      <m:t>(</m:t>
                    </m:r>
                    <m:d>
                      <m:dPr>
                        <m:begChr m:val="("/>
                        <m:endChr m:val=")"/>
                        <m:sepChr m:val=""/>
                        <m:grow/>
                      </m:dPr>
                      <m:e>
                        <m:sSub>
                          <m:e>
                            <m:r>
                              <m:t>ϵ</m:t>
                            </m:r>
                          </m:e>
                          <m:sub>
                            <m:r>
                              <m:t>t</m:t>
                            </m:r>
                          </m:sub>
                        </m:sSub>
                        <m:r>
                          <m:rPr>
                            <m:sty m:val="p"/>
                          </m:rPr>
                          <m:t>,</m:t>
                        </m:r>
                        <m:sSub>
                          <m:e>
                            <m:r>
                              <m:t>ϵ</m:t>
                            </m:r>
                          </m:e>
                          <m:sub>
                            <m:r>
                              <m:t>h</m:t>
                            </m:r>
                          </m:sub>
                        </m:sSub>
                        <m:r>
                          <m:rPr>
                            <m:sty m:val="p"/>
                          </m:rPr>
                          <m:t>|</m:t>
                        </m:r>
                        <m:sSub>
                          <m:e>
                            <m:r>
                              <m:t>X</m:t>
                            </m:r>
                          </m:e>
                          <m:sub>
                            <m:r>
                              <m:t>1</m:t>
                            </m:r>
                            <m:r>
                              <m:t>t</m:t>
                            </m:r>
                          </m:sub>
                        </m:sSub>
                        <m:r>
                          <m:rPr>
                            <m:sty m:val="p"/>
                          </m:rPr>
                          <m:t>,</m:t>
                        </m:r>
                        <m:r>
                          <m:rPr>
                            <m:sty m:val="p"/>
                          </m:rPr>
                          <m:t>.</m:t>
                        </m:r>
                        <m:r>
                          <m:rPr>
                            <m:sty m:val="p"/>
                          </m:rPr>
                          <m:t>.</m:t>
                        </m:r>
                        <m:r>
                          <m:rPr>
                            <m:sty m:val="p"/>
                          </m:rPr>
                          <m:t>.</m:t>
                        </m:r>
                        <m:r>
                          <m:rPr>
                            <m:sty m:val="p"/>
                          </m:rPr>
                          <m:t>,</m:t>
                        </m:r>
                        <m:sSub>
                          <m:e>
                            <m:r>
                              <m:t>X</m:t>
                            </m:r>
                          </m:e>
                          <m:sub>
                            <m:r>
                              <m:t>k</m:t>
                            </m:r>
                            <m:r>
                              <m:t>t</m:t>
                            </m:r>
                          </m:sub>
                        </m:sSub>
                      </m:e>
                    </m:d>
                    <m:r>
                      <m:rPr>
                        <m:sty m:val="p"/>
                      </m:rPr>
                      <m:t>=</m:t>
                    </m:r>
                    <m:r>
                      <m:t>0</m:t>
                    </m:r>
                  </m:oMath>
                </a14:m>
                <a:r>
                  <a:rPr/>
                  <a:t> for </a:t>
                </a:r>
                <a14:m>
                  <m:oMath xmlns:m="http://schemas.openxmlformats.org/officeDocument/2006/math">
                    <m:r>
                      <m:t>t</m:t>
                    </m:r>
                    <m:r>
                      <m:rPr>
                        <m:sty m:val="p"/>
                      </m:rPr>
                      <m:t>≠</m:t>
                    </m:r>
                    <m:r>
                      <m:t>h</m:t>
                    </m:r>
                  </m:oMath>
                </a14:m>
                <a:r>
                  <a:rPr/>
                  <a:t> (error terms are not autocorrelated along the time dimension)</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Regression Residual Normality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Shapiro-Wilk Test is performed to verify residual normality:</a:t>
                </a:r>
              </a:p>
              <a:p>
                <a:pPr lvl="0" indent="0">
                  <a:buNone/>
                </a:pPr>
                <a:r>
                  <a:rPr>
                    <a:latin typeface="Courier"/>
                  </a:rPr>
                  <a:t>## 
##  Shapiro-Wilk normality test
## 
## data:  rstandard(mlm.ts2)
## W = 0.97691, p-value = 2.931e-06</a:t>
                </a:r>
              </a:p>
              <a:p>
                <a:pPr lvl="0" indent="0" marL="0">
                  <a:buNone/>
                </a:pPr>
                <a14:m>
                  <m:oMath xmlns:m="http://schemas.openxmlformats.org/officeDocument/2006/math">
                    <m:sSub>
                      <m:e>
                        <m:r>
                          <m:t>H</m:t>
                        </m:r>
                      </m:e>
                      <m:sub>
                        <m:r>
                          <m:t>0</m:t>
                        </m:r>
                      </m:sub>
                    </m:sSub>
                  </m:oMath>
                </a14:m>
                <a:r>
                  <a:rPr/>
                  <a:t>: Series are normally distributed. vs. </a:t>
                </a:r>
                <a14:m>
                  <m:oMath xmlns:m="http://schemas.openxmlformats.org/officeDocument/2006/math">
                    <m:sSub>
                      <m:e>
                        <m:r>
                          <m:t>H</m:t>
                        </m:r>
                      </m:e>
                      <m:sub>
                        <m:r>
                          <m:t>a</m:t>
                        </m:r>
                      </m:sub>
                    </m:sSub>
                  </m:oMath>
                </a14:m>
                <a:r>
                  <a:rPr/>
                  <a:t>: Series are not normally distributed</a:t>
                </a:r>
              </a:p>
              <a:p>
                <a:pPr lvl="0" indent="0" marL="0">
                  <a:buNone/>
                </a:pPr>
                <a:r>
                  <a:rPr/>
                  <a:t>The resulting p-value is less than 0.05, therefore </a:t>
                </a:r>
                <a14:m>
                  <m:oMath xmlns:m="http://schemas.openxmlformats.org/officeDocument/2006/math">
                    <m:sSub>
                      <m:e>
                        <m:r>
                          <m:t>H</m:t>
                        </m:r>
                      </m:e>
                      <m:sub>
                        <m:r>
                          <m:t>0</m:t>
                        </m:r>
                      </m:sub>
                    </m:sSub>
                  </m:oMath>
                </a14:m>
                <a:r>
                  <a:rPr/>
                  <a:t> is rejected, and one must conclude that the series are not normally distributed.</a:t>
                </a:r>
              </a:p>
              <a:p>
                <a:pPr lvl="0" indent="0" marL="0">
                  <a:buNone/>
                </a:pPr>
                <a:r>
                  <a:rPr/>
                  <a:t>The residuals are therefore not white noise. The other assumptions are verified to ensure fully rigorous analysis, however are technically unnecessary given this result.</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Regression Residual Autocorrelation</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The Box-Pierce test is performed to identify if the residuals are autocorrelated:</a:t>
                </a:r>
              </a:p>
              <a:p>
                <a:pPr lvl="0" indent="0">
                  <a:buNone/>
                </a:pPr>
                <a:r>
                  <a:rPr>
                    <a:latin typeface="Courier"/>
                  </a:rPr>
                  <a:t>## 
##  Box-Pierce test
## 
## data:  rstandard(mlm.ts2)
## X-squared = 3032.8, df = 36, p-value &lt; 2.2e-16</a:t>
                </a:r>
              </a:p>
              <a:p>
                <a:pPr lvl="0" indent="0" marL="0">
                  <a:buNone/>
                </a:pPr>
                <a14:m>
                  <m:oMath xmlns:m="http://schemas.openxmlformats.org/officeDocument/2006/math">
                    <m:sSub>
                      <m:e>
                        <m:r>
                          <m:t>H</m:t>
                        </m:r>
                      </m:e>
                      <m:sub>
                        <m:r>
                          <m:t>0</m:t>
                        </m:r>
                      </m:sub>
                    </m:sSub>
                  </m:oMath>
                </a14:m>
                <a:r>
                  <a:rPr/>
                  <a:t>: </a:t>
                </a:r>
                <a14:m>
                  <m:oMath xmlns:m="http://schemas.openxmlformats.org/officeDocument/2006/math">
                    <m:sSub>
                      <m:e>
                        <m:r>
                          <m:t>ρ</m:t>
                        </m:r>
                      </m:e>
                      <m:sub>
                        <m:r>
                          <m:t>1</m:t>
                        </m:r>
                      </m:sub>
                    </m:sSub>
                    <m:r>
                      <m:rPr>
                        <m:sty m:val="p"/>
                      </m:rPr>
                      <m:t>=</m:t>
                    </m:r>
                    <m:sSub>
                      <m:e>
                        <m:r>
                          <m:t>ρ</m:t>
                        </m:r>
                      </m:e>
                      <m:sub>
                        <m:r>
                          <m:t>2</m:t>
                        </m:r>
                      </m:sub>
                    </m:sSub>
                    <m:r>
                      <m:rPr>
                        <m:sty m:val="p"/>
                      </m:rPr>
                      <m:t>=</m:t>
                    </m:r>
                    <m:sSub>
                      <m:e>
                        <m:r>
                          <m:t>ρ</m:t>
                        </m:r>
                      </m:e>
                      <m:sub>
                        <m:r>
                          <m:t>k</m:t>
                        </m:r>
                      </m:sub>
                    </m:sSub>
                    <m:r>
                      <m:rPr>
                        <m:sty m:val="p"/>
                      </m:rPr>
                      <m:t>=</m:t>
                    </m:r>
                    <m:r>
                      <m:t>0</m:t>
                    </m:r>
                  </m:oMath>
                </a14:m>
                <a:r>
                  <a:rPr/>
                  <a:t> (all autocorrelations are zero). vs. </a:t>
                </a:r>
                <a14:m>
                  <m:oMath xmlns:m="http://schemas.openxmlformats.org/officeDocument/2006/math">
                    <m:sSub>
                      <m:e>
                        <m:r>
                          <m:t>H</m:t>
                        </m:r>
                      </m:e>
                      <m:sub>
                        <m:r>
                          <m:t>a</m:t>
                        </m:r>
                      </m:sub>
                    </m:sSub>
                  </m:oMath>
                </a14:m>
                <a:r>
                  <a:rPr/>
                  <a:t>: at least one </a:t>
                </a:r>
                <a14:m>
                  <m:oMath xmlns:m="http://schemas.openxmlformats.org/officeDocument/2006/math">
                    <m:sSub>
                      <m:e>
                        <m:r>
                          <m:t>ρ</m:t>
                        </m:r>
                      </m:e>
                      <m:sub>
                        <m:r>
                          <m:t>k</m:t>
                        </m:r>
                      </m:sub>
                    </m:sSub>
                    <m:r>
                      <m:rPr>
                        <m:sty m:val="p"/>
                      </m:rPr>
                      <m:t>≠</m:t>
                    </m:r>
                    <m:r>
                      <m:t>0</m:t>
                    </m:r>
                  </m:oMath>
                </a14:m>
                <a:r>
                  <a:rPr/>
                  <a:t> (at least one autocorrealtion is not zero)</a:t>
                </a:r>
              </a:p>
              <a:p>
                <a:pPr lvl="0" indent="0" marL="0">
                  <a:buNone/>
                </a:pPr>
                <a:r>
                  <a:rPr/>
                  <a:t>The residuals are highly autocorrelated and non-stationary. This model can be improved greatly, as there still appears to be time series information not captured in this model.</a:t>
                </a:r>
              </a:p>
              <a:p>
                <a:pPr lvl="0" indent="0" marL="0">
                  <a:buNone/>
                </a:pPr>
                <a:r>
                  <a:rPr/>
                  <a:t>The resulting p-value is less than 0.05, therefore </a:t>
                </a:r>
                <a14:m>
                  <m:oMath xmlns:m="http://schemas.openxmlformats.org/officeDocument/2006/math">
                    <m:sSub>
                      <m:e>
                        <m:r>
                          <m:t>H</m:t>
                        </m:r>
                      </m:e>
                      <m:sub>
                        <m:r>
                          <m:t>0</m:t>
                        </m:r>
                      </m:sub>
                    </m:sSub>
                  </m:oMath>
                </a14:m>
                <a:r>
                  <a:rPr/>
                  <a:t> is rejected, and one must conclude that at least one lag value returns a statistically significant autocorrelation, as seen below:</a:t>
                </a:r>
              </a:p>
            </p:txBody>
          </p:sp>
        </mc:Choice>
      </mc:AlternateContent>
      <p:pic>
        <p:nvPicPr>
          <p:cNvPr descr="DS809ProjectPresentation_files/figure-pptx/unnamed-chunk-14-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Regression Constant Variance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White’s test for heteroscedasticity is performed to confirm constant variance:</a:t>
                </a:r>
              </a:p>
              <a:p>
                <a:pPr lvl="0" indent="0">
                  <a:buNone/>
                </a:pPr>
                <a:r>
                  <a:rPr>
                    <a:latin typeface="Courier"/>
                  </a:rPr>
                  <a:t>## # A tibble: 1 x 5
##   statistic  p.value parameter method       alternative
##       &lt;dbl&gt;    &lt;dbl&gt;     &lt;dbl&gt; &lt;chr&gt;        &lt;chr&gt;      
## 1      127. 1.27e-17        20 White's Test greater</a:t>
                </a:r>
              </a:p>
              <a:p>
                <a:pPr lvl="0" indent="0" marL="0">
                  <a:buNone/>
                </a:pPr>
                <a14:m>
                  <m:oMath xmlns:m="http://schemas.openxmlformats.org/officeDocument/2006/math">
                    <m:sSub>
                      <m:e>
                        <m:r>
                          <m:t>H</m:t>
                        </m:r>
                      </m:e>
                      <m:sub>
                        <m:r>
                          <m:t>0</m:t>
                        </m:r>
                      </m:sub>
                    </m:sSub>
                  </m:oMath>
                </a14:m>
                <a:r>
                  <a:rPr/>
                  <a:t>: There is no Heteroscedasticity (constant variance) vs. </a:t>
                </a:r>
                <a14:m>
                  <m:oMath xmlns:m="http://schemas.openxmlformats.org/officeDocument/2006/math">
                    <m:sSub>
                      <m:e>
                        <m:r>
                          <m:t>H</m:t>
                        </m:r>
                      </m:e>
                      <m:sub>
                        <m:r>
                          <m:t>a</m:t>
                        </m:r>
                      </m:sub>
                    </m:sSub>
                  </m:oMath>
                </a14:m>
                <a:r>
                  <a:rPr/>
                  <a:t>: There is Heteroscedasticity (no constant variance)</a:t>
                </a:r>
              </a:p>
              <a:p>
                <a:pPr lvl="0" indent="0" marL="0">
                  <a:buNone/>
                </a:pPr>
                <a:r>
                  <a:rPr/>
                  <a:t>The resulting p-value is less than 0.05, therefore </a:t>
                </a:r>
                <a14:m>
                  <m:oMath xmlns:m="http://schemas.openxmlformats.org/officeDocument/2006/math">
                    <m:sSub>
                      <m:e>
                        <m:r>
                          <m:t>H</m:t>
                        </m:r>
                      </m:e>
                      <m:sub>
                        <m:r>
                          <m:t>0</m:t>
                        </m:r>
                      </m:sub>
                    </m:sSub>
                  </m:oMath>
                </a14:m>
                <a:r>
                  <a:rPr/>
                  <a:t> is rejected, and one must conclude that there exists non-constant variance within the residuals.</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Regression Residual Summary</a:t>
            </a:r>
          </a:p>
        </p:txBody>
      </p:sp>
      <p:sp>
        <p:nvSpPr>
          <p:cNvPr id="3" name="Content Placeholder 2"/>
          <p:cNvSpPr>
            <a:spLocks noGrp="1"/>
          </p:cNvSpPr>
          <p:nvPr>
            <p:ph idx="1"/>
          </p:nvPr>
        </p:nvSpPr>
        <p:spPr/>
        <p:txBody>
          <a:bodyPr/>
          <a:lstStyle/>
          <a:p>
            <a:pPr lvl="0" indent="0" marL="0">
              <a:buNone/>
            </a:pPr>
            <a:r>
              <a:rPr/>
              <a:t>All the residual assumptions failed for this initial regression. The residuals are not white noise. Subsequent methods and analysis will be required to extract inherent non-stochastic information presented in the IIPI series.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and Overview</a:t>
            </a:r>
          </a:p>
        </p:txBody>
      </p:sp>
      <p:sp>
        <p:nvSpPr>
          <p:cNvPr id="3" name="Content Placeholder 2"/>
          <p:cNvSpPr>
            <a:spLocks noGrp="1"/>
          </p:cNvSpPr>
          <p:nvPr>
            <p:ph idx="1"/>
          </p:nvPr>
        </p:nvSpPr>
        <p:spPr/>
        <p:txBody>
          <a:bodyPr/>
          <a:lstStyle/>
          <a:p>
            <a:pPr lvl="0" indent="0" marL="0">
              <a:buNone/>
            </a:pPr>
            <a:r>
              <a:rPr/>
              <a:t>Industrial Inputs Price Index (IIPI): from 1980 through 2016.</a:t>
            </a:r>
          </a:p>
          <a:p>
            <a:pPr lvl="0" indent="0" marL="0">
              <a:buNone/>
            </a:pPr>
            <a:r>
              <a:rPr/>
              <a:t>IIPI: by the International Monetary Fund (IMF) in the IMF Primary Commodity Prices Report (</a:t>
            </a:r>
            <a:r>
              <a:rPr i="1"/>
              <a:t>IMF Primary Commodity Prices</a:t>
            </a:r>
            <a:r>
              <a:rPr/>
              <a:t>, 2021).</a:t>
            </a:r>
          </a:p>
          <a:p>
            <a:pPr lvl="0"/>
            <a:r>
              <a:rPr/>
              <a:t>Excludes energy commodities (Coal, Natural Gas, Spot Crude, Propane)</a:t>
            </a:r>
          </a:p>
          <a:p>
            <a:pPr lvl="0"/>
            <a:r>
              <a:rPr/>
              <a:t>Includes:</a:t>
            </a:r>
          </a:p>
          <a:p>
            <a:pPr lvl="0"/>
            <a:r>
              <a:rPr/>
              <a:t>agricultural raw materials (Cotton, Hides, Rubber, Timber, Wool)</a:t>
            </a:r>
          </a:p>
          <a:p>
            <a:pPr lvl="0"/>
            <a:r>
              <a:rPr/>
              <a:t>metals (Aluminum, Cobalt, Copper, Iron Ore, Lead, Molybdenum, Nickel, Tin, Uranium, and Zinc)</a:t>
            </a:r>
          </a:p>
          <a:p>
            <a:pPr lvl="0"/>
            <a:r>
              <a:rPr/>
              <a:t>precious metals (Gold, Palladium, Platinum, Silver).</a:t>
            </a:r>
          </a:p>
          <a:p>
            <a:pPr lvl="0"/>
            <a:r>
              <a:rPr/>
              <a:t>A relative value indicator (here indexed to 2005 = 100)</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Regression Model Summary</a:t>
            </a:r>
          </a:p>
        </p:txBody>
      </p:sp>
      <p:sp>
        <p:nvSpPr>
          <p:cNvPr id="3" name="Content Placeholder 2"/>
          <p:cNvSpPr>
            <a:spLocks noGrp="1"/>
          </p:cNvSpPr>
          <p:nvPr>
            <p:ph idx="1"/>
          </p:nvPr>
        </p:nvSpPr>
        <p:spPr/>
        <p:txBody>
          <a:bodyPr/>
          <a:lstStyle/>
          <a:p>
            <a:pPr lvl="0" indent="0">
              <a:buNone/>
            </a:pPr>
            <a:r>
              <a:rPr>
                <a:latin typeface="Courier"/>
              </a:rPr>
              <a:t>## 
## Call:
## lm(formula = IIPI ~ ., data = df.ts.modelset.train %&gt;% select(-c(Date_form, 
##     GDP, IndPro)))
## 
## Residuals:
##     Min      1Q  Median      3Q     Max 
## -46.572 -12.036  -2.934  11.558  64.760 
## 
## Coefficients:
##               Estimate Std. Error t value Pr(&gt;|t|)    
## (Intercept) -1.568e-01  5.909e+00  -0.027    0.979    
## TBillClose   3.528e-01  5.830e-01   0.605    0.545    
## InfRate      3.607e+00  5.887e-01   6.128 2.06e-09 ***
## M2           1.384e-02  5.912e-04  23.416  &lt; 2e-16 ***
## UnempRate    2.254e+00  5.697e-01   3.956 8.95e-05 ***
## Recession   -1.210e+01  2.933e+00  -4.124 4.49e-05 ***
## ---
## Signif. codes:  0 '***' 0.001 '**' 0.01 '*' 0.05 '.' 0.1 ' ' 1
## 
## Residual standard error: 18.77 on 417 degrees of freedom
## Multiple R-squared:  0.7733, Adjusted R-squared:  0.7706 
## F-statistic: 284.5 on 5 and 417 DF,  p-value: &lt; 2.2e-16</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Regression Model Summary</a:t>
            </a:r>
          </a:p>
        </p:txBody>
      </p:sp>
      <p:sp>
        <p:nvSpPr>
          <p:cNvPr id="3" name="Content Placeholder 2"/>
          <p:cNvSpPr>
            <a:spLocks noGrp="1"/>
          </p:cNvSpPr>
          <p:nvPr>
            <p:ph idx="1"/>
          </p:nvPr>
        </p:nvSpPr>
        <p:spPr/>
        <p:txBody>
          <a:bodyPr/>
          <a:lstStyle/>
          <a:p>
            <a:pPr lvl="0" indent="0" marL="0">
              <a:buNone/>
            </a:pPr>
            <a:r>
              <a:rPr/>
              <a:t>If the residual assumptions were found to be true one could interpret the coefficients displayed above. All p-values indicate significance, except the intercept and TBillClose (though the residual distribution assumptions fail making interpretation dubious).</a:t>
            </a:r>
          </a:p>
          <a:p>
            <a:pPr lvl="0"/>
            <a:r>
              <a:rPr/>
              <a:t>The expected value of IIPI at time zero (Feb, 1980) is -0.1567672.</a:t>
            </a:r>
          </a:p>
          <a:p>
            <a:pPr lvl="0"/>
            <a:r>
              <a:rPr/>
              <a:t>The expected change in the value of IIPI, ceteris paribus, for each unit change in TBillClose is 0.3527733.</a:t>
            </a:r>
          </a:p>
          <a:p>
            <a:pPr lvl="0"/>
            <a:r>
              <a:rPr/>
              <a:t>The expected change in the value of IIPI, ceteris paribus, for each unit change in InfRate is 3.6073808.</a:t>
            </a:r>
          </a:p>
          <a:p>
            <a:pPr lvl="0"/>
            <a:r>
              <a:rPr/>
              <a:t>The expected change in the value of IIPI, ceteris paribus, for each unit change in M2 is 0.0138443.</a:t>
            </a:r>
          </a:p>
          <a:p>
            <a:pPr lvl="0"/>
            <a:r>
              <a:rPr/>
              <a:t>The expected change in the value of IIPI, ceteris paribus, for each unit change in UnempRate is 2.2538474.</a:t>
            </a:r>
          </a:p>
          <a:p>
            <a:pPr lvl="0"/>
            <a:r>
              <a:rPr/>
              <a:t>The expected change in the value of IIPI, ceteris paribus, for each unit change in Recession is -12.095765.</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Deterministic Models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Indicator Variable Regression Model with Trend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A month indicator variable linear regression is estimated, correcting for linear time trend:</a:t>
                </a:r>
              </a:p>
              <a:p>
                <a:pPr lvl="0" indent="0" marL="0">
                  <a:buNone/>
                </a:pPr>
                <a14:m>
                  <m:oMath xmlns:m="http://schemas.openxmlformats.org/officeDocument/2006/math">
                    <m:r>
                      <m:t>I</m:t>
                    </m:r>
                    <m:r>
                      <m:t>I</m:t>
                    </m:r>
                    <m:r>
                      <m:t>P</m:t>
                    </m:r>
                    <m:r>
                      <m:t>I</m:t>
                    </m:r>
                    <m:d>
                      <m:dPr>
                        <m:begChr m:val="("/>
                        <m:endChr m:val=")"/>
                        <m:sepChr m:val=""/>
                        <m:grow/>
                      </m:dPr>
                      <m:e>
                        <m:r>
                          <m:t>i</m:t>
                        </m:r>
                        <m:r>
                          <m:t>n</m:t>
                        </m:r>
                        <m:r>
                          <m:t>d</m:t>
                        </m:r>
                        <m:r>
                          <m:t>e</m:t>
                        </m:r>
                        <m:r>
                          <m:t>x</m:t>
                        </m:r>
                        <m:r>
                          <m:rPr>
                            <m:sty m:val="p"/>
                          </m:rPr>
                          <m:t>,</m:t>
                        </m:r>
                        <m:r>
                          <m:t>M</m:t>
                        </m:r>
                        <m:r>
                          <m:t>o</m:t>
                        </m:r>
                        <m:r>
                          <m:t>n</m:t>
                        </m:r>
                        <m:r>
                          <m:t>t</m:t>
                        </m:r>
                        <m:r>
                          <m:t>h</m:t>
                        </m:r>
                        <m:r>
                          <m:t>2</m:t>
                        </m:r>
                        <m:r>
                          <m:rPr>
                            <m:sty m:val="p"/>
                          </m:rPr>
                          <m:t>,</m:t>
                        </m:r>
                        <m:r>
                          <m:t>M</m:t>
                        </m:r>
                        <m:r>
                          <m:t>o</m:t>
                        </m:r>
                        <m:r>
                          <m:t>n</m:t>
                        </m:r>
                        <m:r>
                          <m:t>t</m:t>
                        </m:r>
                        <m:r>
                          <m:t>h</m:t>
                        </m:r>
                        <m:r>
                          <m:t>3</m:t>
                        </m:r>
                        <m:r>
                          <m:rPr>
                            <m:sty m:val="p"/>
                          </m:rPr>
                          <m:t>,</m:t>
                        </m:r>
                        <m:r>
                          <m:rPr>
                            <m:sty m:val="p"/>
                          </m:rPr>
                          <m:t>.</m:t>
                        </m:r>
                        <m:r>
                          <m:rPr>
                            <m:sty m:val="p"/>
                          </m:rPr>
                          <m:t>.</m:t>
                        </m:r>
                        <m:r>
                          <m:rPr>
                            <m:sty m:val="p"/>
                          </m:rPr>
                          <m:t>.</m:t>
                        </m:r>
                        <m:r>
                          <m:rPr>
                            <m:sty m:val="p"/>
                          </m:rPr>
                          <m:t>,</m:t>
                        </m:r>
                        <m:r>
                          <m:t>M</m:t>
                        </m:r>
                        <m:r>
                          <m:t>o</m:t>
                        </m:r>
                        <m:r>
                          <m:t>n</m:t>
                        </m:r>
                        <m:r>
                          <m:t>t</m:t>
                        </m:r>
                        <m:r>
                          <m:t>h</m:t>
                        </m:r>
                        <m:r>
                          <m:t>12</m:t>
                        </m:r>
                      </m:e>
                    </m:d>
                    <m:r>
                      <m:rPr>
                        <m:sty m:val="p"/>
                      </m:rPr>
                      <m:t>=</m:t>
                    </m:r>
                    <m:sSub>
                      <m:e>
                        <m:acc>
                          <m:accPr>
                            <m:chr m:val="̂"/>
                          </m:accPr>
                          <m:e>
                            <m:r>
                              <m:t>β</m:t>
                            </m:r>
                          </m:e>
                        </m:acc>
                      </m:e>
                      <m:sub>
                        <m:r>
                          <m:t>0</m:t>
                        </m:r>
                      </m:sub>
                    </m:sSub>
                    <m:r>
                      <m:rPr>
                        <m:sty m:val="p"/>
                      </m:rPr>
                      <m:t>+</m:t>
                    </m:r>
                    <m:sSub>
                      <m:e>
                        <m:acc>
                          <m:accPr>
                            <m:chr m:val="̂"/>
                          </m:accPr>
                          <m:e>
                            <m:r>
                              <m:t>β</m:t>
                            </m:r>
                          </m:e>
                        </m:acc>
                      </m:e>
                      <m:sub>
                        <m:r>
                          <m:t>1</m:t>
                        </m:r>
                      </m:sub>
                    </m:sSub>
                    <m:r>
                      <m:t>t</m:t>
                    </m:r>
                    <m:r>
                      <m:rPr>
                        <m:sty m:val="p"/>
                      </m:rPr>
                      <m:t>+</m:t>
                    </m:r>
                    <m:sSub>
                      <m:e>
                        <m:acc>
                          <m:accPr>
                            <m:chr m:val="̂"/>
                          </m:accPr>
                          <m:e>
                            <m:r>
                              <m:t>β</m:t>
                            </m:r>
                          </m:e>
                        </m:acc>
                      </m:e>
                      <m:sub>
                        <m:r>
                          <m:t>1</m:t>
                        </m:r>
                        <m:r>
                          <m:rPr>
                            <m:sty m:val="p"/>
                          </m:rPr>
                          <m:t>+</m:t>
                        </m:r>
                        <m:r>
                          <m:t>i</m:t>
                        </m:r>
                      </m:sub>
                    </m:sSub>
                    <m:nary>
                      <m:naryPr>
                        <m:chr m:val="∑"/>
                        <m:limLoc m:val="undOvr"/>
                        <m:subHide m:val="0"/>
                        <m:supHide m:val="0"/>
                      </m:naryPr>
                      <m:sub>
                        <m:r>
                          <m:t>i</m:t>
                        </m:r>
                        <m:r>
                          <m:rPr>
                            <m:sty m:val="p"/>
                          </m:rPr>
                          <m:t>=</m:t>
                        </m:r>
                        <m:r>
                          <m:t>1</m:t>
                        </m:r>
                      </m:sub>
                      <m:sup>
                        <m:r>
                          <m:t>12</m:t>
                        </m:r>
                      </m:sup>
                      <m:e>
                        <m:r>
                          <m:t>M</m:t>
                        </m:r>
                      </m:e>
                    </m:nary>
                    <m:r>
                      <m:t>o</m:t>
                    </m:r>
                    <m:r>
                      <m:t>n</m:t>
                    </m:r>
                    <m:r>
                      <m:t>t</m:t>
                    </m:r>
                    <m:sSub>
                      <m:e>
                        <m:r>
                          <m:t>h</m:t>
                        </m:r>
                      </m:e>
                      <m:sub>
                        <m:r>
                          <m:t>i</m:t>
                        </m:r>
                      </m:sub>
                    </m:sSub>
                    <m:r>
                      <m:rPr>
                        <m:sty m:val="p"/>
                      </m:rPr>
                      <m:t>+</m:t>
                    </m:r>
                    <m:sSub>
                      <m:e>
                        <m:r>
                          <m:t>ϵ</m:t>
                        </m:r>
                      </m:e>
                      <m:sub>
                        <m:r>
                          <m:t>t</m:t>
                        </m:r>
                      </m:sub>
                    </m:sSub>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Indicator Variable Regression Model Fit Plot</a:t>
            </a:r>
          </a:p>
        </p:txBody>
      </p:sp>
      <p:sp>
        <p:nvSpPr>
          <p:cNvPr id="4" name="Text Placeholder 3"/>
          <p:cNvSpPr>
            <a:spLocks noGrp="1"/>
          </p:cNvSpPr>
          <p:nvPr>
            <p:ph idx="2" sz="half" type="body"/>
          </p:nvPr>
        </p:nvSpPr>
        <p:spPr/>
        <p:txBody>
          <a:bodyPr/>
          <a:lstStyle/>
          <a:p>
            <a:pPr lvl="0" indent="0" marL="0">
              <a:buNone/>
            </a:pPr>
            <a:r>
              <a:rPr i="1"/>
              <a:t>Indicator Variable Regression</a:t>
            </a:r>
          </a:p>
        </p:txBody>
      </p:sp>
      <p:pic>
        <p:nvPicPr>
          <p:cNvPr descr="DS809ProjectPresentation_files/figure-pptx/unnamed-chunk-17-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Indicator Variable Regression Residual Autocorrelation</a:t>
            </a:r>
          </a:p>
        </p:txBody>
      </p:sp>
      <p:sp>
        <p:nvSpPr>
          <p:cNvPr id="4" name="Text Placeholder 3"/>
          <p:cNvSpPr>
            <a:spLocks noGrp="1"/>
          </p:cNvSpPr>
          <p:nvPr>
            <p:ph idx="2" sz="half" type="body"/>
          </p:nvPr>
        </p:nvSpPr>
        <p:spPr/>
        <p:txBody>
          <a:bodyPr/>
          <a:lstStyle/>
          <a:p>
            <a:pPr lvl="0" indent="0" marL="0">
              <a:buNone/>
            </a:pPr>
            <a:r>
              <a:rPr/>
              <a:t>The Box-Pierce test is performed to identify if the residuals are autocorrelated (see hypothesis definition above):</a:t>
            </a:r>
          </a:p>
          <a:p>
            <a:pPr lvl="0" indent="0">
              <a:buNone/>
            </a:pPr>
            <a:r>
              <a:rPr>
                <a:latin typeface="Courier"/>
              </a:rPr>
              <a:t>## 
##  Box-Pierce test
## 
## data:  rstandard(dlm.ts1)
## X-squared = 408.09, df = 1, p-value &lt; 2.2e-16</a:t>
            </a:r>
          </a:p>
          <a:p>
            <a:pPr lvl="0" indent="0" marL="0">
              <a:buNone/>
            </a:pPr>
            <a:r>
              <a:rPr/>
              <a:t>Again, the residuals are highly autoccorrelated and non-stationary.</a:t>
            </a:r>
          </a:p>
        </p:txBody>
      </p:sp>
      <p:pic>
        <p:nvPicPr>
          <p:cNvPr descr="DS809ProjectPresentation_files/figure-pptx/unnamed-chunk-19-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Indicator Variable Regression Model Summary</a:t>
            </a:r>
          </a:p>
        </p:txBody>
      </p:sp>
      <p:sp>
        <p:nvSpPr>
          <p:cNvPr id="3" name="Content Placeholder 2"/>
          <p:cNvSpPr>
            <a:spLocks noGrp="1"/>
          </p:cNvSpPr>
          <p:nvPr>
            <p:ph idx="1"/>
          </p:nvPr>
        </p:nvSpPr>
        <p:spPr/>
        <p:txBody>
          <a:bodyPr/>
          <a:lstStyle/>
          <a:p>
            <a:pPr lvl="0" indent="0" marL="0">
              <a:buNone/>
            </a:pPr>
            <a:r>
              <a:rPr/>
              <a:t>None of the month indicator variables are significant.</a:t>
            </a:r>
          </a:p>
          <a:p>
            <a:pPr lvl="0" indent="0">
              <a:buNone/>
            </a:pPr>
            <a:r>
              <a:rPr>
                <a:latin typeface="Courier"/>
              </a:rPr>
              <a:t>## 
## Call:
## lm(formula = IIPI ~ index + Month, data = df.ts.modelset.deterministic.train)
## 
## Residuals:
##     Min      1Q  Median      3Q     Max 
## -44.781 -15.685   0.234  16.182  77.000 
## 
## Coefficients:
##              Estimate Std. Error t value Pr(&gt;|t|)    
## (Intercept) 41.489568   4.549852   9.119   &lt;2e-16 ***
## index        0.255417   0.009554  26.735   &lt;2e-16 ***
## Month2       1.782036   5.694805   0.313    0.754    
## Month3       2.215359   5.694733   0.389    0.697    
## Month4       3.329823   5.694677   0.585    0.559    
## Month5       3.414111   5.735076   0.595    0.552    
## Month6       1.947270   5.734957   0.340    0.734    
## Month7       1.790995   5.734854   0.312    0.755    
## Month8       1.596455   5.734766   0.278    0.781    
## Month9       0.603795   5.734694   0.105    0.916    
## Month10     -0.405964   5.734639  -0.071    0.944    
## Month11     -0.857836   5.734599  -0.150    0.881    
## Month12     -1.290996   5.734575  -0.225    0.822    
## ---
## Signif. codes:  0 '***' 0.001 '**' 0.01 '*' 0.05 '.' 0.1 ' ' 1
## 
## Residual standard error: 23.99 on 410 degrees of freedom
## Multiple R-squared:  0.6358, Adjusted R-squared:  0.6251 
## F-statistic: 59.64 on 12 and 410 DF,  p-value: &lt; 2.2e-16</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Polynomial Model</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A polynomial linear regression is estimated:</a:t>
                </a:r>
              </a:p>
              <a:p>
                <a:pPr lvl="0" indent="0" marL="0">
                  <a:buNone/>
                </a:pPr>
                <a14:m>
                  <m:oMathPara xmlns:m="http://schemas.openxmlformats.org/officeDocument/2006/math">
                    <m:oMathParaPr>
                      <m:jc m:val="center"/>
                    </m:oMathParaPr>
                    <m:oMath>
                      <m:r>
                        <m:t>I</m:t>
                      </m:r>
                      <m:r>
                        <m:t>I</m:t>
                      </m:r>
                      <m:r>
                        <m:t>P</m:t>
                      </m:r>
                      <m:r>
                        <m:t>I</m:t>
                      </m:r>
                      <m:d>
                        <m:dPr>
                          <m:begChr m:val="("/>
                          <m:endChr m:val=")"/>
                          <m:sepChr m:val=""/>
                          <m:grow/>
                        </m:dPr>
                        <m:e>
                          <m:r>
                            <m:t>t</m:t>
                          </m:r>
                        </m:e>
                      </m:d>
                      <m:r>
                        <m:rPr>
                          <m:sty m:val="p"/>
                        </m:rPr>
                        <m:t>=</m:t>
                      </m:r>
                      <m:sSub>
                        <m:e>
                          <m:acc>
                            <m:accPr>
                              <m:chr m:val="̂"/>
                            </m:accPr>
                            <m:e>
                              <m:r>
                                <m:t>β</m:t>
                              </m:r>
                            </m:e>
                          </m:acc>
                        </m:e>
                        <m:sub>
                          <m:r>
                            <m:t>0</m:t>
                          </m:r>
                        </m:sub>
                      </m:sSub>
                      <m:r>
                        <m:rPr>
                          <m:sty m:val="p"/>
                        </m:rPr>
                        <m:t>+</m:t>
                      </m:r>
                      <m:sSub>
                        <m:e>
                          <m:acc>
                            <m:accPr>
                              <m:chr m:val="̂"/>
                            </m:accPr>
                            <m:e>
                              <m:r>
                                <m:t>β</m:t>
                              </m:r>
                            </m:e>
                          </m:acc>
                        </m:e>
                        <m:sub>
                          <m:r>
                            <m:t>1</m:t>
                          </m:r>
                        </m:sub>
                      </m:sSub>
                      <m:r>
                        <m:t>t</m:t>
                      </m:r>
                      <m:r>
                        <m:rPr>
                          <m:sty m:val="p"/>
                        </m:rPr>
                        <m:t>+</m:t>
                      </m:r>
                      <m:sSub>
                        <m:e>
                          <m:acc>
                            <m:accPr>
                              <m:chr m:val="̂"/>
                            </m:accPr>
                            <m:e>
                              <m:r>
                                <m:t>β</m:t>
                              </m:r>
                            </m:e>
                          </m:acc>
                        </m:e>
                        <m:sub>
                          <m:r>
                            <m:t>2</m:t>
                          </m:r>
                        </m:sub>
                      </m:sSub>
                      <m:sSup>
                        <m:e>
                          <m:r>
                            <m:t>t</m:t>
                          </m:r>
                        </m:e>
                        <m:sup>
                          <m:r>
                            <m:t>2</m:t>
                          </m:r>
                        </m:sup>
                      </m:sSup>
                      <m:r>
                        <m:rPr>
                          <m:sty m:val="p"/>
                        </m:rPr>
                        <m:t>+</m:t>
                      </m:r>
                      <m:r>
                        <m:rPr>
                          <m:sty m:val="p"/>
                        </m:rPr>
                        <m:t>.</m:t>
                      </m:r>
                      <m:r>
                        <m:rPr>
                          <m:sty m:val="p"/>
                        </m:rPr>
                        <m:t>.</m:t>
                      </m:r>
                      <m:r>
                        <m:rPr>
                          <m:sty m:val="p"/>
                        </m:rPr>
                        <m:t>.</m:t>
                      </m:r>
                      <m:r>
                        <m:rPr>
                          <m:sty m:val="p"/>
                        </m:rPr>
                        <m:t>+</m:t>
                      </m:r>
                      <m:sSub>
                        <m:e>
                          <m:acc>
                            <m:accPr>
                              <m:chr m:val="̂"/>
                            </m:accPr>
                            <m:e>
                              <m:r>
                                <m:t>β</m:t>
                              </m:r>
                            </m:e>
                          </m:acc>
                        </m:e>
                        <m:sub>
                          <m:r>
                            <m:t>k</m:t>
                          </m:r>
                        </m:sub>
                      </m:sSub>
                      <m:sSup>
                        <m:e>
                          <m:r>
                            <m:t>t</m:t>
                          </m:r>
                        </m:e>
                        <m:sup>
                          <m:r>
                            <m:t>k</m:t>
                          </m:r>
                        </m:sup>
                      </m:sSup>
                      <m:r>
                        <m:rPr>
                          <m:sty m:val="p"/>
                        </m:rPr>
                        <m:t>+</m:t>
                      </m:r>
                      <m:sSub>
                        <m:e>
                          <m:r>
                            <m:t>ϵ</m:t>
                          </m:r>
                        </m:e>
                        <m:sub>
                          <m:r>
                            <m:t>t</m:t>
                          </m:r>
                        </m:sub>
                      </m:sSub>
                    </m:oMath>
                  </m:oMathPara>
                </a14:m>
              </a:p>
              <a:p>
                <a:pPr lvl="0" indent="0" marL="0">
                  <a:buNone/>
                </a:pPr>
                <a14:m>
                  <m:oMath xmlns:m="http://schemas.openxmlformats.org/officeDocument/2006/math">
                    <m:r>
                      <m:t>k</m:t>
                    </m:r>
                  </m:oMath>
                </a14:m>
                <a:r>
                  <a:rPr/>
                  <a:t> was found by assessment of the adjusted R-squared values and AIC values of prospective models:</a:t>
                </a:r>
              </a:p>
              <a:p>
                <a:pPr lvl="0" indent="0" marL="0">
                  <a:buNone/>
                </a:pPr>
                <a:r>
                  <a:rPr i="1"/>
                  <a:t>Polynomial k Search </a:t>
                </a:r>
              </a:p>
            </p:txBody>
          </p:sp>
        </mc:Choice>
      </mc:AlternateContent>
      <p:pic>
        <p:nvPicPr>
          <p:cNvPr descr="DS809ProjectPresentation_files/figure-pptx/unnamed-chunk-2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Polynomial Model Fit Plot</a:t>
            </a:r>
          </a:p>
        </p:txBody>
      </p:sp>
      <p:sp>
        <p:nvSpPr>
          <p:cNvPr id="4" name="Text Placeholder 3"/>
          <p:cNvSpPr>
            <a:spLocks noGrp="1"/>
          </p:cNvSpPr>
          <p:nvPr>
            <p:ph idx="2" sz="half" type="body"/>
          </p:nvPr>
        </p:nvSpPr>
        <p:spPr/>
        <p:txBody>
          <a:bodyPr/>
          <a:lstStyle/>
          <a:p>
            <a:pPr lvl="0" indent="0" marL="0">
              <a:buNone/>
            </a:pPr>
            <a:r>
              <a:rPr/>
              <a:t>The model fits the data well in-sample, but performes poorly within the prediction region.</a:t>
            </a:r>
          </a:p>
          <a:p>
            <a:pPr lvl="0" indent="0" marL="0">
              <a:buNone/>
            </a:pPr>
            <a:r>
              <a:rPr i="1"/>
              <a:t>Polynomial Fit, k=14</a:t>
            </a:r>
          </a:p>
        </p:txBody>
      </p:sp>
      <p:pic>
        <p:nvPicPr>
          <p:cNvPr descr="DS809ProjectPresentation_files/figure-pptx/unnamed-chunk-2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Polynomial Model Residual Autocorrelation</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The Box-Pierce test is performed to identify if the residuals are autocorrelated (hypothesis outlined above):</a:t>
                </a:r>
              </a:p>
              <a:p>
                <a:pPr lvl="0" indent="0">
                  <a:buNone/>
                </a:pPr>
                <a:r>
                  <a:rPr>
                    <a:latin typeface="Courier"/>
                  </a:rPr>
                  <a:t>## 
##  Box-Pierce test
## 
## data:  rstandard(dlm.ts2)
## X-squared = 380.01, df = 1, p-value &lt; 2.2e-16</a:t>
                </a:r>
              </a:p>
              <a:p>
                <a:pPr lvl="0" indent="0" marL="0">
                  <a:buNone/>
                </a:pPr>
                <a14:m>
                  <m:oMath xmlns:m="http://schemas.openxmlformats.org/officeDocument/2006/math">
                    <m:sSub>
                      <m:e>
                        <m:r>
                          <m:t>H</m:t>
                        </m:r>
                      </m:e>
                      <m:sub>
                        <m:r>
                          <m:t>0</m:t>
                        </m:r>
                      </m:sub>
                    </m:sSub>
                  </m:oMath>
                </a14:m>
                <a:r>
                  <a:rPr/>
                  <a:t> is rejected. Autocorrelation is present in the series.</a:t>
                </a:r>
              </a:p>
              <a:p>
                <a:pPr lvl="0" indent="0" marL="0">
                  <a:buNone/>
                </a:pPr>
                <a:r>
                  <a:rPr/>
                  <a:t>Again, the residuals are highly autoccorrelated and non-stationary. More work is required to better capture the inherent information contained within the IIPI series.</a:t>
                </a:r>
              </a:p>
            </p:txBody>
          </p:sp>
        </mc:Choice>
      </mc:AlternateContent>
      <p:pic>
        <p:nvPicPr>
          <p:cNvPr descr="DS809ProjectPresentation_files/figure-pptx/unnamed-chunk-24-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Data Set Collection</a:t>
            </a:r>
          </a:p>
        </p:txBody>
      </p:sp>
      <p:sp>
        <p:nvSpPr>
          <p:cNvPr id="4" name="Text Placeholder 3"/>
          <p:cNvSpPr>
            <a:spLocks noGrp="1"/>
          </p:cNvSpPr>
          <p:nvPr>
            <p:ph idx="2" sz="half" type="body"/>
          </p:nvPr>
        </p:nvSpPr>
        <p:spPr/>
        <p:txBody>
          <a:bodyPr/>
          <a:lstStyle/>
          <a:p>
            <a:pPr lvl="0"/>
            <a:r>
              <a:rPr i="1"/>
              <a:t>Predictive Dynamics in Commodity Prices</a:t>
            </a:r>
            <a:r>
              <a:rPr/>
              <a:t> (Gargano &amp; Timmerman, 2012) is a loose framework for select variables therein.</a:t>
            </a:r>
          </a:p>
          <a:p>
            <a:pPr lvl="0" indent="0" marL="0">
              <a:buNone/>
            </a:pPr>
            <a:r>
              <a:rPr/>
              <a:t>A. IIPI (Aliyev, 2020), Dependent Variable and Date index. tags: </a:t>
            </a:r>
            <a:r>
              <a:rPr b="1"/>
              <a:t>IIPI, Date_form</a:t>
            </a:r>
            <a:r>
              <a:rPr/>
              <a:t>. This dataset defined the time frame of interest (1980-02-01 to 2016-02-01). All other datasets were selected contingent upon their inclusion of this timeframe.</a:t>
            </a:r>
          </a:p>
          <a:p>
            <a:pPr lvl="0" indent="0" marL="0">
              <a:buNone/>
            </a:pPr>
            <a:r>
              <a:rPr i="1"/>
              <a:t>Plot of IIPI as a function of time</a:t>
            </a:r>
          </a:p>
        </p:txBody>
      </p:sp>
      <p:pic>
        <p:nvPicPr>
          <p:cNvPr descr="DS809ProjectPresentation_files/figure-pptx/unnamed-chunk-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Polynomial Model Model Summary</a:t>
            </a:r>
          </a:p>
        </p:txBody>
      </p:sp>
      <p:sp>
        <p:nvSpPr>
          <p:cNvPr id="3" name="Content Placeholder 2"/>
          <p:cNvSpPr>
            <a:spLocks noGrp="1"/>
          </p:cNvSpPr>
          <p:nvPr>
            <p:ph idx="1"/>
          </p:nvPr>
        </p:nvSpPr>
        <p:spPr/>
        <p:txBody>
          <a:bodyPr/>
          <a:lstStyle/>
          <a:p>
            <a:pPr lvl="0" indent="0" marL="0">
              <a:buNone/>
            </a:pPr>
            <a:r>
              <a:rPr/>
              <a:t>This model fits the in-sample data well but fails in the prediction region. While many of the coefficients in the model would be significant, the residuals are not white noise, therefore their interpretation is not rigorously permitted, and is foregone.</a:t>
            </a:r>
          </a:p>
          <a:p>
            <a:pPr lvl="0" indent="0">
              <a:buNone/>
            </a:pPr>
            <a:r>
              <a:rPr>
                <a:latin typeface="Courier"/>
              </a:rPr>
              <a:t>## 
## Call:
## lm(formula = IIPI ~ poly(index, 14), data = df.ts.modelset.deterministic.train)
## 
## Residuals:
##     Min      1Q  Median      3Q     Max 
## -52.714  -5.879  -0.781   5.149  41.701 
## 
## Coefficients:
##                    Estimate Std. Error t value Pr(&gt;|t|)    
## (Intercept)         96.8240     0.5942 162.948  &lt; 2e-16 ***
## poly(index, 14)1   641.0526    12.2209  52.455  &lt; 2e-16 ***
## poly(index, 14)2   259.1117    12.2209  21.202  &lt; 2e-16 ***
## poly(index, 14)3    76.8761    12.2209   6.291 8.16e-10 ***
## poly(index, 14)4  -136.9970    12.2209 -11.210  &lt; 2e-16 ***
## poly(index, 14)5  -257.6309    12.2209 -21.081  &lt; 2e-16 ***
## poly(index, 14)6   -13.6410    12.2209  -1.116   0.2650    
## poly(index, 14)7    22.0385    12.2209   1.803   0.0721 .  
## poly(index, 14)8    24.5687    12.2209   2.010   0.0450 *  
## poly(index, 14)9    -3.9927    12.2209  -0.327   0.7441    
## poly(index, 14)10  -49.4098    12.2209  -4.043 6.31e-05 ***
## poly(index, 14)11   15.4381    12.2209   1.263   0.2072    
## poly(index, 14)12   99.8887    12.2209   8.174 3.81e-15 ***
## poly(index, 14)13  -11.7975    12.2209  -0.965   0.3349    
## poly(index, 14)14  -60.6462    12.2209  -4.963 1.02e-06 ***
## ---
## Signif. codes:  0 '***' 0.001 '**' 0.01 '*' 0.05 '.' 0.1 ' ' 1
## 
## Residual standard error: 12.22 on 408 degrees of freedom
## Multiple R-squared:  0.9059, Adjusted R-squared:  0.9027 
## F-statistic: 280.7 on 14 and 408 DF,  p-value: &lt; 2.2e-16</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Harmonic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A de-trended harmonic model is estimated:</a:t>
                </a:r>
              </a:p>
              <a:p>
                <a:pPr lvl="0" indent="0" marL="0">
                  <a:buNone/>
                </a:pPr>
                <a14:m>
                  <m:oMath xmlns:m="http://schemas.openxmlformats.org/officeDocument/2006/math">
                    <m:r>
                      <m:t>I</m:t>
                    </m:r>
                    <m:r>
                      <m:t>I</m:t>
                    </m:r>
                    <m:r>
                      <m:t>P</m:t>
                    </m:r>
                    <m:r>
                      <m:t>I</m:t>
                    </m:r>
                    <m:d>
                      <m:dPr>
                        <m:begChr m:val="("/>
                        <m:endChr m:val=")"/>
                        <m:sepChr m:val=""/>
                        <m:grow/>
                      </m:dPr>
                      <m:e>
                        <m:r>
                          <m:t>t</m:t>
                        </m:r>
                      </m:e>
                    </m:d>
                    <m:r>
                      <m:rPr>
                        <m:sty m:val="p"/>
                      </m:rPr>
                      <m:t>=</m:t>
                    </m:r>
                    <m:sSub>
                      <m:e>
                        <m:acc>
                          <m:accPr>
                            <m:chr m:val="̂"/>
                          </m:accPr>
                          <m:e>
                            <m:r>
                              <m:t>β</m:t>
                            </m:r>
                          </m:e>
                        </m:acc>
                      </m:e>
                      <m:sub>
                        <m:r>
                          <m:t>0</m:t>
                        </m:r>
                      </m:sub>
                    </m:sSub>
                    <m:r>
                      <m:rPr>
                        <m:sty m:val="p"/>
                      </m:rPr>
                      <m:t>+</m:t>
                    </m:r>
                    <m:sSub>
                      <m:e>
                        <m:acc>
                          <m:accPr>
                            <m:chr m:val="̂"/>
                          </m:accPr>
                          <m:e>
                            <m:r>
                              <m:t>β</m:t>
                            </m:r>
                          </m:e>
                        </m:acc>
                      </m:e>
                      <m:sub>
                        <m:r>
                          <m:t>1</m:t>
                        </m:r>
                      </m:sub>
                    </m:sSub>
                    <m:r>
                      <m:t>t</m:t>
                    </m:r>
                    <m:r>
                      <m:rPr>
                        <m:sty m:val="p"/>
                      </m:rPr>
                      <m:t>+</m:t>
                    </m:r>
                    <m:r>
                      <m:rPr>
                        <m:sty m:val="p"/>
                      </m:rPr>
                      <m:t>∑</m:t>
                    </m:r>
                    <m:sSub>
                      <m:e>
                        <m:acc>
                          <m:accPr>
                            <m:chr m:val="̂"/>
                          </m:accPr>
                          <m:e>
                            <m:r>
                              <m:t>α</m:t>
                            </m:r>
                          </m:e>
                        </m:acc>
                      </m:e>
                      <m:sub>
                        <m:r>
                          <m:t>i</m:t>
                        </m:r>
                      </m:sub>
                    </m:sSub>
                    <m:r>
                      <m:t>s</m:t>
                    </m:r>
                    <m:r>
                      <m:t>i</m:t>
                    </m:r>
                    <m:r>
                      <m:t>n</m:t>
                    </m:r>
                    <m:d>
                      <m:dPr>
                        <m:begChr m:val="("/>
                        <m:endChr m:val=")"/>
                        <m:sepChr m:val=""/>
                        <m:grow/>
                      </m:dPr>
                      <m:e>
                        <m:f>
                          <m:fPr>
                            <m:type m:val="bar"/>
                          </m:fPr>
                          <m:num>
                            <m:r>
                              <m:t>2</m:t>
                            </m:r>
                            <m:r>
                              <m:t>π</m:t>
                            </m:r>
                            <m:r>
                              <m:t>i</m:t>
                            </m:r>
                          </m:num>
                          <m:den>
                            <m:r>
                              <m:t>s</m:t>
                            </m:r>
                          </m:den>
                        </m:f>
                        <m:r>
                          <m:t>t</m:t>
                        </m:r>
                      </m:e>
                    </m:d>
                    <m:r>
                      <m:rPr>
                        <m:sty m:val="p"/>
                      </m:rPr>
                      <m:t>+</m:t>
                    </m:r>
                    <m:r>
                      <m:rPr>
                        <m:sty m:val="p"/>
                      </m:rPr>
                      <m:t>∑</m:t>
                    </m:r>
                    <m:sSub>
                      <m:e>
                        <m:acc>
                          <m:accPr>
                            <m:chr m:val="̂"/>
                          </m:accPr>
                          <m:e>
                            <m:r>
                              <m:t>β</m:t>
                            </m:r>
                          </m:e>
                        </m:acc>
                      </m:e>
                      <m:sub>
                        <m:r>
                          <m:t>i</m:t>
                        </m:r>
                      </m:sub>
                    </m:sSub>
                    <m:r>
                      <m:t>c</m:t>
                    </m:r>
                    <m:r>
                      <m:t>o</m:t>
                    </m:r>
                    <m:r>
                      <m:t>s</m:t>
                    </m:r>
                    <m:d>
                      <m:dPr>
                        <m:begChr m:val="("/>
                        <m:endChr m:val=")"/>
                        <m:sepChr m:val=""/>
                        <m:grow/>
                      </m:dPr>
                      <m:e>
                        <m:f>
                          <m:fPr>
                            <m:type m:val="bar"/>
                          </m:fPr>
                          <m:num>
                            <m:r>
                              <m:t>2</m:t>
                            </m:r>
                            <m:r>
                              <m:t>π</m:t>
                            </m:r>
                            <m:r>
                              <m:t>i</m:t>
                            </m:r>
                          </m:num>
                          <m:den>
                            <m:r>
                              <m:t>s</m:t>
                            </m:r>
                          </m:den>
                        </m:f>
                        <m:r>
                          <m:t>t</m:t>
                        </m:r>
                      </m:e>
                    </m:d>
                    <m:r>
                      <m:rPr>
                        <m:sty m:val="p"/>
                      </m:rPr>
                      <m:t>+</m:t>
                    </m:r>
                    <m:sSub>
                      <m:e>
                        <m:r>
                          <m:t>ϵ</m:t>
                        </m:r>
                      </m:e>
                      <m:sub>
                        <m:r>
                          <m:t>t</m:t>
                        </m:r>
                      </m:sub>
                    </m:sSub>
                  </m:oMath>
                </a14:m>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Harmonic Model Periodogram</a:t>
            </a:r>
          </a:p>
        </p:txBody>
      </p:sp>
      <p:sp>
        <p:nvSpPr>
          <p:cNvPr id="4" name="Text Placeholder 3"/>
          <p:cNvSpPr>
            <a:spLocks noGrp="1"/>
          </p:cNvSpPr>
          <p:nvPr>
            <p:ph idx="2" sz="half" type="body"/>
          </p:nvPr>
        </p:nvSpPr>
        <p:spPr/>
        <p:txBody>
          <a:bodyPr/>
          <a:lstStyle/>
          <a:p>
            <a:pPr lvl="0" indent="0" marL="0">
              <a:buNone/>
            </a:pPr>
            <a:r>
              <a:rPr/>
              <a:t>To determine the harmonics, a periodogram is reviewed:</a:t>
            </a:r>
          </a:p>
          <a:p>
            <a:pPr lvl="0" indent="0" marL="0">
              <a:buNone/>
            </a:pPr>
            <a:r>
              <a:rPr/>
              <a:t>Unfortunately, the periodogram has such high density at lower harmonics the number of peaks is not readily countable through visual inspection. Therefore, a function is used to create the model harmionic values using the top 100 harmonics identified in the Periodogram. While this is expected to be an over estimate, the model harmonic terms are subsequently removed by evaluating that the sine and cosine pair are both not significant in the model:</a:t>
            </a:r>
          </a:p>
          <a:p>
            <a:pPr lvl="0" indent="0" marL="0">
              <a:buNone/>
            </a:pPr>
            <a:r>
              <a:rPr i="1"/>
              <a:t>Periodogram</a:t>
            </a:r>
          </a:p>
        </p:txBody>
      </p:sp>
      <p:pic>
        <p:nvPicPr>
          <p:cNvPr descr="DS809ProjectPresentation_files/figure-pptx/unnamed-chunk-26-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Harmonic Model Model Generator</a:t>
            </a:r>
          </a:p>
        </p:txBody>
      </p:sp>
      <p:sp>
        <p:nvSpPr>
          <p:cNvPr id="3" name="Content Placeholder 2"/>
          <p:cNvSpPr>
            <a:spLocks noGrp="1"/>
          </p:cNvSpPr>
          <p:nvPr>
            <p:ph idx="1"/>
          </p:nvPr>
        </p:nvSpPr>
        <p:spPr/>
        <p:txBody>
          <a:bodyPr/>
          <a:lstStyle/>
          <a:p>
            <a:pPr lvl="0" indent="0">
              <a:buNone/>
            </a:pPr>
            <a:r>
              <a:rPr>
                <a:latin typeface="Courier"/>
              </a:rPr>
              <a:t>listgen </a:t>
            </a:r>
            <a:r>
              <a:rPr>
                <a:solidFill>
                  <a:srgbClr val="007020"/>
                </a:solidFill>
                <a:latin typeface="Courier"/>
              </a:rPr>
              <a:t>&lt;-</a:t>
            </a:r>
            <a:r>
              <a:rPr>
                <a:latin typeface="Courier"/>
              </a:rPr>
              <a:t> </a:t>
            </a:r>
            <a:r>
              <a:rPr b="1">
                <a:solidFill>
                  <a:srgbClr val="007020"/>
                </a:solidFill>
                <a:latin typeface="Courier"/>
              </a:rPr>
              <a:t>function</a:t>
            </a:r>
            <a:r>
              <a:rPr>
                <a:latin typeface="Courier"/>
              </a:rPr>
              <a:t>(t,j,h,s){</a:t>
            </a:r>
            <a:br/>
            <a:r>
              <a:rPr>
                <a:latin typeface="Courier"/>
              </a:rPr>
              <a:t>  sin_df </a:t>
            </a:r>
            <a:r>
              <a:rPr>
                <a:solidFill>
                  <a:srgbClr val="007020"/>
                </a:solidFill>
                <a:latin typeface="Courier"/>
              </a:rPr>
              <a:t>&lt;-</a:t>
            </a:r>
            <a:r>
              <a:rPr>
                <a:latin typeface="Courier"/>
              </a:rPr>
              <a:t> </a:t>
            </a:r>
            <a:r>
              <a:rPr>
                <a:solidFill>
                  <a:srgbClr val="06287E"/>
                </a:solidFill>
                <a:latin typeface="Courier"/>
              </a:rPr>
              <a:t>tibble</a:t>
            </a:r>
            <a:r>
              <a:rPr>
                <a:latin typeface="Courier"/>
              </a:rPr>
              <a:t>(</a:t>
            </a:r>
            <a:r>
              <a:rPr>
                <a:solidFill>
                  <a:srgbClr val="06287E"/>
                </a:solidFill>
                <a:latin typeface="Courier"/>
              </a:rPr>
              <a:t>rep</a:t>
            </a:r>
            <a:r>
              <a:rPr>
                <a:latin typeface="Courier"/>
              </a:rPr>
              <a:t>(</a:t>
            </a:r>
            <a:r>
              <a:rPr>
                <a:solidFill>
                  <a:srgbClr val="880000"/>
                </a:solidFill>
                <a:latin typeface="Courier"/>
              </a:rPr>
              <a:t>NA</a:t>
            </a:r>
            <a:r>
              <a:rPr>
                <a:latin typeface="Courier"/>
              </a:rPr>
              <a:t>,</a:t>
            </a:r>
            <a:r>
              <a:rPr>
                <a:solidFill>
                  <a:srgbClr val="06287E"/>
                </a:solidFill>
                <a:latin typeface="Courier"/>
              </a:rPr>
              <a:t>length</a:t>
            </a:r>
            <a:r>
              <a:rPr>
                <a:latin typeface="Courier"/>
              </a:rPr>
              <a:t>(t)))</a:t>
            </a:r>
            <a:br/>
            <a:r>
              <a:rPr>
                <a:latin typeface="Courier"/>
              </a:rPr>
              <a:t>  cos_df </a:t>
            </a:r>
            <a:r>
              <a:rPr>
                <a:solidFill>
                  <a:srgbClr val="007020"/>
                </a:solidFill>
                <a:latin typeface="Courier"/>
              </a:rPr>
              <a:t>&lt;-</a:t>
            </a:r>
            <a:r>
              <a:rPr>
                <a:latin typeface="Courier"/>
              </a:rPr>
              <a:t> </a:t>
            </a:r>
            <a:r>
              <a:rPr>
                <a:solidFill>
                  <a:srgbClr val="06287E"/>
                </a:solidFill>
                <a:latin typeface="Courier"/>
              </a:rPr>
              <a:t>tibble</a:t>
            </a:r>
            <a:r>
              <a:rPr>
                <a:latin typeface="Courier"/>
              </a:rPr>
              <a:t>(</a:t>
            </a:r>
            <a:r>
              <a:rPr>
                <a:solidFill>
                  <a:srgbClr val="06287E"/>
                </a:solidFill>
                <a:latin typeface="Courier"/>
              </a:rPr>
              <a:t>rep</a:t>
            </a:r>
            <a:r>
              <a:rPr>
                <a:latin typeface="Courier"/>
              </a:rPr>
              <a:t>(</a:t>
            </a:r>
            <a:r>
              <a:rPr>
                <a:solidFill>
                  <a:srgbClr val="880000"/>
                </a:solidFill>
                <a:latin typeface="Courier"/>
              </a:rPr>
              <a:t>NA</a:t>
            </a:r>
            <a:r>
              <a:rPr>
                <a:latin typeface="Courier"/>
              </a:rPr>
              <a:t>,</a:t>
            </a:r>
            <a:r>
              <a:rPr>
                <a:solidFill>
                  <a:srgbClr val="06287E"/>
                </a:solidFill>
                <a:latin typeface="Courier"/>
              </a:rPr>
              <a:t>length</a:t>
            </a:r>
            <a:r>
              <a:rPr>
                <a:latin typeface="Courier"/>
              </a:rPr>
              <a:t>(t)))</a:t>
            </a:r>
            <a:br/>
            <a:r>
              <a:rPr>
                <a:latin typeface="Courier"/>
              </a:rPr>
              <a:t>  </a:t>
            </a:r>
            <a:r>
              <a:rPr b="1">
                <a:solidFill>
                  <a:srgbClr val="007020"/>
                </a:solidFill>
                <a:latin typeface="Courier"/>
              </a:rPr>
              <a:t>for</a:t>
            </a:r>
            <a:r>
              <a:rPr>
                <a:latin typeface="Courier"/>
              </a:rPr>
              <a:t> (i </a:t>
            </a:r>
            <a:r>
              <a:rPr b="1">
                <a:solidFill>
                  <a:srgbClr val="007020"/>
                </a:solidFill>
                <a:latin typeface="Courier"/>
              </a:rPr>
              <a:t>in</a:t>
            </a:r>
            <a:r>
              <a:rPr>
                <a:latin typeface="Courier"/>
              </a:rPr>
              <a:t> </a:t>
            </a:r>
            <a:r>
              <a:rPr>
                <a:solidFill>
                  <a:srgbClr val="40A070"/>
                </a:solidFill>
                <a:latin typeface="Courier"/>
              </a:rPr>
              <a:t>1</a:t>
            </a:r>
            <a:r>
              <a:rPr>
                <a:solidFill>
                  <a:srgbClr val="4070A0"/>
                </a:solidFill>
                <a:latin typeface="Courier"/>
              </a:rPr>
              <a:t>:</a:t>
            </a:r>
            <a:r>
              <a:rPr>
                <a:latin typeface="Courier"/>
              </a:rPr>
              <a:t>j){</a:t>
            </a:r>
            <a:br/>
            <a:r>
              <a:rPr>
                <a:latin typeface="Courier"/>
              </a:rPr>
              <a:t>    sinx </a:t>
            </a:r>
            <a:r>
              <a:rPr>
                <a:solidFill>
                  <a:srgbClr val="007020"/>
                </a:solidFill>
                <a:latin typeface="Courier"/>
              </a:rPr>
              <a:t>=</a:t>
            </a:r>
            <a:r>
              <a:rPr>
                <a:latin typeface="Courier"/>
              </a:rPr>
              <a:t> </a:t>
            </a:r>
            <a:r>
              <a:rPr>
                <a:solidFill>
                  <a:srgbClr val="06287E"/>
                </a:solidFill>
                <a:latin typeface="Courier"/>
              </a:rPr>
              <a:t>sin</a:t>
            </a:r>
            <a:r>
              <a:rPr>
                <a:latin typeface="Courier"/>
              </a:rPr>
              <a:t>(</a:t>
            </a:r>
            <a:r>
              <a:rPr>
                <a:solidFill>
                  <a:srgbClr val="40A070"/>
                </a:solidFill>
                <a:latin typeface="Courier"/>
              </a:rPr>
              <a:t>2</a:t>
            </a:r>
            <a:r>
              <a:rPr>
                <a:solidFill>
                  <a:srgbClr val="4070A0"/>
                </a:solidFill>
                <a:latin typeface="Courier"/>
              </a:rPr>
              <a:t>*</a:t>
            </a:r>
            <a:r>
              <a:rPr>
                <a:latin typeface="Courier"/>
              </a:rPr>
              <a:t>pi</a:t>
            </a:r>
            <a:r>
              <a:rPr>
                <a:solidFill>
                  <a:srgbClr val="4070A0"/>
                </a:solidFill>
                <a:latin typeface="Courier"/>
              </a:rPr>
              <a:t>*</a:t>
            </a:r>
            <a:r>
              <a:rPr>
                <a:latin typeface="Courier"/>
              </a:rPr>
              <a:t>t</a:t>
            </a:r>
            <a:r>
              <a:rPr>
                <a:solidFill>
                  <a:srgbClr val="4070A0"/>
                </a:solidFill>
                <a:latin typeface="Courier"/>
              </a:rPr>
              <a:t>*</a:t>
            </a:r>
            <a:r>
              <a:rPr>
                <a:latin typeface="Courier"/>
              </a:rPr>
              <a:t>h[i]</a:t>
            </a:r>
            <a:r>
              <a:rPr>
                <a:solidFill>
                  <a:srgbClr val="4070A0"/>
                </a:solidFill>
                <a:latin typeface="Courier"/>
              </a:rPr>
              <a:t>/</a:t>
            </a:r>
            <a:r>
              <a:rPr>
                <a:solidFill>
                  <a:srgbClr val="06287E"/>
                </a:solidFill>
                <a:latin typeface="Courier"/>
              </a:rPr>
              <a:t>length</a:t>
            </a:r>
            <a:r>
              <a:rPr>
                <a:latin typeface="Courier"/>
              </a:rPr>
              <a:t>(s))</a:t>
            </a:r>
            <a:br/>
            <a:r>
              <a:rPr>
                <a:latin typeface="Courier"/>
              </a:rPr>
              <a:t>    cosx </a:t>
            </a:r>
            <a:r>
              <a:rPr>
                <a:solidFill>
                  <a:srgbClr val="007020"/>
                </a:solidFill>
                <a:latin typeface="Courier"/>
              </a:rPr>
              <a:t>=</a:t>
            </a:r>
            <a:r>
              <a:rPr>
                <a:latin typeface="Courier"/>
              </a:rPr>
              <a:t> </a:t>
            </a:r>
            <a:r>
              <a:rPr>
                <a:solidFill>
                  <a:srgbClr val="06287E"/>
                </a:solidFill>
                <a:latin typeface="Courier"/>
              </a:rPr>
              <a:t>cos</a:t>
            </a:r>
            <a:r>
              <a:rPr>
                <a:latin typeface="Courier"/>
              </a:rPr>
              <a:t>(</a:t>
            </a:r>
            <a:r>
              <a:rPr>
                <a:solidFill>
                  <a:srgbClr val="40A070"/>
                </a:solidFill>
                <a:latin typeface="Courier"/>
              </a:rPr>
              <a:t>2</a:t>
            </a:r>
            <a:r>
              <a:rPr>
                <a:solidFill>
                  <a:srgbClr val="4070A0"/>
                </a:solidFill>
                <a:latin typeface="Courier"/>
              </a:rPr>
              <a:t>*</a:t>
            </a:r>
            <a:r>
              <a:rPr>
                <a:latin typeface="Courier"/>
              </a:rPr>
              <a:t>pi</a:t>
            </a:r>
            <a:r>
              <a:rPr>
                <a:solidFill>
                  <a:srgbClr val="4070A0"/>
                </a:solidFill>
                <a:latin typeface="Courier"/>
              </a:rPr>
              <a:t>*</a:t>
            </a:r>
            <a:r>
              <a:rPr>
                <a:latin typeface="Courier"/>
              </a:rPr>
              <a:t>t</a:t>
            </a:r>
            <a:r>
              <a:rPr>
                <a:solidFill>
                  <a:srgbClr val="4070A0"/>
                </a:solidFill>
                <a:latin typeface="Courier"/>
              </a:rPr>
              <a:t>*</a:t>
            </a:r>
            <a:r>
              <a:rPr>
                <a:latin typeface="Courier"/>
              </a:rPr>
              <a:t>h[i]</a:t>
            </a:r>
            <a:r>
              <a:rPr>
                <a:solidFill>
                  <a:srgbClr val="4070A0"/>
                </a:solidFill>
                <a:latin typeface="Courier"/>
              </a:rPr>
              <a:t>/</a:t>
            </a:r>
            <a:r>
              <a:rPr>
                <a:solidFill>
                  <a:srgbClr val="06287E"/>
                </a:solidFill>
                <a:latin typeface="Courier"/>
              </a:rPr>
              <a:t>length</a:t>
            </a:r>
            <a:r>
              <a:rPr>
                <a:latin typeface="Courier"/>
              </a:rPr>
              <a:t>(s))</a:t>
            </a:r>
            <a:br/>
            <a:r>
              <a:rPr>
                <a:latin typeface="Courier"/>
              </a:rPr>
              <a:t>    sin_df </a:t>
            </a:r>
            <a:r>
              <a:rPr>
                <a:solidFill>
                  <a:srgbClr val="007020"/>
                </a:solidFill>
                <a:latin typeface="Courier"/>
              </a:rPr>
              <a:t>&lt;-</a:t>
            </a:r>
            <a:r>
              <a:rPr>
                <a:latin typeface="Courier"/>
              </a:rPr>
              <a:t> </a:t>
            </a:r>
            <a:r>
              <a:rPr>
                <a:solidFill>
                  <a:srgbClr val="06287E"/>
                </a:solidFill>
                <a:latin typeface="Courier"/>
              </a:rPr>
              <a:t>cbind</a:t>
            </a:r>
            <a:r>
              <a:rPr>
                <a:latin typeface="Courier"/>
              </a:rPr>
              <a:t>(sin_df,sinx)</a:t>
            </a:r>
            <a:br/>
            <a:r>
              <a:rPr>
                <a:latin typeface="Courier"/>
              </a:rPr>
              <a:t>    cos_df </a:t>
            </a:r>
            <a:r>
              <a:rPr>
                <a:solidFill>
                  <a:srgbClr val="007020"/>
                </a:solidFill>
                <a:latin typeface="Courier"/>
              </a:rPr>
              <a:t>&lt;-</a:t>
            </a:r>
            <a:r>
              <a:rPr>
                <a:latin typeface="Courier"/>
              </a:rPr>
              <a:t> </a:t>
            </a:r>
            <a:r>
              <a:rPr>
                <a:solidFill>
                  <a:srgbClr val="06287E"/>
                </a:solidFill>
                <a:latin typeface="Courier"/>
              </a:rPr>
              <a:t>cbind</a:t>
            </a:r>
            <a:r>
              <a:rPr>
                <a:latin typeface="Courier"/>
              </a:rPr>
              <a:t>(cos_df,cosx)</a:t>
            </a:r>
            <a:br/>
            <a:r>
              <a:rPr>
                <a:latin typeface="Courier"/>
              </a:rPr>
              <a:t>  }</a:t>
            </a:r>
            <a:br/>
            <a:r>
              <a:rPr>
                <a:latin typeface="Courier"/>
              </a:rPr>
              <a:t>  </a:t>
            </a:r>
            <a:r>
              <a:rPr>
                <a:solidFill>
                  <a:srgbClr val="06287E"/>
                </a:solidFill>
                <a:latin typeface="Courier"/>
              </a:rPr>
              <a:t>colnames</a:t>
            </a:r>
            <a:r>
              <a:rPr>
                <a:latin typeface="Courier"/>
              </a:rPr>
              <a:t>(sin_df) </a:t>
            </a:r>
            <a:r>
              <a:rPr>
                <a:solidFill>
                  <a:srgbClr val="007020"/>
                </a:solidFill>
                <a:latin typeface="Courier"/>
              </a:rPr>
              <a:t>=</a:t>
            </a:r>
            <a:r>
              <a:rPr>
                <a:latin typeface="Courier"/>
              </a:rPr>
              <a:t> </a:t>
            </a:r>
            <a:r>
              <a:rPr>
                <a:solidFill>
                  <a:srgbClr val="06287E"/>
                </a:solidFill>
                <a:latin typeface="Courier"/>
              </a:rPr>
              <a:t>c</a:t>
            </a:r>
            <a:r>
              <a:rPr>
                <a:latin typeface="Courier"/>
              </a:rPr>
              <a:t>(</a:t>
            </a:r>
            <a:r>
              <a:rPr>
                <a:solidFill>
                  <a:srgbClr val="4070A0"/>
                </a:solidFill>
                <a:latin typeface="Courier"/>
              </a:rPr>
              <a:t>'temp'</a:t>
            </a:r>
            <a:r>
              <a:rPr>
                <a:latin typeface="Courier"/>
              </a:rPr>
              <a:t>,</a:t>
            </a:r>
            <a:r>
              <a:rPr>
                <a:solidFill>
                  <a:srgbClr val="06287E"/>
                </a:solidFill>
                <a:latin typeface="Courier"/>
              </a:rPr>
              <a:t>paste</a:t>
            </a:r>
            <a:r>
              <a:rPr>
                <a:latin typeface="Courier"/>
              </a:rPr>
              <a:t>(</a:t>
            </a:r>
            <a:r>
              <a:rPr>
                <a:solidFill>
                  <a:srgbClr val="4070A0"/>
                </a:solidFill>
                <a:latin typeface="Courier"/>
              </a:rPr>
              <a:t>'sin'</a:t>
            </a:r>
            <a:r>
              <a:rPr>
                <a:latin typeface="Courier"/>
              </a:rPr>
              <a:t>,</a:t>
            </a:r>
            <a:r>
              <a:rPr>
                <a:solidFill>
                  <a:srgbClr val="40A070"/>
                </a:solidFill>
                <a:latin typeface="Courier"/>
              </a:rPr>
              <a:t>1</a:t>
            </a:r>
            <a:r>
              <a:rPr>
                <a:solidFill>
                  <a:srgbClr val="4070A0"/>
                </a:solidFill>
                <a:latin typeface="Courier"/>
              </a:rPr>
              <a:t>:</a:t>
            </a:r>
            <a:r>
              <a:rPr>
                <a:latin typeface="Courier"/>
              </a:rPr>
              <a:t>j,</a:t>
            </a:r>
            <a:r>
              <a:rPr>
                <a:solidFill>
                  <a:srgbClr val="7D9029"/>
                </a:solidFill>
                <a:latin typeface="Courier"/>
              </a:rPr>
              <a:t>sep=</a:t>
            </a:r>
            <a:r>
              <a:rPr>
                <a:solidFill>
                  <a:srgbClr val="4070A0"/>
                </a:solidFill>
                <a:latin typeface="Courier"/>
              </a:rPr>
              <a:t>""</a:t>
            </a:r>
            <a:r>
              <a:rPr>
                <a:latin typeface="Courier"/>
              </a:rPr>
              <a:t>))</a:t>
            </a:r>
            <a:br/>
            <a:r>
              <a:rPr>
                <a:latin typeface="Courier"/>
              </a:rPr>
              <a:t>  </a:t>
            </a:r>
            <a:r>
              <a:rPr>
                <a:solidFill>
                  <a:srgbClr val="06287E"/>
                </a:solidFill>
                <a:latin typeface="Courier"/>
              </a:rPr>
              <a:t>colnames</a:t>
            </a:r>
            <a:r>
              <a:rPr>
                <a:latin typeface="Courier"/>
              </a:rPr>
              <a:t>(cos_df) </a:t>
            </a:r>
            <a:r>
              <a:rPr>
                <a:solidFill>
                  <a:srgbClr val="007020"/>
                </a:solidFill>
                <a:latin typeface="Courier"/>
              </a:rPr>
              <a:t>=</a:t>
            </a:r>
            <a:r>
              <a:rPr>
                <a:latin typeface="Courier"/>
              </a:rPr>
              <a:t> </a:t>
            </a:r>
            <a:r>
              <a:rPr>
                <a:solidFill>
                  <a:srgbClr val="06287E"/>
                </a:solidFill>
                <a:latin typeface="Courier"/>
              </a:rPr>
              <a:t>c</a:t>
            </a:r>
            <a:r>
              <a:rPr>
                <a:latin typeface="Courier"/>
              </a:rPr>
              <a:t>(</a:t>
            </a:r>
            <a:r>
              <a:rPr>
                <a:solidFill>
                  <a:srgbClr val="4070A0"/>
                </a:solidFill>
                <a:latin typeface="Courier"/>
              </a:rPr>
              <a:t>'temp'</a:t>
            </a:r>
            <a:r>
              <a:rPr>
                <a:latin typeface="Courier"/>
              </a:rPr>
              <a:t>,</a:t>
            </a:r>
            <a:r>
              <a:rPr>
                <a:solidFill>
                  <a:srgbClr val="06287E"/>
                </a:solidFill>
                <a:latin typeface="Courier"/>
              </a:rPr>
              <a:t>paste</a:t>
            </a:r>
            <a:r>
              <a:rPr>
                <a:latin typeface="Courier"/>
              </a:rPr>
              <a:t>(</a:t>
            </a:r>
            <a:r>
              <a:rPr>
                <a:solidFill>
                  <a:srgbClr val="4070A0"/>
                </a:solidFill>
                <a:latin typeface="Courier"/>
              </a:rPr>
              <a:t>'cos'</a:t>
            </a:r>
            <a:r>
              <a:rPr>
                <a:latin typeface="Courier"/>
              </a:rPr>
              <a:t>,</a:t>
            </a:r>
            <a:r>
              <a:rPr>
                <a:solidFill>
                  <a:srgbClr val="40A070"/>
                </a:solidFill>
                <a:latin typeface="Courier"/>
              </a:rPr>
              <a:t>1</a:t>
            </a:r>
            <a:r>
              <a:rPr>
                <a:solidFill>
                  <a:srgbClr val="4070A0"/>
                </a:solidFill>
                <a:latin typeface="Courier"/>
              </a:rPr>
              <a:t>:</a:t>
            </a:r>
            <a:r>
              <a:rPr>
                <a:latin typeface="Courier"/>
              </a:rPr>
              <a:t>j,</a:t>
            </a:r>
            <a:r>
              <a:rPr>
                <a:solidFill>
                  <a:srgbClr val="7D9029"/>
                </a:solidFill>
                <a:latin typeface="Courier"/>
              </a:rPr>
              <a:t>sep=</a:t>
            </a:r>
            <a:r>
              <a:rPr>
                <a:solidFill>
                  <a:srgbClr val="4070A0"/>
                </a:solidFill>
                <a:latin typeface="Courier"/>
              </a:rPr>
              <a:t>""</a:t>
            </a:r>
            <a:r>
              <a:rPr>
                <a:latin typeface="Courier"/>
              </a:rPr>
              <a:t>))</a:t>
            </a:r>
            <a:br/>
            <a:r>
              <a:rPr>
                <a:latin typeface="Courier"/>
              </a:rPr>
              <a:t>  sin_df </a:t>
            </a:r>
            <a:r>
              <a:rPr>
                <a:solidFill>
                  <a:srgbClr val="007020"/>
                </a:solidFill>
                <a:latin typeface="Courier"/>
              </a:rPr>
              <a:t>&lt;-</a:t>
            </a:r>
            <a:r>
              <a:rPr>
                <a:latin typeface="Courier"/>
              </a:rPr>
              <a:t> sin_df </a:t>
            </a:r>
            <a:r>
              <a:rPr>
                <a:solidFill>
                  <a:srgbClr val="4070A0"/>
                </a:solidFill>
                <a:latin typeface="Courier"/>
              </a:rPr>
              <a:t>%&gt;%</a:t>
            </a:r>
            <a:r>
              <a:rPr>
                <a:latin typeface="Courier"/>
              </a:rPr>
              <a:t> </a:t>
            </a:r>
            <a:r>
              <a:rPr>
                <a:solidFill>
                  <a:srgbClr val="06287E"/>
                </a:solidFill>
                <a:latin typeface="Courier"/>
              </a:rPr>
              <a:t>select</a:t>
            </a:r>
            <a:r>
              <a:rPr>
                <a:latin typeface="Courier"/>
              </a:rPr>
              <a:t>(</a:t>
            </a:r>
            <a:r>
              <a:rPr>
                <a:solidFill>
                  <a:srgbClr val="4070A0"/>
                </a:solidFill>
                <a:latin typeface="Courier"/>
              </a:rPr>
              <a:t>-</a:t>
            </a:r>
            <a:r>
              <a:rPr>
                <a:latin typeface="Courier"/>
              </a:rPr>
              <a:t>temp)</a:t>
            </a:r>
            <a:br/>
            <a:r>
              <a:rPr>
                <a:latin typeface="Courier"/>
              </a:rPr>
              <a:t>  cos_df </a:t>
            </a:r>
            <a:r>
              <a:rPr>
                <a:solidFill>
                  <a:srgbClr val="007020"/>
                </a:solidFill>
                <a:latin typeface="Courier"/>
              </a:rPr>
              <a:t>&lt;-</a:t>
            </a:r>
            <a:r>
              <a:rPr>
                <a:latin typeface="Courier"/>
              </a:rPr>
              <a:t> cos_df </a:t>
            </a:r>
            <a:r>
              <a:rPr>
                <a:solidFill>
                  <a:srgbClr val="4070A0"/>
                </a:solidFill>
                <a:latin typeface="Courier"/>
              </a:rPr>
              <a:t>%&gt;%</a:t>
            </a:r>
            <a:r>
              <a:rPr>
                <a:latin typeface="Courier"/>
              </a:rPr>
              <a:t> </a:t>
            </a:r>
            <a:r>
              <a:rPr>
                <a:solidFill>
                  <a:srgbClr val="06287E"/>
                </a:solidFill>
                <a:latin typeface="Courier"/>
              </a:rPr>
              <a:t>select</a:t>
            </a:r>
            <a:r>
              <a:rPr>
                <a:latin typeface="Courier"/>
              </a:rPr>
              <a:t>(</a:t>
            </a:r>
            <a:r>
              <a:rPr>
                <a:solidFill>
                  <a:srgbClr val="4070A0"/>
                </a:solidFill>
                <a:latin typeface="Courier"/>
              </a:rPr>
              <a:t>-</a:t>
            </a:r>
            <a:r>
              <a:rPr>
                <a:latin typeface="Courier"/>
              </a:rPr>
              <a:t>temp)</a:t>
            </a:r>
            <a:br/>
            <a:r>
              <a:rPr>
                <a:latin typeface="Courier"/>
              </a:rPr>
              <a:t>  df </a:t>
            </a:r>
            <a:r>
              <a:rPr>
                <a:solidFill>
                  <a:srgbClr val="007020"/>
                </a:solidFill>
                <a:latin typeface="Courier"/>
              </a:rPr>
              <a:t>&lt;-</a:t>
            </a:r>
            <a:r>
              <a:rPr>
                <a:latin typeface="Courier"/>
              </a:rPr>
              <a:t> </a:t>
            </a:r>
            <a:r>
              <a:rPr>
                <a:solidFill>
                  <a:srgbClr val="06287E"/>
                </a:solidFill>
                <a:latin typeface="Courier"/>
              </a:rPr>
              <a:t>cbind</a:t>
            </a:r>
            <a:r>
              <a:rPr>
                <a:latin typeface="Courier"/>
              </a:rPr>
              <a:t>(sin_df,cos_df)</a:t>
            </a:r>
            <a:br/>
            <a:r>
              <a:rPr>
                <a:latin typeface="Courier"/>
              </a:rPr>
              <a:t>  </a:t>
            </a:r>
            <a:r>
              <a:rPr>
                <a:solidFill>
                  <a:srgbClr val="06287E"/>
                </a:solidFill>
                <a:latin typeface="Courier"/>
              </a:rPr>
              <a:t>return</a:t>
            </a:r>
            <a:r>
              <a:rPr>
                <a:latin typeface="Courier"/>
              </a:rPr>
              <a:t>(df)</a:t>
            </a:r>
            <a:br/>
            <a:r>
              <a:rPr>
                <a:latin typeface="Courier"/>
              </a:rPr>
              <a:t>}</a:t>
            </a:r>
            <a:br/>
            <a:r>
              <a:rPr>
                <a:latin typeface="Courier"/>
              </a:rPr>
              <a:t>trigf </a:t>
            </a:r>
            <a:r>
              <a:rPr>
                <a:solidFill>
                  <a:srgbClr val="007020"/>
                </a:solidFill>
                <a:latin typeface="Courier"/>
              </a:rPr>
              <a:t>&lt;-</a:t>
            </a:r>
            <a:r>
              <a:rPr>
                <a:latin typeface="Courier"/>
              </a:rPr>
              <a:t> </a:t>
            </a:r>
            <a:r>
              <a:rPr>
                <a:solidFill>
                  <a:srgbClr val="06287E"/>
                </a:solidFill>
                <a:latin typeface="Courier"/>
              </a:rPr>
              <a:t>listgen</a:t>
            </a:r>
            <a:r>
              <a:rPr>
                <a:latin typeface="Courier"/>
              </a:rPr>
              <a:t>(df.ts.modelset.harmonic</a:t>
            </a:r>
            <a:r>
              <a:rPr>
                <a:solidFill>
                  <a:srgbClr val="4070A0"/>
                </a:solidFill>
                <a:latin typeface="Courier"/>
              </a:rPr>
              <a:t>$</a:t>
            </a:r>
            <a:r>
              <a:rPr>
                <a:latin typeface="Courier"/>
              </a:rPr>
              <a:t>index,</a:t>
            </a:r>
            <a:r>
              <a:rPr>
                <a:solidFill>
                  <a:srgbClr val="06287E"/>
                </a:solidFill>
                <a:latin typeface="Courier"/>
              </a:rPr>
              <a:t>length</a:t>
            </a:r>
            <a:r>
              <a:rPr>
                <a:latin typeface="Courier"/>
              </a:rPr>
              <a:t>(harmonics),harmonics,df.ts.modelset.harmonic</a:t>
            </a:r>
            <a:r>
              <a:rPr>
                <a:solidFill>
                  <a:srgbClr val="4070A0"/>
                </a:solidFill>
                <a:latin typeface="Courier"/>
              </a:rPr>
              <a:t>$</a:t>
            </a:r>
            <a:r>
              <a:rPr>
                <a:latin typeface="Courier"/>
              </a:rPr>
              <a:t>IIPI)</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Harmonic Model Generation</a:t>
            </a:r>
          </a:p>
        </p:txBody>
      </p:sp>
      <p:sp>
        <p:nvSpPr>
          <p:cNvPr id="3" name="Content Placeholder 2"/>
          <p:cNvSpPr>
            <a:spLocks noGrp="1"/>
          </p:cNvSpPr>
          <p:nvPr>
            <p:ph idx="1"/>
          </p:nvPr>
        </p:nvSpPr>
        <p:spPr/>
        <p:txBody>
          <a:bodyPr/>
          <a:lstStyle/>
          <a:p>
            <a:pPr lvl="0" indent="0" marL="0">
              <a:buNone/>
            </a:pPr>
            <a:r>
              <a:rPr/>
              <a:t>A linear model is estimated with all 200 harmonic terms (one sine and one cosine per harmonic), and those harmonics which have an insignificant (p is greater than 0.05) coefficient terms are displayed:</a:t>
            </a:r>
          </a:p>
          <a:p>
            <a:pPr lvl="0" indent="0">
              <a:buNone/>
            </a:pPr>
            <a:r>
              <a:rPr>
                <a:latin typeface="Courier"/>
              </a:rPr>
              <a:t>##  [1] "index"  "sin1"   "sin6"   "sin7"   "sin3"   "sin5"   "sin4"   "sin14" 
##  [9] "sin23"  "sin26"  "sin17"  "sin15"  "sin40"  "sin57"  "sin82"  "sin76" 
## [17] "sin55"  "sin73"  "sin74"  "sin47"  "sin99"  "sin143" "sin93"  "sin105"
## [25] "sin117" "sin100" "sin118" "sin66"  "sin95"  "sin144" "sin63"  "sin87" 
## [33] "sin148" "sin178" "sin103" "sin155" "sin185" "sin188" "sin147" "sin96" 
## [41] "sin160" "sin169" "sin190" "sin189" "cos12"  "cos16"  "cos18"  "cos30" 
## [49] "cos28"  "cos17"  "cos15"  "cos53"  "cos44"  "cos45"  "cos54"  "cos61" 
## [57] "cos46"  "cos62"  "cos72"  "cos85"  "cos51"  "cos50"  "cos34"  "cos92" 
## [65] "cos98"  "cos43"  "cos93"  "cos71"  "cos142" "cos66"  "cos116" "cos144"
## [73] "cos148" "cos178" "cos110" "cos103" "cos78"  "cos155" "cos188" "cos147"
## [81] "cos96"  "cos160" "cos169" "cos190" "cos119"</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Harmonic Model Generation</a:t>
            </a:r>
          </a:p>
        </p:txBody>
      </p:sp>
      <p:sp>
        <p:nvSpPr>
          <p:cNvPr id="3" name="Content Placeholder 2"/>
          <p:cNvSpPr>
            <a:spLocks noGrp="1"/>
          </p:cNvSpPr>
          <p:nvPr>
            <p:ph idx="1"/>
          </p:nvPr>
        </p:nvSpPr>
        <p:spPr/>
        <p:txBody>
          <a:bodyPr/>
          <a:lstStyle/>
          <a:p>
            <a:pPr lvl="0" indent="0" marL="0">
              <a:buNone/>
            </a:pPr>
            <a:r>
              <a:rPr/>
              <a:t>Then those terms which have the same harmonic numeric indicator are removed - ensuring that the full harmonic (both terms) are not significant:</a:t>
            </a:r>
          </a:p>
          <a:p>
            <a:pPr lvl="0" indent="0">
              <a:buNone/>
            </a:pPr>
            <a:r>
              <a:rPr>
                <a:latin typeface="Courier"/>
              </a:rPr>
              <a:t>termsforremoval</a:t>
            </a:r>
          </a:p>
          <a:p>
            <a:pPr lvl="0" indent="0">
              <a:buNone/>
            </a:pPr>
            <a:r>
              <a:rPr>
                <a:latin typeface="Courier"/>
              </a:rPr>
              <a:t>##  [1] "sin17"  "sin15"  "sin93"  "sin66"  "sin144" "sin148" "sin178" "sin103"
##  [9] "sin155" "sin188" "sin147" "sin96"  "sin160" "sin169" "sin190" "cos17" 
## [17] "cos15"  "cos93"  "cos66"  "cos144" "cos148" "cos178" "cos103" "cos155"
## [25] "cos188" "cos147" "cos96"  "cos160" "cos169" "cos190"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Harmonic Model Model Summary</a:t>
            </a:r>
          </a:p>
        </p:txBody>
      </p:sp>
      <p:sp>
        <p:nvSpPr>
          <p:cNvPr id="3" name="Content Placeholder 2"/>
          <p:cNvSpPr>
            <a:spLocks noGrp="1"/>
          </p:cNvSpPr>
          <p:nvPr>
            <p:ph idx="1"/>
          </p:nvPr>
        </p:nvSpPr>
        <p:spPr/>
        <p:txBody>
          <a:bodyPr/>
          <a:lstStyle/>
          <a:p>
            <a:pPr lvl="0" indent="0" marL="0">
              <a:buNone/>
            </a:pPr>
            <a:r>
              <a:rPr/>
              <a:t>The names of the terms are saved to a vector and subsequently removed from the model. The model is then estimated and dispalyed below:</a:t>
            </a:r>
          </a:p>
          <a:p>
            <a:pPr lvl="0" indent="0">
              <a:buNone/>
            </a:pPr>
            <a:r>
              <a:rPr>
                <a:latin typeface="Courier"/>
              </a:rPr>
              <a:t>## 
## Call:
## lm(formula = IIPI ~ ., data = df.ts.modelset.harmonic.train %&gt;% 
##     select(-all_of(termsforremoval)))
## 
## Residuals:
##     Min      1Q  Median      3Q     Max 
## -4.5927 -0.8850 -0.0845  0.7391  6.6099 
## 
## Coefficients:
##               Estimate Std. Error t value Pr(&gt;|t|)    
## (Intercept)  69.733614   2.993315  23.296  &lt; 2e-16 ***
## index         0.129345   0.014112   9.166  &lt; 2e-16 ***
## sin1        -14.029071   1.941380  -7.226 5.95e-12 ***
## sin2        -23.979111   0.965428 -24.838  &lt; 2e-16 ***
## sin6          1.680226   0.308924   5.439 1.27e-07 ***
## sin8         -1.833573   0.229273  -7.997 4.68e-14 ***
## sin7          2.800089   0.262767  10.656  &lt; 2e-16 ***
## sin11         3.327416   0.172984  19.235  &lt; 2e-16 ***
## sin3         -3.967231   0.638198  -6.216 2.11e-09 ***
## sin5          1.823923   0.374617   4.869 1.99e-06 ***
## sin9         -4.298880   0.204598 -21.011  &lt; 2e-16 ***
## sin4         -3.358971   0.473620  -7.092 1.34e-11 ***
## sin12         2.868092   0.163282  17.565  &lt; 2e-16 ***
## sin13         2.343456   0.156362  14.987  &lt; 2e-16 ***
## sin10        -2.444362   0.186368 -13.116  &lt; 2e-16 ***
## sin14        -0.461284   0.151511  -3.045 0.002578 ** 
## sin22         1.586996   0.140019  11.334  &lt; 2e-16 ***
## sin24        -1.450585   0.138500 -10.474  &lt; 2e-16 ***
## sin25        -2.292941   0.137720 -16.649  &lt; 2e-16 ***
## sin23         0.033867   0.139270   0.243 0.808070    
## sin36         1.593236   0.134458  11.849  &lt; 2e-16 ***
## sin26        -0.273138   0.136957  -1.994 0.047197 *  
## sin16        -2.547570   0.145862 -17.466  &lt; 2e-16 ***
## sin21         1.048587   0.140743   7.450 1.50e-12 ***
## sin18         0.736184   0.143120   5.144 5.43e-07 ***
## sin19        -0.803460   0.142229  -5.649 4.36e-08 ***
## sin29        -0.435802   0.135028  -3.227 0.001415 ** 
## sin30        -1.712003   0.134586 -12.720  &lt; 2e-16 ***
## sin28         0.918456   0.135584   6.774 8.85e-11 ***
## sin27         0.840485   0.136235   6.169 2.73e-09 ***
## sin32         0.541408   0.134087   4.038 7.17e-05 ***
## sin41         0.784835   0.135674   5.785 2.15e-08 ***
## sin38        -0.931774   0.135006  -6.902 4.18e-11 ***
## sin48         0.525152   0.134214   3.913 0.000118 ***
## sin49         0.259170   0.133654   1.939 0.053609 .  
## sin40        -0.260521   0.135506  -1.923 0.055664 .  
## sin53         0.878337   0.131095   6.700 1.36e-10 ***
## sin39        -0.933828   0.135275  -6.903 4.14e-11 ***
## sin31        -0.638533   0.134271  -4.756 3.34e-06 ***
## sin44         0.688065   0.135645   5.073 7.64e-07 ***
## sin45         0.566032   0.135432   4.179 4.04e-05 ***
## sin35         0.524884   0.134235   3.910 0.000119 ***
## sin56         0.271782   0.129321   2.102 0.036584 *  
## sin37        -0.433864   0.134724  -3.220 0.001449 ** 
## sin54         0.550190   0.130465   4.217 3.46e-05 ***
## sin20        -0.586267   0.141464  -4.144 4.66e-05 ***
## sin61         0.622944   0.127400   4.890 1.80e-06 ***
## sin42         0.331910   0.135761   2.445 0.015181 *  
## sin46         0.339141   0.135116   2.510 0.012703 *  
## sin57         0.086031   0.128824   0.668 0.504863    
## sin86         0.453122   0.125291   3.617 0.000361 ***
## sin82        -0.003802   0.125139  -0.030 0.975787    
## sin62         0.411830   0.127168   3.238 0.001364 ** 
## sin81         0.416918   0.125121   3.332 0.000992 ***
## sin72         0.360850   0.125748   2.870 0.004460 ** 
## sin80         0.273314   0.125119   2.184 0.029856 *  
## sin76         0.076864   0.125304   0.613 0.540154    
## sin55         0.119708   0.129870   0.922 0.357543    
## sin85         0.431349   0.125250   3.444 0.000672 ***
## sin51        -0.545172   0.132401  -4.118 5.20e-05 ***
## sin84        -0.264671   0.125208  -2.114 0.035515 *  
## sin50        -0.738959   0.133044  -5.554 7.09e-08 ***
## sin73        -0.204430   0.125623  -1.627 0.104921    
## sin34        -0.624113   0.134084  -4.655 5.26e-06 ***
## sin74        -0.199346   0.125504  -1.588 0.113464    
## sin92         0.355486   0.125310   2.837 0.004928 ** 
## sin47         0.138432   0.134707   1.028 0.305100    
## sin98         0.279521   0.124875   2.238 0.026072 *  
## sin99         0.124988   0.124793   1.002 0.317519    
## sin43         0.236580   0.135754   1.743 0.082609 .  
## sin143        0.084354   0.123712   0.682 0.495956    
## sin105        0.184618   0.124457   1.483 0.139226    
## sin117        0.172466   0.124073   1.390 0.165751    
## sin67        -0.284702   0.126391  -2.253 0.025152 *  
## sin71         0.355666   0.125878   2.825 0.005101 ** 
## sin142        0.269450   0.123742   2.178 0.030374 *  
## sin100       -0.071327   0.124716  -0.572 0.567890    
## sin118       -0.151727   0.124025  -1.223 0.222342    
## sin116        0.228746   0.124122   1.843 0.066522 .  
## sin95         0.122607   0.125125   0.980 0.328091    
## sin63        -0.168549   0.126972  -1.327 0.185568    
## sin87         0.022003   0.125326   0.176 0.860779    
## sin110        0.225270   0.124343   1.812 0.071231 .  
## sin78         0.274493   0.125171   2.193 0.029230 *  
## sin185       -0.045381   0.123566  -0.367 0.713732    
## sin119       -0.323249   0.123979  -2.607 0.009673 ** 
## sin189        0.013263   0.123434   0.107 0.914518    
## cos1         18.713902   0.197993  94.518  &lt; 2e-16 ***
## cos2         -6.152902   0.197063 -31.223  &lt; 2e-16 ***
## cos6         -8.002657   0.187701 -42.635  &lt; 2e-16 ***
## cos8          6.454197   0.180326  35.792  &lt; 2e-16 ***
## cos7          4.244849   0.184184  23.047  &lt; 2e-16 ***
## cos11        -4.937828   0.167540 -29.473  &lt; 2e-16 ***
## cos3         -6.046799   0.195533 -30.925  &lt; 2e-16 ***
## cos5         -3.244000   0.190805 -17.002  &lt; 2e-16 ***
## cos9          3.662915   0.176208  20.788  &lt; 2e-16 ***
## cos4          3.598936   0.193433  18.606  &lt; 2e-16 ***
## cos12         0.720405   0.163176   4.415 1.50e-05 ***
## cos13         1.462370   0.158917   9.202  &lt; 2e-16 ***
## cos10        -4.185963   0.171915 -24.349  &lt; 2e-16 ***
## cos14         2.135403   0.154851  13.790  &lt; 2e-16 ***
## cos22         0.765701   0.136058   5.628 4.87e-08 ***
## cos24         1.582953   0.135313  11.698  &lt; 2e-16 ***
## cos25        -1.246895   0.135290  -9.216  &lt; 2e-16 ***
## cos23         1.800301   0.135547  13.282  &lt; 2e-16 ***
## cos36        -0.372101   0.134527  -2.766 0.006097 ** 
## cos26        -2.084147   0.135409 -15.391  &lt; 2e-16 ***
## cos16        -0.381194   0.147619  -2.582 0.010382 *  
## cos21        -1.028466   0.136911  -7.512 1.02e-12 ***
## cos18         0.380282   0.141981   2.678 0.007886 ** 
## cos19         1.154559   0.139841   8.256 8.63e-15 ***
## cos29         1.383411   0.136011  10.171  &lt; 2e-16 ***
## cos30         0.072733   0.136130   0.534 0.593616    
## cos28         0.104043   0.135823   0.766 0.444385    
## cos27        -0.425611   0.135606  -3.139 0.001901 ** 
## cos32        -0.868523   0.136061  -6.383 8.32e-10 ***
## cos41        -0.595277   0.131237  -4.536 8.89e-06 ***
## cos38         0.609112   0.133253   4.571 7.62e-06 ***
## cos48         0.637318   0.128595   4.956 1.32e-06 ***
## cos49         0.633520   0.128507   4.930 1.50e-06 ***
## cos40        -0.932727   0.131889  -7.072 1.51e-11 ***
## cos53        -0.068806   0.128441  -0.536 0.592639    
## cos39        -0.566425   0.132570  -4.273 2.74e-05 ***
## cos31        -0.834834   0.136153  -6.132 3.36e-09 ***
## cos44         0.125896   0.129632   0.971 0.332394    
## cos45        -0.033233   0.129253  -0.257 0.797303    
## cos35        -0.469877   0.135067  -3.479 0.000594 ***
## cos56         0.613718   0.128305   4.783 2.94e-06 ***
## cos37         0.777359   0.133914   5.805 1.94e-08 ***
## cos54         0.084090   0.128422   0.655 0.513199    
## cos20        -0.971437   0.138159  -7.031 1.93e-11 ***
## cos61         0.234238   0.127436   1.838 0.067233 .  
## cos42        -0.332994   0.130633  -2.549 0.011397 *  
## cos46        -0.119955   0.128958  -0.930 0.353167    
## cos57         0.439586   0.128196   3.429 0.000708 ***
## cos86         0.255807   0.125083   2.045 0.041888 *  
## cos82         0.612796   0.125364   4.888 1.82e-06 ***
## cos62         0.081872   0.127193   0.644 0.520370    
## cos81         0.297556   0.125418   2.373 0.018422 *  
## cos72         0.089035   0.125566   0.709 0.478939    
## cos80        -0.255766   0.125460  -2.039 0.042536 *  
## cos76        -0.559377   0.125523  -4.456 1.26e-05 ***
## cos55         0.508469   0.128379   3.961 9.74e-05 ***
## cos85        -0.152116   0.125157  -1.215 0.225353    
## cos51        -0.082759   0.128448  -0.644 0.519970    
## cos84        -0.416111   0.125230  -3.323 0.001024 ** 
## cos50        -0.035626   0.128463  -0.277 0.781762    
## cos73         0.559856   0.125539   4.460 1.24e-05 ***
## cos34        -0.104045   0.135512  -0.768 0.443333    
## cos74         0.385497   0.125528   3.071 0.002368 ** 
## cos92         0.027097   0.124790   0.217 0.828276    
## cos47         0.427921   0.128741   3.324 0.001020 ** 
## cos98        -0.060032   0.124783  -0.481 0.630872    
## cos99         0.283235   0.124779   2.270 0.024062 *  
## cos43        -0.137472   0.130094  -1.057 0.291659    
## cos143        0.237812   0.123967   1.918 0.056202 .  
## cos105        0.241217   0.124576   1.936 0.053952 .  
## cos117        0.290486   0.124163   2.340 0.020092 *  
## cos67         0.308068   0.126068   2.444 0.015228 *  
## cos71         0.040926   0.125611   0.326 0.744838    
## cos142        0.161283   0.123960   1.301 0.194423    
## cos100        0.227429   0.124767   1.823 0.069519 .  
## cos118        0.403875   0.124173   3.253 0.001301 ** 
## cos116       -0.063375   0.124157  -0.510 0.610189    
## cos95         0.230928   0.124773   1.851 0.065376 .  
## cos63         0.327125   0.126945   2.577 0.010541 *  
## cos87         0.248062   0.125012   1.984 0.048311 *  
## cos110       -0.105289   0.124286  -0.847 0.397719    
## cos78         0.151073   0.125511   1.204 0.229852    
## cos185        0.340628   0.123933   2.748 0.006422 ** 
## cos119        0.166942   0.124185   1.344 0.180062    
## cos189        0.250463   0.124037   2.019 0.044523 *  
## ---
## Signif. codes:  0 '***' 0.001 '**' 0.01 '*' 0.05 '.' 0.1 ' ' 1
## 
## Residual standard error: 1.798 on 251 degrees of freedom
## Multiple R-squared:  0.9987, Adjusted R-squared:  0.9979 
## F-statistic:  1171 on 171 and 251 DF,  p-value: &lt; 2.2e-16</a:t>
            </a:r>
          </a:p>
          <a:p>
            <a:pPr lvl="0" indent="0" marL="0">
              <a:buNone/>
            </a:pPr>
            <a:r>
              <a:rPr/>
              <a:t>The model contains 85 harmonics, all sine cosine pairs are significant (due in many cases to the other respective term being significant).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Harmonic Model (85)</a:t>
            </a:r>
          </a:p>
        </p:txBody>
      </p:sp>
      <p:sp>
        <p:nvSpPr>
          <p:cNvPr id="4" name="Text Placeholder 3"/>
          <p:cNvSpPr>
            <a:spLocks noGrp="1"/>
          </p:cNvSpPr>
          <p:nvPr>
            <p:ph idx="2" sz="half" type="body"/>
          </p:nvPr>
        </p:nvSpPr>
        <p:spPr/>
        <p:txBody>
          <a:bodyPr/>
          <a:lstStyle/>
          <a:p>
            <a:pPr lvl="0" indent="0" marL="0">
              <a:buNone/>
            </a:pPr>
            <a:r>
              <a:rPr/>
              <a:t>This initial model with 85 harmonics significantly overfits the data.</a:t>
            </a:r>
          </a:p>
          <a:p>
            <a:pPr lvl="0" indent="0" marL="0">
              <a:buNone/>
            </a:pPr>
            <a:r>
              <a:rPr i="1"/>
              <a:t>Harmonic Model with 85 harmonics</a:t>
            </a:r>
          </a:p>
        </p:txBody>
      </p:sp>
      <p:pic>
        <p:nvPicPr>
          <p:cNvPr descr="DS809ProjectPresentation_files/figure-pptx/unnamed-chunk-3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i="1"/>
              <a:t>Harmonics vs. Fit Metrics</a:t>
            </a:r>
          </a:p>
          <a:p>
            <a:pPr lvl="0" indent="0" marL="0">
              <a:buNone/>
            </a:pPr>
            <a:r>
              <a:rPr/>
              <a:t>The model with 85 terms fits the in-sample data nearly perfectly (Adjusted R-squared: 0.9979). However, due to failure in the prediction region harmonic term reduction is investigated to assess if the predictive utility can be improved.</a:t>
            </a:r>
          </a:p>
          <a:p>
            <a:pPr lvl="0" indent="0" marL="0">
              <a:buNone/>
            </a:pPr>
            <a:r>
              <a:rPr/>
              <a:t>The three in-sample metrics are displayed as a function of increasing harmonics:</a:t>
            </a:r>
          </a:p>
        </p:txBody>
      </p:sp>
      <p:pic>
        <p:nvPicPr>
          <p:cNvPr descr="DS809ProjectPresentation_files/figure-pptx/unnamed-chunk-3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Harmonic Model (65)</a:t>
            </a:r>
          </a:p>
        </p:txBody>
      </p:sp>
      <p:sp>
        <p:nvSpPr>
          <p:cNvPr id="4" name="Text Placeholder 3"/>
          <p:cNvSpPr>
            <a:spLocks noGrp="1"/>
          </p:cNvSpPr>
          <p:nvPr>
            <p:ph idx="2" sz="half" type="body"/>
          </p:nvPr>
        </p:nvSpPr>
        <p:spPr/>
        <p:txBody>
          <a:bodyPr/>
          <a:lstStyle/>
          <a:p>
            <a:pPr lvl="0" indent="0" marL="0">
              <a:buNone/>
            </a:pPr>
            <a:r>
              <a:rPr/>
              <a:t>AIC does not minimize in this region and adjusted R-squared continues to increase. BIC has a minimum at 65 harmonics. The following is the fit with 65 harmonics:</a:t>
            </a:r>
          </a:p>
          <a:p>
            <a:pPr lvl="0" indent="0" marL="0">
              <a:buNone/>
            </a:pPr>
            <a:r>
              <a:rPr i="1"/>
              <a:t>Harmonic Model with 65 harmonics</a:t>
            </a:r>
          </a:p>
        </p:txBody>
      </p:sp>
      <p:pic>
        <p:nvPicPr>
          <p:cNvPr descr="DS809ProjectPresentation_files/figure-pptx/unnamed-chunk-33-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Set Collection</a:t>
            </a:r>
          </a:p>
        </p:txBody>
      </p:sp>
      <p:sp>
        <p:nvSpPr>
          <p:cNvPr id="3" name="Content Placeholder 2"/>
          <p:cNvSpPr>
            <a:spLocks noGrp="1"/>
          </p:cNvSpPr>
          <p:nvPr>
            <p:ph idx="1"/>
          </p:nvPr>
        </p:nvSpPr>
        <p:spPr/>
        <p:txBody>
          <a:bodyPr/>
          <a:lstStyle/>
          <a:p>
            <a:pPr lvl="0" indent="0" marL="0">
              <a:buNone/>
            </a:pPr>
            <a:r>
              <a:rPr/>
              <a:t>B. 13 Week Treasury Bill (</a:t>
            </a:r>
            <a:r>
              <a:rPr i="1"/>
              <a:t>US Trade - Statistics &amp; Facts</a:t>
            </a:r>
            <a:r>
              <a:rPr/>
              <a:t>, 2021), Independent Variable. tag: </a:t>
            </a:r>
            <a:r>
              <a:rPr b="1"/>
              <a:t>TBillClose</a:t>
            </a:r>
            <a:r>
              <a:rPr/>
              <a:t>.</a:t>
            </a:r>
          </a:p>
          <a:p>
            <a:pPr lvl="0" indent="0" marL="0">
              <a:buNone/>
            </a:pPr>
            <a:r>
              <a:rPr/>
              <a:t>C. US Real GDP (</a:t>
            </a:r>
            <a:r>
              <a:rPr i="1"/>
              <a:t>Real Gross Domestic Product (GDPC1)</a:t>
            </a:r>
            <a:r>
              <a:rPr/>
              <a:t> | </a:t>
            </a:r>
            <a:r>
              <a:rPr i="1"/>
              <a:t>FRED</a:t>
            </a:r>
            <a:r>
              <a:rPr/>
              <a:t> | </a:t>
            </a:r>
            <a:r>
              <a:rPr i="1"/>
              <a:t>St. Louis Fed</a:t>
            </a:r>
            <a:r>
              <a:rPr/>
              <a:t>, n.d.). tag: </a:t>
            </a:r>
            <a:r>
              <a:rPr b="1"/>
              <a:t>GDP</a:t>
            </a:r>
          </a:p>
          <a:p>
            <a:pPr lvl="0" indent="0" marL="0">
              <a:buNone/>
            </a:pPr>
            <a:r>
              <a:rPr/>
              <a:t>D. US Inflation (</a:t>
            </a:r>
            <a:r>
              <a:rPr i="1"/>
              <a:t>US Inflation Rate by Month</a:t>
            </a:r>
            <a:r>
              <a:rPr/>
              <a:t>, n.d.). tag: </a:t>
            </a:r>
            <a:r>
              <a:rPr b="1"/>
              <a:t>InfRate</a:t>
            </a:r>
          </a:p>
          <a:p>
            <a:pPr lvl="0" indent="0" marL="0">
              <a:buNone/>
            </a:pPr>
            <a:r>
              <a:rPr/>
              <a:t>E. Industrial Production (</a:t>
            </a:r>
            <a:r>
              <a:rPr i="1"/>
              <a:t>Industrial Production: Total Index (INDPRO)</a:t>
            </a:r>
            <a:r>
              <a:rPr/>
              <a:t>| </a:t>
            </a:r>
            <a:r>
              <a:rPr i="1"/>
              <a:t>FRED</a:t>
            </a:r>
            <a:r>
              <a:rPr/>
              <a:t> | </a:t>
            </a:r>
            <a:r>
              <a:rPr i="1"/>
              <a:t>St. Louis Fed</a:t>
            </a:r>
            <a:r>
              <a:rPr/>
              <a:t>, n.d.). tag: </a:t>
            </a:r>
            <a:r>
              <a:rPr b="1"/>
              <a:t>IndPro</a:t>
            </a:r>
          </a:p>
          <a:p>
            <a:pPr lvl="0" indent="0" marL="0">
              <a:buNone/>
            </a:pPr>
            <a:r>
              <a:rPr/>
              <a:t>F. Money Supply M2, (</a:t>
            </a:r>
            <a:r>
              <a:rPr i="1"/>
              <a:t>BOARD OF GOVERNORS of the FEDERAL RESERVE SYSTEM</a:t>
            </a:r>
            <a:r>
              <a:rPr/>
              <a:t>, 2021). tag: </a:t>
            </a:r>
            <a:r>
              <a:rPr b="1"/>
              <a:t>M2</a:t>
            </a:r>
          </a:p>
          <a:p>
            <a:pPr lvl="0" indent="0" marL="0">
              <a:buNone/>
            </a:pPr>
            <a:r>
              <a:rPr/>
              <a:t>G. US Unemployment, (</a:t>
            </a:r>
            <a:r>
              <a:rPr i="1"/>
              <a:t>Employment and Unemployment</a:t>
            </a:r>
            <a:r>
              <a:rPr/>
              <a:t>). tag: </a:t>
            </a:r>
            <a:r>
              <a:rPr b="1"/>
              <a:t>UnempRate</a:t>
            </a:r>
          </a:p>
          <a:p>
            <a:pPr lvl="0" indent="0" marL="0">
              <a:buNone/>
            </a:pPr>
            <a:r>
              <a:rPr/>
              <a:t>H. Recession, (</a:t>
            </a:r>
            <a:r>
              <a:rPr i="1"/>
              <a:t>Dates of U.S. Recessions as Inferred by GDP-based Recession Indicator</a:t>
            </a:r>
            <a:r>
              <a:rPr/>
              <a:t>). tag : </a:t>
            </a:r>
            <a:r>
              <a:rPr b="1"/>
              <a:t>Recession</a:t>
            </a:r>
          </a:p>
          <a:p>
            <a:pPr lvl="0" indent="0" marL="0">
              <a:buNone/>
            </a:pPr>
            <a:r>
              <a:rPr/>
              <a:t>United States’ trade accounts for the largest percentage (13.5%) of total import trade worldwide (</a:t>
            </a:r>
            <a:r>
              <a:rPr i="1"/>
              <a:t>US Trade - Statistics &amp; Facts</a:t>
            </a:r>
            <a:r>
              <a:rPr/>
              <a:t>, 2021).</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And the prediction region zoomed in for clarity:</a:t>
            </a:r>
          </a:p>
          <a:p>
            <a:pPr lvl="0" indent="0" marL="0">
              <a:buNone/>
            </a:pPr>
            <a:r>
              <a:rPr i="1"/>
              <a:t>Harmonic Model with 65 harmonics</a:t>
            </a:r>
          </a:p>
        </p:txBody>
      </p:sp>
      <p:pic>
        <p:nvPicPr>
          <p:cNvPr descr="DS809ProjectPresentation_files/figure-pptx/unnamed-chunk-34-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Harmonic Model (15)</a:t>
            </a:r>
          </a:p>
        </p:txBody>
      </p:sp>
      <p:sp>
        <p:nvSpPr>
          <p:cNvPr id="3" name="Content Placeholder 2"/>
          <p:cNvSpPr>
            <a:spLocks noGrp="1"/>
          </p:cNvSpPr>
          <p:nvPr>
            <p:ph idx="1"/>
          </p:nvPr>
        </p:nvSpPr>
        <p:spPr/>
        <p:txBody>
          <a:bodyPr/>
          <a:lstStyle/>
          <a:p>
            <a:pPr lvl="0" indent="0" marL="0">
              <a:buNone/>
            </a:pPr>
            <a:r>
              <a:rPr/>
              <a:t>Visual inspection provides that there are about 15 harmonics before there is a reduced rate of increase in adjusted R-squared. Therefore the 15 harmonic model is estimated:</a:t>
            </a:r>
          </a:p>
          <a:p>
            <a:pPr lvl="0" indent="0" marL="0">
              <a:buNone/>
            </a:pPr>
            <a:r>
              <a:rPr/>
              <a:t>The Adjusted R-squared is still very high in-sample fit, (0.9784).</a:t>
            </a:r>
          </a:p>
          <a:p>
            <a:pPr lvl="0" indent="0" marL="0">
              <a:buNone/>
            </a:pPr>
            <a:r>
              <a:rPr/>
              <a:t>Terms for this model are assessed for pair-wise significance. Only two trigonometric terms (not of the same harmonic) are not significant. Therefore this model is retained for comparison going forward.</a:t>
            </a:r>
          </a:p>
          <a:p>
            <a:pPr lvl="0" indent="0">
              <a:buNone/>
            </a:pPr>
            <a:r>
              <a:rPr>
                <a:latin typeface="Courier"/>
              </a:rPr>
              <a:t>## 
## Call:
## lm(formula = IIPI ~ ., data = df.ts.modelset.harmonic.train1)
## 
## Residuals:
##      Min       1Q   Median       3Q      Max 
## -21.4227  -2.4675   0.0402   2.3339  22.8161 
## 
## Coefficients:
##              Estimate Std. Error t value Pr(&gt;|t|)    
## (Intercept)  70.35785    5.85544  12.016  &lt; 2e-16 ***
## index         0.12513    0.02759   4.536 7.65e-06 ***
## sin1        -14.56573    3.80832  -3.825 0.000152 ***
## sin2        -24.18113    1.91348 -12.637  &lt; 2e-16 ***
## sin6          1.83559    0.67916   2.703 0.007177 ** 
## sin8         -1.58503    0.54342  -2.917 0.003741 ** 
## sin7          3.00514    0.59948   5.013 8.14e-07 ***
## sin11         3.67601    0.45324   8.111 6.57e-15 ***
## sin3         -4.02918    1.28666  -3.132 0.001870 ** 
## sin5          1.92168    0.79612   2.414 0.016245 *  
## sin9         -4.01217    0.50325  -7.972 1.73e-14 ***
## sin4         -3.33055    0.97752  -3.407 0.000725 ***
## sin12         3.24073    0.43809   7.397 8.56e-13 ***
## sin13         2.73564    0.42724   6.403 4.37e-10 ***
## sin10        -2.12437    0.47423  -4.480 9.83e-06 ***
## sin14        -0.05400    0.41951  -0.129 0.897643    
## sin22         1.96653    0.40158   4.897 1.43e-06 ***
## cos1         18.13876    0.48234  37.606  &lt; 2e-16 ***
## cos2         -6.72174    0.48113 -13.971  &lt; 2e-16 ***
## cos6         -8.50633    0.46902 -18.136  &lt; 2e-16 ***
## cos8          6.00447    0.45958  13.065  &lt; 2e-16 ***
## cos7          3.76657    0.46451   8.109 6.66e-15 ***
## cos11        -5.28618    0.44339 -11.922  &lt; 2e-16 ***
## cos3         -6.60520    0.47914 -13.786  &lt; 2e-16 ***
## cos5         -3.76964    0.47302  -7.969 1.77e-14 ***
## cos9          3.24458    0.45435   7.141 4.55e-12 ***
## cos4          3.05499    0.47641   6.412 4.13e-10 ***
## cos12         0.40989    0.43789   0.936 0.349819    
## cos13         1.19109    0.43252   2.754 0.006165 ** 
## cos10        -4.57039    0.44891 -10.181  &lt; 2e-16 ***
## cos14         1.90433    0.42738   4.456 1.09e-05 ***
## cos22         0.84354    0.40110   2.103 0.036097 *  
## ---
## Signif. codes:  0 '***' 0.001 '**' 0.01 '*' 0.05 '.' 0.1 ' ' 1
## 
## Residual standard error: 5.756 on 391 degrees of freedom
## Multiple R-squared:   0.98,  Adjusted R-squared:  0.9784 
## F-statistic: 618.1 on 31 and 391 DF,  p-value: &lt; 2.2e-16</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Harmonic Model (15)</a:t>
            </a:r>
          </a:p>
        </p:txBody>
      </p:sp>
      <p:sp>
        <p:nvSpPr>
          <p:cNvPr id="4" name="Text Placeholder 3"/>
          <p:cNvSpPr>
            <a:spLocks noGrp="1"/>
          </p:cNvSpPr>
          <p:nvPr>
            <p:ph idx="2" sz="half" type="body"/>
          </p:nvPr>
        </p:nvSpPr>
        <p:spPr/>
        <p:txBody>
          <a:bodyPr/>
          <a:lstStyle/>
          <a:p>
            <a:pPr lvl="0" indent="0">
              <a:buNone/>
            </a:pPr>
            <a:r>
              <a:rPr>
                <a:latin typeface="Courier"/>
              </a:rPr>
              <a:t>## [1] "sin14" "cos12"</a:t>
            </a:r>
          </a:p>
          <a:p>
            <a:pPr lvl="0" indent="0" marL="0">
              <a:buNone/>
            </a:pPr>
            <a:r>
              <a:rPr i="1"/>
              <a:t>Harmonic Model with 15 Harmonics</a:t>
            </a:r>
          </a:p>
        </p:txBody>
      </p:sp>
      <p:pic>
        <p:nvPicPr>
          <p:cNvPr descr="DS809ProjectPresentation_files/figure-pptx/unnamed-chunk-37-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i="1"/>
              <a:t>Harmonic Model with 15 Harmonics - Prediction Region</a:t>
            </a:r>
          </a:p>
        </p:txBody>
      </p:sp>
      <p:pic>
        <p:nvPicPr>
          <p:cNvPr descr="DS809ProjectPresentation_files/figure-pptx/unnamed-chunk-38-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Harmonic Model Residual Assumptions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Harmonic Model Residual Autocorrelation</a:t>
            </a:r>
          </a:p>
        </p:txBody>
      </p:sp>
      <p:sp>
        <p:nvSpPr>
          <p:cNvPr id="4" name="Text Placeholder 3"/>
          <p:cNvSpPr>
            <a:spLocks noGrp="1"/>
          </p:cNvSpPr>
          <p:nvPr>
            <p:ph idx="2" sz="half" type="body"/>
          </p:nvPr>
        </p:nvSpPr>
        <p:spPr/>
        <p:txBody>
          <a:bodyPr/>
          <a:lstStyle/>
          <a:p>
            <a:pPr lvl="0" indent="0" marL="0">
              <a:buNone/>
            </a:pPr>
            <a:r>
              <a:rPr/>
              <a:t>The Box-Pierce test is performed to identify if residuals are autocorrelated for the model with 15 harmonics (hypothesis defined above):</a:t>
            </a:r>
          </a:p>
          <a:p>
            <a:pPr lvl="0" indent="0">
              <a:buNone/>
            </a:pPr>
            <a:r>
              <a:rPr>
                <a:latin typeface="Courier"/>
              </a:rPr>
              <a:t>## 
##  Box-Pierce test
## 
## data:  rstandard(dlm.ts6)
## X-squared = 1074, df = 36, p-value &lt; 2.2e-16</a:t>
            </a:r>
          </a:p>
          <a:p>
            <a:pPr lvl="0" indent="0" marL="0">
              <a:buNone/>
            </a:pPr>
            <a:r>
              <a:rPr/>
              <a:t>The residuals are stationary but not white noise, with fast sinusoidal decay.</a:t>
            </a:r>
          </a:p>
        </p:txBody>
      </p:sp>
      <p:pic>
        <p:nvPicPr>
          <p:cNvPr descr="DS809ProjectPresentation_files/figure-pptx/unnamed-chunk-40-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Stochastic Models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ARIMA Models</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Next, Stochstic Models are estimated.</a:t>
                </a:r>
              </a:p>
              <a:p>
                <a:pPr lvl="0" indent="0" marL="0">
                  <a:buNone/>
                </a:pPr>
                <a:r>
                  <a:rPr/>
                  <a:t>Before fitting a stochastic model the series must be stationary. IIPI is not stationary, but the first difference results in stationarity with sinusoidal decay, as seen above.</a:t>
                </a:r>
              </a:p>
              <a:p>
                <a:pPr lvl="0" indent="0" marL="0">
                  <a:buNone/>
                </a:pPr>
                <a:r>
                  <a:rPr/>
                  <a:t>Having achieved stationarity, at the first difference, the ACF and PACF are reviewed to determine appropriate ARIMA model parameters:</a:t>
                </a:r>
              </a:p>
              <a:p>
                <a:pPr lvl="0" indent="0" marL="0">
                  <a:buNone/>
                </a:pPr>
                <a:r>
                  <a:rPr/>
                  <a:t>In reviewing the ACF and PACF there are three proposed reasonable ARIMA models for investigation:</a:t>
                </a:r>
              </a:p>
              <a:p>
                <a:pPr lvl="0"/>
                <a:r>
                  <a:rPr/>
                  <a:t>ARIMA(2,1,0) due to perceived cutoff of the PACF at 2, and interpretable sinusoidal decay of the ACF.</a:t>
                </a:r>
              </a:p>
              <a:p>
                <a:pPr lvl="0"/>
                <a:r>
                  <a:rPr/>
                  <a:t>ARIMA(0,1,5) due to perceived cutoff of the ACF at 5, and interpretable sinusoidal decay of the PACF.</a:t>
                </a:r>
              </a:p>
              <a:p>
                <a:pPr lvl="0"/>
                <a:r>
                  <a:rPr/>
                  <a:t>ARIMA(x,1,y) due to the perceived exponential decay of both ACF and PACF; </a:t>
                </a:r>
                <a14:m>
                  <m:oMath xmlns:m="http://schemas.openxmlformats.org/officeDocument/2006/math">
                    <m:r>
                      <m:t>x</m:t>
                    </m:r>
                    <m:r>
                      <m:rPr>
                        <m:sty m:val="p"/>
                      </m:rPr>
                      <m:t>,</m:t>
                    </m:r>
                    <m:r>
                      <m:t>y</m:t>
                    </m:r>
                    <m:r>
                      <m:rPr>
                        <m:sty m:val="p"/>
                      </m:rPr>
                      <m:t>=</m:t>
                    </m:r>
                    <m:r>
                      <m:t>0</m:t>
                    </m:r>
                    <m:r>
                      <m:rPr>
                        <m:sty m:val="p"/>
                      </m:rPr>
                      <m:t>,</m:t>
                    </m:r>
                    <m:r>
                      <m:t>1</m:t>
                    </m:r>
                    <m:r>
                      <m:rPr>
                        <m:sty m:val="p"/>
                      </m:rPr>
                      <m:t>,</m:t>
                    </m:r>
                    <m:r>
                      <m:t>2</m:t>
                    </m:r>
                  </m:oMath>
                </a14:m>
              </a:p>
            </p:txBody>
          </p:sp>
        </mc:Choice>
      </mc:AlternateContent>
      <p:pic>
        <p:nvPicPr>
          <p:cNvPr descr="DS809ProjectPresentation_files/figure-pptx/unnamed-chunk-4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i="1"/>
              <a:t>ARIMA model AIC Heatmap</a:t>
            </a:r>
          </a:p>
          <a:p>
            <a:pPr lvl="0" indent="0" marL="0">
              <a:buNone/>
            </a:pPr>
            <a:r>
              <a:rPr/>
              <a:t>This assessment is validated using a subset search of p and q values (ARIMA(p,1,q)). The resulting model AICs are displayed:</a:t>
            </a:r>
          </a:p>
        </p:txBody>
      </p:sp>
      <p:pic>
        <p:nvPicPr>
          <p:cNvPr descr="DS809ProjectPresentation_files/figure-pptx/unnamed-chunk-4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The listed models resulted in the lowest AIC values, verifying the intuition and methodological approach:</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lgn="r">
                        <a:buNone/>
                      </a:pPr>
                      <a:r>
                        <a:rPr/>
                        <a:t>p_index</a:t>
                      </a:r>
                    </a:p>
                  </a:txBody>
                  <a:tcPr/>
                </a:tc>
                <a:tc>
                  <a:txBody>
                    <a:bodyPr/>
                    <a:lstStyle/>
                    <a:p>
                      <a:pPr lvl="0" indent="0" marL="0" algn="r">
                        <a:buNone/>
                      </a:pPr>
                      <a:r>
                        <a:rPr/>
                        <a:t>q_index</a:t>
                      </a:r>
                    </a:p>
                  </a:txBody>
                  <a:tcPr/>
                </a:tc>
                <a:tc>
                  <a:txBody>
                    <a:bodyPr/>
                    <a:lstStyle/>
                    <a:p>
                      <a:pPr lvl="0" indent="0" marL="0" algn="r">
                        <a:buNone/>
                      </a:pPr>
                      <a:r>
                        <a:rPr/>
                        <a:t>arima_aic</a:t>
                      </a:r>
                    </a:p>
                  </a:txBody>
                  <a:tcPr/>
                </a:tc>
              </a:tr>
              <a:tr h="0">
                <a:tc>
                  <a:txBody>
                    <a:bodyPr/>
                    <a:lstStyle/>
                    <a:p>
                      <a:pPr lvl="0" indent="0" marL="0" algn="r">
                        <a:buNone/>
                      </a:pPr>
                      <a:r>
                        <a:rPr/>
                        <a:t>2</a:t>
                      </a:r>
                    </a:p>
                  </a:txBody>
                </a:tc>
                <a:tc>
                  <a:txBody>
                    <a:bodyPr/>
                    <a:lstStyle/>
                    <a:p>
                      <a:pPr lvl="0" indent="0" marL="0" algn="r">
                        <a:buNone/>
                      </a:pPr>
                      <a:r>
                        <a:rPr/>
                        <a:t>0</a:t>
                      </a:r>
                    </a:p>
                  </a:txBody>
                </a:tc>
                <a:tc>
                  <a:txBody>
                    <a:bodyPr/>
                    <a:lstStyle/>
                    <a:p>
                      <a:pPr lvl="0" indent="0" marL="0" algn="r">
                        <a:buNone/>
                      </a:pPr>
                      <a:r>
                        <a:rPr/>
                        <a:t>2307.985</a:t>
                      </a:r>
                    </a:p>
                  </a:txBody>
                </a:tc>
              </a:tr>
              <a:tr h="0">
                <a:tc>
                  <a:txBody>
                    <a:bodyPr/>
                    <a:lstStyle/>
                    <a:p>
                      <a:pPr lvl="0" indent="0" marL="0" algn="r">
                        <a:buNone/>
                      </a:pPr>
                      <a:r>
                        <a:rPr/>
                        <a:t>1</a:t>
                      </a:r>
                    </a:p>
                  </a:txBody>
                </a:tc>
                <a:tc>
                  <a:txBody>
                    <a:bodyPr/>
                    <a:lstStyle/>
                    <a:p>
                      <a:pPr lvl="0" indent="0" marL="0" algn="r">
                        <a:buNone/>
                      </a:pPr>
                      <a:r>
                        <a:rPr/>
                        <a:t>1</a:t>
                      </a:r>
                    </a:p>
                  </a:txBody>
                </a:tc>
                <a:tc>
                  <a:txBody>
                    <a:bodyPr/>
                    <a:lstStyle/>
                    <a:p>
                      <a:pPr lvl="0" indent="0" marL="0" algn="r">
                        <a:buNone/>
                      </a:pPr>
                      <a:r>
                        <a:rPr/>
                        <a:t>2308.373</a:t>
                      </a:r>
                    </a:p>
                  </a:txBody>
                </a:tc>
              </a:tr>
              <a:tr h="0">
                <a:tc>
                  <a:txBody>
                    <a:bodyPr/>
                    <a:lstStyle/>
                    <a:p>
                      <a:pPr lvl="0" indent="0" marL="0" algn="r">
                        <a:buNone/>
                      </a:pPr>
                      <a:r>
                        <a:rPr/>
                        <a:t>0</a:t>
                      </a:r>
                    </a:p>
                  </a:txBody>
                </a:tc>
                <a:tc>
                  <a:txBody>
                    <a:bodyPr/>
                    <a:lstStyle/>
                    <a:p>
                      <a:pPr lvl="0" indent="0" marL="0" algn="r">
                        <a:buNone/>
                      </a:pPr>
                      <a:r>
                        <a:rPr/>
                        <a:t>5</a:t>
                      </a:r>
                    </a:p>
                  </a:txBody>
                </a:tc>
                <a:tc>
                  <a:txBody>
                    <a:bodyPr/>
                    <a:lstStyle/>
                    <a:p>
                      <a:pPr lvl="0" indent="0" marL="0" algn="r">
                        <a:buNone/>
                      </a:pPr>
                      <a:r>
                        <a:rPr/>
                        <a:t>2309.411</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Visual Inspection of the Data</a:t>
            </a:r>
          </a:p>
        </p:txBody>
      </p:sp>
      <p:sp>
        <p:nvSpPr>
          <p:cNvPr id="4" name="Text Placeholder 3"/>
          <p:cNvSpPr>
            <a:spLocks noGrp="1"/>
          </p:cNvSpPr>
          <p:nvPr>
            <p:ph idx="2" sz="half" type="body"/>
          </p:nvPr>
        </p:nvSpPr>
        <p:spPr/>
        <p:txBody>
          <a:bodyPr/>
          <a:lstStyle/>
          <a:p>
            <a:pPr lvl="0" indent="0" marL="0">
              <a:buNone/>
            </a:pPr>
            <a:r>
              <a:rPr/>
              <a:t>The data was decomposed using native R </a:t>
            </a:r>
            <a:r>
              <a:rPr i="1"/>
              <a:t>stats</a:t>
            </a:r>
            <a:r>
              <a:rPr/>
              <a:t> package to visually assess the potential time series decomposition of IIPI.</a:t>
            </a:r>
          </a:p>
          <a:p>
            <a:pPr lvl="0" indent="0" marL="0">
              <a:buNone/>
            </a:pPr>
            <a:r>
              <a:rPr/>
              <a:t>The scale of the seasonal component is misleading, and is found to be insignificant in subsequent analysis to follow. There is also very clearly non-constant variance in the series as seen in the randomness plot.</a:t>
            </a:r>
          </a:p>
          <a:p>
            <a:pPr lvl="0" indent="0" marL="0">
              <a:buNone/>
            </a:pPr>
            <a:r>
              <a:rPr i="1"/>
              <a:t>Time Series Decomposition</a:t>
            </a:r>
          </a:p>
        </p:txBody>
      </p:sp>
      <p:pic>
        <p:nvPicPr>
          <p:cNvPr descr="DS809ProjectPresentation_files/figure-pptx/unnamed-chunk-3-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All three are estimated and reviewed for comparison given their comparative AICs.</a:t>
                </a:r>
              </a:p>
              <a:p>
                <a:pPr lvl="0" indent="0">
                  <a:buNone/>
                </a:pPr>
                <a:r>
                  <a:rPr>
                    <a:latin typeface="Courier"/>
                  </a:rPr>
                  <a:t>## 
## Call:
## arima(x = df.ts.modelset.train$IIPI, order = c(2, 1, 0))
## 
## Coefficients:
##          ar1     ar2
##       0.2874  0.1142
## s.e.  0.0485  0.0485
## 
## sigma^2 estimated as 13.76:  log likelihood = -1151.99,  aic = 2307.98</a:t>
                </a:r>
              </a:p>
              <a:p>
                <a:pPr lvl="0" indent="0">
                  <a:buNone/>
                </a:pPr>
                <a:r>
                  <a:rPr>
                    <a:latin typeface="Courier"/>
                  </a:rPr>
                  <a:t>## 
## Call:
## arima(x = df.ts.modelset.train$IIPI, order = c(1, 1, 1))
## 
## Coefficients:
##          ar1      ma1
##       0.5909  -0.2984
## s.e.  0.1022   0.1192
## 
## sigma^2 estimated as 13.77:  log likelihood = -1152.19,  aic = 2308.37</a:t>
                </a:r>
              </a:p>
              <a:p>
                <a:pPr lvl="0" indent="0">
                  <a:buNone/>
                </a:pPr>
                <a:r>
                  <a:rPr>
                    <a:latin typeface="Courier"/>
                  </a:rPr>
                  <a:t>## 
## Call:
## arima(x = df.ts.modelset.train$IIPI, order = c(0, 1, 5))
## 
## Coefficients:
##          ma1     ma2     ma3     ma4     ma5
##       0.2913  0.2027  0.1083  0.0470  0.1239
## s.e.  0.0482  0.0508  0.0526  0.0531  0.0544
## 
## sigma^2 estimated as 13.61:  log likelihood = -1149.71,  aic = 2309.41</a:t>
                </a:r>
              </a:p>
              <a:p>
                <a:pPr lvl="0" indent="0" marL="0">
                  <a:buNone/>
                </a:pPr>
                <a:r>
                  <a:rPr/>
                  <a:t>As can be seen above, all coefficients are signifcant for each model except </a:t>
                </a:r>
                <a14:m>
                  <m:oMath xmlns:m="http://schemas.openxmlformats.org/officeDocument/2006/math">
                    <m:sSub>
                      <m:e>
                        <m:r>
                          <m:t>θ</m:t>
                        </m:r>
                      </m:e>
                      <m:sub>
                        <m:r>
                          <m:t>3</m:t>
                        </m:r>
                      </m:sub>
                    </m:sSub>
                  </m:oMath>
                </a14:m>
                <a:r>
                  <a:rPr/>
                  <a:t> and </a:t>
                </a:r>
                <a14:m>
                  <m:oMath xmlns:m="http://schemas.openxmlformats.org/officeDocument/2006/math">
                    <m:sSub>
                      <m:e>
                        <m:r>
                          <m:t>θ</m:t>
                        </m:r>
                      </m:e>
                      <m:sub>
                        <m:r>
                          <m:t>4</m:t>
                        </m:r>
                      </m:sub>
                    </m:sSub>
                  </m:oMath>
                </a14:m>
                <a:r>
                  <a:rPr/>
                  <a:t> of the MA(5) model. Therefore this one is dropped for comparison going forward. It also, of the three models, has the highest AIC.</a:t>
                </a:r>
              </a:p>
              <a:p>
                <a:pPr lvl="0" indent="0" marL="0">
                  <a:buNone/>
                </a:pPr>
                <a:r>
                  <a:rPr/>
                  <a:t>The ARIMA(2,1,0) and ARIMA(1,1,1) equations follow:</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ARIMA(2,1,0):</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z</m:t>
                    </m:r>
                    <m:r>
                      <m:rPr>
                        <m:sty m:val="p"/>
                      </m:rPr>
                      <m:t>=</m:t>
                    </m:r>
                    <m:r>
                      <m:t>I</m:t>
                    </m:r>
                    <m:r>
                      <m:t>I</m:t>
                    </m:r>
                    <m:r>
                      <m:t>P</m:t>
                    </m:r>
                    <m:sSub>
                      <m:e>
                        <m:r>
                          <m:t>I</m:t>
                        </m:r>
                      </m:e>
                      <m:sub>
                        <m:r>
                          <m:t>t</m:t>
                        </m:r>
                      </m:sub>
                    </m:sSub>
                    <m:r>
                      <m:rPr>
                        <m:sty m:val="p"/>
                      </m:rPr>
                      <m:t>−</m:t>
                    </m:r>
                    <m:r>
                      <m:t>I</m:t>
                    </m:r>
                    <m:r>
                      <m:t>I</m:t>
                    </m:r>
                    <m:r>
                      <m:t>P</m:t>
                    </m:r>
                    <m:sSub>
                      <m:e>
                        <m:r>
                          <m:t>I</m:t>
                        </m:r>
                      </m:e>
                      <m:sub>
                        <m:r>
                          <m:t>t</m:t>
                        </m:r>
                        <m:r>
                          <m:rPr>
                            <m:sty m:val="p"/>
                          </m:rPr>
                          <m:t>−</m:t>
                        </m:r>
                        <m:r>
                          <m:t>1</m:t>
                        </m:r>
                      </m:sub>
                    </m:sSub>
                  </m:oMath>
                </a14:m>
              </a:p>
              <a:p>
                <a:pPr lvl="0" indent="0" marL="0">
                  <a:buNone/>
                </a:pPr>
                <a14:m>
                  <m:oMath xmlns:m="http://schemas.openxmlformats.org/officeDocument/2006/math">
                    <m:sSub>
                      <m:e>
                        <m:r>
                          <m:t>z</m:t>
                        </m:r>
                      </m:e>
                      <m:sub>
                        <m:r>
                          <m:t>t</m:t>
                        </m:r>
                      </m:sub>
                    </m:sSub>
                    <m:r>
                      <m:rPr>
                        <m:sty m:val="p"/>
                      </m:rPr>
                      <m:t>=</m:t>
                    </m:r>
                    <m:sSub>
                      <m:e>
                        <m:r>
                          <m:t>ϕ</m:t>
                        </m:r>
                      </m:e>
                      <m:sub>
                        <m:r>
                          <m:t>1</m:t>
                        </m:r>
                      </m:sub>
                    </m:sSub>
                    <m:sSub>
                      <m:e>
                        <m:r>
                          <m:t>z</m:t>
                        </m:r>
                      </m:e>
                      <m:sub>
                        <m:r>
                          <m:t>t</m:t>
                        </m:r>
                        <m:r>
                          <m:rPr>
                            <m:sty m:val="p"/>
                          </m:rPr>
                          <m:t>−</m:t>
                        </m:r>
                        <m:r>
                          <m:t>1</m:t>
                        </m:r>
                      </m:sub>
                    </m:sSub>
                    <m:r>
                      <m:rPr>
                        <m:sty m:val="p"/>
                      </m:rPr>
                      <m:t>+</m:t>
                    </m:r>
                    <m:sSub>
                      <m:e>
                        <m:r>
                          <m:t>ϕ</m:t>
                        </m:r>
                      </m:e>
                      <m:sub>
                        <m:r>
                          <m:t>2</m:t>
                        </m:r>
                      </m:sub>
                    </m:sSub>
                    <m:sSub>
                      <m:e>
                        <m:r>
                          <m:t>z</m:t>
                        </m:r>
                      </m:e>
                      <m:sub>
                        <m:r>
                          <m:t>t</m:t>
                        </m:r>
                        <m:r>
                          <m:rPr>
                            <m:sty m:val="p"/>
                          </m:rPr>
                          <m:t>−</m:t>
                        </m:r>
                        <m:r>
                          <m:t>2</m:t>
                        </m:r>
                      </m:sub>
                    </m:sSub>
                    <m:r>
                      <m:rPr>
                        <m:sty m:val="p"/>
                      </m:rPr>
                      <m:t>+</m:t>
                    </m:r>
                    <m:sSub>
                      <m:e>
                        <m:r>
                          <m:t>ϵ</m:t>
                        </m:r>
                      </m:e>
                      <m:sub>
                        <m:r>
                          <m:t>t</m:t>
                        </m:r>
                      </m:sub>
                    </m:sSub>
                  </m:oMath>
                </a14:m>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ARIMA(1,1,1):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sSub>
                      <m:e>
                        <m:r>
                          <m:t>z</m:t>
                        </m:r>
                      </m:e>
                      <m:sub>
                        <m:r>
                          <m:t>t</m:t>
                        </m:r>
                      </m:sub>
                    </m:sSub>
                    <m:r>
                      <m:rPr>
                        <m:sty m:val="p"/>
                      </m:rPr>
                      <m:t>=</m:t>
                    </m:r>
                    <m:sSub>
                      <m:e>
                        <m:r>
                          <m:t>ϕ</m:t>
                        </m:r>
                      </m:e>
                      <m:sub>
                        <m:r>
                          <m:t>1</m:t>
                        </m:r>
                      </m:sub>
                    </m:sSub>
                    <m:sSub>
                      <m:e>
                        <m:r>
                          <m:t>z</m:t>
                        </m:r>
                      </m:e>
                      <m:sub>
                        <m:r>
                          <m:t>t</m:t>
                        </m:r>
                        <m:r>
                          <m:rPr>
                            <m:sty m:val="p"/>
                          </m:rPr>
                          <m:t>−</m:t>
                        </m:r>
                        <m:r>
                          <m:t>1</m:t>
                        </m:r>
                      </m:sub>
                    </m:sSub>
                    <m:r>
                      <m:rPr>
                        <m:sty m:val="p"/>
                      </m:rPr>
                      <m:t>+</m:t>
                    </m:r>
                    <m:sSub>
                      <m:e>
                        <m:r>
                          <m:t>ϵ</m:t>
                        </m:r>
                      </m:e>
                      <m:sub>
                        <m:r>
                          <m:t>t</m:t>
                        </m:r>
                      </m:sub>
                    </m:sSub>
                    <m:r>
                      <m:rPr>
                        <m:sty m:val="p"/>
                      </m:rPr>
                      <m:t>−</m:t>
                    </m:r>
                    <m:sSub>
                      <m:e>
                        <m:r>
                          <m:t>θ</m:t>
                        </m:r>
                      </m:e>
                      <m:sub>
                        <m:r>
                          <m:t>1</m:t>
                        </m:r>
                      </m:sub>
                    </m:sSub>
                    <m:sSub>
                      <m:e>
                        <m:r>
                          <m:t>ϵ</m:t>
                        </m:r>
                      </m:e>
                      <m:sub>
                        <m:r>
                          <m:t>t</m:t>
                        </m:r>
                        <m:r>
                          <m:rPr>
                            <m:sty m:val="p"/>
                          </m:rPr>
                          <m:t>−</m:t>
                        </m:r>
                        <m:r>
                          <m:t>1</m:t>
                        </m:r>
                      </m:sub>
                    </m:sSub>
                  </m:oMath>
                </a14:m>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ARIMA Models Fit Plots</a:t>
            </a:r>
          </a:p>
        </p:txBody>
      </p:sp>
      <p:sp>
        <p:nvSpPr>
          <p:cNvPr id="4" name="Text Placeholder 3"/>
          <p:cNvSpPr>
            <a:spLocks noGrp="1"/>
          </p:cNvSpPr>
          <p:nvPr>
            <p:ph idx="2" sz="half" type="body"/>
          </p:nvPr>
        </p:nvSpPr>
        <p:spPr/>
        <p:txBody>
          <a:bodyPr/>
          <a:lstStyle/>
          <a:p>
            <a:pPr lvl="0" indent="0" marL="0">
              <a:buNone/>
            </a:pPr>
            <a:r>
              <a:rPr/>
              <a:t>The model performs poorly when used to predict 10 values into the future.</a:t>
            </a:r>
          </a:p>
          <a:p>
            <a:pPr lvl="0" indent="0" marL="0">
              <a:buNone/>
            </a:pPr>
            <a:r>
              <a:rPr i="1"/>
              <a:t>ARIMA(2,1,0) Model with 20 step ahead predictions</a:t>
            </a:r>
            <a:r>
              <a:rPr/>
              <a:t> </a:t>
            </a:r>
          </a:p>
          <a:p>
            <a:pPr lvl="0" indent="0" marL="0">
              <a:buNone/>
            </a:pPr>
            <a:r>
              <a:rPr/>
              <a:t>However, when looking at sequential prediction, the model does incredibly well in the prediction region:</a:t>
            </a:r>
          </a:p>
          <a:p>
            <a:pPr lvl="0" indent="0" marL="0">
              <a:buNone/>
            </a:pPr>
            <a:r>
              <a:rPr i="1"/>
              <a:t>ARIMA(2,1,0) Model with sequential prediction</a:t>
            </a:r>
            <a:r>
              <a:rPr/>
              <a:t> </a:t>
            </a:r>
          </a:p>
          <a:p>
            <a:pPr lvl="0" indent="0" marL="0">
              <a:buNone/>
            </a:pPr>
            <a:r>
              <a:rPr/>
              <a:t>Similarly for ARIMA(1,1,1):</a:t>
            </a:r>
          </a:p>
          <a:p>
            <a:pPr lvl="0" indent="0" marL="0">
              <a:buNone/>
            </a:pPr>
            <a:r>
              <a:rPr i="1"/>
              <a:t>ARIMA(1,1,1) Model with 20 step ahead predictions</a:t>
            </a:r>
          </a:p>
        </p:txBody>
      </p:sp>
      <p:pic>
        <p:nvPicPr>
          <p:cNvPr descr="DS809ProjectPresentation_files/figure-pptx/unnamed-chunk-47-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i="1"/>
              <a:t>ARIMA(1,1,1) Model with sequential prediction</a:t>
            </a:r>
          </a:p>
        </p:txBody>
      </p:sp>
      <p:pic>
        <p:nvPicPr>
          <p:cNvPr descr="DS809ProjectPresentation_files/figure-pptx/unnamed-chunk-48-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ARIMA Models Confirming White Noise</a:t>
            </a:r>
          </a:p>
        </p:txBody>
      </p:sp>
      <p:sp>
        <p:nvSpPr>
          <p:cNvPr id="3" name="Content Placeholder 2"/>
          <p:cNvSpPr>
            <a:spLocks noGrp="1"/>
          </p:cNvSpPr>
          <p:nvPr>
            <p:ph idx="1"/>
          </p:nvPr>
        </p:nvSpPr>
        <p:spPr/>
        <p:txBody>
          <a:bodyPr/>
          <a:lstStyle/>
          <a:p>
            <a:pPr lvl="0" indent="0" marL="0">
              <a:buNone/>
            </a:pPr>
            <a:r>
              <a:rPr/>
              <a:t>The residuals are reviewed for white noise.</a:t>
            </a:r>
          </a:p>
          <a:p>
            <a:pPr lvl="0" indent="0">
              <a:buNone/>
            </a:pPr>
            <a:r>
              <a:rPr>
                <a:latin typeface="Courier"/>
              </a:rPr>
              <a:t>## 
##  Box-Pierce test
## 
## data:  arima210$residuals
## X-squared = 28.268, df = 20, p-value = 0.1032</a:t>
            </a:r>
          </a:p>
          <a:p>
            <a:pPr lvl="0" indent="0">
              <a:buNone/>
            </a:pPr>
            <a:r>
              <a:rPr>
                <a:latin typeface="Courier"/>
              </a:rPr>
              <a:t>## 
##  Box-Pierce test
## 
## data:  arima111$residuals
## X-squared = 27.886, df = 20, p-value = 0.1121</a:t>
            </a:r>
          </a:p>
          <a:p>
            <a:pPr lvl="0" indent="0" marL="0">
              <a:buNone/>
            </a:pPr>
            <a:r>
              <a:rPr/>
              <a:t>Both are marginally white noise based on the above Box-Pierce tests. Success! But these models can be improved by stochastic residual correction outlined below.</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Stochastic Residual Corrections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following models are reviewed in this section to assess residual correction using ARIMA on the respective resulting residuals:</a:t>
                </a:r>
              </a:p>
              <a:p>
                <a:pPr lvl="0"/>
                <a:r>
                  <a:rPr/>
                  <a:t>Regression Model</a:t>
                </a:r>
              </a:p>
              <a:p>
                <a:pPr lvl="0"/>
                <a:r>
                  <a:rPr/>
                  <a:t>Harmonic Model with 15 harmonics</a:t>
                </a:r>
              </a:p>
              <a:p>
                <a:pPr lvl="0" indent="0" marL="0">
                  <a:buNone/>
                </a:pPr>
                <a:r>
                  <a:rPr/>
                  <a:t>The Polynomial Model with </a:t>
                </a:r>
                <a14:m>
                  <m:oMath xmlns:m="http://schemas.openxmlformats.org/officeDocument/2006/math">
                    <m:r>
                      <m:t>k</m:t>
                    </m:r>
                    <m:r>
                      <m:rPr>
                        <m:sty m:val="p"/>
                      </m:rPr>
                      <m:t>=</m:t>
                    </m:r>
                    <m:r>
                      <m:t>14</m:t>
                    </m:r>
                  </m:oMath>
                </a14:m>
                <a:r>
                  <a:rPr/>
                  <a:t> is not included in this section due to computational restrictions in the approximation methods used to estimate ARIMA models. Reciprocals are taken of the various polynomial terms which result in computational singularities. For example </a:t>
                </a:r>
                <a14:m>
                  <m:oMath xmlns:m="http://schemas.openxmlformats.org/officeDocument/2006/math">
                    <m:sSup>
                      <m:e>
                        <m:r>
                          <m:t>t</m:t>
                        </m:r>
                      </m:e>
                      <m:sup>
                        <m:r>
                          <m:t>14</m:t>
                        </m:r>
                      </m:sup>
                    </m:sSup>
                  </m:oMath>
                </a14:m>
                <a:r>
                  <a:rPr/>
                  <a:t> at index </a:t>
                </a:r>
                <a14:m>
                  <m:oMath xmlns:m="http://schemas.openxmlformats.org/officeDocument/2006/math">
                    <m:r>
                      <m:t>t</m:t>
                    </m:r>
                    <m:r>
                      <m:rPr>
                        <m:sty m:val="p"/>
                      </m:rPr>
                      <m:t>=</m:t>
                    </m:r>
                    <m:r>
                      <m:t>423</m:t>
                    </m:r>
                  </m:oMath>
                </a14:m>
                <a:r>
                  <a:rPr/>
                  <a:t> results in a value greater that </a:t>
                </a:r>
                <a14:m>
                  <m:oMath xmlns:m="http://schemas.openxmlformats.org/officeDocument/2006/math">
                    <m:sSup>
                      <m:e>
                        <m:r>
                          <m:t>10</m:t>
                        </m:r>
                      </m:e>
                      <m:sup>
                        <m:r>
                          <m:t>36</m:t>
                        </m:r>
                      </m:sup>
                    </m:sSup>
                  </m:oMath>
                </a14:m>
                <a:r>
                  <a:rPr/>
                  <a:t>. The reciprocal is interpreted as singularity by approximation.</a:t>
                </a:r>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Stochastic Residual Correction for Regression Model</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The regression model is:</a:t>
                </a:r>
              </a:p>
              <a:p>
                <a:pPr lvl="0" indent="0" marL="0">
                  <a:buNone/>
                </a:pPr>
                <a14:m>
                  <m:oMath xmlns:m="http://schemas.openxmlformats.org/officeDocument/2006/math">
                    <m:r>
                      <m:t>I</m:t>
                    </m:r>
                    <m:r>
                      <m:t>I</m:t>
                    </m:r>
                    <m:r>
                      <m:t>P</m:t>
                    </m:r>
                    <m:r>
                      <m:t>I</m:t>
                    </m:r>
                    <m:d>
                      <m:dPr>
                        <m:begChr m:val="("/>
                        <m:endChr m:val=")"/>
                        <m:sepChr m:val=""/>
                        <m:grow/>
                      </m:dPr>
                      <m:e>
                        <m:r>
                          <m:t>T</m:t>
                        </m:r>
                        <m:r>
                          <m:t>B</m:t>
                        </m:r>
                        <m:r>
                          <m:t>i</m:t>
                        </m:r>
                        <m:r>
                          <m:t>l</m:t>
                        </m:r>
                        <m:r>
                          <m:t>l</m:t>
                        </m:r>
                        <m:r>
                          <m:t>C</m:t>
                        </m:r>
                        <m:r>
                          <m:t>l</m:t>
                        </m:r>
                        <m:r>
                          <m:t>o</m:t>
                        </m:r>
                        <m:r>
                          <m:t>s</m:t>
                        </m:r>
                        <m:r>
                          <m:t>e</m:t>
                        </m:r>
                        <m:r>
                          <m:rPr>
                            <m:sty m:val="p"/>
                          </m:rPr>
                          <m:t>,</m:t>
                        </m:r>
                        <m:r>
                          <m:t>I</m:t>
                        </m:r>
                        <m:r>
                          <m:t>n</m:t>
                        </m:r>
                        <m:r>
                          <m:t>f</m:t>
                        </m:r>
                        <m:r>
                          <m:t>R</m:t>
                        </m:r>
                        <m:r>
                          <m:t>a</m:t>
                        </m:r>
                        <m:r>
                          <m:t>t</m:t>
                        </m:r>
                        <m:r>
                          <m:t>e</m:t>
                        </m:r>
                        <m:r>
                          <m:rPr>
                            <m:sty m:val="p"/>
                          </m:rPr>
                          <m:t>,</m:t>
                        </m:r>
                        <m:r>
                          <m:t>M</m:t>
                        </m:r>
                        <m:r>
                          <m:t>2</m:t>
                        </m:r>
                        <m:r>
                          <m:rPr>
                            <m:sty m:val="p"/>
                          </m:rPr>
                          <m:t>,</m:t>
                        </m:r>
                        <m:r>
                          <m:t>U</m:t>
                        </m:r>
                        <m:r>
                          <m:t>n</m:t>
                        </m:r>
                        <m:r>
                          <m:t>e</m:t>
                        </m:r>
                        <m:r>
                          <m:t>m</m:t>
                        </m:r>
                        <m:r>
                          <m:t>p</m:t>
                        </m:r>
                        <m:r>
                          <m:t>R</m:t>
                        </m:r>
                        <m:r>
                          <m:t>a</m:t>
                        </m:r>
                        <m:r>
                          <m:t>t</m:t>
                        </m:r>
                        <m:r>
                          <m:t>e</m:t>
                        </m:r>
                        <m:r>
                          <m:rPr>
                            <m:sty m:val="p"/>
                          </m:rPr>
                          <m:t>,</m:t>
                        </m:r>
                        <m:r>
                          <m:t>R</m:t>
                        </m:r>
                        <m:r>
                          <m:t>e</m:t>
                        </m:r>
                        <m:r>
                          <m:t>c</m:t>
                        </m:r>
                        <m:r>
                          <m:t>e</m:t>
                        </m:r>
                        <m:r>
                          <m:t>s</m:t>
                        </m:r>
                        <m:r>
                          <m:t>s</m:t>
                        </m:r>
                        <m:r>
                          <m:t>i</m:t>
                        </m:r>
                        <m:r>
                          <m:t>o</m:t>
                        </m:r>
                        <m:r>
                          <m:t>n</m:t>
                        </m:r>
                      </m:e>
                    </m:d>
                    <m:r>
                      <m:rPr>
                        <m:sty m:val="p"/>
                      </m:rPr>
                      <m:t>=</m:t>
                    </m:r>
                    <m:sSub>
                      <m:e>
                        <m:acc>
                          <m:accPr>
                            <m:chr m:val="̂"/>
                          </m:accPr>
                          <m:e>
                            <m:r>
                              <m:t>β</m:t>
                            </m:r>
                          </m:e>
                        </m:acc>
                      </m:e>
                      <m:sub>
                        <m:r>
                          <m:t>0</m:t>
                        </m:r>
                      </m:sub>
                    </m:sSub>
                    <m:r>
                      <m:rPr>
                        <m:sty m:val="p"/>
                      </m:rPr>
                      <m:t>+</m:t>
                    </m:r>
                    <m:sSub>
                      <m:e>
                        <m:acc>
                          <m:accPr>
                            <m:chr m:val="̂"/>
                          </m:accPr>
                          <m:e>
                            <m:r>
                              <m:t>β</m:t>
                            </m:r>
                          </m:e>
                        </m:acc>
                      </m:e>
                      <m:sub>
                        <m:r>
                          <m:t>1</m:t>
                        </m:r>
                      </m:sub>
                    </m:sSub>
                    <m:r>
                      <m:t>T</m:t>
                    </m:r>
                    <m:r>
                      <m:t>B</m:t>
                    </m:r>
                    <m:r>
                      <m:t>i</m:t>
                    </m:r>
                    <m:r>
                      <m:t>l</m:t>
                    </m:r>
                    <m:r>
                      <m:t>l</m:t>
                    </m:r>
                    <m:r>
                      <m:t>C</m:t>
                    </m:r>
                    <m:r>
                      <m:t>L</m:t>
                    </m:r>
                    <m:r>
                      <m:t>o</m:t>
                    </m:r>
                    <m:r>
                      <m:t>s</m:t>
                    </m:r>
                    <m:r>
                      <m:t>e</m:t>
                    </m:r>
                    <m:r>
                      <m:rPr>
                        <m:sty m:val="p"/>
                      </m:rPr>
                      <m:t>+</m:t>
                    </m:r>
                    <m:sSub>
                      <m:e>
                        <m:acc>
                          <m:accPr>
                            <m:chr m:val="̂"/>
                          </m:accPr>
                          <m:e>
                            <m:r>
                              <m:t>β</m:t>
                            </m:r>
                          </m:e>
                        </m:acc>
                      </m:e>
                      <m:sub>
                        <m:r>
                          <m:t>3</m:t>
                        </m:r>
                      </m:sub>
                    </m:sSub>
                    <m:r>
                      <m:t>I</m:t>
                    </m:r>
                    <m:r>
                      <m:t>n</m:t>
                    </m:r>
                    <m:r>
                      <m:t>f</m:t>
                    </m:r>
                    <m:r>
                      <m:t>R</m:t>
                    </m:r>
                    <m:r>
                      <m:t>a</m:t>
                    </m:r>
                    <m:r>
                      <m:t>t</m:t>
                    </m:r>
                    <m:r>
                      <m:t>e</m:t>
                    </m:r>
                    <m:r>
                      <m:rPr>
                        <m:sty m:val="p"/>
                      </m:rPr>
                      <m:t>+</m:t>
                    </m:r>
                    <m:sSub>
                      <m:e>
                        <m:acc>
                          <m:accPr>
                            <m:chr m:val="̂"/>
                          </m:accPr>
                          <m:e>
                            <m:r>
                              <m:t>β</m:t>
                            </m:r>
                          </m:e>
                        </m:acc>
                      </m:e>
                      <m:sub>
                        <m:r>
                          <m:t>5</m:t>
                        </m:r>
                      </m:sub>
                    </m:sSub>
                    <m:r>
                      <m:t>M</m:t>
                    </m:r>
                    <m:r>
                      <m:t>2</m:t>
                    </m:r>
                    <m:r>
                      <m:rPr>
                        <m:sty m:val="p"/>
                      </m:rPr>
                      <m:t>+</m:t>
                    </m:r>
                    <m:sSub>
                      <m:e>
                        <m:acc>
                          <m:accPr>
                            <m:chr m:val="̂"/>
                          </m:accPr>
                          <m:e>
                            <m:r>
                              <m:t>β</m:t>
                            </m:r>
                          </m:e>
                        </m:acc>
                      </m:e>
                      <m:sub>
                        <m:r>
                          <m:t>6</m:t>
                        </m:r>
                      </m:sub>
                    </m:sSub>
                    <m:r>
                      <m:t>U</m:t>
                    </m:r>
                    <m:r>
                      <m:t>n</m:t>
                    </m:r>
                    <m:r>
                      <m:t>e</m:t>
                    </m:r>
                    <m:r>
                      <m:t>m</m:t>
                    </m:r>
                    <m:r>
                      <m:t>p</m:t>
                    </m:r>
                    <m:r>
                      <m:t>R</m:t>
                    </m:r>
                    <m:r>
                      <m:t>a</m:t>
                    </m:r>
                    <m:r>
                      <m:t>t</m:t>
                    </m:r>
                    <m:r>
                      <m:t>e</m:t>
                    </m:r>
                    <m:r>
                      <m:rPr>
                        <m:sty m:val="p"/>
                      </m:rPr>
                      <m:t>+</m:t>
                    </m:r>
                    <m:sSub>
                      <m:e>
                        <m:acc>
                          <m:accPr>
                            <m:chr m:val="̂"/>
                          </m:accPr>
                          <m:e>
                            <m:r>
                              <m:t>β</m:t>
                            </m:r>
                          </m:e>
                        </m:acc>
                      </m:e>
                      <m:sub>
                        <m:r>
                          <m:t>7</m:t>
                        </m:r>
                      </m:sub>
                    </m:sSub>
                    <m:r>
                      <m:t>R</m:t>
                    </m:r>
                    <m:r>
                      <m:t>e</m:t>
                    </m:r>
                    <m:r>
                      <m:t>c</m:t>
                    </m:r>
                    <m:r>
                      <m:t>e</m:t>
                    </m:r>
                    <m:r>
                      <m:t>s</m:t>
                    </m:r>
                    <m:r>
                      <m:t>s</m:t>
                    </m:r>
                    <m:r>
                      <m:t>i</m:t>
                    </m:r>
                    <m:r>
                      <m:t>o</m:t>
                    </m:r>
                    <m:r>
                      <m:t>n</m:t>
                    </m:r>
                    <m:r>
                      <m:rPr>
                        <m:sty m:val="p"/>
                      </m:rPr>
                      <m:t>+</m:t>
                    </m:r>
                    <m:sSub>
                      <m:e>
                        <m:r>
                          <m:t>ϵ</m:t>
                        </m:r>
                      </m:e>
                      <m:sub>
                        <m:r>
                          <m:t>t</m:t>
                        </m:r>
                      </m:sub>
                    </m:sSub>
                  </m:oMath>
                </a14:m>
              </a:p>
              <a:p>
                <a:pPr lvl="0" indent="0" marL="0">
                  <a:buNone/>
                </a:pPr>
                <a:r>
                  <a:rPr/>
                  <a:t>And the residuals of this model were not stationary, therefore the first difference is taken to induce stationarity.</a:t>
                </a:r>
              </a:p>
              <a:p>
                <a:pPr lvl="0" indent="0" marL="0">
                  <a:buNone/>
                </a:pPr>
                <a:r>
                  <a:rPr/>
                  <a:t>Next the PACF is investigated for ARIMA parameter assignment</a:t>
                </a:r>
              </a:p>
              <a:p>
                <a:pPr lvl="0" indent="0" marL="0">
                  <a:buNone/>
                </a:pPr>
                <a:r>
                  <a:rPr/>
                  <a:t>As both appear potentially cuff-off or fast sinusoidal decay a search is again performed for reasonable </a:t>
                </a:r>
                <a14:m>
                  <m:oMath xmlns:m="http://schemas.openxmlformats.org/officeDocument/2006/math">
                    <m:r>
                      <m:t>p</m:t>
                    </m:r>
                  </m:oMath>
                </a14:m>
                <a:r>
                  <a:rPr/>
                  <a:t> and </a:t>
                </a:r>
                <a14:m>
                  <m:oMath xmlns:m="http://schemas.openxmlformats.org/officeDocument/2006/math">
                    <m:r>
                      <m:t>q</m:t>
                    </m:r>
                  </m:oMath>
                </a14:m>
                <a:r>
                  <a:rPr/>
                  <a:t> values:</a:t>
                </a:r>
              </a:p>
            </p:txBody>
          </p:sp>
        </mc:Choice>
      </mc:AlternateContent>
      <p:pic>
        <p:nvPicPr>
          <p:cNvPr descr="DS809ProjectPresentation_files/figure-pptx/unnamed-chunk-5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i="1"/>
              <a:t>ARIMA model AIC Heatmap</a:t>
            </a:r>
          </a:p>
        </p:txBody>
      </p:sp>
      <p:pic>
        <p:nvPicPr>
          <p:cNvPr descr="DS809ProjectPresentation_files/figure-pptx/unnamed-chunk-5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p>
              <a:p>
                <a:pPr lvl="0" indent="0" marL="0">
                  <a:buNone/>
                </a:pPr>
                <a:r>
                  <a:rPr/>
                  <a:t>The minimum AIC occurs at </a:t>
                </a:r>
                <a14:m>
                  <m:oMath xmlns:m="http://schemas.openxmlformats.org/officeDocument/2006/math">
                    <m:r>
                      <m:t>p</m:t>
                    </m:r>
                    <m:r>
                      <m:rPr>
                        <m:sty m:val="p"/>
                      </m:rPr>
                      <m:t>=</m:t>
                    </m:r>
                    <m:r>
                      <m:t>3</m:t>
                    </m:r>
                  </m:oMath>
                </a14:m>
                <a:r>
                  <a:rPr/>
                  <a:t>, </a:t>
                </a:r>
                <a14:m>
                  <m:oMath xmlns:m="http://schemas.openxmlformats.org/officeDocument/2006/math">
                    <m:r>
                      <m:t>q</m:t>
                    </m:r>
                    <m:r>
                      <m:rPr>
                        <m:sty m:val="p"/>
                      </m:rPr>
                      <m:t>=</m:t>
                    </m:r>
                    <m:r>
                      <m:t>0</m:t>
                    </m:r>
                  </m:oMath>
                </a14:m>
                <a:r>
                  <a:rPr/>
                  <a:t>. Therefore an ARIMA(3,0,0) is fit to the residuals.</a:t>
                </a:r>
              </a:p>
            </p:txBody>
          </p:sp>
        </mc:Choice>
      </mc:AlternateContent>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lgn="r">
                        <a:buNone/>
                      </a:pPr>
                      <a:r>
                        <a:rPr/>
                        <a:t>p_index</a:t>
                      </a:r>
                    </a:p>
                  </a:txBody>
                  <a:tcPr/>
                </a:tc>
                <a:tc>
                  <a:txBody>
                    <a:bodyPr/>
                    <a:lstStyle/>
                    <a:p>
                      <a:pPr lvl="0" indent="0" marL="0" algn="r">
                        <a:buNone/>
                      </a:pPr>
                      <a:r>
                        <a:rPr/>
                        <a:t>q_index</a:t>
                      </a:r>
                    </a:p>
                  </a:txBody>
                  <a:tcPr/>
                </a:tc>
                <a:tc>
                  <a:txBody>
                    <a:bodyPr/>
                    <a:lstStyle/>
                    <a:p>
                      <a:pPr lvl="0" indent="0" marL="0" algn="r">
                        <a:buNone/>
                      </a:pPr>
                      <a:r>
                        <a:rPr/>
                        <a:t>arima_aic</a:t>
                      </a:r>
                    </a:p>
                  </a:txBody>
                  <a:tcPr/>
                </a:tc>
              </a:tr>
              <a:tr h="0">
                <a:tc>
                  <a:txBody>
                    <a:bodyPr/>
                    <a:lstStyle/>
                    <a:p>
                      <a:pPr lvl="0" indent="0" marL="0" algn="r">
                        <a:buNone/>
                      </a:pPr>
                      <a:r>
                        <a:rPr/>
                        <a:t>3</a:t>
                      </a:r>
                    </a:p>
                  </a:txBody>
                </a:tc>
                <a:tc>
                  <a:txBody>
                    <a:bodyPr/>
                    <a:lstStyle/>
                    <a:p>
                      <a:pPr lvl="0" indent="0" marL="0" algn="r">
                        <a:buNone/>
                      </a:pPr>
                      <a:r>
                        <a:rPr/>
                        <a:t>0</a:t>
                      </a:r>
                    </a:p>
                  </a:txBody>
                </a:tc>
                <a:tc>
                  <a:txBody>
                    <a:bodyPr/>
                    <a:lstStyle/>
                    <a:p>
                      <a:pPr lvl="0" indent="0" marL="0" algn="r">
                        <a:buNone/>
                      </a:pPr>
                      <a:r>
                        <a:rPr/>
                        <a:t>-1607.192</a:t>
                      </a:r>
                    </a:p>
                  </a:txBody>
                </a:tc>
              </a:tr>
              <a:tr h="0">
                <a:tc>
                  <a:txBody>
                    <a:bodyPr/>
                    <a:lstStyle/>
                    <a:p>
                      <a:pPr lvl="0" indent="0" marL="0" algn="r">
                        <a:buNone/>
                      </a:pPr>
                      <a:r>
                        <a:rPr/>
                        <a:t>1</a:t>
                      </a:r>
                    </a:p>
                  </a:txBody>
                </a:tc>
                <a:tc>
                  <a:txBody>
                    <a:bodyPr/>
                    <a:lstStyle/>
                    <a:p>
                      <a:pPr lvl="0" indent="0" marL="0" algn="r">
                        <a:buNone/>
                      </a:pPr>
                      <a:r>
                        <a:rPr/>
                        <a:t>3</a:t>
                      </a:r>
                    </a:p>
                  </a:txBody>
                </a:tc>
                <a:tc>
                  <a:txBody>
                    <a:bodyPr/>
                    <a:lstStyle/>
                    <a:p>
                      <a:pPr lvl="0" indent="0" marL="0" algn="r">
                        <a:buNone/>
                      </a:pPr>
                      <a:r>
                        <a:rPr/>
                        <a:t>-1606.707</a:t>
                      </a:r>
                    </a:p>
                  </a:txBody>
                </a:tc>
              </a:tr>
              <a:tr h="0">
                <a:tc>
                  <a:txBody>
                    <a:bodyPr/>
                    <a:lstStyle/>
                    <a:p>
                      <a:pPr lvl="0" indent="0" marL="0" algn="r">
                        <a:buNone/>
                      </a:pPr>
                      <a:r>
                        <a:rPr/>
                        <a:t>1</a:t>
                      </a:r>
                    </a:p>
                  </a:txBody>
                </a:tc>
                <a:tc>
                  <a:txBody>
                    <a:bodyPr/>
                    <a:lstStyle/>
                    <a:p>
                      <a:pPr lvl="0" indent="0" marL="0" algn="r">
                        <a:buNone/>
                      </a:pPr>
                      <a:r>
                        <a:rPr/>
                        <a:t>2</a:t>
                      </a:r>
                    </a:p>
                  </a:txBody>
                </a:tc>
                <a:tc>
                  <a:txBody>
                    <a:bodyPr/>
                    <a:lstStyle/>
                    <a:p>
                      <a:pPr lvl="0" indent="0" marL="0" algn="r">
                        <a:buNone/>
                      </a:pPr>
                      <a:r>
                        <a:rPr/>
                        <a:t>-1606.460</a:t>
                      </a: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Project Goal</a:t>
            </a:r>
          </a:p>
        </p:txBody>
      </p:sp>
      <p:sp>
        <p:nvSpPr>
          <p:cNvPr id="3" name="Content Placeholder 2"/>
          <p:cNvSpPr>
            <a:spLocks noGrp="1"/>
          </p:cNvSpPr>
          <p:nvPr>
            <p:ph idx="1"/>
          </p:nvPr>
        </p:nvSpPr>
        <p:spPr/>
        <p:txBody>
          <a:bodyPr/>
          <a:lstStyle/>
          <a:p>
            <a:pPr lvl="0" indent="0" marL="0">
              <a:buNone/>
            </a:pPr>
            <a:r>
              <a:rPr/>
              <a:t>The goal of any time series analysis is to achieve white noise residuals. By achieving white noise residuals one can conclude that a model has captured the non-stochastic behavior of the modeled series.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Stochastic Residual Correction Model Fit Plot</a:t>
            </a:r>
          </a:p>
        </p:txBody>
      </p:sp>
      <p:sp>
        <p:nvSpPr>
          <p:cNvPr id="4" name="Text Placeholder 3"/>
          <p:cNvSpPr>
            <a:spLocks noGrp="1"/>
          </p:cNvSpPr>
          <p:nvPr>
            <p:ph idx="2" sz="half" type="body"/>
          </p:nvPr>
        </p:nvSpPr>
        <p:spPr/>
        <p:txBody>
          <a:bodyPr/>
          <a:lstStyle/>
          <a:p>
            <a:pPr lvl="0" indent="0" marL="0">
              <a:buNone/>
            </a:pPr>
            <a:r>
              <a:rPr/>
              <a:t>Again, n ahead performs poorly:</a:t>
            </a:r>
          </a:p>
          <a:p>
            <a:pPr lvl="0" indent="0" marL="0">
              <a:buNone/>
            </a:pPr>
            <a:r>
              <a:rPr i="1"/>
              <a:t>Regression with ARIMA(3,0,0) n ahead</a:t>
            </a:r>
          </a:p>
        </p:txBody>
      </p:sp>
      <p:pic>
        <p:nvPicPr>
          <p:cNvPr descr="DS809ProjectPresentation_files/figure-pptx/unnamed-chunk-54-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However as seen before, when looking at one step ahead prediction values, the prediction clearly performs much better:</a:t>
            </a:r>
          </a:p>
          <a:p>
            <a:pPr lvl="0" indent="0" marL="0">
              <a:buNone/>
            </a:pPr>
            <a:r>
              <a:rPr i="1"/>
              <a:t>Regression with ARIMA(3,0,0) sequential - prediction region</a:t>
            </a:r>
          </a:p>
        </p:txBody>
      </p:sp>
      <p:pic>
        <p:nvPicPr>
          <p:cNvPr descr="DS809ProjectPresentation_files/figure-pptx/unnamed-chunk-5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Stochastic Residual Correction Model Summary</a:t>
            </a:r>
          </a:p>
        </p:txBody>
      </p:sp>
      <p:sp>
        <p:nvSpPr>
          <p:cNvPr id="3" name="Content Placeholder 2"/>
          <p:cNvSpPr>
            <a:spLocks noGrp="1"/>
          </p:cNvSpPr>
          <p:nvPr>
            <p:ph idx="1"/>
          </p:nvPr>
        </p:nvSpPr>
        <p:spPr/>
        <p:txBody>
          <a:bodyPr/>
          <a:lstStyle/>
          <a:p>
            <a:pPr lvl="0" indent="0">
              <a:buNone/>
            </a:pPr>
            <a:r>
              <a:rPr>
                <a:latin typeface="Courier"/>
              </a:rPr>
              <a:t>## 
## Call:
## arima(x = df.ts.modelset.train$IIPI, order = c(3, 0, 0), xreg = df.ts.modelset.train %&gt;% 
##     select(-c("Date_form", "IIPI", "GDP", "IndPro")))
## 
## Coefficients:
##          ar1      ar2      ar3  intercept  TBillClose  InfRate       M2
##       1.2594  -0.1352  -0.1282   110.3489     -0.0243   1.9988  -0.0036
## s.e.  0.0499   0.0802   0.0498    44.8738      0.3770   0.4747   0.0056
##       UnempRate  Recession
##         -0.3204     0.7069
## s.e.     1.0666     1.1781
## 
## sigma^2 estimated as 13.02:  log likelihood = -1145.71,  aic = 2309.42</a:t>
            </a:r>
          </a:p>
          <a:p>
            <a:pPr lvl="0" indent="0" marL="0">
              <a:buNone/>
            </a:pPr>
            <a:r>
              <a:rPr/>
              <a:t>All the regression coefficients become insignificant except the intercept and InfRate.</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Stochastic Residual Correction Confirming White Noise</a:t>
            </a:r>
          </a:p>
        </p:txBody>
      </p:sp>
      <p:sp>
        <p:nvSpPr>
          <p:cNvPr id="4" name="Text Placeholder 3"/>
          <p:cNvSpPr>
            <a:spLocks noGrp="1"/>
          </p:cNvSpPr>
          <p:nvPr>
            <p:ph idx="2" sz="half" type="body"/>
          </p:nvPr>
        </p:nvSpPr>
        <p:spPr/>
        <p:txBody>
          <a:bodyPr/>
          <a:lstStyle/>
          <a:p>
            <a:pPr lvl="0" indent="0" marL="0">
              <a:buNone/>
            </a:pPr>
            <a:r>
              <a:rPr/>
              <a:t>The residuals of the regression model with ARMIA residual correction are white noise.</a:t>
            </a:r>
          </a:p>
          <a:p>
            <a:pPr lvl="0" indent="0">
              <a:buNone/>
            </a:pPr>
            <a:r>
              <a:rPr>
                <a:latin typeface="Courier"/>
              </a:rPr>
              <a:t>## 
##  Box-Pierce test
## 
## data:  mlm.ts2.arima300$residuals
## X-squared = 0.0015202, df = 1, p-value = 0.9689</a:t>
            </a:r>
          </a:p>
        </p:txBody>
      </p:sp>
      <p:pic>
        <p:nvPicPr>
          <p:cNvPr descr="DS809ProjectPresentation_files/figure-pptx/unnamed-chunk-57-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Stochastic Residual Correction for Harmonic Model</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The harmonic model is (</a:t>
                </a:r>
                <a14:m>
                  <m:oMath xmlns:m="http://schemas.openxmlformats.org/officeDocument/2006/math">
                    <m:r>
                      <m:t>i</m:t>
                    </m:r>
                    <m:r>
                      <m:rPr>
                        <m:sty m:val="p"/>
                      </m:rPr>
                      <m:t>∈</m:t>
                    </m:r>
                    <m:r>
                      <m:rPr>
                        <m:sty m:val="p"/>
                      </m:rPr>
                      <m:t>{</m:t>
                    </m:r>
                    <m:r>
                      <m:t>1</m:t>
                    </m:r>
                    <m:r>
                      <m:rPr>
                        <m:sty m:val="p"/>
                      </m:rPr>
                      <m:t>:</m:t>
                    </m:r>
                    <m:r>
                      <m:t>15</m:t>
                    </m:r>
                    <m:r>
                      <m:rPr>
                        <m:sty m:val="p"/>
                      </m:rPr>
                      <m:t>}</m:t>
                    </m:r>
                  </m:oMath>
                </a14:m>
                <a:r>
                  <a:rPr/>
                  <a:t>:</a:t>
                </a:r>
              </a:p>
              <a:p>
                <a:pPr lvl="0" indent="0" marL="0">
                  <a:buNone/>
                </a:pPr>
                <a14:m>
                  <m:oMath xmlns:m="http://schemas.openxmlformats.org/officeDocument/2006/math">
                    <m:r>
                      <m:t>I</m:t>
                    </m:r>
                    <m:r>
                      <m:t>I</m:t>
                    </m:r>
                    <m:r>
                      <m:t>P</m:t>
                    </m:r>
                    <m:r>
                      <m:t>I</m:t>
                    </m:r>
                    <m:d>
                      <m:dPr>
                        <m:begChr m:val="("/>
                        <m:endChr m:val=")"/>
                        <m:sepChr m:val=""/>
                        <m:grow/>
                      </m:dPr>
                      <m:e>
                        <m:r>
                          <m:t>t</m:t>
                        </m:r>
                      </m:e>
                    </m:d>
                    <m:r>
                      <m:rPr>
                        <m:sty m:val="p"/>
                      </m:rPr>
                      <m:t>=</m:t>
                    </m:r>
                    <m:sSub>
                      <m:e>
                        <m:acc>
                          <m:accPr>
                            <m:chr m:val="̂"/>
                          </m:accPr>
                          <m:e>
                            <m:r>
                              <m:t>β</m:t>
                            </m:r>
                          </m:e>
                        </m:acc>
                      </m:e>
                      <m:sub>
                        <m:r>
                          <m:t>0</m:t>
                        </m:r>
                      </m:sub>
                    </m:sSub>
                    <m:r>
                      <m:rPr>
                        <m:sty m:val="p"/>
                      </m:rPr>
                      <m:t>+</m:t>
                    </m:r>
                    <m:sSub>
                      <m:e>
                        <m:acc>
                          <m:accPr>
                            <m:chr m:val="̂"/>
                          </m:accPr>
                          <m:e>
                            <m:r>
                              <m:t>β</m:t>
                            </m:r>
                          </m:e>
                        </m:acc>
                      </m:e>
                      <m:sub>
                        <m:r>
                          <m:t>1</m:t>
                        </m:r>
                      </m:sub>
                    </m:sSub>
                    <m:r>
                      <m:t>t</m:t>
                    </m:r>
                    <m:r>
                      <m:rPr>
                        <m:sty m:val="p"/>
                      </m:rPr>
                      <m:t>+</m:t>
                    </m:r>
                    <m:r>
                      <m:rPr>
                        <m:sty m:val="p"/>
                      </m:rPr>
                      <m:t>∑</m:t>
                    </m:r>
                    <m:acc>
                      <m:accPr>
                        <m:chr m:val="̂"/>
                      </m:accPr>
                      <m:e>
                        <m:sSub>
                          <m:e>
                            <m:r>
                              <m:t>α</m:t>
                            </m:r>
                          </m:e>
                          <m:sub>
                            <m:r>
                              <m:t>i</m:t>
                            </m:r>
                          </m:sub>
                        </m:sSub>
                      </m:e>
                    </m:acc>
                    <m:r>
                      <m:t>s</m:t>
                    </m:r>
                    <m:r>
                      <m:t>i</m:t>
                    </m:r>
                    <m:r>
                      <m:t>n</m:t>
                    </m:r>
                    <m:d>
                      <m:dPr>
                        <m:begChr m:val="("/>
                        <m:endChr m:val=")"/>
                        <m:sepChr m:val=""/>
                        <m:grow/>
                      </m:dPr>
                      <m:e>
                        <m:f>
                          <m:fPr>
                            <m:type m:val="bar"/>
                          </m:fPr>
                          <m:num>
                            <m:r>
                              <m:t>2</m:t>
                            </m:r>
                            <m:r>
                              <m:t>π</m:t>
                            </m:r>
                            <m:r>
                              <m:t>i</m:t>
                            </m:r>
                          </m:num>
                          <m:den>
                            <m:r>
                              <m:t>s</m:t>
                            </m:r>
                          </m:den>
                        </m:f>
                        <m:r>
                          <m:t>t</m:t>
                        </m:r>
                      </m:e>
                    </m:d>
                    <m:r>
                      <m:rPr>
                        <m:sty m:val="p"/>
                      </m:rPr>
                      <m:t>+</m:t>
                    </m:r>
                    <m:r>
                      <m:rPr>
                        <m:sty m:val="p"/>
                      </m:rPr>
                      <m:t>∑</m:t>
                    </m:r>
                    <m:sSub>
                      <m:e>
                        <m:acc>
                          <m:accPr>
                            <m:chr m:val="̂"/>
                          </m:accPr>
                          <m:e>
                            <m:r>
                              <m:t>β</m:t>
                            </m:r>
                          </m:e>
                        </m:acc>
                      </m:e>
                      <m:sub>
                        <m:r>
                          <m:t>i</m:t>
                        </m:r>
                      </m:sub>
                    </m:sSub>
                    <m:r>
                      <m:t>c</m:t>
                    </m:r>
                    <m:r>
                      <m:t>o</m:t>
                    </m:r>
                    <m:r>
                      <m:t>s</m:t>
                    </m:r>
                    <m:d>
                      <m:dPr>
                        <m:begChr m:val="("/>
                        <m:endChr m:val=")"/>
                        <m:sepChr m:val=""/>
                        <m:grow/>
                      </m:dPr>
                      <m:e>
                        <m:f>
                          <m:fPr>
                            <m:type m:val="bar"/>
                          </m:fPr>
                          <m:num>
                            <m:r>
                              <m:t>2</m:t>
                            </m:r>
                            <m:r>
                              <m:t>π</m:t>
                            </m:r>
                            <m:r>
                              <m:t>i</m:t>
                            </m:r>
                          </m:num>
                          <m:den>
                            <m:r>
                              <m:t>s</m:t>
                            </m:r>
                          </m:den>
                        </m:f>
                        <m:r>
                          <m:t>t</m:t>
                        </m:r>
                      </m:e>
                    </m:d>
                    <m:r>
                      <m:rPr>
                        <m:sty m:val="p"/>
                      </m:rPr>
                      <m:t>+</m:t>
                    </m:r>
                    <m:sSub>
                      <m:e>
                        <m:r>
                          <m:t>ϵ</m:t>
                        </m:r>
                      </m:e>
                      <m:sub>
                        <m:r>
                          <m:t>t</m:t>
                        </m:r>
                      </m:sub>
                    </m:sSub>
                  </m:oMath>
                </a14:m>
              </a:p>
              <a:p>
                <a:pPr lvl="0" indent="0" marL="0">
                  <a:buNone/>
                </a:pPr>
                <a:r>
                  <a:rPr/>
                  <a:t>First, as a reminder the residuals were very clearly auto-correlated, but already stationary.</a:t>
                </a:r>
              </a:p>
              <a:p>
                <a:pPr lvl="0" indent="0" marL="0">
                  <a:buNone/>
                </a:pPr>
                <a:r>
                  <a:rPr/>
                  <a:t>The PACF is investigated to determine the appropriate ARIMA model.</a:t>
                </a:r>
              </a:p>
              <a:p>
                <a:pPr lvl="0" indent="0" marL="0">
                  <a:buNone/>
                </a:pPr>
                <a:r>
                  <a:rPr/>
                  <a:t>Both the ACF and PACF do not have a clear cut-off, and could be interpreted as showing exponential decay. Expectation is therefore that an ARMA(p,q) with </a:t>
                </a:r>
                <a14:m>
                  <m:oMath xmlns:m="http://schemas.openxmlformats.org/officeDocument/2006/math">
                    <m:r>
                      <m:t>p</m:t>
                    </m:r>
                    <m:r>
                      <m:rPr>
                        <m:sty m:val="p"/>
                      </m:rPr>
                      <m:t>,</m:t>
                    </m:r>
                    <m:r>
                      <m:t>q</m:t>
                    </m:r>
                    <m:r>
                      <m:rPr>
                        <m:sty m:val="p"/>
                      </m:rPr>
                      <m:t>∉</m:t>
                    </m:r>
                    <m:r>
                      <m:t>0</m:t>
                    </m:r>
                  </m:oMath>
                </a14:m>
                <a:r>
                  <a:rPr/>
                  <a:t>, will likely be applicable for the residual correction.</a:t>
                </a:r>
              </a:p>
            </p:txBody>
          </p:sp>
        </mc:Choice>
      </mc:AlternateContent>
      <p:pic>
        <p:nvPicPr>
          <p:cNvPr descr="DS809ProjectPresentation_files/figure-pptx/unnamed-chunk-58-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i="1"/>
              <a:t>ARIMA Model AIC Heatmap</a:t>
            </a:r>
          </a:p>
        </p:txBody>
      </p:sp>
      <p:pic>
        <p:nvPicPr>
          <p:cNvPr descr="DS809ProjectPresentation_files/figure-pptx/unnamed-chunk-59-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As seen in the above chart ARIMA(2,0,1) best fits the residuals.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lgn="r">
                        <a:buNone/>
                      </a:pPr>
                      <a:r>
                        <a:rPr/>
                        <a:t>p_index</a:t>
                      </a:r>
                    </a:p>
                  </a:txBody>
                  <a:tcPr/>
                </a:tc>
                <a:tc>
                  <a:txBody>
                    <a:bodyPr/>
                    <a:lstStyle/>
                    <a:p>
                      <a:pPr lvl="0" indent="0" marL="0" algn="r">
                        <a:buNone/>
                      </a:pPr>
                      <a:r>
                        <a:rPr/>
                        <a:t>q_index</a:t>
                      </a:r>
                    </a:p>
                  </a:txBody>
                  <a:tcPr/>
                </a:tc>
                <a:tc>
                  <a:txBody>
                    <a:bodyPr/>
                    <a:lstStyle/>
                    <a:p>
                      <a:pPr lvl="0" indent="0" marL="0" algn="r">
                        <a:buNone/>
                      </a:pPr>
                      <a:r>
                        <a:rPr/>
                        <a:t>arima_aic</a:t>
                      </a:r>
                    </a:p>
                  </a:txBody>
                  <a:tcPr/>
                </a:tc>
              </a:tr>
              <a:tr h="0">
                <a:tc>
                  <a:txBody>
                    <a:bodyPr/>
                    <a:lstStyle/>
                    <a:p>
                      <a:pPr lvl="0" indent="0" marL="0" algn="r">
                        <a:buNone/>
                      </a:pPr>
                      <a:r>
                        <a:rPr/>
                        <a:t>2</a:t>
                      </a:r>
                    </a:p>
                  </a:txBody>
                </a:tc>
                <a:tc>
                  <a:txBody>
                    <a:bodyPr/>
                    <a:lstStyle/>
                    <a:p>
                      <a:pPr lvl="0" indent="0" marL="0" algn="r">
                        <a:buNone/>
                      </a:pPr>
                      <a:r>
                        <a:rPr/>
                        <a:t>1</a:t>
                      </a:r>
                    </a:p>
                  </a:txBody>
                </a:tc>
                <a:tc>
                  <a:txBody>
                    <a:bodyPr/>
                    <a:lstStyle/>
                    <a:p>
                      <a:pPr lvl="0" indent="0" marL="0" algn="r">
                        <a:buNone/>
                      </a:pPr>
                      <a:r>
                        <a:rPr/>
                        <a:t>2084.413</a:t>
                      </a:r>
                    </a:p>
                  </a:txBody>
                </a:tc>
              </a:tr>
              <a:tr h="0">
                <a:tc>
                  <a:txBody>
                    <a:bodyPr/>
                    <a:lstStyle/>
                    <a:p>
                      <a:pPr lvl="0" indent="0" marL="0" algn="r">
                        <a:buNone/>
                      </a:pPr>
                      <a:r>
                        <a:rPr/>
                        <a:t>2</a:t>
                      </a:r>
                    </a:p>
                  </a:txBody>
                </a:tc>
                <a:tc>
                  <a:txBody>
                    <a:bodyPr/>
                    <a:lstStyle/>
                    <a:p>
                      <a:pPr lvl="0" indent="0" marL="0" algn="r">
                        <a:buNone/>
                      </a:pPr>
                      <a:r>
                        <a:rPr/>
                        <a:t>2</a:t>
                      </a:r>
                    </a:p>
                  </a:txBody>
                </a:tc>
                <a:tc>
                  <a:txBody>
                    <a:bodyPr/>
                    <a:lstStyle/>
                    <a:p>
                      <a:pPr lvl="0" indent="0" marL="0" algn="r">
                        <a:buNone/>
                      </a:pPr>
                      <a:r>
                        <a:rPr/>
                        <a:t>2086.360</a:t>
                      </a:r>
                    </a:p>
                  </a:txBody>
                </a:tc>
              </a:tr>
              <a:tr h="0">
                <a:tc>
                  <a:txBody>
                    <a:bodyPr/>
                    <a:lstStyle/>
                    <a:p>
                      <a:pPr lvl="0" indent="0" marL="0" algn="r">
                        <a:buNone/>
                      </a:pPr>
                      <a:r>
                        <a:rPr/>
                        <a:t>3</a:t>
                      </a:r>
                    </a:p>
                  </a:txBody>
                </a:tc>
                <a:tc>
                  <a:txBody>
                    <a:bodyPr/>
                    <a:lstStyle/>
                    <a:p>
                      <a:pPr lvl="0" indent="0" marL="0" algn="r">
                        <a:buNone/>
                      </a:pPr>
                      <a:r>
                        <a:rPr/>
                        <a:t>1</a:t>
                      </a:r>
                    </a:p>
                  </a:txBody>
                </a:tc>
                <a:tc>
                  <a:txBody>
                    <a:bodyPr/>
                    <a:lstStyle/>
                    <a:p>
                      <a:pPr lvl="0" indent="0" marL="0" algn="r">
                        <a:buNone/>
                      </a:pPr>
                      <a:r>
                        <a:rPr/>
                        <a:t>2086.366</a:t>
                      </a:r>
                    </a:p>
                  </a:txBody>
                </a:tc>
              </a:tr>
            </a:tbl>
          </a:graphicData>
        </a:graphic>
      </p:graphicFrame>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Stochastic Residual Correction Model Fit Plot</a:t>
            </a:r>
          </a:p>
        </p:txBody>
      </p:sp>
      <p:sp>
        <p:nvSpPr>
          <p:cNvPr id="4" name="Text Placeholder 3"/>
          <p:cNvSpPr>
            <a:spLocks noGrp="1"/>
          </p:cNvSpPr>
          <p:nvPr>
            <p:ph idx="2" sz="half" type="body"/>
          </p:nvPr>
        </p:nvSpPr>
        <p:spPr/>
        <p:txBody>
          <a:bodyPr/>
          <a:lstStyle/>
          <a:p>
            <a:pPr lvl="0" indent="0" marL="0">
              <a:buNone/>
            </a:pPr>
            <a:r>
              <a:rPr i="1"/>
              <a:t>15 harmonics with ARIMA(2,0,1) n ahead</a:t>
            </a:r>
          </a:p>
        </p:txBody>
      </p:sp>
      <p:pic>
        <p:nvPicPr>
          <p:cNvPr descr="DS809ProjectPresentation_files/figure-pptx/unnamed-chunk-6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Again, as expected the n ahead prediction performs poorly.</a:t>
            </a:r>
          </a:p>
          <a:p>
            <a:pPr lvl="0" indent="0" marL="0">
              <a:buNone/>
            </a:pPr>
            <a:r>
              <a:rPr/>
              <a:t>… and the sequential prediction performs well.</a:t>
            </a:r>
          </a:p>
          <a:p>
            <a:pPr lvl="0" indent="0" marL="0">
              <a:buNone/>
            </a:pPr>
            <a:r>
              <a:rPr i="1"/>
              <a:t>15 harmonics with ARIMA(2,0,1) sequential</a:t>
            </a:r>
          </a:p>
        </p:txBody>
      </p:sp>
      <p:pic>
        <p:nvPicPr>
          <p:cNvPr descr="DS809ProjectPresentation_files/figure-pptx/unnamed-chunk-6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Stochastic Residual Correction Model Summary</a:t>
            </a:r>
          </a:p>
        </p:txBody>
      </p:sp>
      <p:sp>
        <p:nvSpPr>
          <p:cNvPr id="3" name="Content Placeholder 2"/>
          <p:cNvSpPr>
            <a:spLocks noGrp="1"/>
          </p:cNvSpPr>
          <p:nvPr>
            <p:ph idx="1"/>
          </p:nvPr>
        </p:nvSpPr>
        <p:spPr/>
        <p:txBody>
          <a:bodyPr/>
          <a:lstStyle/>
          <a:p>
            <a:pPr lvl="0" indent="0" marL="0">
              <a:buNone/>
            </a:pPr>
            <a:r>
              <a:rPr/>
              <a:t>Only one pair of harmonic terms (sin22 and cos22) have been made insignificant by this addition.</a:t>
            </a:r>
          </a:p>
          <a:p>
            <a:pPr lvl="0" indent="0" marL="0">
              <a:buNone/>
            </a:pPr>
            <a:r>
              <a:rPr/>
              <a:t>The AIC has been improved by correcting the residuals:</a:t>
            </a:r>
          </a:p>
          <a:p>
            <a:pPr lvl="0" indent="0" marL="0">
              <a:buNone/>
            </a:pPr>
            <a:r>
              <a:rPr/>
              <a:t>Harmonic Model: 2713.8738679</a:t>
            </a:r>
          </a:p>
          <a:p>
            <a:pPr lvl="0" indent="0" marL="0">
              <a:buNone/>
            </a:pPr>
            <a:r>
              <a:rPr/>
              <a:t>Harmonic Model with residual ARIMA correction: 2144.1014833</a:t>
            </a:r>
          </a:p>
          <a:p>
            <a:pPr lvl="0" indent="0">
              <a:buNone/>
            </a:pPr>
            <a:r>
              <a:rPr>
                <a:latin typeface="Courier"/>
              </a:rPr>
              <a:t>## 
## Call:
## arima(x = df.ts.modelset.harmonic.train1$IIPI, order = c(2, 0, 1), xreg = df.ts.modelset.harmonic.train1 %&gt;% 
##     select(-c("IIPI")))
## 
## Coefficients:
##          ar1      ar2      ma1  intercept   index      sin1      sin2    sin6
##       1.7269  -0.8581  -1.0000    71.7040  0.1193  -15.3773  -24.5896  1.6908
## s.e.  0.0247   0.0247   0.0059     7.1503  0.0336    4.6240    2.2943  0.7141
##          sin8    sin7   sin11     sin3    sin5     sin9     sin4   sin12
##       -1.6982  2.8785  3.5886  -4.3044  1.7513  -4.1149  -3.5399  3.1593
## s.e.   0.5206  0.6013  0.4106   1.5107  0.8745   0.4644   1.1145  0.4091
##        sin13    sin10    sin14   sin22     cos1     cos2     cos6    cos8
##       2.6596  -2.2186  -0.1261  1.8673  18.2870  -6.5736  -8.3587  6.1522
## s.e.  0.4224   0.4284   0.4488  1.0322   0.2951   0.2968   0.3163  0.3355
##         cos7    cos11     cos3     cos5    cos9    cos4   cos12   cos13
##       3.9142  -5.1365  -6.4572  -3.6219  3.3927  3.2029  0.5615  1.3448
## s.e.  0.3250   0.3818   0.2997   0.3093  0.3482  0.3038  0.4038  0.4302
##         cos10   cos14   cos22
##       -4.4217  2.0611  1.0904
## s.e.   0.3635  0.4617  1.0429
## 
## sigma^2 estimated as 7.766:  log likelihood = -1037.05,  aic = 2144.1</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Excluding White Noise Criteria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first task presented in this project is to exclude IIPI as a purely white noise process. If it were white noise then modelling it would be trivial and effectively complete. A white noise process is defined by the following criteria:</a:t>
                </a:r>
              </a:p>
              <a:p>
                <a:pPr lvl="0" indent="-342900" marL="342900">
                  <a:buAutoNum type="arabicParenR"/>
                </a:pPr>
                <a:r>
                  <a:rPr/>
                  <a:t>Constant Mean: </a:t>
                </a:r>
                <a14:m>
                  <m:oMath xmlns:m="http://schemas.openxmlformats.org/officeDocument/2006/math">
                    <m:r>
                      <m:t>E</m:t>
                    </m:r>
                    <m:d>
                      <m:dPr>
                        <m:begChr m:val="("/>
                        <m:endChr m:val=")"/>
                        <m:sepChr m:val=""/>
                        <m:grow/>
                      </m:dPr>
                      <m:e>
                        <m:r>
                          <m:t>I</m:t>
                        </m:r>
                        <m:r>
                          <m:t>I</m:t>
                        </m:r>
                        <m:r>
                          <m:t>P</m:t>
                        </m:r>
                        <m:sSub>
                          <m:e>
                            <m:r>
                              <m:t>I</m:t>
                            </m:r>
                          </m:e>
                          <m:sub>
                            <m:r>
                              <m:t>t</m:t>
                            </m:r>
                          </m:sub>
                        </m:sSub>
                      </m:e>
                    </m:d>
                    <m:r>
                      <m:rPr>
                        <m:sty m:val="p"/>
                      </m:rPr>
                      <m:t>=</m:t>
                    </m:r>
                    <m:r>
                      <m:t>μ</m:t>
                    </m:r>
                  </m:oMath>
                </a14:m>
                <a:r>
                  <a:rPr/>
                  <a:t> for all </a:t>
                </a:r>
                <a14:m>
                  <m:oMath xmlns:m="http://schemas.openxmlformats.org/officeDocument/2006/math">
                    <m:r>
                      <m:t>t</m:t>
                    </m:r>
                  </m:oMath>
                </a14:m>
              </a:p>
              <a:p>
                <a:pPr lvl="0" indent="-342900" marL="342900">
                  <a:buAutoNum type="arabicParenR"/>
                </a:pPr>
                <a:r>
                  <a:rPr/>
                  <a:t>Constant Variance: </a:t>
                </a:r>
                <a14:m>
                  <m:oMath xmlns:m="http://schemas.openxmlformats.org/officeDocument/2006/math">
                    <m:r>
                      <m:t>V</m:t>
                    </m:r>
                    <m:r>
                      <m:t>a</m:t>
                    </m:r>
                    <m:r>
                      <m:t>r</m:t>
                    </m:r>
                    <m:d>
                      <m:dPr>
                        <m:begChr m:val="("/>
                        <m:endChr m:val=")"/>
                        <m:sepChr m:val=""/>
                        <m:grow/>
                      </m:dPr>
                      <m:e>
                        <m:sSub>
                          <m:e>
                            <m:r>
                              <m:t>Y</m:t>
                            </m:r>
                          </m:e>
                          <m:sub>
                            <m:r>
                              <m:t>t</m:t>
                            </m:r>
                          </m:sub>
                        </m:sSub>
                      </m:e>
                    </m:d>
                    <m:r>
                      <m:rPr>
                        <m:sty m:val="p"/>
                      </m:rPr>
                      <m:t>=</m:t>
                    </m:r>
                    <m:sSup>
                      <m:e>
                        <m:r>
                          <m:t>σ</m:t>
                        </m:r>
                      </m:e>
                      <m:sup>
                        <m:r>
                          <m:t>2</m:t>
                        </m:r>
                      </m:sup>
                    </m:sSup>
                  </m:oMath>
                </a14:m>
                <a:r>
                  <a:rPr/>
                  <a:t> for all </a:t>
                </a:r>
                <a14:m>
                  <m:oMath xmlns:m="http://schemas.openxmlformats.org/officeDocument/2006/math">
                    <m:r>
                      <m:t>t</m:t>
                    </m:r>
                  </m:oMath>
                </a14:m>
              </a:p>
              <a:p>
                <a:pPr lvl="0" indent="-342900" marL="342900">
                  <a:buAutoNum type="arabicParenR"/>
                </a:pPr>
                <a:r>
                  <a:rPr/>
                  <a:t>Autocorrelation is not found at any lags: </a:t>
                </a:r>
                <a14:m>
                  <m:oMath xmlns:m="http://schemas.openxmlformats.org/officeDocument/2006/math">
                    <m:sSub>
                      <m:e>
                        <m:r>
                          <m:t>ρ</m:t>
                        </m:r>
                      </m:e>
                      <m:sub>
                        <m:r>
                          <m:t>k</m:t>
                        </m:r>
                      </m:sub>
                    </m:sSub>
                    <m:r>
                      <m:rPr>
                        <m:sty m:val="p"/>
                      </m:rPr>
                      <m:t>=</m:t>
                    </m:r>
                    <m:r>
                      <m:t>0</m:t>
                    </m:r>
                  </m:oMath>
                </a14:m>
                <a:r>
                  <a:rPr/>
                  <a:t> for all </a:t>
                </a:r>
                <a14:m>
                  <m:oMath xmlns:m="http://schemas.openxmlformats.org/officeDocument/2006/math">
                    <m:r>
                      <m:t>k</m:t>
                    </m:r>
                    <m:r>
                      <m:rPr>
                        <m:sty m:val="p"/>
                      </m:rPr>
                      <m:t>≥</m:t>
                    </m:r>
                    <m:r>
                      <m:t>1</m:t>
                    </m:r>
                  </m:oMath>
                </a14:m>
              </a:p>
              <a:p>
                <a:pPr lvl="0" indent="0" marL="0">
                  <a:buNone/>
                </a:pPr>
                <a:r>
                  <a:rPr/>
                  <a:t>To show then that a series is not a white noise process one must simply prove at least one of these constraints to be false.</a:t>
                </a:r>
              </a:p>
            </p:txBody>
          </p:sp>
        </mc:Choice>
      </mc:AlternateContent>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Stochastic Residual Correction Confirming White Noise</a:t>
            </a:r>
          </a:p>
        </p:txBody>
      </p:sp>
      <p:sp>
        <p:nvSpPr>
          <p:cNvPr id="4" name="Text Placeholder 3"/>
          <p:cNvSpPr>
            <a:spLocks noGrp="1"/>
          </p:cNvSpPr>
          <p:nvPr>
            <p:ph idx="2" sz="half" type="body"/>
          </p:nvPr>
        </p:nvSpPr>
        <p:spPr/>
        <p:txBody>
          <a:bodyPr/>
          <a:lstStyle/>
          <a:p>
            <a:pPr lvl="0" indent="0" marL="0">
              <a:buNone/>
            </a:pPr>
            <a:r>
              <a:rPr/>
              <a:t>Despite the correction, residuals of the model do not result in white noise.</a:t>
            </a:r>
          </a:p>
          <a:p>
            <a:pPr lvl="0" indent="0">
              <a:buNone/>
            </a:pPr>
            <a:r>
              <a:rPr>
                <a:latin typeface="Courier"/>
              </a:rPr>
              <a:t>## 
##  Box-Pierce test
## 
## data:  dlm.ts6.arima201$residuals
## X-squared = 41.873, df = 20, p-value = 0.002873</a:t>
            </a:r>
          </a:p>
        </p:txBody>
      </p:sp>
      <p:pic>
        <p:nvPicPr>
          <p:cNvPr descr="DS809ProjectPresentation_files/figure-pptx/unnamed-chunk-64-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Generalized Autoregressive conditionally Heteroscedastic Model (GARCH)</a:t>
            </a:r>
          </a:p>
        </p:txBody>
      </p:sp>
      <p:sp>
        <p:nvSpPr>
          <p:cNvPr id="3" name="Content Placeholder 2"/>
          <p:cNvSpPr>
            <a:spLocks noGrp="1"/>
          </p:cNvSpPr>
          <p:nvPr>
            <p:ph idx="1"/>
          </p:nvPr>
        </p:nvSpPr>
        <p:spPr/>
        <p:txBody>
          <a:bodyPr/>
          <a:lstStyle/>
          <a:p>
            <a:pPr lvl="0" indent="0" marL="0">
              <a:buNone/>
            </a:pPr>
            <a:r>
              <a:rPr/>
              <a:t>The following section investigates using GARCH. First, as shown before the series and its first difference are not white noise and therefore using GARCH on its own is not applicable. However, many of the previous models resulted in white noise residuals, and are investigated here.</a:t>
            </a:r>
          </a:p>
          <a:p>
            <a:pPr lvl="0" indent="0" marL="0">
              <a:buNone/>
            </a:pPr>
            <a:r>
              <a:rPr/>
              <a:t>The following models thus far have resulted in white noise residuals making them candidates for assessing utilization of GARCH:</a:t>
            </a:r>
          </a:p>
          <a:p>
            <a:pPr lvl="0"/>
            <a:r>
              <a:rPr/>
              <a:t>ARIMA(2,1,0)</a:t>
            </a:r>
          </a:p>
          <a:p>
            <a:pPr lvl="0"/>
            <a:r>
              <a:rPr/>
              <a:t>ARIMA(1,1,1)</a:t>
            </a:r>
          </a:p>
          <a:p>
            <a:pPr lvl="0"/>
            <a:r>
              <a:rPr/>
              <a:t>Regression with ARIMA(3,0,0) on the residuals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ARIMA Models with (GARCH)</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ARIMA(2,1,0) with GARCH</a:t>
            </a:r>
          </a:p>
        </p:txBody>
      </p:sp>
      <p:sp>
        <p:nvSpPr>
          <p:cNvPr id="4" name="Text Placeholder 3"/>
          <p:cNvSpPr>
            <a:spLocks noGrp="1"/>
          </p:cNvSpPr>
          <p:nvPr>
            <p:ph idx="2" sz="half" type="body"/>
          </p:nvPr>
        </p:nvSpPr>
        <p:spPr/>
        <p:txBody>
          <a:bodyPr/>
          <a:lstStyle/>
          <a:p>
            <a:pPr lvl="0" indent="0" marL="0">
              <a:buNone/>
            </a:pPr>
            <a:r>
              <a:rPr/>
              <a:t>Residuals are first checked for GARCH model potential.</a:t>
            </a:r>
          </a:p>
          <a:p>
            <a:pPr lvl="0" indent="0" marL="0">
              <a:buNone/>
            </a:pPr>
            <a:r>
              <a:rPr/>
              <a:t>As can be seen the original ARIMA(2,1,0) model residuals are white noise, but the squared residuals are not. This is an excellent candidate for using GARCH!</a:t>
            </a:r>
          </a:p>
          <a:p>
            <a:pPr lvl="0" indent="0">
              <a:buNone/>
            </a:pPr>
            <a:r>
              <a:rPr>
                <a:latin typeface="Courier"/>
              </a:rPr>
              <a:t>## 
##  Box-Pierce test
## 
## data:  arima210$residuals
## X-squared = 0.0060746, df = 1, p-value = 0.9379</a:t>
            </a:r>
          </a:p>
          <a:p>
            <a:pPr lvl="0" indent="0">
              <a:buNone/>
            </a:pPr>
            <a:r>
              <a:rPr>
                <a:latin typeface="Courier"/>
              </a:rPr>
              <a:t>## 
##  Box-Pierce test
## 
## data:  arima210$residuals^2
## X-squared = 25.137, df = 1, p-value = 5.339e-07</a:t>
            </a:r>
          </a:p>
        </p:txBody>
      </p:sp>
      <p:pic>
        <p:nvPicPr>
          <p:cNvPr descr="DS809ProjectPresentation_files/figure-pptx/unnamed-chunk-6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The PACF is displayed to investigate the possible GARCH order.</a:t>
            </a:r>
          </a:p>
        </p:txBody>
      </p:sp>
      <p:pic>
        <p:nvPicPr>
          <p:cNvPr descr="DS809ProjectPresentation_files/figure-pptx/unnamed-chunk-66-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ARIMA(2,1,0) with GARCH Model Summary</a:t>
            </a:r>
          </a:p>
        </p:txBody>
      </p:sp>
      <p:sp>
        <p:nvSpPr>
          <p:cNvPr id="3" name="Content Placeholder 2"/>
          <p:cNvSpPr>
            <a:spLocks noGrp="1"/>
          </p:cNvSpPr>
          <p:nvPr>
            <p:ph idx="1"/>
          </p:nvPr>
        </p:nvSpPr>
        <p:spPr/>
        <p:txBody>
          <a:bodyPr/>
          <a:lstStyle/>
          <a:p>
            <a:pPr lvl="0" indent="0" marL="0">
              <a:buNone/>
            </a:pPr>
            <a:r>
              <a:rPr/>
              <a:t>As a model was not immediately obvious from the ACF and PACF, a appropriate GARCH model was found by estimating a diversity of GARCH parameters using the following search code:</a:t>
            </a:r>
          </a:p>
          <a:p>
            <a:pPr lvl="0" indent="0">
              <a:buNone/>
            </a:pPr>
            <a:r>
              <a:rPr>
                <a:latin typeface="Courier"/>
              </a:rPr>
              <a:t>p_index </a:t>
            </a:r>
            <a:r>
              <a:rPr>
                <a:solidFill>
                  <a:srgbClr val="007020"/>
                </a:solidFill>
                <a:latin typeface="Courier"/>
              </a:rPr>
              <a:t>&lt;-</a:t>
            </a:r>
            <a:r>
              <a:rPr>
                <a:latin typeface="Courier"/>
              </a:rPr>
              <a:t> </a:t>
            </a:r>
            <a:r>
              <a:rPr>
                <a:solidFill>
                  <a:srgbClr val="06287E"/>
                </a:solidFill>
                <a:latin typeface="Courier"/>
              </a:rPr>
              <a:t>list</a:t>
            </a:r>
            <a:r>
              <a:rPr>
                <a:latin typeface="Courier"/>
              </a:rPr>
              <a:t>()</a:t>
            </a:r>
            <a:br/>
            <a:r>
              <a:rPr>
                <a:latin typeface="Courier"/>
              </a:rPr>
              <a:t>q_index </a:t>
            </a:r>
            <a:r>
              <a:rPr>
                <a:solidFill>
                  <a:srgbClr val="007020"/>
                </a:solidFill>
                <a:latin typeface="Courier"/>
              </a:rPr>
              <a:t>&lt;-</a:t>
            </a:r>
            <a:r>
              <a:rPr>
                <a:latin typeface="Courier"/>
              </a:rPr>
              <a:t> </a:t>
            </a:r>
            <a:r>
              <a:rPr>
                <a:solidFill>
                  <a:srgbClr val="06287E"/>
                </a:solidFill>
                <a:latin typeface="Courier"/>
              </a:rPr>
              <a:t>list</a:t>
            </a:r>
            <a:r>
              <a:rPr>
                <a:latin typeface="Courier"/>
              </a:rPr>
              <a:t>()</a:t>
            </a:r>
            <a:br/>
            <a:r>
              <a:rPr>
                <a:latin typeface="Courier"/>
              </a:rPr>
              <a:t>d </a:t>
            </a:r>
            <a:r>
              <a:rPr>
                <a:solidFill>
                  <a:srgbClr val="007020"/>
                </a:solidFill>
                <a:latin typeface="Courier"/>
              </a:rPr>
              <a:t>&lt;-</a:t>
            </a:r>
            <a:r>
              <a:rPr>
                <a:latin typeface="Courier"/>
              </a:rPr>
              <a:t> </a:t>
            </a:r>
            <a:r>
              <a:rPr>
                <a:solidFill>
                  <a:srgbClr val="06287E"/>
                </a:solidFill>
                <a:latin typeface="Courier"/>
              </a:rPr>
              <a:t>diff</a:t>
            </a:r>
            <a:r>
              <a:rPr>
                <a:latin typeface="Courier"/>
              </a:rPr>
              <a:t>(df.ts.modelset.train</a:t>
            </a:r>
            <a:r>
              <a:rPr>
                <a:solidFill>
                  <a:srgbClr val="4070A0"/>
                </a:solidFill>
                <a:latin typeface="Courier"/>
              </a:rPr>
              <a:t>$</a:t>
            </a:r>
            <a:r>
              <a:rPr>
                <a:latin typeface="Courier"/>
              </a:rPr>
              <a:t>IIPI)</a:t>
            </a:r>
            <a:br/>
            <a:r>
              <a:rPr>
                <a:latin typeface="Courier"/>
              </a:rPr>
              <a:t>garch_list_2 </a:t>
            </a:r>
            <a:r>
              <a:rPr>
                <a:solidFill>
                  <a:srgbClr val="007020"/>
                </a:solidFill>
                <a:latin typeface="Courier"/>
              </a:rPr>
              <a:t>&lt;-</a:t>
            </a:r>
            <a:r>
              <a:rPr>
                <a:latin typeface="Courier"/>
              </a:rPr>
              <a:t> </a:t>
            </a:r>
            <a:br/>
            <a:r>
              <a:rPr>
                <a:latin typeface="Courier"/>
              </a:rPr>
              <a:t>  </a:t>
            </a:r>
            <a:r>
              <a:rPr>
                <a:solidFill>
                  <a:srgbClr val="06287E"/>
                </a:solidFill>
                <a:latin typeface="Courier"/>
              </a:rPr>
              <a:t>foreach</a:t>
            </a:r>
            <a:r>
              <a:rPr>
                <a:latin typeface="Courier"/>
              </a:rPr>
              <a:t>(</a:t>
            </a:r>
            <a:r>
              <a:rPr>
                <a:solidFill>
                  <a:srgbClr val="7D9029"/>
                </a:solidFill>
                <a:latin typeface="Courier"/>
              </a:rPr>
              <a:t>i=</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foreach</a:t>
            </a:r>
            <a:r>
              <a:rPr>
                <a:latin typeface="Courier"/>
              </a:rPr>
              <a:t>(</a:t>
            </a:r>
            <a:r>
              <a:rPr>
                <a:solidFill>
                  <a:srgbClr val="7D9029"/>
                </a:solidFill>
                <a:latin typeface="Courier"/>
              </a:rPr>
              <a:t>j=</a:t>
            </a:r>
            <a:r>
              <a:rPr>
                <a:solidFill>
                  <a:srgbClr val="40A070"/>
                </a:solidFill>
                <a:latin typeface="Courier"/>
              </a:rPr>
              <a:t>0</a:t>
            </a:r>
            <a:r>
              <a:rPr>
                <a:solidFill>
                  <a:srgbClr val="4070A0"/>
                </a:solidFill>
                <a:latin typeface="Courier"/>
              </a:rPr>
              <a:t>:</a:t>
            </a:r>
            <a:r>
              <a:rPr>
                <a:solidFill>
                  <a:srgbClr val="40A070"/>
                </a:solidFill>
                <a:latin typeface="Courier"/>
              </a:rPr>
              <a:t>2</a:t>
            </a:r>
            <a:r>
              <a:rPr>
                <a:latin typeface="Courier"/>
              </a:rPr>
              <a:t>) </a:t>
            </a:r>
            <a:r>
              <a:rPr>
                <a:solidFill>
                  <a:srgbClr val="4070A0"/>
                </a:solidFill>
                <a:latin typeface="Courier"/>
              </a:rPr>
              <a:t>%do%</a:t>
            </a:r>
            <a:r>
              <a:rPr>
                <a:latin typeface="Courier"/>
              </a:rPr>
              <a:t> {</a:t>
            </a:r>
            <a:br/>
            <a:r>
              <a:rPr>
                <a:latin typeface="Courier"/>
              </a:rPr>
              <a:t>    garch_list</a:t>
            </a:r>
            <a:r>
              <a:rPr>
                <a:solidFill>
                  <a:srgbClr val="007020"/>
                </a:solidFill>
                <a:latin typeface="Courier"/>
              </a:rPr>
              <a:t>&lt;-</a:t>
            </a:r>
            <a:r>
              <a:rPr>
                <a:solidFill>
                  <a:srgbClr val="06287E"/>
                </a:solidFill>
                <a:latin typeface="Courier"/>
              </a:rPr>
              <a:t>garchFit</a:t>
            </a:r>
            <a:r>
              <a:rPr>
                <a:latin typeface="Courier"/>
              </a:rPr>
              <a:t>(</a:t>
            </a:r>
            <a:r>
              <a:rPr>
                <a:solidFill>
                  <a:srgbClr val="06287E"/>
                </a:solidFill>
                <a:latin typeface="Courier"/>
              </a:rPr>
              <a:t>substitute</a:t>
            </a:r>
            <a:r>
              <a:rPr>
                <a:latin typeface="Courier"/>
              </a:rPr>
              <a:t>(</a:t>
            </a:r>
            <a:r>
              <a:rPr>
                <a:solidFill>
                  <a:srgbClr val="4070A0"/>
                </a:solidFill>
                <a:latin typeface="Courier"/>
              </a:rPr>
              <a:t>~</a:t>
            </a:r>
            <a:r>
              <a:rPr>
                <a:solidFill>
                  <a:srgbClr val="06287E"/>
                </a:solidFill>
                <a:latin typeface="Courier"/>
              </a:rPr>
              <a:t>arma</a:t>
            </a:r>
            <a:r>
              <a:rPr>
                <a:latin typeface="Courier"/>
              </a:rPr>
              <a:t>(</a:t>
            </a:r>
            <a:r>
              <a:rPr>
                <a:solidFill>
                  <a:srgbClr val="40A070"/>
                </a:solidFill>
                <a:latin typeface="Courier"/>
              </a:rPr>
              <a:t>2</a:t>
            </a:r>
            <a:r>
              <a:rPr>
                <a:latin typeface="Courier"/>
              </a:rPr>
              <a:t>,</a:t>
            </a:r>
            <a:r>
              <a:rPr>
                <a:solidFill>
                  <a:srgbClr val="40A070"/>
                </a:solidFill>
                <a:latin typeface="Courier"/>
              </a:rPr>
              <a:t>0</a:t>
            </a:r>
            <a:r>
              <a:rPr>
                <a:latin typeface="Courier"/>
              </a:rPr>
              <a:t>)</a:t>
            </a:r>
            <a:r>
              <a:rPr>
                <a:solidFill>
                  <a:srgbClr val="4070A0"/>
                </a:solidFill>
                <a:latin typeface="Courier"/>
              </a:rPr>
              <a:t>+</a:t>
            </a:r>
            <a:r>
              <a:rPr>
                <a:solidFill>
                  <a:srgbClr val="06287E"/>
                </a:solidFill>
                <a:latin typeface="Courier"/>
              </a:rPr>
              <a:t>garch</a:t>
            </a:r>
            <a:r>
              <a:rPr>
                <a:latin typeface="Courier"/>
              </a:rPr>
              <a:t>(p,q),</a:t>
            </a:r>
            <a:r>
              <a:rPr>
                <a:solidFill>
                  <a:srgbClr val="06287E"/>
                </a:solidFill>
                <a:latin typeface="Courier"/>
              </a:rPr>
              <a:t>list</a:t>
            </a:r>
            <a:r>
              <a:rPr>
                <a:latin typeface="Courier"/>
              </a:rPr>
              <a:t>(</a:t>
            </a:r>
            <a:r>
              <a:rPr>
                <a:solidFill>
                  <a:srgbClr val="7D9029"/>
                </a:solidFill>
                <a:latin typeface="Courier"/>
              </a:rPr>
              <a:t>p=</a:t>
            </a:r>
            <a:r>
              <a:rPr>
                <a:latin typeface="Courier"/>
              </a:rPr>
              <a:t>i,</a:t>
            </a:r>
            <a:r>
              <a:rPr>
                <a:solidFill>
                  <a:srgbClr val="7D9029"/>
                </a:solidFill>
                <a:latin typeface="Courier"/>
              </a:rPr>
              <a:t>q=</a:t>
            </a:r>
            <a:r>
              <a:rPr>
                <a:latin typeface="Courier"/>
              </a:rPr>
              <a:t>j)),</a:t>
            </a:r>
            <a:r>
              <a:rPr>
                <a:solidFill>
                  <a:srgbClr val="7D9029"/>
                </a:solidFill>
                <a:latin typeface="Courier"/>
              </a:rPr>
              <a:t>data=</a:t>
            </a:r>
            <a:r>
              <a:rPr>
                <a:latin typeface="Courier"/>
              </a:rPr>
              <a:t>d, </a:t>
            </a:r>
            <a:r>
              <a:rPr>
                <a:solidFill>
                  <a:srgbClr val="7D9029"/>
                </a:solidFill>
                <a:latin typeface="Courier"/>
              </a:rPr>
              <a:t>trace=</a:t>
            </a:r>
            <a:r>
              <a:rPr>
                <a:solidFill>
                  <a:srgbClr val="880000"/>
                </a:solidFill>
                <a:latin typeface="Courier"/>
              </a:rPr>
              <a:t>FALSE</a:t>
            </a:r>
            <a:r>
              <a:rPr>
                <a:latin typeface="Courier"/>
              </a:rPr>
              <a:t>, </a:t>
            </a:r>
            <a:r>
              <a:rPr>
                <a:solidFill>
                  <a:srgbClr val="7D9029"/>
                </a:solidFill>
                <a:latin typeface="Courier"/>
              </a:rPr>
              <a:t>include.mean =</a:t>
            </a:r>
            <a:r>
              <a:rPr>
                <a:latin typeface="Courier"/>
              </a:rPr>
              <a:t> </a:t>
            </a:r>
            <a:r>
              <a:rPr>
                <a:solidFill>
                  <a:srgbClr val="880000"/>
                </a:solidFill>
                <a:latin typeface="Courier"/>
              </a:rPr>
              <a:t>FALSE</a:t>
            </a:r>
            <a:r>
              <a:rPr>
                <a:latin typeface="Courier"/>
              </a:rPr>
              <a:t>) </a:t>
            </a:r>
            <a:br/>
            <a:r>
              <a:rPr>
                <a:latin typeface="Courier"/>
              </a:rPr>
              <a:t>  }</a:t>
            </a:r>
            <a:br/>
            <a:br/>
            <a:r>
              <a:rPr>
                <a:latin typeface="Courier"/>
              </a:rPr>
              <a:t>garch_list_2</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ARIMA(2,1,0) with GARCH</a:t>
            </a:r>
          </a:p>
        </p:txBody>
      </p:sp>
      <p:sp>
        <p:nvSpPr>
          <p:cNvPr id="3" name="Content Placeholder 2"/>
          <p:cNvSpPr>
            <a:spLocks noGrp="1"/>
          </p:cNvSpPr>
          <p:nvPr>
            <p:ph idx="1"/>
          </p:nvPr>
        </p:nvSpPr>
        <p:spPr/>
        <p:txBody>
          <a:bodyPr/>
          <a:lstStyle/>
          <a:p>
            <a:pPr lvl="0" indent="0">
              <a:buNone/>
            </a:pPr>
            <a:r>
              <a:rPr>
                <a:latin typeface="Courier"/>
              </a:rPr>
              <a:t>## 
## Title:
##  GARCH Modelling 
## 
## Call:
##  garchFit(formula = ~arma(2, 0) + garch(1, 1), data = diff(df.ts.modelset.train$IIPI), 
##     include.mean = FALSE, trace = FALSE) 
## 
## Mean and Variance Equation:
##  data ~ arma(2, 0) + garch(1, 1)
## &lt;environment: 0x00000000169d09b8&gt;
##  [data = diff(df.ts.modelset.train$IIPI)]
## 
## Conditional Distribution:
##  norm 
## 
## Coefficient(s):
##     ar1      ar2    omega   alpha1    beta1  
## 0.20651  0.11658  0.18619  0.19309  0.80473  
## 
## Std. Errors:
##  based on Hessian 
## 
## Error Analysis:
##         Estimate  Std. Error  t value Pr(&gt;|t|)    
## ar1      0.20651     0.05502    3.754 0.000174 ***
## ar2      0.11658     0.05184    2.249 0.024515 *  
## omega    0.18619     0.08213    2.267 0.023384 *  
## alpha1   0.19309     0.04190    4.608 4.06e-06 ***
## beta1    0.80473     0.03506   22.956  &lt; 2e-16 ***
## ---
## Signif. codes:  0 '***' 0.001 '**' 0.01 '*' 0.05 '.' 0.1 ' ' 1
## 
## Log Likelihood:
##  -1009.791    normalized:  -2.39287 
## 
## Description:
##  Sat Mar 05 17:30:59 2022 by user: nptho</a:t>
            </a:r>
          </a:p>
          <a:p>
            <a:pPr lvl="0" indent="0" marL="0">
              <a:buNone/>
            </a:pPr>
            <a:r>
              <a:rPr/>
              <a:t>The mean is removed from the model and all model parameters are significant.</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ARIMA(2,1,0) with GARCH White noise confirmation</a:t>
            </a:r>
          </a:p>
        </p:txBody>
      </p:sp>
      <p:sp>
        <p:nvSpPr>
          <p:cNvPr id="4" name="Text Placeholder 3"/>
          <p:cNvSpPr>
            <a:spLocks noGrp="1"/>
          </p:cNvSpPr>
          <p:nvPr>
            <p:ph idx="2" sz="half" type="body"/>
          </p:nvPr>
        </p:nvSpPr>
        <p:spPr/>
        <p:txBody>
          <a:bodyPr/>
          <a:lstStyle/>
          <a:p>
            <a:pPr lvl="0" indent="0" marL="0">
              <a:buNone/>
            </a:pPr>
            <a:r>
              <a:rPr/>
              <a:t>The residuals and squared residuals of this model are white noise!</a:t>
            </a:r>
          </a:p>
          <a:p>
            <a:pPr lvl="0" indent="0">
              <a:buNone/>
            </a:pPr>
            <a:r>
              <a:rPr>
                <a:latin typeface="Courier"/>
              </a:rPr>
              <a:t>## 
##  Box-Pierce test
## 
## data:  arima210.garch11@residuals/arima210.garch11@sigma.t
## X-squared = 29.041, df = 20, p-value = 0.08696</a:t>
            </a:r>
          </a:p>
          <a:p>
            <a:pPr lvl="0" indent="0">
              <a:buNone/>
            </a:pPr>
            <a:r>
              <a:rPr>
                <a:latin typeface="Courier"/>
              </a:rPr>
              <a:t>## 
##  Box-Pierce test
## 
## data:  (arima210.garch11@residuals/arima210.garch11@sigma.t)^2
## X-squared = 20.888, df = 20, p-value = 0.4038</a:t>
            </a:r>
          </a:p>
        </p:txBody>
      </p:sp>
      <p:pic>
        <p:nvPicPr>
          <p:cNvPr descr="DS809ProjectPresentation_files/figure-pptx/unnamed-chunk-69-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ARIMA(2,1,0) with GARCH Conditional Variance</a:t>
            </a:r>
          </a:p>
        </p:txBody>
      </p:sp>
      <p:sp>
        <p:nvSpPr>
          <p:cNvPr id="4" name="Text Placeholder 3"/>
          <p:cNvSpPr>
            <a:spLocks noGrp="1"/>
          </p:cNvSpPr>
          <p:nvPr>
            <p:ph idx="2" sz="half" type="body"/>
          </p:nvPr>
        </p:nvSpPr>
        <p:spPr/>
        <p:txBody>
          <a:bodyPr/>
          <a:lstStyle/>
          <a:p>
            <a:pPr lvl="0" indent="0" marL="0">
              <a:buNone/>
            </a:pPr>
            <a:r>
              <a:rPr/>
              <a:t>The following is the predicted conditional variance of the IIPI first-difference:</a:t>
            </a:r>
          </a:p>
        </p:txBody>
      </p:sp>
      <p:pic>
        <p:nvPicPr>
          <p:cNvPr descr="DS809ProjectPresentation_files/figure-pptx/unnamed-chunk-70-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a:buNone/>
            </a:pPr>
            <a:r>
              <a:rPr>
                <a:latin typeface="Courier"/>
              </a:rPr>
              <a:t>##     meanForecast meanError standardDeviation lowerInterval upperInterval
## 1  -0.5005337088  2.808713          2.808713     -6.005510      5.004442
## 2  -0.2046614643  2.897298          2.838642     -5.883262      5.473939
## 3  -0.1006184378  2.961455          2.868195     -5.904963      5.703726
## 4  -0.0446388731  2.993077          2.897384     -5.910962      5.821685
## 5  -0.0209488052  3.022984          2.926218     -5.945888      5.903991
## 6  -0.0095302912  3.052478          2.954710     -5.992277      5.973216
## 7  -0.0044103828  3.081624          2.982868     -6.044282      6.035462
## 8  -0.0020218620  3.110434          3.010702     -6.098361      6.094318
## 9  -0.0009317121  3.138919          3.038222     -6.153099      6.151236
## 10 -0.0004281234  3.167085          3.065435     -6.207801      6.206945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IIPI White Noise Rejection</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The Box-Pierce Test is used to confirm the existence of autocorrelation up to a defined maximum lag value (here 36 months):</a:t>
                </a:r>
              </a:p>
              <a:p>
                <a:pPr lvl="0" indent="0">
                  <a:buNone/>
                </a:pPr>
                <a:r>
                  <a:rPr>
                    <a:latin typeface="Courier"/>
                  </a:rPr>
                  <a:t>## 
##  Box-Pierce test
## 
## data:  df$IIPI
## X-squared = 9809, df = 36, p-value &lt; 2.2e-16</a:t>
                </a:r>
              </a:p>
              <a:p>
                <a:pPr lvl="0" indent="0" marL="0">
                  <a:buNone/>
                </a:pPr>
                <a14:m>
                  <m:oMath xmlns:m="http://schemas.openxmlformats.org/officeDocument/2006/math">
                    <m:sSub>
                      <m:e>
                        <m:r>
                          <m:t>H</m:t>
                        </m:r>
                      </m:e>
                      <m:sub>
                        <m:r>
                          <m:t>0</m:t>
                        </m:r>
                      </m:sub>
                    </m:sSub>
                  </m:oMath>
                </a14:m>
                <a:r>
                  <a:rPr/>
                  <a:t>: All autocorrelctions are zero (0), </a:t>
                </a:r>
                <a14:m>
                  <m:oMath xmlns:m="http://schemas.openxmlformats.org/officeDocument/2006/math">
                    <m:sSub>
                      <m:e>
                        <m:r>
                          <m:t>H</m:t>
                        </m:r>
                      </m:e>
                      <m:sub>
                        <m:r>
                          <m:t>a</m:t>
                        </m:r>
                      </m:sub>
                    </m:sSub>
                  </m:oMath>
                </a14:m>
                <a:r>
                  <a:rPr/>
                  <a:t>: At least one (1) autocorrelation is not zero (0)</a:t>
                </a:r>
              </a:p>
              <a:p>
                <a:pPr lvl="0" indent="0" marL="0">
                  <a:buNone/>
                </a:pPr>
                <a:r>
                  <a:rPr/>
                  <a:t>The test indicates one can safely reject the null hypothesis (</a:t>
                </a:r>
                <a14:m>
                  <m:oMath xmlns:m="http://schemas.openxmlformats.org/officeDocument/2006/math">
                    <m:sSub>
                      <m:e>
                        <m:r>
                          <m:t>H</m:t>
                        </m:r>
                      </m:e>
                      <m:sub>
                        <m:r>
                          <m:t>0</m:t>
                        </m:r>
                      </m:sub>
                    </m:sSub>
                  </m:oMath>
                </a14:m>
                <a:r>
                  <a:rPr/>
                  <a:t>) - such that at least one (1) autocorrleation is not zero.</a:t>
                </a:r>
              </a:p>
              <a:p>
                <a:pPr lvl="0" indent="0" marL="0">
                  <a:buNone/>
                </a:pPr>
                <a:r>
                  <a:rPr/>
                  <a:t>This is also seen through visual inspection of the autocorrelation function (ACF):</a:t>
                </a:r>
              </a:p>
              <a:p>
                <a:pPr lvl="0" indent="0" marL="0">
                  <a:buNone/>
                </a:pPr>
                <a:r>
                  <a:rPr/>
                  <a:t>The series is non-stationary as indicated by the slow decay in autocorrelation.</a:t>
                </a:r>
              </a:p>
              <a:p>
                <a:pPr lvl="0" indent="0" marL="0">
                  <a:buNone/>
                </a:pPr>
                <a:r>
                  <a:rPr/>
                  <a:t>Based on this, the series is not a white noise process.</a:t>
                </a:r>
              </a:p>
            </p:txBody>
          </p:sp>
        </mc:Choice>
      </mc:AlternateContent>
      <p:pic>
        <p:nvPicPr>
          <p:cNvPr descr="DS809ProjectPresentation_files/figure-pptx/unnamed-chunk-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ARIMA(2,1,0) with GARCH Model Fit</a:t>
            </a:r>
          </a:p>
        </p:txBody>
      </p:sp>
      <p:sp>
        <p:nvSpPr>
          <p:cNvPr id="4" name="Text Placeholder 3"/>
          <p:cNvSpPr>
            <a:spLocks noGrp="1"/>
          </p:cNvSpPr>
          <p:nvPr>
            <p:ph idx="2" sz="half" type="body"/>
          </p:nvPr>
        </p:nvSpPr>
        <p:spPr/>
        <p:txBody>
          <a:bodyPr/>
          <a:lstStyle/>
          <a:p>
            <a:pPr lvl="0" indent="0" marL="0">
              <a:buNone/>
            </a:pPr>
            <a:r>
              <a:rPr/>
              <a:t>As expected the n ahead prediction values tend toward the mean asymptotically:</a:t>
            </a:r>
          </a:p>
        </p:txBody>
      </p:sp>
      <p:pic>
        <p:nvPicPr>
          <p:cNvPr descr="DS809ProjectPresentation_files/figure-pptx/unnamed-chunk-7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ARIMA(2,1,0) with GARCH Model Fit</a:t>
            </a:r>
          </a:p>
        </p:txBody>
      </p:sp>
      <p:sp>
        <p:nvSpPr>
          <p:cNvPr id="4" name="Text Placeholder 3"/>
          <p:cNvSpPr>
            <a:spLocks noGrp="1"/>
          </p:cNvSpPr>
          <p:nvPr>
            <p:ph idx="2" sz="half" type="body"/>
          </p:nvPr>
        </p:nvSpPr>
        <p:spPr/>
        <p:txBody>
          <a:bodyPr/>
          <a:lstStyle/>
          <a:p>
            <a:pPr lvl="0" indent="0" marL="0">
              <a:buNone/>
            </a:pPr>
            <a:r>
              <a:rPr/>
              <a:t>When taking the predictions 1 step ahead, the model predicts well:</a:t>
            </a:r>
          </a:p>
        </p:txBody>
      </p:sp>
      <p:pic>
        <p:nvPicPr>
          <p:cNvPr descr="DS809ProjectPresentation_files/figure-pptx/unnamed-chunk-7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ARIMA(1,1,1) with GARCH</a:t>
            </a:r>
          </a:p>
        </p:txBody>
      </p:sp>
      <p:sp>
        <p:nvSpPr>
          <p:cNvPr id="4" name="Text Placeholder 3"/>
          <p:cNvSpPr>
            <a:spLocks noGrp="1"/>
          </p:cNvSpPr>
          <p:nvPr>
            <p:ph idx="2" sz="half" type="body"/>
          </p:nvPr>
        </p:nvSpPr>
        <p:spPr/>
        <p:txBody>
          <a:bodyPr/>
          <a:lstStyle/>
          <a:p>
            <a:pPr lvl="0" indent="0" marL="0">
              <a:buNone/>
            </a:pPr>
            <a:r>
              <a:rPr/>
              <a:t>Residuals are first to checked for GARCH model potential.</a:t>
            </a:r>
          </a:p>
          <a:p>
            <a:pPr lvl="0" indent="0" marL="0">
              <a:buNone/>
            </a:pPr>
            <a:r>
              <a:rPr/>
              <a:t>As can be seen, again similar to the ARIMA(2,1,0) model, the ARIMA(1,1,1) residuals are white noise, but the squared residuals are not. This is an excellent candidate for using GARCH, again!</a:t>
            </a:r>
          </a:p>
          <a:p>
            <a:pPr lvl="0" indent="0">
              <a:buNone/>
            </a:pPr>
            <a:r>
              <a:rPr>
                <a:latin typeface="Courier"/>
              </a:rPr>
              <a:t>## 
##  Box-Pierce test
## 
## data:  arima111$residuals
## X-squared = 0.032177, df = 1, p-value = 0.8576</a:t>
            </a:r>
          </a:p>
          <a:p>
            <a:pPr lvl="0" indent="0">
              <a:buNone/>
            </a:pPr>
            <a:r>
              <a:rPr>
                <a:latin typeface="Courier"/>
              </a:rPr>
              <a:t>## 
##  Box-Pierce test
## 
## data:  arima111$residuals^2
## X-squared = 21.486, df = 1, p-value = 3.565e-06</a:t>
            </a:r>
          </a:p>
        </p:txBody>
      </p:sp>
      <p:pic>
        <p:nvPicPr>
          <p:cNvPr descr="DS809ProjectPresentation_files/figure-pptx/unnamed-chunk-73-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ARIMA(1,1,1) with GARCH</a:t>
            </a:r>
          </a:p>
        </p:txBody>
      </p:sp>
      <p:sp>
        <p:nvSpPr>
          <p:cNvPr id="4" name="Text Placeholder 3"/>
          <p:cNvSpPr>
            <a:spLocks noGrp="1"/>
          </p:cNvSpPr>
          <p:nvPr>
            <p:ph idx="2" sz="half" type="body"/>
          </p:nvPr>
        </p:nvSpPr>
        <p:spPr/>
        <p:txBody>
          <a:bodyPr/>
          <a:lstStyle/>
          <a:p>
            <a:pPr lvl="0" indent="0" marL="0">
              <a:buNone/>
            </a:pPr>
            <a:r>
              <a:rPr/>
              <a:t>The PACF is displayed to investigate the possible GARCH order.</a:t>
            </a:r>
          </a:p>
        </p:txBody>
      </p:sp>
      <p:pic>
        <p:nvPicPr>
          <p:cNvPr descr="DS809ProjectPresentation_files/figure-pptx/unnamed-chunk-74-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ARIMA(1,1,1) with GARCH Model Summary</a:t>
            </a:r>
          </a:p>
        </p:txBody>
      </p:sp>
      <p:sp>
        <p:nvSpPr>
          <p:cNvPr id="3" name="Content Placeholder 2"/>
          <p:cNvSpPr>
            <a:spLocks noGrp="1"/>
          </p:cNvSpPr>
          <p:nvPr>
            <p:ph idx="1"/>
          </p:nvPr>
        </p:nvSpPr>
        <p:spPr/>
        <p:txBody>
          <a:bodyPr/>
          <a:lstStyle/>
          <a:p>
            <a:pPr lvl="0" indent="0" marL="0">
              <a:buNone/>
            </a:pPr>
            <a:r>
              <a:rPr/>
              <a:t>As a model was not immediately obvious from the ACF and PACF, a appropriate GARCH model was found by estimating a diversity of GARCH parameters using the following search code:</a:t>
            </a:r>
          </a:p>
          <a:p>
            <a:pPr lvl="0" indent="0">
              <a:buNone/>
            </a:pPr>
            <a:r>
              <a:rPr>
                <a:latin typeface="Courier"/>
              </a:rPr>
              <a:t>p_index </a:t>
            </a:r>
            <a:r>
              <a:rPr>
                <a:solidFill>
                  <a:srgbClr val="007020"/>
                </a:solidFill>
                <a:latin typeface="Courier"/>
              </a:rPr>
              <a:t>&lt;-</a:t>
            </a:r>
            <a:r>
              <a:rPr>
                <a:latin typeface="Courier"/>
              </a:rPr>
              <a:t> </a:t>
            </a:r>
            <a:r>
              <a:rPr>
                <a:solidFill>
                  <a:srgbClr val="06287E"/>
                </a:solidFill>
                <a:latin typeface="Courier"/>
              </a:rPr>
              <a:t>list</a:t>
            </a:r>
            <a:r>
              <a:rPr>
                <a:latin typeface="Courier"/>
              </a:rPr>
              <a:t>()</a:t>
            </a:r>
            <a:br/>
            <a:r>
              <a:rPr>
                <a:latin typeface="Courier"/>
              </a:rPr>
              <a:t>q_index </a:t>
            </a:r>
            <a:r>
              <a:rPr>
                <a:solidFill>
                  <a:srgbClr val="007020"/>
                </a:solidFill>
                <a:latin typeface="Courier"/>
              </a:rPr>
              <a:t>&lt;-</a:t>
            </a:r>
            <a:r>
              <a:rPr>
                <a:latin typeface="Courier"/>
              </a:rPr>
              <a:t> </a:t>
            </a:r>
            <a:r>
              <a:rPr>
                <a:solidFill>
                  <a:srgbClr val="06287E"/>
                </a:solidFill>
                <a:latin typeface="Courier"/>
              </a:rPr>
              <a:t>list</a:t>
            </a:r>
            <a:r>
              <a:rPr>
                <a:latin typeface="Courier"/>
              </a:rPr>
              <a:t>()</a:t>
            </a:r>
            <a:br/>
            <a:r>
              <a:rPr>
                <a:latin typeface="Courier"/>
              </a:rPr>
              <a:t>d </a:t>
            </a:r>
            <a:r>
              <a:rPr>
                <a:solidFill>
                  <a:srgbClr val="007020"/>
                </a:solidFill>
                <a:latin typeface="Courier"/>
              </a:rPr>
              <a:t>&lt;-</a:t>
            </a:r>
            <a:r>
              <a:rPr>
                <a:latin typeface="Courier"/>
              </a:rPr>
              <a:t> </a:t>
            </a:r>
            <a:r>
              <a:rPr>
                <a:solidFill>
                  <a:srgbClr val="06287E"/>
                </a:solidFill>
                <a:latin typeface="Courier"/>
              </a:rPr>
              <a:t>diff</a:t>
            </a:r>
            <a:r>
              <a:rPr>
                <a:latin typeface="Courier"/>
              </a:rPr>
              <a:t>(df.ts.modelset.train</a:t>
            </a:r>
            <a:r>
              <a:rPr>
                <a:solidFill>
                  <a:srgbClr val="4070A0"/>
                </a:solidFill>
                <a:latin typeface="Courier"/>
              </a:rPr>
              <a:t>$</a:t>
            </a:r>
            <a:r>
              <a:rPr>
                <a:latin typeface="Courier"/>
              </a:rPr>
              <a:t>IIPI)</a:t>
            </a:r>
            <a:br/>
            <a:r>
              <a:rPr>
                <a:latin typeface="Courier"/>
              </a:rPr>
              <a:t>garch_list_2 </a:t>
            </a:r>
            <a:r>
              <a:rPr>
                <a:solidFill>
                  <a:srgbClr val="007020"/>
                </a:solidFill>
                <a:latin typeface="Courier"/>
              </a:rPr>
              <a:t>&lt;-</a:t>
            </a:r>
            <a:r>
              <a:rPr>
                <a:latin typeface="Courier"/>
              </a:rPr>
              <a:t> </a:t>
            </a:r>
            <a:br/>
            <a:r>
              <a:rPr>
                <a:latin typeface="Courier"/>
              </a:rPr>
              <a:t>  </a:t>
            </a:r>
            <a:r>
              <a:rPr>
                <a:solidFill>
                  <a:srgbClr val="06287E"/>
                </a:solidFill>
                <a:latin typeface="Courier"/>
              </a:rPr>
              <a:t>foreach</a:t>
            </a:r>
            <a:r>
              <a:rPr>
                <a:latin typeface="Courier"/>
              </a:rPr>
              <a:t>(</a:t>
            </a:r>
            <a:r>
              <a:rPr>
                <a:solidFill>
                  <a:srgbClr val="7D9029"/>
                </a:solidFill>
                <a:latin typeface="Courier"/>
              </a:rPr>
              <a:t>i=</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 </a:t>
            </a:r>
            <a:r>
              <a:rPr>
                <a:solidFill>
                  <a:srgbClr val="4070A0"/>
                </a:solidFill>
                <a:latin typeface="Courier"/>
              </a:rPr>
              <a:t>%:%</a:t>
            </a:r>
            <a:br/>
            <a:r>
              <a:rPr>
                <a:latin typeface="Courier"/>
              </a:rPr>
              <a:t>  </a:t>
            </a:r>
            <a:r>
              <a:rPr>
                <a:solidFill>
                  <a:srgbClr val="06287E"/>
                </a:solidFill>
                <a:latin typeface="Courier"/>
              </a:rPr>
              <a:t>foreach</a:t>
            </a:r>
            <a:r>
              <a:rPr>
                <a:latin typeface="Courier"/>
              </a:rPr>
              <a:t>(</a:t>
            </a:r>
            <a:r>
              <a:rPr>
                <a:solidFill>
                  <a:srgbClr val="7D9029"/>
                </a:solidFill>
                <a:latin typeface="Courier"/>
              </a:rPr>
              <a:t>j=</a:t>
            </a:r>
            <a:r>
              <a:rPr>
                <a:solidFill>
                  <a:srgbClr val="40A070"/>
                </a:solidFill>
                <a:latin typeface="Courier"/>
              </a:rPr>
              <a:t>0</a:t>
            </a:r>
            <a:r>
              <a:rPr>
                <a:solidFill>
                  <a:srgbClr val="4070A0"/>
                </a:solidFill>
                <a:latin typeface="Courier"/>
              </a:rPr>
              <a:t>:</a:t>
            </a:r>
            <a:r>
              <a:rPr>
                <a:solidFill>
                  <a:srgbClr val="40A070"/>
                </a:solidFill>
                <a:latin typeface="Courier"/>
              </a:rPr>
              <a:t>2</a:t>
            </a:r>
            <a:r>
              <a:rPr>
                <a:latin typeface="Courier"/>
              </a:rPr>
              <a:t>) </a:t>
            </a:r>
            <a:r>
              <a:rPr>
                <a:solidFill>
                  <a:srgbClr val="4070A0"/>
                </a:solidFill>
                <a:latin typeface="Courier"/>
              </a:rPr>
              <a:t>%do%</a:t>
            </a:r>
            <a:r>
              <a:rPr>
                <a:latin typeface="Courier"/>
              </a:rPr>
              <a:t> {</a:t>
            </a:r>
            <a:br/>
            <a:r>
              <a:rPr>
                <a:latin typeface="Courier"/>
              </a:rPr>
              <a:t>    garch_list</a:t>
            </a:r>
            <a:r>
              <a:rPr>
                <a:solidFill>
                  <a:srgbClr val="007020"/>
                </a:solidFill>
                <a:latin typeface="Courier"/>
              </a:rPr>
              <a:t>&lt;-</a:t>
            </a:r>
            <a:r>
              <a:rPr>
                <a:solidFill>
                  <a:srgbClr val="06287E"/>
                </a:solidFill>
                <a:latin typeface="Courier"/>
              </a:rPr>
              <a:t>garchFit</a:t>
            </a:r>
            <a:r>
              <a:rPr>
                <a:latin typeface="Courier"/>
              </a:rPr>
              <a:t>(</a:t>
            </a:r>
            <a:r>
              <a:rPr>
                <a:solidFill>
                  <a:srgbClr val="06287E"/>
                </a:solidFill>
                <a:latin typeface="Courier"/>
              </a:rPr>
              <a:t>substitute</a:t>
            </a:r>
            <a:r>
              <a:rPr>
                <a:latin typeface="Courier"/>
              </a:rPr>
              <a:t>(</a:t>
            </a:r>
            <a:r>
              <a:rPr>
                <a:solidFill>
                  <a:srgbClr val="4070A0"/>
                </a:solidFill>
                <a:latin typeface="Courier"/>
              </a:rPr>
              <a:t>~</a:t>
            </a:r>
            <a:r>
              <a:rPr>
                <a:solidFill>
                  <a:srgbClr val="06287E"/>
                </a:solidFill>
                <a:latin typeface="Courier"/>
              </a:rPr>
              <a:t>arma</a:t>
            </a:r>
            <a:r>
              <a:rPr>
                <a:latin typeface="Courier"/>
              </a:rPr>
              <a:t>(</a:t>
            </a:r>
            <a:r>
              <a:rPr>
                <a:solidFill>
                  <a:srgbClr val="40A070"/>
                </a:solidFill>
                <a:latin typeface="Courier"/>
              </a:rPr>
              <a:t>1</a:t>
            </a:r>
            <a:r>
              <a:rPr>
                <a:latin typeface="Courier"/>
              </a:rPr>
              <a:t>,</a:t>
            </a:r>
            <a:r>
              <a:rPr>
                <a:solidFill>
                  <a:srgbClr val="40A070"/>
                </a:solidFill>
                <a:latin typeface="Courier"/>
              </a:rPr>
              <a:t>1</a:t>
            </a:r>
            <a:r>
              <a:rPr>
                <a:latin typeface="Courier"/>
              </a:rPr>
              <a:t>)</a:t>
            </a:r>
            <a:r>
              <a:rPr>
                <a:solidFill>
                  <a:srgbClr val="4070A0"/>
                </a:solidFill>
                <a:latin typeface="Courier"/>
              </a:rPr>
              <a:t>+</a:t>
            </a:r>
            <a:r>
              <a:rPr>
                <a:solidFill>
                  <a:srgbClr val="06287E"/>
                </a:solidFill>
                <a:latin typeface="Courier"/>
              </a:rPr>
              <a:t>garch</a:t>
            </a:r>
            <a:r>
              <a:rPr>
                <a:latin typeface="Courier"/>
              </a:rPr>
              <a:t>(p,q),</a:t>
            </a:r>
            <a:r>
              <a:rPr>
                <a:solidFill>
                  <a:srgbClr val="06287E"/>
                </a:solidFill>
                <a:latin typeface="Courier"/>
              </a:rPr>
              <a:t>list</a:t>
            </a:r>
            <a:r>
              <a:rPr>
                <a:latin typeface="Courier"/>
              </a:rPr>
              <a:t>(</a:t>
            </a:r>
            <a:r>
              <a:rPr>
                <a:solidFill>
                  <a:srgbClr val="7D9029"/>
                </a:solidFill>
                <a:latin typeface="Courier"/>
              </a:rPr>
              <a:t>p=</a:t>
            </a:r>
            <a:r>
              <a:rPr>
                <a:latin typeface="Courier"/>
              </a:rPr>
              <a:t>i,</a:t>
            </a:r>
            <a:r>
              <a:rPr>
                <a:solidFill>
                  <a:srgbClr val="7D9029"/>
                </a:solidFill>
                <a:latin typeface="Courier"/>
              </a:rPr>
              <a:t>q=</a:t>
            </a:r>
            <a:r>
              <a:rPr>
                <a:latin typeface="Courier"/>
              </a:rPr>
              <a:t>j)),</a:t>
            </a:r>
            <a:r>
              <a:rPr>
                <a:solidFill>
                  <a:srgbClr val="7D9029"/>
                </a:solidFill>
                <a:latin typeface="Courier"/>
              </a:rPr>
              <a:t>data=</a:t>
            </a:r>
            <a:r>
              <a:rPr>
                <a:latin typeface="Courier"/>
              </a:rPr>
              <a:t>d, </a:t>
            </a:r>
            <a:r>
              <a:rPr>
                <a:solidFill>
                  <a:srgbClr val="7D9029"/>
                </a:solidFill>
                <a:latin typeface="Courier"/>
              </a:rPr>
              <a:t>trace=</a:t>
            </a:r>
            <a:r>
              <a:rPr>
                <a:solidFill>
                  <a:srgbClr val="880000"/>
                </a:solidFill>
                <a:latin typeface="Courier"/>
              </a:rPr>
              <a:t>FALSE</a:t>
            </a:r>
            <a:r>
              <a:rPr>
                <a:latin typeface="Courier"/>
              </a:rPr>
              <a:t>, </a:t>
            </a:r>
            <a:r>
              <a:rPr>
                <a:solidFill>
                  <a:srgbClr val="7D9029"/>
                </a:solidFill>
                <a:latin typeface="Courier"/>
              </a:rPr>
              <a:t>include.mean =</a:t>
            </a:r>
            <a:r>
              <a:rPr>
                <a:latin typeface="Courier"/>
              </a:rPr>
              <a:t> </a:t>
            </a:r>
            <a:r>
              <a:rPr>
                <a:solidFill>
                  <a:srgbClr val="880000"/>
                </a:solidFill>
                <a:latin typeface="Courier"/>
              </a:rPr>
              <a:t>FALSE</a:t>
            </a:r>
            <a:r>
              <a:rPr>
                <a:latin typeface="Courier"/>
              </a:rPr>
              <a:t>) </a:t>
            </a:r>
            <a:br/>
            <a:r>
              <a:rPr>
                <a:latin typeface="Courier"/>
              </a:rPr>
              <a:t>  }</a:t>
            </a:r>
            <a:br/>
            <a:br/>
            <a:r>
              <a:rPr>
                <a:latin typeface="Courier"/>
              </a:rPr>
              <a:t>garch_list_2</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ARIMA(1,1,1) with GARCH(1,1)</a:t>
            </a:r>
          </a:p>
        </p:txBody>
      </p:sp>
      <p:sp>
        <p:nvSpPr>
          <p:cNvPr id="3" name="Content Placeholder 2"/>
          <p:cNvSpPr>
            <a:spLocks noGrp="1"/>
          </p:cNvSpPr>
          <p:nvPr>
            <p:ph idx="1"/>
          </p:nvPr>
        </p:nvSpPr>
        <p:spPr/>
        <p:txBody>
          <a:bodyPr/>
          <a:lstStyle/>
          <a:p>
            <a:pPr lvl="0" indent="0">
              <a:buNone/>
            </a:pPr>
            <a:r>
              <a:rPr>
                <a:latin typeface="Courier"/>
              </a:rPr>
              <a:t>## 
## Title:
##  GARCH Modelling 
## 
## Call:
##  garchFit(formula = ~arma(1, 1) + garch(1, 1), data = diff(df.ts.modelset.train$IIPI), 
##     include.mean = FALSE, trace = FALSE) 
## 
## Mean and Variance Equation:
##  data ~ arma(1, 1) + garch(1, 1)
## &lt;environment: 0x0000000015b377c8&gt;
##  [data = diff(df.ts.modelset.train$IIPI)]
## 
## Conditional Distribution:
##  norm 
## 
## Coefficient(s):
##      ar1       ma1     omega    alpha1     beta1  
##  0.57153  -0.35250   0.18164   0.19030   0.80761  
## 
## Std. Errors:
##  based on Hessian 
## 
## Error Analysis:
##         Estimate  Std. Error  t value Pr(&gt;|t|)    
## ar1      0.57153     0.11745    4.866 1.14e-06 ***
## ma1     -0.35250     0.13286   -2.653  0.00797 ** 
## omega    0.18164     0.07955    2.283  0.02241 *  
## alpha1   0.19030     0.04057    4.690 2.73e-06 ***
## beta1    0.80761     0.03364   24.007  &lt; 2e-16 ***
## ---
## Signif. codes:  0 '***' 0.001 '**' 0.01 '*' 0.05 '.' 0.1 ' ' 1
## 
## Log Likelihood:
##  -1009.899    normalized:  -2.393125 
## 
## Description:
##  Sat Mar 05 15:47:25 2022 by user: nptho</a:t>
            </a:r>
          </a:p>
          <a:p>
            <a:pPr lvl="0" indent="0" marL="0">
              <a:buNone/>
            </a:pPr>
            <a:r>
              <a:rPr/>
              <a:t>The insignificant mean is removed from the model and all other model parameters are significant.</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ARIMA(1,1,1) with GARCH White noise confirmation</a:t>
            </a:r>
          </a:p>
        </p:txBody>
      </p:sp>
      <p:sp>
        <p:nvSpPr>
          <p:cNvPr id="4" name="Text Placeholder 3"/>
          <p:cNvSpPr>
            <a:spLocks noGrp="1"/>
          </p:cNvSpPr>
          <p:nvPr>
            <p:ph idx="2" sz="half" type="body"/>
          </p:nvPr>
        </p:nvSpPr>
        <p:spPr/>
        <p:txBody>
          <a:bodyPr/>
          <a:lstStyle/>
          <a:p>
            <a:pPr lvl="0" indent="0" marL="0">
              <a:buNone/>
            </a:pPr>
            <a:r>
              <a:rPr/>
              <a:t>The residuals and squared residuals of this model are white noise!</a:t>
            </a:r>
          </a:p>
          <a:p>
            <a:pPr lvl="0" indent="0">
              <a:buNone/>
            </a:pPr>
            <a:r>
              <a:rPr>
                <a:latin typeface="Courier"/>
              </a:rPr>
              <a:t>## 
##  Box-Pierce test
## 
## data:  arima111.garch11@residuals/arima111.garch11@sigma.t
## X-squared = 28.11, df = 20, p-value = 0.1068</a:t>
            </a:r>
          </a:p>
          <a:p>
            <a:pPr lvl="0" indent="0">
              <a:buNone/>
            </a:pPr>
            <a:r>
              <a:rPr>
                <a:latin typeface="Courier"/>
              </a:rPr>
              <a:t>## 
##  Box-Pierce test
## 
## data:  (arima111.garch11@residuals/arima111.garch11@sigma.t)^2
## X-squared = 20.536, df = 20, p-value = 0.4249</a:t>
            </a:r>
          </a:p>
        </p:txBody>
      </p:sp>
      <p:pic>
        <p:nvPicPr>
          <p:cNvPr descr="DS809ProjectPresentation_files/figure-pptx/unnamed-chunk-78-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ARIMA(1,1,1) with GARCH Conditional Variance</a:t>
            </a:r>
          </a:p>
        </p:txBody>
      </p:sp>
      <p:sp>
        <p:nvSpPr>
          <p:cNvPr id="4" name="Text Placeholder 3"/>
          <p:cNvSpPr>
            <a:spLocks noGrp="1"/>
          </p:cNvSpPr>
          <p:nvPr>
            <p:ph idx="2" sz="half" type="body"/>
          </p:nvPr>
        </p:nvSpPr>
        <p:spPr/>
        <p:txBody>
          <a:bodyPr/>
          <a:lstStyle/>
          <a:p>
            <a:pPr lvl="0" indent="0" marL="0">
              <a:buNone/>
            </a:pPr>
            <a:r>
              <a:rPr/>
              <a:t>The following is the predicted conditional variance of the IIPI first-difference:</a:t>
            </a:r>
          </a:p>
        </p:txBody>
      </p:sp>
      <p:pic>
        <p:nvPicPr>
          <p:cNvPr descr="DS809ProjectPresentation_files/figure-pptx/unnamed-chunk-79-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a:buNone/>
            </a:pPr>
            <a:r>
              <a:rPr>
                <a:latin typeface="Courier"/>
              </a:rPr>
              <a:t>##    meanForecast meanError standardDeviation lowerInterval upperInterval
## 1  -0.521679729  2.770328          2.770328     -5.951422      4.908063
## 2  -0.298155806  2.865052          2.800057     -5.913554      5.317242
## 3  -0.170405097  2.915818          2.829412     -5.885304      5.544493
## 4  -0.097391687  2.952409          2.858406     -5.884006      5.689223
## 5  -0.055662307  2.984202          2.887049     -5.904592      5.793267
## 6  -0.031812698  3.014213          2.915351     -5.939562      5.875936
## 7  -0.018181923  3.043419          2.943323     -5.983173      5.946809
## 8  -0.010391521  3.072142          2.970974     -6.031679      6.010896
## 9  -0.005939070  3.100493          2.998313     -6.082793      6.070915
## 10 -0.003394359  3.128513          3.025349     -6.135167      6.128379</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ARIMA(1,1,1) with GARCH Model Fit</a:t>
            </a:r>
          </a:p>
        </p:txBody>
      </p:sp>
      <p:sp>
        <p:nvSpPr>
          <p:cNvPr id="4" name="Text Placeholder 3"/>
          <p:cNvSpPr>
            <a:spLocks noGrp="1"/>
          </p:cNvSpPr>
          <p:nvPr>
            <p:ph idx="2" sz="half" type="body"/>
          </p:nvPr>
        </p:nvSpPr>
        <p:spPr/>
        <p:txBody>
          <a:bodyPr/>
          <a:lstStyle/>
          <a:p>
            <a:pPr lvl="0" indent="0" marL="0">
              <a:buNone/>
            </a:pPr>
            <a:r>
              <a:rPr/>
              <a:t>As expected the n ahead prediction value tends toward an asymptotic value:</a:t>
            </a:r>
          </a:p>
        </p:txBody>
      </p:sp>
      <p:pic>
        <p:nvPicPr>
          <p:cNvPr descr="DS809ProjectPresentation_files/figure-pptx/unnamed-chunk-80-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IIPI First Difference White Noise Process Rejection</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The first difference is also reviewed to ensure it is not white noise.</a:t>
                </a:r>
              </a:p>
              <a:p>
                <a:pPr lvl="0" indent="0" marL="0">
                  <a:buNone/>
                </a:pPr>
                <a:r>
                  <a:rPr/>
                  <a:t>Again, the Box-Pierce Test is used to confirm the existence of autocorrelation up to a defined maximum lag value (here 36 months) for the first difference:</a:t>
                </a:r>
              </a:p>
              <a:p>
                <a:pPr lvl="0" indent="0">
                  <a:buNone/>
                </a:pPr>
                <a:r>
                  <a:rPr>
                    <a:latin typeface="Courier"/>
                  </a:rPr>
                  <a:t>## 
##  Box-Pierce test
## 
## data:  df$IIPI_dif
## X-squared = 143.33, df = 36, p-value = 9.548e-15</a:t>
                </a:r>
              </a:p>
              <a:p>
                <a:pPr lvl="0" indent="0" marL="0">
                  <a:buNone/>
                </a:pPr>
                <a14:m>
                  <m:oMath xmlns:m="http://schemas.openxmlformats.org/officeDocument/2006/math">
                    <m:sSub>
                      <m:e>
                        <m:r>
                          <m:t>H</m:t>
                        </m:r>
                      </m:e>
                      <m:sub>
                        <m:r>
                          <m:t>0</m:t>
                        </m:r>
                      </m:sub>
                    </m:sSub>
                  </m:oMath>
                </a14:m>
                <a:r>
                  <a:rPr/>
                  <a:t>: All autocorrelctions are zero (0), </a:t>
                </a:r>
                <a14:m>
                  <m:oMath xmlns:m="http://schemas.openxmlformats.org/officeDocument/2006/math">
                    <m:sSub>
                      <m:e>
                        <m:r>
                          <m:t>H</m:t>
                        </m:r>
                      </m:e>
                      <m:sub>
                        <m:r>
                          <m:t>a</m:t>
                        </m:r>
                      </m:sub>
                    </m:sSub>
                  </m:oMath>
                </a14:m>
                <a:r>
                  <a:rPr/>
                  <a:t>: At least one (1) autocorrelation is not zero (0)</a:t>
                </a:r>
              </a:p>
              <a:p>
                <a:pPr lvl="0" indent="0" marL="0">
                  <a:buNone/>
                </a:pPr>
                <a:r>
                  <a:rPr/>
                  <a:t>The test indicates one can safely reject the null hypothesis (H0) - such that at least one (1) autocorrleation is not zero in the first difference of the series.</a:t>
                </a:r>
              </a:p>
              <a:p>
                <a:pPr lvl="0" indent="0" marL="0">
                  <a:buNone/>
                </a:pPr>
                <a:r>
                  <a:rPr/>
                  <a:t>This is also seen through visual inspection of the ACF chart:</a:t>
                </a:r>
              </a:p>
              <a:p>
                <a:pPr lvl="0" indent="0" marL="0">
                  <a:buNone/>
                </a:pPr>
                <a:r>
                  <a:rPr/>
                  <a:t>The first difference of IIPI is stationary as can be seen in the fast decay in autocorrelation. However, it is not white noise due to a variety of significant autocorrelations (those seen beyond the dotted blue line).</a:t>
                </a:r>
              </a:p>
            </p:txBody>
          </p:sp>
        </mc:Choice>
      </mc:AlternateContent>
      <p:pic>
        <p:nvPicPr>
          <p:cNvPr descr="DS809ProjectPresentation_files/figure-pptx/unnamed-chunk-7-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ARIMA(1,1,1) with GARCH Model Fit</a:t>
            </a:r>
          </a:p>
        </p:txBody>
      </p:sp>
      <p:sp>
        <p:nvSpPr>
          <p:cNvPr id="4" name="Text Placeholder 3"/>
          <p:cNvSpPr>
            <a:spLocks noGrp="1"/>
          </p:cNvSpPr>
          <p:nvPr>
            <p:ph idx="2" sz="half" type="body"/>
          </p:nvPr>
        </p:nvSpPr>
        <p:spPr/>
        <p:txBody>
          <a:bodyPr/>
          <a:lstStyle/>
          <a:p>
            <a:pPr lvl="0" indent="0" marL="0">
              <a:buNone/>
            </a:pPr>
            <a:r>
              <a:rPr/>
              <a:t>When taking the predictions 1 step ahead, the model predicts well:</a:t>
            </a:r>
          </a:p>
        </p:txBody>
      </p:sp>
      <p:pic>
        <p:nvPicPr>
          <p:cNvPr descr="DS809ProjectPresentation_files/figure-pptx/unnamed-chunk-8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Regression with ARMIA(3,0,0) on residuals and GARCH</a:t>
            </a:r>
          </a:p>
        </p:txBody>
      </p:sp>
      <p:sp>
        <p:nvSpPr>
          <p:cNvPr id="4" name="Text Placeholder 3"/>
          <p:cNvSpPr>
            <a:spLocks noGrp="1"/>
          </p:cNvSpPr>
          <p:nvPr>
            <p:ph idx="2" sz="half" type="body"/>
          </p:nvPr>
        </p:nvSpPr>
        <p:spPr/>
        <p:txBody>
          <a:bodyPr/>
          <a:lstStyle/>
          <a:p>
            <a:pPr lvl="0" indent="0" marL="0">
              <a:buNone/>
            </a:pPr>
            <a:r>
              <a:rPr/>
              <a:t>Residuals are first checked for GARCH model potential.</a:t>
            </a:r>
          </a:p>
          <a:p>
            <a:pPr lvl="0" indent="0" marL="0">
              <a:buNone/>
            </a:pPr>
            <a:r>
              <a:rPr/>
              <a:t>As can be seen, similar to the ARIMA(2,1,0) and ARIMA(1,1,1) models, the residuals of the regression with ARIMA(3,0,0) residuals are white noise, but the squared residuals are not. This is again an excellent candidate for using GARCH!</a:t>
            </a:r>
          </a:p>
          <a:p>
            <a:pPr lvl="0" indent="0">
              <a:buNone/>
            </a:pPr>
            <a:r>
              <a:rPr>
                <a:latin typeface="Courier"/>
              </a:rPr>
              <a:t>## 
##  Box-Pierce test
## 
## data:  mlm.ts2.arima300$residuals
## X-squared = 0.0015202, df = 1, p-value = 0.9689</a:t>
            </a:r>
          </a:p>
          <a:p>
            <a:pPr lvl="0" indent="0">
              <a:buNone/>
            </a:pPr>
            <a:r>
              <a:rPr>
                <a:latin typeface="Courier"/>
              </a:rPr>
              <a:t>## 
##  Box-Pierce test
## 
## data:  mlm.ts2.arima300$residuals^2
## X-squared = 25.432, df = 1, p-value = 4.582e-07</a:t>
            </a:r>
          </a:p>
        </p:txBody>
      </p:sp>
      <p:pic>
        <p:nvPicPr>
          <p:cNvPr descr="DS809ProjectPresentation_files/figure-pptx/unnamed-chunk-8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Regression with ARMIA(3,0,0) on residuals and GARCH</a:t>
            </a:r>
          </a:p>
        </p:txBody>
      </p:sp>
      <p:sp>
        <p:nvSpPr>
          <p:cNvPr id="4" name="Text Placeholder 3"/>
          <p:cNvSpPr>
            <a:spLocks noGrp="1"/>
          </p:cNvSpPr>
          <p:nvPr>
            <p:ph idx="2" sz="half" type="body"/>
          </p:nvPr>
        </p:nvSpPr>
        <p:spPr/>
        <p:txBody>
          <a:bodyPr/>
          <a:lstStyle/>
          <a:p>
            <a:pPr lvl="0" indent="0" marL="0">
              <a:buNone/>
            </a:pPr>
            <a:r>
              <a:rPr/>
              <a:t>The PACF is displayed to investigate the possible GARCH order.</a:t>
            </a:r>
          </a:p>
        </p:txBody>
      </p:sp>
      <p:pic>
        <p:nvPicPr>
          <p:cNvPr descr="DS809ProjectPresentation_files/figure-pptx/unnamed-chunk-83-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Regression with ARMIA(3,0,0) with GARCH Model Summary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As a model was not immediately obvious from the ACF and PACF, a appropriate GARCH model was assumed and estimated using the </a:t>
                </a:r>
                <a:r>
                  <a:rPr i="1"/>
                  <a:t>rugarch</a:t>
                </a:r>
                <a:r>
                  <a:rPr/>
                  <a:t> R library. NOTE: for this implementation of GARCH, </a:t>
                </a:r>
                <a:r>
                  <a:rPr i="1"/>
                  <a:t>fGARCH</a:t>
                </a:r>
                <a:r>
                  <a:rPr/>
                  <a:t> was not used, as it did not appear to allow for inclusion of external regression parameters:</a:t>
                </a:r>
              </a:p>
              <a:p>
                <a:pPr lvl="0" indent="0">
                  <a:buNone/>
                </a:pPr>
                <a:r>
                  <a:rPr>
                    <a:latin typeface="Courier"/>
                  </a:rPr>
                  <a:t>p_index </a:t>
                </a:r>
                <a:r>
                  <a:rPr>
                    <a:solidFill>
                      <a:srgbClr val="007020"/>
                    </a:solidFill>
                    <a:latin typeface="Courier"/>
                  </a:rPr>
                  <a:t>&lt;-</a:t>
                </a:r>
                <a:r>
                  <a:rPr>
                    <a:latin typeface="Courier"/>
                  </a:rPr>
                  <a:t> </a:t>
                </a:r>
                <a:r>
                  <a:rPr>
                    <a:solidFill>
                      <a:srgbClr val="06287E"/>
                    </a:solidFill>
                    <a:latin typeface="Courier"/>
                  </a:rPr>
                  <a:t>list</a:t>
                </a:r>
                <a:r>
                  <a:rPr>
                    <a:latin typeface="Courier"/>
                  </a:rPr>
                  <a:t>()</a:t>
                </a:r>
                <a:br/>
                <a:r>
                  <a:rPr>
                    <a:latin typeface="Courier"/>
                  </a:rPr>
                  <a:t>q_index </a:t>
                </a:r>
                <a:r>
                  <a:rPr>
                    <a:solidFill>
                      <a:srgbClr val="007020"/>
                    </a:solidFill>
                    <a:latin typeface="Courier"/>
                  </a:rPr>
                  <a:t>&lt;-</a:t>
                </a:r>
                <a:r>
                  <a:rPr>
                    <a:latin typeface="Courier"/>
                  </a:rPr>
                  <a:t> </a:t>
                </a:r>
                <a:r>
                  <a:rPr>
                    <a:solidFill>
                      <a:srgbClr val="06287E"/>
                    </a:solidFill>
                    <a:latin typeface="Courier"/>
                  </a:rPr>
                  <a:t>list</a:t>
                </a:r>
                <a:r>
                  <a:rPr>
                    <a:latin typeface="Courier"/>
                  </a:rPr>
                  <a:t>()</a:t>
                </a:r>
                <a:br/>
                <a:r>
                  <a:rPr>
                    <a:latin typeface="Courier"/>
                  </a:rPr>
                  <a:t>d </a:t>
                </a:r>
                <a:r>
                  <a:rPr>
                    <a:solidFill>
                      <a:srgbClr val="007020"/>
                    </a:solidFill>
                    <a:latin typeface="Courier"/>
                  </a:rPr>
                  <a:t>&lt;-</a:t>
                </a:r>
                <a:r>
                  <a:rPr>
                    <a:latin typeface="Courier"/>
                  </a:rPr>
                  <a:t> </a:t>
                </a:r>
                <a:r>
                  <a:rPr>
                    <a:solidFill>
                      <a:srgbClr val="06287E"/>
                    </a:solidFill>
                    <a:latin typeface="Courier"/>
                  </a:rPr>
                  <a:t>diff</a:t>
                </a:r>
                <a:r>
                  <a:rPr>
                    <a:latin typeface="Courier"/>
                  </a:rPr>
                  <a:t>(df.ts.modelset.train</a:t>
                </a:r>
                <a:r>
                  <a:rPr>
                    <a:solidFill>
                      <a:srgbClr val="4070A0"/>
                    </a:solidFill>
                    <a:latin typeface="Courier"/>
                  </a:rPr>
                  <a:t>$</a:t>
                </a:r>
                <a:r>
                  <a:rPr>
                    <a:latin typeface="Courier"/>
                  </a:rPr>
                  <a:t>IIPI) </a:t>
                </a:r>
                <a:br/>
                <a:r>
                  <a:rPr>
                    <a:latin typeface="Courier"/>
                  </a:rPr>
                  <a:t>x </a:t>
                </a:r>
                <a:r>
                  <a:rPr>
                    <a:solidFill>
                      <a:srgbClr val="007020"/>
                    </a:solidFill>
                    <a:latin typeface="Courier"/>
                  </a:rPr>
                  <a:t>&lt;-</a:t>
                </a:r>
                <a:r>
                  <a:rPr>
                    <a:latin typeface="Courier"/>
                  </a:rPr>
                  <a:t> df.ts.modelset.train[</a:t>
                </a:r>
                <a:r>
                  <a:rPr>
                    <a:solidFill>
                      <a:srgbClr val="40A070"/>
                    </a:solidFill>
                    <a:latin typeface="Courier"/>
                  </a:rPr>
                  <a:t>2</a:t>
                </a:r>
                <a:r>
                  <a:rPr>
                    <a:solidFill>
                      <a:srgbClr val="4070A0"/>
                    </a:solidFill>
                    <a:latin typeface="Courier"/>
                  </a:rPr>
                  <a:t>:</a:t>
                </a:r>
                <a:r>
                  <a:rPr>
                    <a:solidFill>
                      <a:srgbClr val="40A070"/>
                    </a:solidFill>
                    <a:latin typeface="Courier"/>
                  </a:rPr>
                  <a:t>423</a:t>
                </a:r>
                <a:r>
                  <a:rPr>
                    <a:latin typeface="Courier"/>
                  </a:rPr>
                  <a:t>,] </a:t>
                </a:r>
                <a:r>
                  <a:rPr>
                    <a:solidFill>
                      <a:srgbClr val="4070A0"/>
                    </a:solidFill>
                    <a:latin typeface="Courier"/>
                  </a:rPr>
                  <a:t>%&gt;%</a:t>
                </a:r>
                <a:r>
                  <a:rPr>
                    <a:latin typeface="Courier"/>
                  </a:rPr>
                  <a:t> </a:t>
                </a:r>
                <a:r>
                  <a:rPr>
                    <a:solidFill>
                      <a:srgbClr val="06287E"/>
                    </a:solidFill>
                    <a:latin typeface="Courier"/>
                  </a:rPr>
                  <a:t>select</a:t>
                </a:r>
                <a:r>
                  <a:rPr>
                    <a:latin typeface="Courier"/>
                  </a:rPr>
                  <a:t>(</a:t>
                </a:r>
                <a:r>
                  <a:rPr>
                    <a:solidFill>
                      <a:srgbClr val="4070A0"/>
                    </a:solidFill>
                    <a:latin typeface="Courier"/>
                  </a:rPr>
                  <a:t>-</a:t>
                </a:r>
                <a:r>
                  <a:rPr>
                    <a:latin typeface="Courier"/>
                  </a:rPr>
                  <a:t>IIPI,</a:t>
                </a:r>
                <a:r>
                  <a:rPr>
                    <a:solidFill>
                      <a:srgbClr val="4070A0"/>
                    </a:solidFill>
                    <a:latin typeface="Courier"/>
                  </a:rPr>
                  <a:t>-</a:t>
                </a:r>
                <a:r>
                  <a:rPr>
                    <a:latin typeface="Courier"/>
                  </a:rPr>
                  <a:t>Date_form,</a:t>
                </a:r>
                <a:r>
                  <a:rPr>
                    <a:solidFill>
                      <a:srgbClr val="4070A0"/>
                    </a:solidFill>
                    <a:latin typeface="Courier"/>
                  </a:rPr>
                  <a:t>-</a:t>
                </a:r>
                <a:r>
                  <a:rPr>
                    <a:latin typeface="Courier"/>
                  </a:rPr>
                  <a:t>GDP,</a:t>
                </a:r>
                <a:r>
                  <a:rPr>
                    <a:solidFill>
                      <a:srgbClr val="4070A0"/>
                    </a:solidFill>
                    <a:latin typeface="Courier"/>
                  </a:rPr>
                  <a:t>-</a:t>
                </a:r>
                <a:r>
                  <a:rPr>
                    <a:latin typeface="Courier"/>
                  </a:rPr>
                  <a:t>IndPro) </a:t>
                </a:r>
                <a:r>
                  <a:rPr>
                    <a:solidFill>
                      <a:srgbClr val="4070A0"/>
                    </a:solidFill>
                    <a:latin typeface="Courier"/>
                  </a:rPr>
                  <a:t>%&gt;%</a:t>
                </a:r>
                <a:r>
                  <a:rPr>
                    <a:latin typeface="Courier"/>
                  </a:rPr>
                  <a:t> </a:t>
                </a:r>
                <a:r>
                  <a:rPr>
                    <a:solidFill>
                      <a:srgbClr val="06287E"/>
                    </a:solidFill>
                    <a:latin typeface="Courier"/>
                  </a:rPr>
                  <a:t>as.matrix</a:t>
                </a:r>
                <a:r>
                  <a:rPr>
                    <a:latin typeface="Courier"/>
                  </a:rPr>
                  <a:t>()</a:t>
                </a:r>
                <a:br/>
                <a:br/>
                <a:r>
                  <a:rPr>
                    <a:latin typeface="Courier"/>
                  </a:rPr>
                  <a:t>spec </a:t>
                </a:r>
                <a:r>
                  <a:rPr>
                    <a:solidFill>
                      <a:srgbClr val="007020"/>
                    </a:solidFill>
                    <a:latin typeface="Courier"/>
                  </a:rPr>
                  <a:t>=</a:t>
                </a:r>
                <a:r>
                  <a:rPr>
                    <a:latin typeface="Courier"/>
                  </a:rPr>
                  <a:t> </a:t>
                </a:r>
                <a:r>
                  <a:rPr>
                    <a:solidFill>
                      <a:srgbClr val="06287E"/>
                    </a:solidFill>
                    <a:latin typeface="Courier"/>
                  </a:rPr>
                  <a:t>ugarchspec</a:t>
                </a:r>
                <a:r>
                  <a:rPr>
                    <a:latin typeface="Courier"/>
                  </a:rPr>
                  <a:t>(</a:t>
                </a:r>
                <a:r>
                  <a:rPr>
                    <a:solidFill>
                      <a:srgbClr val="7D9029"/>
                    </a:solidFill>
                    <a:latin typeface="Courier"/>
                  </a:rPr>
                  <a:t>mean.model =</a:t>
                </a:r>
                <a:r>
                  <a:rPr>
                    <a:latin typeface="Courier"/>
                  </a:rPr>
                  <a:t> </a:t>
                </a:r>
                <a:r>
                  <a:rPr>
                    <a:solidFill>
                      <a:srgbClr val="06287E"/>
                    </a:solidFill>
                    <a:latin typeface="Courier"/>
                  </a:rPr>
                  <a:t>list</a:t>
                </a:r>
                <a:r>
                  <a:rPr>
                    <a:latin typeface="Courier"/>
                  </a:rPr>
                  <a:t>(</a:t>
                </a:r>
                <a:r>
                  <a:rPr>
                    <a:solidFill>
                      <a:srgbClr val="7D9029"/>
                    </a:solidFill>
                    <a:latin typeface="Courier"/>
                  </a:rPr>
                  <a:t>armaOrder =</a:t>
                </a:r>
                <a:r>
                  <a:rPr>
                    <a:latin typeface="Courier"/>
                  </a:rPr>
                  <a:t> </a:t>
                </a:r>
                <a:r>
                  <a:rPr>
                    <a:solidFill>
                      <a:srgbClr val="06287E"/>
                    </a:solidFill>
                    <a:latin typeface="Courier"/>
                  </a:rPr>
                  <a:t>c</a:t>
                </a:r>
                <a:r>
                  <a:rPr>
                    <a:latin typeface="Courier"/>
                  </a:rPr>
                  <a:t>(</a:t>
                </a:r>
                <a:r>
                  <a:rPr>
                    <a:solidFill>
                      <a:srgbClr val="40A070"/>
                    </a:solidFill>
                    <a:latin typeface="Courier"/>
                  </a:rPr>
                  <a:t>3</a:t>
                </a:r>
                <a:r>
                  <a:rPr>
                    <a:latin typeface="Courier"/>
                  </a:rPr>
                  <a:t>, </a:t>
                </a:r>
                <a:r>
                  <a:rPr>
                    <a:solidFill>
                      <a:srgbClr val="40A070"/>
                    </a:solidFill>
                    <a:latin typeface="Courier"/>
                  </a:rPr>
                  <a:t>0</a:t>
                </a:r>
                <a:r>
                  <a:rPr>
                    <a:latin typeface="Courier"/>
                  </a:rPr>
                  <a:t>), </a:t>
                </a:r>
                <a:r>
                  <a:rPr>
                    <a:solidFill>
                      <a:srgbClr val="7D9029"/>
                    </a:solidFill>
                    <a:latin typeface="Courier"/>
                  </a:rPr>
                  <a:t>external.regressors =</a:t>
                </a:r>
                <a:r>
                  <a:rPr>
                    <a:latin typeface="Courier"/>
                  </a:rPr>
                  <a:t> </a:t>
                </a:r>
                <a:r>
                  <a:rPr>
                    <a:solidFill>
                      <a:srgbClr val="06287E"/>
                    </a:solidFill>
                    <a:latin typeface="Courier"/>
                  </a:rPr>
                  <a:t>cbind</a:t>
                </a:r>
                <a:r>
                  <a:rPr>
                    <a:latin typeface="Courier"/>
                  </a:rPr>
                  <a:t>(x)))</a:t>
                </a:r>
                <a:br/>
                <a:r>
                  <a:rPr>
                    <a:latin typeface="Courier"/>
                  </a:rPr>
                  <a:t>fit </a:t>
                </a:r>
                <a:r>
                  <a:rPr>
                    <a:solidFill>
                      <a:srgbClr val="007020"/>
                    </a:solidFill>
                    <a:latin typeface="Courier"/>
                  </a:rPr>
                  <a:t>=</a:t>
                </a:r>
                <a:r>
                  <a:rPr>
                    <a:latin typeface="Courier"/>
                  </a:rPr>
                  <a:t> </a:t>
                </a:r>
                <a:r>
                  <a:rPr>
                    <a:solidFill>
                      <a:srgbClr val="06287E"/>
                    </a:solidFill>
                    <a:latin typeface="Courier"/>
                  </a:rPr>
                  <a:t>ugarchfit</a:t>
                </a:r>
                <a:r>
                  <a:rPr>
                    <a:latin typeface="Courier"/>
                  </a:rPr>
                  <a:t>(</a:t>
                </a:r>
                <a:r>
                  <a:rPr>
                    <a:solidFill>
                      <a:srgbClr val="7D9029"/>
                    </a:solidFill>
                    <a:latin typeface="Courier"/>
                  </a:rPr>
                  <a:t>spec =</a:t>
                </a:r>
                <a:r>
                  <a:rPr>
                    <a:latin typeface="Courier"/>
                  </a:rPr>
                  <a:t> spec, </a:t>
                </a:r>
                <a:r>
                  <a:rPr>
                    <a:solidFill>
                      <a:srgbClr val="7D9029"/>
                    </a:solidFill>
                    <a:latin typeface="Courier"/>
                  </a:rPr>
                  <a:t>data =</a:t>
                </a:r>
                <a:r>
                  <a:rPr>
                    <a:latin typeface="Courier"/>
                  </a:rPr>
                  <a:t> d)</a:t>
                </a:r>
              </a:p>
              <a:p>
                <a:pPr lvl="0" indent="0">
                  <a:buNone/>
                </a:pPr>
                <a:r>
                  <a:rPr>
                    <a:latin typeface="Courier"/>
                  </a:rPr>
                  <a:t>## 
## *---------------------------------*
## *          GARCH Model Fit        *
## *---------------------------------*
## 
## Conditional Variance Dynamics    
## -----------------------------------
## GARCH Model  : sGARCH(1,1)
## Mean Model   : ARFIMA(3,0,0)
## Distribution : norm 
## 
## Optimal Parameters
## ------------------------------------
##         Estimate  Std. Error  t value Pr(&gt;|t|)
## mu      0.828213    1.044427  0.79298 0.427788
## ar1     0.182797    0.055661  3.28411 0.001023
## ar2     0.083830    0.055118  1.52091 0.128282
## ar3     0.025723    0.053817  0.47797 0.632669
## mxreg1 -0.130815    0.083281 -1.57076 0.116237
## mxreg2 -0.041577    0.095066 -0.43735 0.661856
## mxreg3 -0.000159    0.000117 -1.36175 0.173278
## mxreg4  0.108487    0.100599  1.07841 0.280851
## mxreg5 -0.438873    0.437626 -1.00285 0.315933
## omega   0.184981    0.079906  2.31499 0.020613
## alpha1  0.190621    0.040313  4.72852 0.000002
## beta1   0.805855    0.034369 23.44727 0.000000
## 
## Robust Standard Errors:
##         Estimate  Std. Error  t value Pr(&gt;|t|)
## mu      0.828213    1.248895  0.66316 0.507230
## ar1     0.182797    0.055030  3.32174 0.000895
## ar2     0.083830    0.060353  1.38900 0.164834
## ar3     0.025723    0.056813  0.45277 0.650716
## mxreg1 -0.130815    0.081678 -1.60159 0.109246
## mxreg2 -0.041577    0.069099 -0.60171 0.547371
## mxreg3 -0.000159    0.000136 -1.16816 0.242742
## mxreg4  0.108487    0.112313  0.96594 0.334076
## mxreg5 -0.438873    0.377317 -1.16314 0.244771
## omega   0.184981    0.076488  2.41842 0.015588
## alpha1  0.190621    0.043850  4.34712 0.000014
## beta1   0.805855    0.030042 26.82431 0.000000
## 
## LogLikelihood : -1007.778 
## 
## Information Criteria
## ------------------------------------
##                    
## Akaike       4.8331
## Bayes        4.9481
## Shibata      4.8315
## Hannan-Quinn 4.8785
## 
## Weighted Ljung-Box Test on Standardized Residuals
## ------------------------------------
##                          statistic  p-value
## Lag[1]                       1.565 0.210940
## Lag[2*(p+q)+(p+q)-1][8]      6.202 0.005627
## Lag[4*(p+q)+(p+q)-1][14]     9.602 0.154639
## d.o.f=3
## H0 : No serial correlation
## 
## Weighted Ljung-Box Test on Standardized Squared Residuals
## ------------------------------------
##                         statistic p-value
## Lag[1]                     0.5128 0.47393
## Lag[2*(p+q)+(p+q)-1][5]    5.3330 0.12855
## Lag[4*(p+q)+(p+q)-1][9]   10.0431 0.04912
## d.o.f=2
## 
## Weighted ARCH LM Tests
## ------------------------------------
##             Statistic Shape Scale  P-Value
## ARCH Lag[3]     0.133 0.500 2.000 0.715381
## ARCH Lag[5]     9.460 1.440 1.667 0.008899
## ARCH Lag[7]    12.041 2.315 1.543 0.006066
## 
## Nyblom stability test
## ------------------------------------
## Joint Statistic:  1.8095
## Individual Statistics:              
## mu     0.11850
## ar1    0.22650
## ar2    0.20195
## ar3    0.05323
## mxreg1 0.05848
## mxreg2 0.07864
## mxreg3 0.18389
## mxreg4 0.10377
## mxreg5 0.08529
## omega  0.05126
## alpha1 0.10927
## beta1  0.13580
## 
## Asymptotic Critical Values (10% 5% 1%)
## Joint Statistic:          2.69 2.96 3.51
## Individual Statistic:     0.35 0.47 0.75
## 
## Sign Bias Test
## ------------------------------------
##                    t-value   prob sig
## Sign Bias          0.09473 0.9246    
## Negative Sign Bias 0.82757 0.4084    
## Positive Sign Bias 0.17236 0.8632    
## Joint Effect       1.18575 0.7564    
## 
## 
## Adjusted Pearson Goodness-of-Fit Test:
## ------------------------------------
##   group statistic p-value(g-1)
## 1    20     22.64       0.2534
## 2    30     28.57       0.4877
## 3    40     33.92       0.7003
## 4    50     41.74       0.7594
## 
## 
## Elapsed time : 0.163841</a:t>
                </a:r>
              </a:p>
              <a:p>
                <a:pPr lvl="0" indent="0" marL="0">
                  <a:buNone/>
                </a:pPr>
                <a:r>
                  <a:rPr/>
                  <a:t>To summarize the output above:</a:t>
                </a:r>
              </a:p>
              <a:p>
                <a:pPr lvl="0" indent="0" marL="0">
                  <a:buNone/>
                </a:pPr>
                <a:r>
                  <a:rPr/>
                  <a:t>mxreg1 is through mxreg5 correspond to TBillClose, InfRate, M2, UnempRate, Recession</a:t>
                </a:r>
              </a:p>
              <a:p>
                <a:pPr lvl="0" indent="0" marL="0">
                  <a:buNone/>
                </a:pPr>
                <a:r>
                  <a:rPr/>
                  <a:t>It appears that with inclusion of the GARCH on the residuals </a:t>
                </a:r>
                <a14:m>
                  <m:oMath xmlns:m="http://schemas.openxmlformats.org/officeDocument/2006/math">
                    <m:sSub>
                      <m:e>
                        <m:r>
                          <m:t>ϕ</m:t>
                        </m:r>
                      </m:e>
                      <m:sub>
                        <m:r>
                          <m:t>2</m:t>
                        </m:r>
                      </m:sub>
                    </m:sSub>
                  </m:oMath>
                </a14:m>
                <a:r>
                  <a:rPr/>
                  <a:t> and </a:t>
                </a:r>
                <a14:m>
                  <m:oMath xmlns:m="http://schemas.openxmlformats.org/officeDocument/2006/math">
                    <m:sSub>
                      <m:e>
                        <m:r>
                          <m:t>ϕ</m:t>
                        </m:r>
                      </m:e>
                      <m:sub>
                        <m:r>
                          <m:t>3</m:t>
                        </m:r>
                      </m:sub>
                    </m:sSub>
                  </m:oMath>
                </a14:m>
                <a:r>
                  <a:rPr/>
                  <a:t> are no longer significant, and the only significant regressor is again InfRate (as expected based on the regression with ARIMA(3,0,0) result). All GARCH coefficients are significant.</a:t>
                </a: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Regression with ARMIA(3,0,0) with GARCH White noise confirmation</a:t>
            </a:r>
          </a:p>
        </p:txBody>
      </p:sp>
      <p:sp>
        <p:nvSpPr>
          <p:cNvPr id="4" name="Text Placeholder 3"/>
          <p:cNvSpPr>
            <a:spLocks noGrp="1"/>
          </p:cNvSpPr>
          <p:nvPr>
            <p:ph idx="2" sz="half" type="body"/>
          </p:nvPr>
        </p:nvSpPr>
        <p:spPr/>
        <p:txBody>
          <a:bodyPr/>
          <a:lstStyle/>
          <a:p>
            <a:pPr lvl="0" indent="0" marL="0">
              <a:buNone/>
            </a:pPr>
            <a:r>
              <a:rPr/>
              <a:t>Interestingly, residuals of this model would not be considered white noise.</a:t>
            </a:r>
          </a:p>
          <a:p>
            <a:pPr lvl="0" indent="0">
              <a:buNone/>
            </a:pPr>
            <a:r>
              <a:rPr>
                <a:latin typeface="Courier"/>
              </a:rPr>
              <a:t>## 
##  Box-Pierce test
## 
## data:  fit@fit$residuals
## X-squared = 31.46, df = 20, p-value = 0.0494</a:t>
            </a:r>
          </a:p>
        </p:txBody>
      </p:sp>
      <p:pic>
        <p:nvPicPr>
          <p:cNvPr descr="DS809ProjectPresentation_files/figure-pptx/unnamed-chunk-86-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Regression with ARMIA(3,0,0) with GARCH Model Fit</a:t>
            </a:r>
          </a:p>
        </p:txBody>
      </p:sp>
      <p:sp>
        <p:nvSpPr>
          <p:cNvPr id="4" name="Text Placeholder 3"/>
          <p:cNvSpPr>
            <a:spLocks noGrp="1"/>
          </p:cNvSpPr>
          <p:nvPr>
            <p:ph idx="2" sz="half" type="body"/>
          </p:nvPr>
        </p:nvSpPr>
        <p:spPr/>
        <p:txBody>
          <a:bodyPr/>
          <a:lstStyle/>
          <a:p>
            <a:pPr lvl="0" indent="0" marL="0">
              <a:buNone/>
            </a:pPr>
            <a:r>
              <a:rPr/>
              <a:t>As expected the n ahead prediction value tends toward an asymptotic value:</a:t>
            </a:r>
          </a:p>
        </p:txBody>
      </p:sp>
      <p:pic>
        <p:nvPicPr>
          <p:cNvPr descr="DS809ProjectPresentation_files/figure-pptx/unnamed-chunk-87-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Regression with ARMIA(3,0,0) with GARCH Modle Fit</a:t>
            </a:r>
          </a:p>
        </p:txBody>
      </p:sp>
      <p:sp>
        <p:nvSpPr>
          <p:cNvPr id="4" name="Text Placeholder 3"/>
          <p:cNvSpPr>
            <a:spLocks noGrp="1"/>
          </p:cNvSpPr>
          <p:nvPr>
            <p:ph idx="2" sz="half" type="body"/>
          </p:nvPr>
        </p:nvSpPr>
        <p:spPr/>
        <p:txBody>
          <a:bodyPr/>
          <a:lstStyle/>
          <a:p>
            <a:pPr lvl="0" indent="0" marL="0">
              <a:buNone/>
            </a:pPr>
            <a:r>
              <a:rPr/>
              <a:t>When taking the predictions 1 step ahead, the model performs much better, though not as well as the ARIMA models above:</a:t>
            </a:r>
          </a:p>
        </p:txBody>
      </p:sp>
      <p:pic>
        <p:nvPicPr>
          <p:cNvPr descr="DS809ProjectPresentation_files/figure-pptx/unnamed-chunk-88-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Vector Autoregressive Moving Average</a:t>
            </a:r>
          </a:p>
        </p:txBody>
      </p:sp>
      <p:sp>
        <p:nvSpPr>
          <p:cNvPr id="3" name="Content Placeholder 2"/>
          <p:cNvSpPr>
            <a:spLocks noGrp="1"/>
          </p:cNvSpPr>
          <p:nvPr>
            <p:ph idx="1"/>
          </p:nvPr>
        </p:nvSpPr>
        <p:spPr/>
        <p:txBody>
          <a:bodyPr/>
          <a:lstStyle/>
          <a:p>
            <a:pPr lvl="0" indent="0" marL="0">
              <a:buNone/>
            </a:pPr>
            <a:r>
              <a:rPr/>
              <a:t>VARMA is used to estimate systems of time series data, allowing for concurent parameter estimation.</a:t>
            </a:r>
          </a:p>
          <a:p>
            <a:pPr lvl="0"/>
            <a:r>
              <a:rPr/>
              <a:t>stationarity is induced in all variables by taking the first difference.</a:t>
            </a:r>
          </a:p>
          <a:p>
            <a:pPr lvl="0"/>
            <a:r>
              <a:rPr/>
              <a:t>Recession is removed from the dataset as it is an indicator variable and is therefore not applicable in VARMA modelling.</a:t>
            </a:r>
          </a:p>
          <a:p>
            <a:pPr lvl="0"/>
            <a:r>
              <a:rPr/>
              <a:t>All pair-wise cross-correlation functions (CCFs) are checked for bivariate white noise.</a:t>
            </a:r>
          </a:p>
          <a:p>
            <a:pPr lvl="0" indent="0" marL="0">
              <a:buNone/>
            </a:pPr>
            <a:r>
              <a:rPr/>
              <a:t>If one variable is found to be bivariate white noise with all others, it would be removed from the subsequent VARMA model.</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Vector Autoregressive Moving Average CCFs</a:t>
            </a:r>
          </a:p>
        </p:txBody>
      </p:sp>
      <p:pic>
        <p:nvPicPr>
          <p:cNvPr descr="DS809ProjectPresentation_files/figure-pptx/unnamed-chunk-89-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Vector Autoregressive Moving Average CCFs</a:t>
            </a:r>
          </a:p>
        </p:txBody>
      </p:sp>
      <p:pic>
        <p:nvPicPr>
          <p:cNvPr descr="DS809ProjectPresentation_files/figure-pptx/unnamed-chunk-90-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DS809 - Industrial Inputs Price Index Modelling</dc:title>
  <dc:creator>Nate Thomas</dc:creator>
  <cp:keywords/>
  <dcterms:created xsi:type="dcterms:W3CDTF">2022-03-06T02:46:22Z</dcterms:created>
  <dcterms:modified xsi:type="dcterms:W3CDTF">2022-03-06T02:46:22Z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2022-03-05</vt:lpwstr>
  </property>
  <property fmtid="{D5CDD505-2E9C-101B-9397-08002B2CF9AE}" pid="3" name="output">
    <vt:lpwstr>powerpoint_presentation</vt:lpwstr>
  </property>
</Properties>
</file>