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74" r:id="rId4"/>
    <p:sldId id="259" r:id="rId5"/>
    <p:sldId id="299" r:id="rId6"/>
    <p:sldId id="261" r:id="rId7"/>
    <p:sldId id="275" r:id="rId8"/>
    <p:sldId id="276" r:id="rId9"/>
    <p:sldId id="277" r:id="rId10"/>
    <p:sldId id="262" r:id="rId11"/>
    <p:sldId id="278" r:id="rId12"/>
    <p:sldId id="279" r:id="rId13"/>
    <p:sldId id="280" r:id="rId14"/>
    <p:sldId id="300" r:id="rId15"/>
    <p:sldId id="263" r:id="rId16"/>
    <p:sldId id="281" r:id="rId17"/>
    <p:sldId id="282" r:id="rId18"/>
    <p:sldId id="283" r:id="rId19"/>
    <p:sldId id="264" r:id="rId20"/>
    <p:sldId id="284" r:id="rId21"/>
    <p:sldId id="285" r:id="rId22"/>
    <p:sldId id="286" r:id="rId23"/>
    <p:sldId id="301" r:id="rId24"/>
    <p:sldId id="265" r:id="rId25"/>
    <p:sldId id="287" r:id="rId26"/>
    <p:sldId id="288" r:id="rId27"/>
    <p:sldId id="289" r:id="rId28"/>
    <p:sldId id="266" r:id="rId29"/>
    <p:sldId id="296" r:id="rId30"/>
    <p:sldId id="297" r:id="rId31"/>
    <p:sldId id="298" r:id="rId32"/>
    <p:sldId id="302" r:id="rId33"/>
    <p:sldId id="267" r:id="rId34"/>
    <p:sldId id="290" r:id="rId35"/>
    <p:sldId id="291" r:id="rId36"/>
    <p:sldId id="292" r:id="rId37"/>
    <p:sldId id="268" r:id="rId38"/>
    <p:sldId id="293" r:id="rId39"/>
    <p:sldId id="294" r:id="rId40"/>
    <p:sldId id="295" r:id="rId41"/>
    <p:sldId id="269" r:id="rId42"/>
    <p:sldId id="273" r:id="rId43"/>
    <p:sldId id="271" r:id="rId44"/>
  </p:sldIdLst>
  <p:sldSz cx="7559675" cy="3600450"/>
  <p:notesSz cx="9144000" cy="6858000"/>
  <p:embeddedFontLst>
    <p:embeddedFont>
      <p:font typeface="Advent Pro Bold" panose="020B0604020202020204" charset="0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Fredoka One" panose="02000000000000000000" pitchFamily="2" charset="0"/>
      <p:regular r:id="rId51"/>
    </p:embeddedFont>
    <p:embeddedFont>
      <p:font typeface="Montserrat" panose="00000500000000000000" pitchFamily="2" charset="0"/>
      <p:regular r:id="rId52"/>
      <p:bold r:id="rId53"/>
      <p:italic r:id="rId54"/>
      <p:boldItalic r:id="rId55"/>
    </p:embeddedFont>
    <p:embeddedFont>
      <p:font typeface="Montserrat Classic Bold" panose="020B0604020202020204" charset="0"/>
      <p:regular r:id="rId56"/>
    </p:embeddedFont>
    <p:embeddedFont>
      <p:font typeface="Muli Regular Italics" panose="020B0604020202020204" charset="0"/>
      <p:regular r:id="rId57"/>
    </p:embeddedFont>
    <p:embeddedFont>
      <p:font typeface="Open Sans Bold" panose="020B0806030504020204" pitchFamily="34" charset="0"/>
      <p:regular r:id="rId58"/>
      <p:bold r:id="rId59"/>
    </p:embeddedFont>
  </p:embeddedFontLst>
  <p:custDataLst>
    <p:tags r:id="rId60"/>
  </p:custDataLst>
  <p:defaultTextStyle>
    <a:defPPr>
      <a:defRPr lang="en-US"/>
    </a:defPPr>
    <a:lvl1pPr marL="0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76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52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28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04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79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55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31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07" algn="l" defTabSz="345552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6" userDrawn="1">
          <p15:clr>
            <a:srgbClr val="A4A3A4"/>
          </p15:clr>
        </p15:guide>
        <p15:guide id="2" pos="11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93438" autoAdjust="0"/>
  </p:normalViewPr>
  <p:slideViewPr>
    <p:cSldViewPr>
      <p:cViewPr>
        <p:scale>
          <a:sx n="99" d="100"/>
          <a:sy n="99" d="100"/>
        </p:scale>
        <p:origin x="668" y="196"/>
      </p:cViewPr>
      <p:guideLst>
        <p:guide orient="horz" pos="756"/>
        <p:guide pos="11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5559-7B01-4EBB-94D4-B01F5CBB350C}" type="datetimeFigureOut">
              <a:rPr lang="en-ID" smtClean="0"/>
              <a:t>21/12/2022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1538" y="857250"/>
            <a:ext cx="48609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6B509-AC1C-4533-BB35-6CB26EB30D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311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1pPr>
    <a:lvl2pPr marL="172776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2pPr>
    <a:lvl3pPr marL="345552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3pPr>
    <a:lvl4pPr marL="518328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4pPr>
    <a:lvl5pPr marL="691104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5pPr>
    <a:lvl6pPr marL="863879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6pPr>
    <a:lvl7pPr marL="1036655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7pPr>
    <a:lvl8pPr marL="1209431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8pPr>
    <a:lvl9pPr marL="1382207" algn="l" defTabSz="345552" rtl="0" eaLnBrk="1" latinLnBrk="0" hangingPunct="1">
      <a:defRPr sz="4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5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6143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933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8506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5792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0587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2193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6805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4257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9219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539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3625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3043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3496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6555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8278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9055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184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2016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5863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28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357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29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1136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00906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30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5988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31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0887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23342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33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44711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34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22393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35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45334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36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79036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37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2123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38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5659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39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293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84393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40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25160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41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37448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42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2433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43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423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582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6776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405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0904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1538" y="857250"/>
            <a:ext cx="48609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6B509-AC1C-4533-BB35-6CB26EB30D57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975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88" y="745651"/>
            <a:ext cx="3212862" cy="5145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976" y="1360173"/>
            <a:ext cx="2645886" cy="6134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4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8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2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4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8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0383" y="96124"/>
            <a:ext cx="850463" cy="2048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994" y="96124"/>
            <a:ext cx="2488393" cy="2048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82" y="1542415"/>
            <a:ext cx="3212862" cy="476727"/>
          </a:xfrm>
        </p:spPr>
        <p:txBody>
          <a:bodyPr anchor="t"/>
          <a:lstStyle>
            <a:lvl1pPr algn="l">
              <a:defRPr sz="126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82" y="1017352"/>
            <a:ext cx="3212862" cy="525066"/>
          </a:xfrm>
        </p:spPr>
        <p:txBody>
          <a:bodyPr anchor="b"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992" y="560073"/>
            <a:ext cx="1669428" cy="1584087"/>
          </a:xfrm>
        </p:spPr>
        <p:txBody>
          <a:bodyPr/>
          <a:lstStyle>
            <a:lvl1pPr>
              <a:defRPr sz="882"/>
            </a:lvl1pPr>
            <a:lvl2pPr>
              <a:defRPr sz="756"/>
            </a:lvl2pPr>
            <a:lvl3pPr>
              <a:defRPr sz="630"/>
            </a:lvl3pPr>
            <a:lvl4pPr>
              <a:defRPr sz="567"/>
            </a:lvl4pPr>
            <a:lvl5pPr>
              <a:defRPr sz="567"/>
            </a:lvl5pPr>
            <a:lvl6pPr>
              <a:defRPr sz="567"/>
            </a:lvl6pPr>
            <a:lvl7pPr>
              <a:defRPr sz="567"/>
            </a:lvl7pPr>
            <a:lvl8pPr>
              <a:defRPr sz="567"/>
            </a:lvl8pPr>
            <a:lvl9pPr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1419" y="560073"/>
            <a:ext cx="1669428" cy="1584087"/>
          </a:xfrm>
        </p:spPr>
        <p:txBody>
          <a:bodyPr/>
          <a:lstStyle>
            <a:lvl1pPr>
              <a:defRPr sz="882"/>
            </a:lvl1pPr>
            <a:lvl2pPr>
              <a:defRPr sz="756"/>
            </a:lvl2pPr>
            <a:lvl3pPr>
              <a:defRPr sz="630"/>
            </a:lvl3pPr>
            <a:lvl4pPr>
              <a:defRPr sz="567"/>
            </a:lvl4pPr>
            <a:lvl5pPr>
              <a:defRPr sz="567"/>
            </a:lvl5pPr>
            <a:lvl6pPr>
              <a:defRPr sz="567"/>
            </a:lvl6pPr>
            <a:lvl7pPr>
              <a:defRPr sz="567"/>
            </a:lvl7pPr>
            <a:lvl8pPr>
              <a:defRPr sz="567"/>
            </a:lvl8pPr>
            <a:lvl9pPr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94" y="537292"/>
            <a:ext cx="1670085" cy="223916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94" y="761207"/>
            <a:ext cx="1670085" cy="1382951"/>
          </a:xfrm>
        </p:spPr>
        <p:txBody>
          <a:bodyPr/>
          <a:lstStyle>
            <a:lvl1pPr>
              <a:defRPr sz="756"/>
            </a:lvl1pPr>
            <a:lvl2pPr>
              <a:defRPr sz="630"/>
            </a:lvl2pPr>
            <a:lvl3pPr>
              <a:defRPr sz="567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20107" y="537292"/>
            <a:ext cx="1670741" cy="223916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20107" y="761207"/>
            <a:ext cx="1670741" cy="1382951"/>
          </a:xfrm>
        </p:spPr>
        <p:txBody>
          <a:bodyPr/>
          <a:lstStyle>
            <a:lvl1pPr>
              <a:defRPr sz="756"/>
            </a:lvl1pPr>
            <a:lvl2pPr>
              <a:defRPr sz="630"/>
            </a:lvl2pPr>
            <a:lvl3pPr>
              <a:defRPr sz="567"/>
            </a:lvl3pPr>
            <a:lvl4pPr>
              <a:defRPr sz="504"/>
            </a:lvl4pPr>
            <a:lvl5pPr>
              <a:defRPr sz="504"/>
            </a:lvl5pPr>
            <a:lvl6pPr>
              <a:defRPr sz="504"/>
            </a:lvl6pPr>
            <a:lvl7pPr>
              <a:defRPr sz="504"/>
            </a:lvl7pPr>
            <a:lvl8pPr>
              <a:defRPr sz="504"/>
            </a:lvl8pPr>
            <a:lvl9pPr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92" y="95567"/>
            <a:ext cx="1243540" cy="406718"/>
          </a:xfrm>
        </p:spPr>
        <p:txBody>
          <a:bodyPr anchor="b"/>
          <a:lstStyle>
            <a:lvl1pPr algn="l">
              <a:defRPr sz="63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812" y="95568"/>
            <a:ext cx="2113034" cy="2048589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92" y="502286"/>
            <a:ext cx="1243540" cy="1641872"/>
          </a:xfrm>
        </p:spPr>
        <p:txBody>
          <a:bodyPr/>
          <a:lstStyle>
            <a:lvl1pPr marL="0" indent="0">
              <a:buNone/>
              <a:defRPr sz="441"/>
            </a:lvl1pPr>
            <a:lvl2pPr marL="144018" indent="0">
              <a:buNone/>
              <a:defRPr sz="378"/>
            </a:lvl2pPr>
            <a:lvl3pPr marL="288036" indent="0">
              <a:buNone/>
              <a:defRPr sz="315"/>
            </a:lvl3pPr>
            <a:lvl4pPr marL="432054" indent="0">
              <a:buNone/>
              <a:defRPr sz="284"/>
            </a:lvl4pPr>
            <a:lvl5pPr marL="576072" indent="0">
              <a:buNone/>
              <a:defRPr sz="284"/>
            </a:lvl5pPr>
            <a:lvl6pPr marL="720090" indent="0">
              <a:buNone/>
              <a:defRPr sz="284"/>
            </a:lvl6pPr>
            <a:lvl7pPr marL="864108" indent="0">
              <a:buNone/>
              <a:defRPr sz="284"/>
            </a:lvl7pPr>
            <a:lvl8pPr marL="1008126" indent="0">
              <a:buNone/>
              <a:defRPr sz="284"/>
            </a:lvl8pPr>
            <a:lvl9pPr marL="1152144" indent="0">
              <a:buNone/>
              <a:defRPr sz="2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76" y="1680213"/>
            <a:ext cx="2267903" cy="198358"/>
          </a:xfrm>
        </p:spPr>
        <p:txBody>
          <a:bodyPr anchor="b"/>
          <a:lstStyle>
            <a:lvl1pPr algn="l">
              <a:defRPr sz="63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876" y="214474"/>
            <a:ext cx="2267903" cy="1440180"/>
          </a:xfrm>
        </p:spPr>
        <p:txBody>
          <a:bodyPr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76" y="1878571"/>
            <a:ext cx="2267903" cy="281702"/>
          </a:xfrm>
        </p:spPr>
        <p:txBody>
          <a:bodyPr/>
          <a:lstStyle>
            <a:lvl1pPr marL="0" indent="0">
              <a:buNone/>
              <a:defRPr sz="441"/>
            </a:lvl1pPr>
            <a:lvl2pPr marL="144018" indent="0">
              <a:buNone/>
              <a:defRPr sz="378"/>
            </a:lvl2pPr>
            <a:lvl3pPr marL="288036" indent="0">
              <a:buNone/>
              <a:defRPr sz="315"/>
            </a:lvl3pPr>
            <a:lvl4pPr marL="432054" indent="0">
              <a:buNone/>
              <a:defRPr sz="284"/>
            </a:lvl4pPr>
            <a:lvl5pPr marL="576072" indent="0">
              <a:buNone/>
              <a:defRPr sz="284"/>
            </a:lvl5pPr>
            <a:lvl6pPr marL="720090" indent="0">
              <a:buNone/>
              <a:defRPr sz="284"/>
            </a:lvl6pPr>
            <a:lvl7pPr marL="864108" indent="0">
              <a:buNone/>
              <a:defRPr sz="284"/>
            </a:lvl7pPr>
            <a:lvl8pPr marL="1008126" indent="0">
              <a:buNone/>
              <a:defRPr sz="284"/>
            </a:lvl8pPr>
            <a:lvl9pPr marL="1152144" indent="0">
              <a:buNone/>
              <a:defRPr sz="2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992" y="96123"/>
            <a:ext cx="3401854" cy="40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92" y="560073"/>
            <a:ext cx="3401854" cy="158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992" y="2224726"/>
            <a:ext cx="881962" cy="1277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1446" y="2224726"/>
            <a:ext cx="1196949" cy="1277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8885" y="2224726"/>
            <a:ext cx="881962" cy="1277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8036" rtl="0" eaLnBrk="1" latinLnBrk="0" hangingPunct="1"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288036" rtl="0" eaLnBrk="1" latinLnBrk="0" hangingPunct="1">
        <a:spcBef>
          <a:spcPct val="20000"/>
        </a:spcBef>
        <a:buFont typeface="Arial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34029" indent="-90011" algn="l" defTabSz="288036" rtl="0" eaLnBrk="1" latinLnBrk="0" hangingPunct="1">
        <a:spcBef>
          <a:spcPct val="20000"/>
        </a:spcBef>
        <a:buFont typeface="Arial" pitchFamily="34" charset="0"/>
        <a:buChar char="–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spcBef>
          <a:spcPct val="20000"/>
        </a:spcBef>
        <a:buFont typeface="Arial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spcBef>
          <a:spcPct val="20000"/>
        </a:spcBef>
        <a:buFont typeface="Arial" pitchFamily="34" charset="0"/>
        <a:buChar char="–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spcBef>
          <a:spcPct val="20000"/>
        </a:spcBef>
        <a:buFont typeface="Arial" pitchFamily="34" charset="0"/>
        <a:buChar char="»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spcBef>
          <a:spcPct val="20000"/>
        </a:spcBef>
        <a:buFont typeface="Arial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spcBef>
          <a:spcPct val="20000"/>
        </a:spcBef>
        <a:buFont typeface="Arial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spcBef>
          <a:spcPct val="20000"/>
        </a:spcBef>
        <a:buFont typeface="Arial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spcBef>
          <a:spcPct val="20000"/>
        </a:spcBef>
        <a:buFont typeface="Arial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0.xml"/><Relationship Id="rId7" Type="http://schemas.openxmlformats.org/officeDocument/2006/relationships/slide" Target="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8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1.xml"/><Relationship Id="rId7" Type="http://schemas.openxmlformats.org/officeDocument/2006/relationships/slide" Target="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9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2.xml"/><Relationship Id="rId7" Type="http://schemas.openxmlformats.org/officeDocument/2006/relationships/slide" Target="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8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3.xml"/><Relationship Id="rId7" Type="http://schemas.openxmlformats.org/officeDocument/2006/relationships/slide" Target="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7.jpe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18.xml"/><Relationship Id="rId18" Type="http://schemas.openxmlformats.org/officeDocument/2006/relationships/slide" Target="slide23.xml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svg"/><Relationship Id="rId12" Type="http://schemas.openxmlformats.org/officeDocument/2006/relationships/slide" Target="slide17.xml"/><Relationship Id="rId17" Type="http://schemas.openxmlformats.org/officeDocument/2006/relationships/slide" Target="slide22.xml"/><Relationship Id="rId2" Type="http://schemas.openxmlformats.org/officeDocument/2006/relationships/slideLayout" Target="../slideLayouts/slideLayout7.xml"/><Relationship Id="rId16" Type="http://schemas.openxmlformats.org/officeDocument/2006/relationships/slide" Target="slide21.xml"/><Relationship Id="rId1" Type="http://schemas.openxmlformats.org/officeDocument/2006/relationships/tags" Target="../tags/tag15.xml"/><Relationship Id="rId6" Type="http://schemas.openxmlformats.org/officeDocument/2006/relationships/image" Target="../media/image14.png"/><Relationship Id="rId11" Type="http://schemas.openxmlformats.org/officeDocument/2006/relationships/slide" Target="slide16.xml"/><Relationship Id="rId5" Type="http://schemas.openxmlformats.org/officeDocument/2006/relationships/audio" Target="../media/audio1.wav"/><Relationship Id="rId15" Type="http://schemas.openxmlformats.org/officeDocument/2006/relationships/slide" Target="slide20.xml"/><Relationship Id="rId10" Type="http://schemas.openxmlformats.org/officeDocument/2006/relationships/slide" Target="slide15.xml"/><Relationship Id="rId4" Type="http://schemas.openxmlformats.org/officeDocument/2006/relationships/slide" Target="slide4.xml"/><Relationship Id="rId9" Type="http://schemas.openxmlformats.org/officeDocument/2006/relationships/image" Target="../media/image13.png"/><Relationship Id="rId14" Type="http://schemas.openxmlformats.org/officeDocument/2006/relationships/slide" Target="slide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5.xml"/><Relationship Id="rId7" Type="http://schemas.openxmlformats.org/officeDocument/2006/relationships/slide" Target="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21.jpe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5.svg"/><Relationship Id="rId4" Type="http://schemas.openxmlformats.org/officeDocument/2006/relationships/slide" Target="slide2.xml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7.xml"/><Relationship Id="rId7" Type="http://schemas.openxmlformats.org/officeDocument/2006/relationships/slide" Target="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22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8.xml"/><Relationship Id="rId7" Type="http://schemas.openxmlformats.org/officeDocument/2006/relationships/slide" Target="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8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9.xml"/><Relationship Id="rId7" Type="http://schemas.openxmlformats.org/officeDocument/2006/relationships/slide" Target="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9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13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slide" Target="slide3.xml"/><Relationship Id="rId12" Type="http://schemas.openxmlformats.org/officeDocument/2006/relationships/slide" Target="slide41.xml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6" Type="http://schemas.openxmlformats.org/officeDocument/2006/relationships/slide" Target="slide1.xml"/><Relationship Id="rId1" Type="http://schemas.openxmlformats.org/officeDocument/2006/relationships/tags" Target="../tags/tag3.xml"/><Relationship Id="rId6" Type="http://schemas.openxmlformats.org/officeDocument/2006/relationships/image" Target="../media/image8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hyperlink" Target="https://forms.gle/joorJnkLYQqLyCkG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slide" Target="slide4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20.xml"/><Relationship Id="rId7" Type="http://schemas.openxmlformats.org/officeDocument/2006/relationships/slide" Target="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9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21.xml"/><Relationship Id="rId7" Type="http://schemas.openxmlformats.org/officeDocument/2006/relationships/slide" Target="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20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22.xml"/><Relationship Id="rId7" Type="http://schemas.openxmlformats.org/officeDocument/2006/relationships/slide" Target="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23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27.xml"/><Relationship Id="rId18" Type="http://schemas.openxmlformats.org/officeDocument/2006/relationships/slide" Target="slide32.xml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5.svg"/><Relationship Id="rId12" Type="http://schemas.openxmlformats.org/officeDocument/2006/relationships/slide" Target="slide26.xml"/><Relationship Id="rId17" Type="http://schemas.openxmlformats.org/officeDocument/2006/relationships/slide" Target="slide31.xml"/><Relationship Id="rId2" Type="http://schemas.openxmlformats.org/officeDocument/2006/relationships/slideLayout" Target="../slideLayouts/slideLayout7.xml"/><Relationship Id="rId16" Type="http://schemas.openxmlformats.org/officeDocument/2006/relationships/slide" Target="slide30.xml"/><Relationship Id="rId1" Type="http://schemas.openxmlformats.org/officeDocument/2006/relationships/tags" Target="../tags/tag24.xml"/><Relationship Id="rId6" Type="http://schemas.openxmlformats.org/officeDocument/2006/relationships/image" Target="../media/image14.png"/><Relationship Id="rId11" Type="http://schemas.openxmlformats.org/officeDocument/2006/relationships/slide" Target="slide25.xml"/><Relationship Id="rId5" Type="http://schemas.openxmlformats.org/officeDocument/2006/relationships/audio" Target="../media/audio1.wav"/><Relationship Id="rId15" Type="http://schemas.openxmlformats.org/officeDocument/2006/relationships/slide" Target="slide29.xml"/><Relationship Id="rId10" Type="http://schemas.openxmlformats.org/officeDocument/2006/relationships/slide" Target="slide24.xml"/><Relationship Id="rId4" Type="http://schemas.openxmlformats.org/officeDocument/2006/relationships/slide" Target="slide4.xml"/><Relationship Id="rId9" Type="http://schemas.openxmlformats.org/officeDocument/2006/relationships/image" Target="../media/image13.png"/><Relationship Id="rId14" Type="http://schemas.openxmlformats.org/officeDocument/2006/relationships/slide" Target="slide2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24.xml"/><Relationship Id="rId7" Type="http://schemas.openxmlformats.org/officeDocument/2006/relationships/slide" Target="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21.jpe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0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5.svg"/><Relationship Id="rId4" Type="http://schemas.openxmlformats.org/officeDocument/2006/relationships/slide" Target="slide2.xml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5.svg"/><Relationship Id="rId4" Type="http://schemas.openxmlformats.org/officeDocument/2006/relationships/slide" Target="slide2.xml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23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5.svg"/><Relationship Id="rId4" Type="http://schemas.openxmlformats.org/officeDocument/2006/relationships/slide" Target="slide2.xml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5.svg"/><Relationship Id="rId4" Type="http://schemas.openxmlformats.org/officeDocument/2006/relationships/slide" Target="slide2.xml"/><Relationship Id="rId9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8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5.svg"/><Relationship Id="rId4" Type="http://schemas.openxmlformats.org/officeDocument/2006/relationships/slide" Target="slide2.xm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0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5.svg"/><Relationship Id="rId4" Type="http://schemas.openxmlformats.org/officeDocument/2006/relationships/slide" Target="slide2.xml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5.svg"/><Relationship Id="rId4" Type="http://schemas.openxmlformats.org/officeDocument/2006/relationships/slide" Target="slide2.xml"/><Relationship Id="rId9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36.xml"/><Relationship Id="rId18" Type="http://schemas.openxmlformats.org/officeDocument/2006/relationships/slide" Target="slide4.xml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5.svg"/><Relationship Id="rId12" Type="http://schemas.openxmlformats.org/officeDocument/2006/relationships/slide" Target="slide35.xml"/><Relationship Id="rId17" Type="http://schemas.openxmlformats.org/officeDocument/2006/relationships/slide" Target="slide40.xml"/><Relationship Id="rId2" Type="http://schemas.openxmlformats.org/officeDocument/2006/relationships/slideLayout" Target="../slideLayouts/slideLayout7.xml"/><Relationship Id="rId16" Type="http://schemas.openxmlformats.org/officeDocument/2006/relationships/slide" Target="slide39.xml"/><Relationship Id="rId1" Type="http://schemas.openxmlformats.org/officeDocument/2006/relationships/tags" Target="../tags/tag33.xml"/><Relationship Id="rId6" Type="http://schemas.openxmlformats.org/officeDocument/2006/relationships/image" Target="../media/image14.png"/><Relationship Id="rId11" Type="http://schemas.openxmlformats.org/officeDocument/2006/relationships/slide" Target="slide34.xml"/><Relationship Id="rId5" Type="http://schemas.openxmlformats.org/officeDocument/2006/relationships/audio" Target="../media/audio1.wav"/><Relationship Id="rId15" Type="http://schemas.openxmlformats.org/officeDocument/2006/relationships/slide" Target="slide38.xml"/><Relationship Id="rId10" Type="http://schemas.openxmlformats.org/officeDocument/2006/relationships/slide" Target="slide33.xml"/><Relationship Id="rId4" Type="http://schemas.openxmlformats.org/officeDocument/2006/relationships/slide" Target="slide3.xml"/><Relationship Id="rId9" Type="http://schemas.openxmlformats.org/officeDocument/2006/relationships/image" Target="../media/image13.png"/><Relationship Id="rId14" Type="http://schemas.openxmlformats.org/officeDocument/2006/relationships/slide" Target="slide3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3.xml"/><Relationship Id="rId7" Type="http://schemas.openxmlformats.org/officeDocument/2006/relationships/slide" Target="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9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4.xml"/><Relationship Id="rId7" Type="http://schemas.openxmlformats.org/officeDocument/2006/relationships/slide" Target="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23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5.xml"/><Relationship Id="rId7" Type="http://schemas.openxmlformats.org/officeDocument/2006/relationships/slide" Target="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24.jpe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6.xml"/><Relationship Id="rId7" Type="http://schemas.openxmlformats.org/officeDocument/2006/relationships/slide" Target="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23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7.xml"/><Relationship Id="rId7" Type="http://schemas.openxmlformats.org/officeDocument/2006/relationships/slide" Target="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25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8.xml"/><Relationship Id="rId7" Type="http://schemas.openxmlformats.org/officeDocument/2006/relationships/slide" Target="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8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9.xml"/><Relationship Id="rId7" Type="http://schemas.openxmlformats.org/officeDocument/2006/relationships/slide" Target="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23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audio" Target="../media/audio1.wav"/><Relationship Id="rId10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40.xml"/><Relationship Id="rId7" Type="http://schemas.openxmlformats.org/officeDocument/2006/relationships/slide" Target="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22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2" Type="http://schemas.openxmlformats.org/officeDocument/2006/relationships/video" Target="https://www.youtube.com/embed/6Whmz1pYeO4?feature=oembed" TargetMode="External"/><Relationship Id="rId1" Type="http://schemas.openxmlformats.org/officeDocument/2006/relationships/tags" Target="../tags/tag42.xml"/><Relationship Id="rId6" Type="http://schemas.openxmlformats.org/officeDocument/2006/relationships/audio" Target="../media/audio1.wav"/><Relationship Id="rId11" Type="http://schemas.openxmlformats.org/officeDocument/2006/relationships/image" Target="../media/image26.jpeg"/><Relationship Id="rId5" Type="http://schemas.openxmlformats.org/officeDocument/2006/relationships/slide" Target="slide2.xml"/><Relationship Id="rId10" Type="http://schemas.openxmlformats.org/officeDocument/2006/relationships/image" Target="../media/image15.svg"/><Relationship Id="rId4" Type="http://schemas.openxmlformats.org/officeDocument/2006/relationships/notesSlide" Target="../notesSlides/notesSlide41.xml"/><Relationship Id="rId9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2" Type="http://schemas.openxmlformats.org/officeDocument/2006/relationships/video" Target="https://www.youtube.com/embed/65p44qsP1wM?feature=oembed" TargetMode="External"/><Relationship Id="rId1" Type="http://schemas.openxmlformats.org/officeDocument/2006/relationships/tags" Target="../tags/tag43.xml"/><Relationship Id="rId6" Type="http://schemas.openxmlformats.org/officeDocument/2006/relationships/audio" Target="../media/audio1.wav"/><Relationship Id="rId11" Type="http://schemas.openxmlformats.org/officeDocument/2006/relationships/image" Target="../media/image15.svg"/><Relationship Id="rId5" Type="http://schemas.openxmlformats.org/officeDocument/2006/relationships/slide" Target="slide2.xml"/><Relationship Id="rId10" Type="http://schemas.openxmlformats.org/officeDocument/2006/relationships/image" Target="../media/image14.png"/><Relationship Id="rId4" Type="http://schemas.openxmlformats.org/officeDocument/2006/relationships/notesSlide" Target="../notesSlides/notesSlide42.xml"/><Relationship Id="rId9" Type="http://schemas.openxmlformats.org/officeDocument/2006/relationships/slide" Target="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9.xml"/><Relationship Id="rId18" Type="http://schemas.openxmlformats.org/officeDocument/2006/relationships/slide" Target="slide14.xm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svg"/><Relationship Id="rId12" Type="http://schemas.openxmlformats.org/officeDocument/2006/relationships/slide" Target="slide8.xml"/><Relationship Id="rId17" Type="http://schemas.openxmlformats.org/officeDocument/2006/relationships/slide" Target="slide13.xml"/><Relationship Id="rId2" Type="http://schemas.openxmlformats.org/officeDocument/2006/relationships/slideLayout" Target="../slideLayouts/slideLayout7.xml"/><Relationship Id="rId16" Type="http://schemas.openxmlformats.org/officeDocument/2006/relationships/slide" Target="slide12.xml"/><Relationship Id="rId1" Type="http://schemas.openxmlformats.org/officeDocument/2006/relationships/tags" Target="../tags/tag6.xml"/><Relationship Id="rId6" Type="http://schemas.openxmlformats.org/officeDocument/2006/relationships/image" Target="../media/image14.png"/><Relationship Id="rId11" Type="http://schemas.openxmlformats.org/officeDocument/2006/relationships/slide" Target="slide7.xml"/><Relationship Id="rId5" Type="http://schemas.openxmlformats.org/officeDocument/2006/relationships/audio" Target="../media/audio1.wav"/><Relationship Id="rId15" Type="http://schemas.openxmlformats.org/officeDocument/2006/relationships/slide" Target="slide11.xml"/><Relationship Id="rId10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image" Target="../media/image13.png"/><Relationship Id="rId1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6.xml"/><Relationship Id="rId7" Type="http://schemas.openxmlformats.org/officeDocument/2006/relationships/slide" Target="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7.jpe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7.xml"/><Relationship Id="rId7" Type="http://schemas.openxmlformats.org/officeDocument/2006/relationships/slide" Target="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8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8.xml"/><Relationship Id="rId7" Type="http://schemas.openxmlformats.org/officeDocument/2006/relationships/slide" Target="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19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9.xml"/><Relationship Id="rId7" Type="http://schemas.openxmlformats.org/officeDocument/2006/relationships/slide" Target="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audio" Target="../media/audio1.wav"/><Relationship Id="rId10" Type="http://schemas.openxmlformats.org/officeDocument/2006/relationships/image" Target="../media/image20.jpg"/><Relationship Id="rId4" Type="http://schemas.openxmlformats.org/officeDocument/2006/relationships/slide" Target="slide2.xml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rcRect l="163" t="27045" r="735" b="30171"/>
          <a:stretch>
            <a:fillRect/>
          </a:stretch>
        </p:blipFill>
        <p:spPr>
          <a:xfrm>
            <a:off x="3" y="180181"/>
            <a:ext cx="7559675" cy="324008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6335556" flipH="1" flipV="1">
            <a:off x="1293639" y="-1074797"/>
            <a:ext cx="4972394" cy="649986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189095" y="504190"/>
            <a:ext cx="2028295" cy="259207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23768" y="2713327"/>
            <a:ext cx="483904" cy="483904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48D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559306" y="2955279"/>
            <a:ext cx="296732" cy="296732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E5DAD8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13771" y="1094475"/>
            <a:ext cx="2869024" cy="1398243"/>
            <a:chOff x="0" y="266744"/>
            <a:chExt cx="12145207" cy="591906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266744"/>
              <a:ext cx="12145207" cy="48858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06"/>
                </a:lnSpc>
              </a:pPr>
              <a:r>
                <a:rPr lang="en-US" sz="4506" spc="-90" dirty="0">
                  <a:solidFill>
                    <a:srgbClr val="1E3F48"/>
                  </a:solidFill>
                  <a:latin typeface="Fredoka One"/>
                </a:rPr>
                <a:t>TEORI BELAJAR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517538"/>
              <a:ext cx="10960947" cy="6682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85"/>
                </a:lnSpc>
              </a:pPr>
              <a:r>
                <a:rPr lang="en-US" sz="1071">
                  <a:solidFill>
                    <a:srgbClr val="1E3F48"/>
                  </a:solidFill>
                  <a:latin typeface="Muli Regular Italics"/>
                </a:rPr>
                <a:t>Learning Theory</a:t>
              </a:r>
            </a:p>
          </p:txBody>
        </p:sp>
      </p:grpSp>
      <p:pic>
        <p:nvPicPr>
          <p:cNvPr id="15" name="Picture 14">
            <a:hlinkClick r:id="rId8" action="ppaction://hlinksldjump">
              <a:snd r:embed="rId9" name="click.wav"/>
            </a:hlinkClick>
            <a:extLst>
              <a:ext uri="{FF2B5EF4-FFF2-40B4-BE49-F238E27FC236}">
                <a16:creationId xmlns:a16="http://schemas.microsoft.com/office/drawing/2014/main" id="{5355F857-4009-462C-A0C0-5B5B044DFAF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41" y="2448913"/>
            <a:ext cx="1343976" cy="4839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610B4B0B-586D-4ACD-AE11-2FD55D35E9E1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B2BF14D-7705-4C3B-B50A-1081C28787DE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A23CF126-5237-480B-8D8E-A33D53EEE28F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D8B0AFB8-6858-437E-BB24-F29657076F1D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ED422486-D094-4216-B586-495E89FC2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CB37CD0C-ECCB-4273-AE94-B2D3D7D8FFC8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01F95C5E-0683-86D0-5B99-9A4DDA6433A1}"/>
              </a:ext>
            </a:extLst>
          </p:cNvPr>
          <p:cNvGrpSpPr/>
          <p:nvPr/>
        </p:nvGrpSpPr>
        <p:grpSpPr>
          <a:xfrm>
            <a:off x="2462119" y="1261781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546D11B4-3500-019A-F24A-1E8F2ED8A590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3098836" y="1434929"/>
            <a:ext cx="231494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De-Schooling Society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087063" y="1812825"/>
            <a:ext cx="24384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Montserrat"/>
              </a:rPr>
              <a:t>“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Peserta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didik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demikian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'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disekolahkan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'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untuk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mengacaukan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pengajaran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peningkatan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kelas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pendidikan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, ijazah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kompetensi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, dan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kefasihan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kemampuan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untuk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mengatakan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sesuatu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(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baik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)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atau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baru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.”</a:t>
            </a:r>
          </a:p>
        </p:txBody>
      </p:sp>
      <p:sp>
        <p:nvSpPr>
          <p:cNvPr id="23" name="AutoShape 23"/>
          <p:cNvSpPr/>
          <p:nvPr/>
        </p:nvSpPr>
        <p:spPr>
          <a:xfrm>
            <a:off x="3087063" y="1703364"/>
            <a:ext cx="1731540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BD121120-1B46-3101-0914-50F2EA1C381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  <p:pic>
        <p:nvPicPr>
          <p:cNvPr id="5" name="Picture 4" descr="Two people looking at a computer screen&#10;&#10;Description automatically generated with low confidence">
            <a:extLst>
              <a:ext uri="{FF2B5EF4-FFF2-40B4-BE49-F238E27FC236}">
                <a16:creationId xmlns:a16="http://schemas.microsoft.com/office/drawing/2014/main" id="{CCFE2F17-7CD6-1F44-2EE7-99FE0B0D19C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/>
        </p:blipFill>
        <p:spPr>
          <a:xfrm>
            <a:off x="1417637" y="1234396"/>
            <a:ext cx="1502569" cy="1502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610B4B0B-586D-4ACD-AE11-2FD55D35E9E1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B2BF14D-7705-4C3B-B50A-1081C28787DE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A23CF126-5237-480B-8D8E-A33D53EEE28F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D8B0AFB8-6858-437E-BB24-F29657076F1D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ED422486-D094-4216-B586-495E89FC2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CB37CD0C-ECCB-4273-AE94-B2D3D7D8FFC8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6" name="Group 28">
            <a:extLst>
              <a:ext uri="{FF2B5EF4-FFF2-40B4-BE49-F238E27FC236}">
                <a16:creationId xmlns:a16="http://schemas.microsoft.com/office/drawing/2014/main" id="{39045E54-D4FC-6957-455F-133B503BFAD5}"/>
              </a:ext>
            </a:extLst>
          </p:cNvPr>
          <p:cNvGrpSpPr/>
          <p:nvPr/>
        </p:nvGrpSpPr>
        <p:grpSpPr>
          <a:xfrm>
            <a:off x="2636836" y="1184555"/>
            <a:ext cx="3444687" cy="1447800"/>
            <a:chOff x="0" y="0"/>
            <a:chExt cx="4899634" cy="1145505"/>
          </a:xfrm>
        </p:grpSpPr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635AB286-33C4-B13D-656D-34CBCDED04F2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3322637" y="1336582"/>
            <a:ext cx="1588396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Unschooling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292474" y="1719393"/>
            <a:ext cx="2639695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00" dirty="0" err="1">
                <a:solidFill>
                  <a:srgbClr val="FFFFFF"/>
                </a:solidFill>
                <a:latin typeface="Montserrat"/>
              </a:rPr>
              <a:t>Asumsi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mendasari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Unschooling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adalah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bahwa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anak-anak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akan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belajar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secara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alami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jika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diberi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kebebasan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untuk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mengikuti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minatnya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sendiri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dan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berbagai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macam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sumber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daya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sp>
        <p:nvSpPr>
          <p:cNvPr id="37" name="AutoShape 37"/>
          <p:cNvSpPr/>
          <p:nvPr/>
        </p:nvSpPr>
        <p:spPr>
          <a:xfrm>
            <a:off x="3322637" y="1565182"/>
            <a:ext cx="114299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156A1C8E-EBBA-B570-63C5-C72E06AAAB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8292CC-EB89-1CEF-4C44-F7007FFBDBC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/>
        </p:blipFill>
        <p:spPr>
          <a:xfrm>
            <a:off x="1507676" y="1114257"/>
            <a:ext cx="1588396" cy="1588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508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610B4B0B-586D-4ACD-AE11-2FD55D35E9E1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B2BF14D-7705-4C3B-B50A-1081C28787DE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A23CF126-5237-480B-8D8E-A33D53EEE28F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D8B0AFB8-6858-437E-BB24-F29657076F1D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ED422486-D094-4216-B586-495E89FC2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CB37CD0C-ECCB-4273-AE94-B2D3D7D8FFC8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E5BA1B71-F6D7-45D0-F8A5-02507B5B482D}"/>
              </a:ext>
            </a:extLst>
          </p:cNvPr>
          <p:cNvGrpSpPr/>
          <p:nvPr/>
        </p:nvGrpSpPr>
        <p:grpSpPr>
          <a:xfrm>
            <a:off x="2479037" y="1189721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EAB64F05-F00E-1D2F-2489-A1D62FE51376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3017837" y="1314513"/>
            <a:ext cx="1588396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Homeschooling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017837" y="1647825"/>
            <a:ext cx="2661600" cy="840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780" dirty="0" err="1">
                <a:solidFill>
                  <a:srgbClr val="FFFFFF"/>
                </a:solidFill>
                <a:latin typeface="Montserrat"/>
              </a:rPr>
              <a:t>Dicirikan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terutama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oleh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keluarga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bertanggung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jawab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atas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'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pendidikan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'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anak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. Ada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spektrum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pendekatan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tersedia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mulai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dari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mereproduksi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sekolah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di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rumah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hingga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berbasis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proyek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dalam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lingkungan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belajar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autentik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dan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digerakkan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sendiri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serta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terorganisir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hingga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80" dirty="0" err="1">
                <a:solidFill>
                  <a:srgbClr val="FFFFFF"/>
                </a:solidFill>
                <a:latin typeface="Montserrat"/>
              </a:rPr>
              <a:t>menyelesaikan</a:t>
            </a:r>
            <a:r>
              <a:rPr lang="en-US" sz="780" dirty="0">
                <a:solidFill>
                  <a:srgbClr val="FFFFFF"/>
                </a:solidFill>
                <a:latin typeface="Montserrat"/>
              </a:rPr>
              <a:t> 'unschooling'.</a:t>
            </a:r>
          </a:p>
        </p:txBody>
      </p:sp>
      <p:sp>
        <p:nvSpPr>
          <p:cNvPr id="24" name="AutoShape 24"/>
          <p:cNvSpPr/>
          <p:nvPr/>
        </p:nvSpPr>
        <p:spPr>
          <a:xfrm>
            <a:off x="3017837" y="1570348"/>
            <a:ext cx="1290000" cy="1382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FAA678D6-1E4A-093D-854F-7A50F54BD24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438849" y="2867025"/>
            <a:ext cx="554731" cy="382071"/>
          </a:xfrm>
          <a:prstGeom prst="rect">
            <a:avLst/>
          </a:prstGeom>
        </p:spPr>
      </p:pic>
      <p:pic>
        <p:nvPicPr>
          <p:cNvPr id="5" name="Picture 4" descr="Two people looking at a computer screen&#10;&#10;Description automatically generated with low confidence">
            <a:extLst>
              <a:ext uri="{FF2B5EF4-FFF2-40B4-BE49-F238E27FC236}">
                <a16:creationId xmlns:a16="http://schemas.microsoft.com/office/drawing/2014/main" id="{AF23D0CA-4A3F-4ABD-9D0B-AC556AC99ED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/>
        </p:blipFill>
        <p:spPr>
          <a:xfrm>
            <a:off x="1401950" y="1162336"/>
            <a:ext cx="1502569" cy="1502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531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610B4B0B-586D-4ACD-AE11-2FD55D35E9E1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B2BF14D-7705-4C3B-B50A-1081C28787DE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A23CF126-5237-480B-8D8E-A33D53EEE28F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D8B0AFB8-6858-437E-BB24-F29657076F1D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ED422486-D094-4216-B586-495E89FC2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CB37CD0C-ECCB-4273-AE94-B2D3D7D8FFC8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94A9E375-C663-CB43-328C-12710F418CC2}"/>
              </a:ext>
            </a:extLst>
          </p:cNvPr>
          <p:cNvGrpSpPr/>
          <p:nvPr/>
        </p:nvGrpSpPr>
        <p:grpSpPr>
          <a:xfrm>
            <a:off x="2636837" y="1266825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869F0B82-1E69-F750-F0E2-3000C29FA47F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8" name="AutoShape 38"/>
          <p:cNvSpPr/>
          <p:nvPr/>
        </p:nvSpPr>
        <p:spPr>
          <a:xfrm>
            <a:off x="3246437" y="1627962"/>
            <a:ext cx="1278208" cy="1816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3246437" y="1372561"/>
            <a:ext cx="1588396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  <a:latin typeface="Fredoka One"/>
              </a:rPr>
              <a:t>Pedagogi</a:t>
            </a:r>
            <a:r>
              <a:rPr lang="en-US" sz="1400" dirty="0">
                <a:solidFill>
                  <a:srgbClr val="FFFFFF"/>
                </a:solidFill>
                <a:latin typeface="Fredoka On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Fredoka One"/>
              </a:rPr>
              <a:t>Kritis</a:t>
            </a:r>
            <a:endParaRPr lang="en-US" sz="1400" dirty="0">
              <a:solidFill>
                <a:srgbClr val="FFFFFF"/>
              </a:solidFill>
              <a:latin typeface="Fredoka One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3246437" y="1743657"/>
            <a:ext cx="2421208" cy="754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700" dirty="0" err="1">
                <a:solidFill>
                  <a:srgbClr val="FFFFFF"/>
                </a:solidFill>
                <a:latin typeface="Montserrat"/>
              </a:rPr>
              <a:t>Sebuah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gerakan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pendidikan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dipandu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oleh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semangat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dan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prinsip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untuk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membantu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Peserta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didik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mengembangkan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kesadaran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akan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kebebasan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mengenali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kecenderungan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otoriter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, dan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menghubungkan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pengetahuan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kekuasaan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dan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kemampuan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untuk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mengambil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tindakan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konstruktif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pic>
        <p:nvPicPr>
          <p:cNvPr id="4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6705BF8D-4E80-3914-7B05-BDA910F01C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429399" y="2867025"/>
            <a:ext cx="554731" cy="382071"/>
          </a:xfrm>
          <a:prstGeom prst="rect">
            <a:avLst/>
          </a:prstGeom>
        </p:spPr>
      </p:pic>
      <p:pic>
        <p:nvPicPr>
          <p:cNvPr id="5" name="Picture 4" descr="A person standing in front of a chalkboard with a group of people&#10;&#10;Description automatically generated with low confidence">
            <a:extLst>
              <a:ext uri="{FF2B5EF4-FFF2-40B4-BE49-F238E27FC236}">
                <a16:creationId xmlns:a16="http://schemas.microsoft.com/office/drawing/2014/main" id="{8F7A6F2C-94ED-C89F-5EF4-EF570FA19F3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4" r="17334"/>
          <a:stretch/>
        </p:blipFill>
        <p:spPr>
          <a:xfrm>
            <a:off x="1573812" y="1253409"/>
            <a:ext cx="1474631" cy="1474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194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5">
            <a:extLst>
              <a:ext uri="{FF2B5EF4-FFF2-40B4-BE49-F238E27FC236}">
                <a16:creationId xmlns:a16="http://schemas.microsoft.com/office/drawing/2014/main" id="{E5F4D0A9-300F-4100-BB7B-D72522A48A9E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4577ABC4-2992-4324-A829-E62A6FE1C26B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9" name="Group 7">
            <a:extLst>
              <a:ext uri="{FF2B5EF4-FFF2-40B4-BE49-F238E27FC236}">
                <a16:creationId xmlns:a16="http://schemas.microsoft.com/office/drawing/2014/main" id="{DBB30BF8-7999-4D07-83B4-112EA96DBCFD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180" name="Freeform 8">
              <a:extLst>
                <a:ext uri="{FF2B5EF4-FFF2-40B4-BE49-F238E27FC236}">
                  <a16:creationId xmlns:a16="http://schemas.microsoft.com/office/drawing/2014/main" id="{20534150-75F4-4532-B7A9-F64C1BE7A236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181" name="TextBox 16">
            <a:extLst>
              <a:ext uri="{FF2B5EF4-FFF2-40B4-BE49-F238E27FC236}">
                <a16:creationId xmlns:a16="http://schemas.microsoft.com/office/drawing/2014/main" id="{60C655A4-DF3C-436C-8347-595E0B972A4C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165" name="Group 12">
            <a:extLst>
              <a:ext uri="{FF2B5EF4-FFF2-40B4-BE49-F238E27FC236}">
                <a16:creationId xmlns:a16="http://schemas.microsoft.com/office/drawing/2014/main" id="{094E6431-5835-4B75-9D14-356ADE7385DA}"/>
              </a:ext>
            </a:extLst>
          </p:cNvPr>
          <p:cNvGrpSpPr>
            <a:grpSpLocks noChangeAspect="1"/>
          </p:cNvGrpSpPr>
          <p:nvPr/>
        </p:nvGrpSpPr>
        <p:grpSpPr>
          <a:xfrm>
            <a:off x="1189037" y="3400425"/>
            <a:ext cx="479739" cy="479739"/>
            <a:chOff x="0" y="0"/>
            <a:chExt cx="1708150" cy="1708150"/>
          </a:xfrm>
        </p:grpSpPr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75298108-BC73-4958-9A61-D7C5E882D44E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grpSp>
        <p:nvGrpSpPr>
          <p:cNvPr id="167" name="Group 12">
            <a:extLst>
              <a:ext uri="{FF2B5EF4-FFF2-40B4-BE49-F238E27FC236}">
                <a16:creationId xmlns:a16="http://schemas.microsoft.com/office/drawing/2014/main" id="{5FA38F91-DE84-4991-B98E-98F0DE678B22}"/>
              </a:ext>
            </a:extLst>
          </p:cNvPr>
          <p:cNvGrpSpPr>
            <a:grpSpLocks noChangeAspect="1"/>
          </p:cNvGrpSpPr>
          <p:nvPr/>
        </p:nvGrpSpPr>
        <p:grpSpPr>
          <a:xfrm>
            <a:off x="6914795" y="1277790"/>
            <a:ext cx="479739" cy="479739"/>
            <a:chOff x="0" y="0"/>
            <a:chExt cx="1708150" cy="1708150"/>
          </a:xfrm>
        </p:grpSpPr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E9F7A914-A09C-4ABE-AABA-A2344FA0F9D6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170" name="Picture 14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98E2E103-CBBD-4683-8B14-25B8F692C4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  <p:pic>
        <p:nvPicPr>
          <p:cNvPr id="183" name="Picture 182">
            <a:hlinkClick r:id="rId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B843FAAF-CB3C-45AD-8221-9D779A27E7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11" name="Action Button: Blank 10">
            <a:hlinkClick r:id="rId10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E7253C4A-DBA1-C104-96B6-4F7C64BEFC2D}"/>
              </a:ext>
            </a:extLst>
          </p:cNvPr>
          <p:cNvSpPr/>
          <p:nvPr/>
        </p:nvSpPr>
        <p:spPr>
          <a:xfrm>
            <a:off x="707655" y="1309783"/>
            <a:ext cx="1440000" cy="54000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redoka One" panose="02000000000000000000" pitchFamily="2" charset="0"/>
              </a:rPr>
              <a:t>Interpersonal Relations</a:t>
            </a:r>
          </a:p>
        </p:txBody>
      </p:sp>
      <p:sp>
        <p:nvSpPr>
          <p:cNvPr id="12" name="Action Button: Blank 11">
            <a:hlinkClick r:id="rId11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AFAA16FE-D17D-63DF-CB5B-1DDB3DC651A7}"/>
              </a:ext>
            </a:extLst>
          </p:cNvPr>
          <p:cNvSpPr/>
          <p:nvPr/>
        </p:nvSpPr>
        <p:spPr>
          <a:xfrm>
            <a:off x="2239074" y="1311646"/>
            <a:ext cx="1440000" cy="54000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Fredoka One" panose="02000000000000000000" pitchFamily="2" charset="0"/>
              </a:rPr>
              <a:t>Scientfic</a:t>
            </a:r>
            <a:r>
              <a:rPr lang="en-US" sz="900" dirty="0">
                <a:latin typeface="Fredoka One" panose="02000000000000000000" pitchFamily="2" charset="0"/>
              </a:rPr>
              <a:t> Pedagogy</a:t>
            </a:r>
          </a:p>
        </p:txBody>
      </p:sp>
      <p:sp>
        <p:nvSpPr>
          <p:cNvPr id="13" name="Action Button: Blank 12">
            <a:hlinkClick r:id="rId12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FEF3B50B-AE20-AE92-2649-8C66C193DCC2}"/>
              </a:ext>
            </a:extLst>
          </p:cNvPr>
          <p:cNvSpPr/>
          <p:nvPr/>
        </p:nvSpPr>
        <p:spPr>
          <a:xfrm>
            <a:off x="3772418" y="1298166"/>
            <a:ext cx="1440000" cy="54000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redoka One" panose="02000000000000000000" pitchFamily="2" charset="0"/>
              </a:rPr>
              <a:t>Pendidikan Montessori</a:t>
            </a:r>
          </a:p>
        </p:txBody>
      </p:sp>
      <p:sp>
        <p:nvSpPr>
          <p:cNvPr id="14" name="Action Button: Blank 13">
            <a:hlinkClick r:id="rId13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6A77A12A-D4FA-5D09-9B73-2B2051977D3C}"/>
              </a:ext>
            </a:extLst>
          </p:cNvPr>
          <p:cNvSpPr/>
          <p:nvPr/>
        </p:nvSpPr>
        <p:spPr>
          <a:xfrm>
            <a:off x="5303837" y="1313346"/>
            <a:ext cx="1440000" cy="54000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Fredoka One" panose="02000000000000000000" pitchFamily="2" charset="0"/>
              </a:rPr>
              <a:t>Experiental</a:t>
            </a:r>
            <a:r>
              <a:rPr lang="en-US" sz="900" dirty="0">
                <a:latin typeface="Fredoka One" panose="02000000000000000000" pitchFamily="2" charset="0"/>
              </a:rPr>
              <a:t> Education</a:t>
            </a:r>
          </a:p>
        </p:txBody>
      </p:sp>
      <p:sp>
        <p:nvSpPr>
          <p:cNvPr id="15" name="Action Button: Blank 14">
            <a:hlinkClick r:id="rId14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ED6F4CBF-0832-2953-FD02-49ACDCF49304}"/>
              </a:ext>
            </a:extLst>
          </p:cNvPr>
          <p:cNvSpPr/>
          <p:nvPr/>
        </p:nvSpPr>
        <p:spPr>
          <a:xfrm>
            <a:off x="701489" y="1963215"/>
            <a:ext cx="1440000" cy="54000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Fredoka One" panose="02000000000000000000" pitchFamily="2" charset="0"/>
              </a:rPr>
              <a:t>Konstruktivisme</a:t>
            </a:r>
            <a:endParaRPr lang="en-US" sz="900" dirty="0">
              <a:latin typeface="Fredoka One" panose="02000000000000000000" pitchFamily="2" charset="0"/>
            </a:endParaRPr>
          </a:p>
        </p:txBody>
      </p:sp>
      <p:sp>
        <p:nvSpPr>
          <p:cNvPr id="16" name="Action Button: Blank 15">
            <a:hlinkClick r:id="rId15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16FE1F3F-6B67-4834-1BD5-783CFCC76BA0}"/>
              </a:ext>
            </a:extLst>
          </p:cNvPr>
          <p:cNvSpPr/>
          <p:nvPr/>
        </p:nvSpPr>
        <p:spPr>
          <a:xfrm>
            <a:off x="2239074" y="1963215"/>
            <a:ext cx="1440000" cy="54000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Fredoka One" panose="02000000000000000000" pitchFamily="2" charset="0"/>
              </a:rPr>
              <a:t>Konstruktivisme</a:t>
            </a:r>
            <a:r>
              <a:rPr lang="en-US" sz="900" dirty="0">
                <a:latin typeface="Fredoka One" panose="02000000000000000000" pitchFamily="2" charset="0"/>
              </a:rPr>
              <a:t> Radikal</a:t>
            </a:r>
          </a:p>
        </p:txBody>
      </p:sp>
      <p:sp>
        <p:nvSpPr>
          <p:cNvPr id="17" name="Action Button: Blank 16">
            <a:hlinkClick r:id="rId16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ACE1A22A-8D24-8C43-15D4-A6BA40D9CAC2}"/>
              </a:ext>
            </a:extLst>
          </p:cNvPr>
          <p:cNvSpPr/>
          <p:nvPr/>
        </p:nvSpPr>
        <p:spPr>
          <a:xfrm>
            <a:off x="3772418" y="1963215"/>
            <a:ext cx="1440000" cy="54000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Fredoka One" panose="02000000000000000000" pitchFamily="2" charset="0"/>
              </a:rPr>
              <a:t>Konstruktivisme</a:t>
            </a:r>
            <a:r>
              <a:rPr lang="en-US" sz="900" dirty="0">
                <a:latin typeface="Fredoka One" panose="02000000000000000000" pitchFamily="2" charset="0"/>
              </a:rPr>
              <a:t> </a:t>
            </a:r>
            <a:r>
              <a:rPr lang="en-US" sz="900" dirty="0" err="1">
                <a:latin typeface="Fredoka One" panose="02000000000000000000" pitchFamily="2" charset="0"/>
              </a:rPr>
              <a:t>Sosial</a:t>
            </a:r>
            <a:endParaRPr lang="en-US" sz="900" dirty="0">
              <a:latin typeface="Fredoka One" panose="02000000000000000000" pitchFamily="2" charset="0"/>
            </a:endParaRPr>
          </a:p>
        </p:txBody>
      </p:sp>
      <p:sp>
        <p:nvSpPr>
          <p:cNvPr id="18" name="Action Button: Blank 17">
            <a:hlinkClick r:id="rId17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C2486B1D-6588-142D-620D-E86D52D79C5B}"/>
              </a:ext>
            </a:extLst>
          </p:cNvPr>
          <p:cNvSpPr/>
          <p:nvPr/>
        </p:nvSpPr>
        <p:spPr>
          <a:xfrm>
            <a:off x="5303837" y="1963215"/>
            <a:ext cx="1440000" cy="540000"/>
          </a:xfrm>
          <a:prstGeom prst="actionButtonBlank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redoka One" panose="02000000000000000000" pitchFamily="2" charset="0"/>
              </a:rPr>
              <a:t>Project Based Learning</a:t>
            </a:r>
          </a:p>
        </p:txBody>
      </p:sp>
      <p:pic>
        <p:nvPicPr>
          <p:cNvPr id="19" name="Picture 14">
            <a:hlinkClick r:id="rId1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9A50C208-FC7B-8400-EC8E-2FA3230DD9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446837" y="2911873"/>
            <a:ext cx="554731" cy="382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438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">
            <a:extLst>
              <a:ext uri="{FF2B5EF4-FFF2-40B4-BE49-F238E27FC236}">
                <a16:creationId xmlns:a16="http://schemas.microsoft.com/office/drawing/2014/main" id="{B6081C43-1858-4E98-92D8-020D43D764E1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51409079-510E-4569-8DDE-08DF1473D255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5" name="Group 7">
            <a:extLst>
              <a:ext uri="{FF2B5EF4-FFF2-40B4-BE49-F238E27FC236}">
                <a16:creationId xmlns:a16="http://schemas.microsoft.com/office/drawing/2014/main" id="{2F5D8AC5-5788-4A38-8865-0B3CD975400C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885A5D9B-9F16-4F89-833B-33952CBE152E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7" name="Picture 56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6EF3BD03-CE96-44A6-8256-EB6B523D2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pic>
        <p:nvPicPr>
          <p:cNvPr id="58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E6497EE1-3A1B-4242-8A4F-12D17061C2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78271" y="2943225"/>
            <a:ext cx="554731" cy="382071"/>
          </a:xfrm>
          <a:prstGeom prst="rect">
            <a:avLst/>
          </a:prstGeom>
        </p:spPr>
      </p:pic>
      <p:sp>
        <p:nvSpPr>
          <p:cNvPr id="59" name="TextBox 16">
            <a:extLst>
              <a:ext uri="{FF2B5EF4-FFF2-40B4-BE49-F238E27FC236}">
                <a16:creationId xmlns:a16="http://schemas.microsoft.com/office/drawing/2014/main" id="{82C97840-FB8D-4155-9707-E55683491DEC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60DE3FA2-C555-A4E9-C88D-84A554C3D35C}"/>
              </a:ext>
            </a:extLst>
          </p:cNvPr>
          <p:cNvGrpSpPr/>
          <p:nvPr/>
        </p:nvGrpSpPr>
        <p:grpSpPr>
          <a:xfrm>
            <a:off x="2636837" y="1266825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A82F8366-AF3D-05E6-4071-70862943CB0E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3305235" y="1508208"/>
            <a:ext cx="2151002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Interpersonal Relations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289936" y="1892059"/>
            <a:ext cx="2411462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 err="1">
                <a:solidFill>
                  <a:srgbClr val="FFFFFF"/>
                </a:solidFill>
                <a:latin typeface="Montserrat"/>
              </a:rPr>
              <a:t>Jenis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pendidik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ini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dimana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sebagai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salah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satu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penghibur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atau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dianggap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dekat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peserta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didik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berkaitan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adanya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masalah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penilaian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diri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dalam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suatu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penilaian</a:t>
            </a:r>
            <a:endParaRPr lang="en-US" sz="8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3" name="AutoShape 23"/>
          <p:cNvSpPr/>
          <p:nvPr/>
        </p:nvSpPr>
        <p:spPr>
          <a:xfrm flipV="1">
            <a:off x="3305235" y="1799852"/>
            <a:ext cx="1998602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54D18CAB-943E-77CB-BB43-B3277125D51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493837" y="1216070"/>
            <a:ext cx="1549310" cy="1549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">
            <a:extLst>
              <a:ext uri="{FF2B5EF4-FFF2-40B4-BE49-F238E27FC236}">
                <a16:creationId xmlns:a16="http://schemas.microsoft.com/office/drawing/2014/main" id="{B6081C43-1858-4E98-92D8-020D43D764E1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51409079-510E-4569-8DDE-08DF1473D255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5" name="Group 7">
            <a:extLst>
              <a:ext uri="{FF2B5EF4-FFF2-40B4-BE49-F238E27FC236}">
                <a16:creationId xmlns:a16="http://schemas.microsoft.com/office/drawing/2014/main" id="{2F5D8AC5-5788-4A38-8865-0B3CD975400C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885A5D9B-9F16-4F89-833B-33952CBE152E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7" name="Picture 56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6EF3BD03-CE96-44A6-8256-EB6B523D2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9" name="TextBox 16">
            <a:extLst>
              <a:ext uri="{FF2B5EF4-FFF2-40B4-BE49-F238E27FC236}">
                <a16:creationId xmlns:a16="http://schemas.microsoft.com/office/drawing/2014/main" id="{82C97840-FB8D-4155-9707-E55683491DEC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66975478-6099-C7E4-D10B-1A93AB233E89}"/>
              </a:ext>
            </a:extLst>
          </p:cNvPr>
          <p:cNvGrpSpPr/>
          <p:nvPr/>
        </p:nvGrpSpPr>
        <p:grpSpPr>
          <a:xfrm>
            <a:off x="2560637" y="1190625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93CF5B15-5656-8C0F-46B8-D97D86EE58FE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3240118" y="1331532"/>
            <a:ext cx="2280230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Scientific Pedagogy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246109" y="1775846"/>
            <a:ext cx="2602257" cy="507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  <a:latin typeface="Montserrat"/>
              </a:rPr>
              <a:t>Pendidikan </a:t>
            </a:r>
            <a:r>
              <a:rPr lang="en-US" sz="1100" dirty="0" err="1">
                <a:solidFill>
                  <a:srgbClr val="FFFFFF"/>
                </a:solidFill>
                <a:latin typeface="Montserrat"/>
              </a:rPr>
              <a:t>berbasis</a:t>
            </a:r>
            <a:r>
              <a:rPr lang="en-US" sz="11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Montserrat"/>
              </a:rPr>
              <a:t>ilmu</a:t>
            </a:r>
            <a:r>
              <a:rPr lang="en-US" sz="11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Montserrat"/>
              </a:rPr>
              <a:t>pengetahuan</a:t>
            </a:r>
            <a:r>
              <a:rPr lang="en-US" sz="11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1100" dirty="0" err="1">
                <a:solidFill>
                  <a:srgbClr val="FFFFFF"/>
                </a:solidFill>
                <a:latin typeface="Montserrat"/>
              </a:rPr>
              <a:t>memodifikasi</a:t>
            </a:r>
            <a:r>
              <a:rPr lang="en-US" sz="1100" dirty="0">
                <a:solidFill>
                  <a:srgbClr val="FFFFFF"/>
                </a:solidFill>
                <a:latin typeface="Montserrat"/>
              </a:rPr>
              <a:t> dan </a:t>
            </a:r>
            <a:r>
              <a:rPr lang="en-US" sz="1100" dirty="0" err="1">
                <a:solidFill>
                  <a:srgbClr val="FFFFFF"/>
                </a:solidFill>
                <a:latin typeface="Montserrat"/>
              </a:rPr>
              <a:t>meningkatkan</a:t>
            </a:r>
            <a:r>
              <a:rPr lang="en-US" sz="11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Montserrat"/>
              </a:rPr>
              <a:t>individu</a:t>
            </a:r>
            <a:endParaRPr lang="en-US" sz="11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7" name="AutoShape 37"/>
          <p:cNvSpPr/>
          <p:nvPr/>
        </p:nvSpPr>
        <p:spPr>
          <a:xfrm>
            <a:off x="3252391" y="1647452"/>
            <a:ext cx="1752600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3" descr="A person standing in front of a chalkboard with a group of people&#10;&#10;Description automatically generated with low confidence">
            <a:extLst>
              <a:ext uri="{FF2B5EF4-FFF2-40B4-BE49-F238E27FC236}">
                <a16:creationId xmlns:a16="http://schemas.microsoft.com/office/drawing/2014/main" id="{BC9B2D18-5756-C2D7-FB9E-1D57613FBB6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4" r="17334"/>
          <a:stretch/>
        </p:blipFill>
        <p:spPr>
          <a:xfrm>
            <a:off x="1585199" y="1184648"/>
            <a:ext cx="1474631" cy="1474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14">
            <a:hlinkClick r:id="rId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7CFCB6D6-C47B-E8E1-F166-E0B24C44726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flipH="1">
            <a:off x="378271" y="2943225"/>
            <a:ext cx="554731" cy="382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5514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">
            <a:extLst>
              <a:ext uri="{FF2B5EF4-FFF2-40B4-BE49-F238E27FC236}">
                <a16:creationId xmlns:a16="http://schemas.microsoft.com/office/drawing/2014/main" id="{B6081C43-1858-4E98-92D8-020D43D764E1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51409079-510E-4569-8DDE-08DF1473D255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5" name="Group 7">
            <a:extLst>
              <a:ext uri="{FF2B5EF4-FFF2-40B4-BE49-F238E27FC236}">
                <a16:creationId xmlns:a16="http://schemas.microsoft.com/office/drawing/2014/main" id="{2F5D8AC5-5788-4A38-8865-0B3CD975400C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885A5D9B-9F16-4F89-833B-33952CBE152E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7" name="Picture 56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6EF3BD03-CE96-44A6-8256-EB6B523D2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9" name="TextBox 16">
            <a:extLst>
              <a:ext uri="{FF2B5EF4-FFF2-40B4-BE49-F238E27FC236}">
                <a16:creationId xmlns:a16="http://schemas.microsoft.com/office/drawing/2014/main" id="{82C97840-FB8D-4155-9707-E55683491DEC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514E34BC-287B-83BE-2800-671D4158A5CD}"/>
              </a:ext>
            </a:extLst>
          </p:cNvPr>
          <p:cNvGrpSpPr/>
          <p:nvPr/>
        </p:nvGrpSpPr>
        <p:grpSpPr>
          <a:xfrm>
            <a:off x="2636837" y="1269687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E4A8BBCA-093F-D0A2-6D2C-666D41B81559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3242012" y="1511070"/>
            <a:ext cx="222072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Pendidikan Montessori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236502" y="1900870"/>
            <a:ext cx="2433988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Montserrat"/>
              </a:rPr>
              <a:t>Model '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Konstruktivis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'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atau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'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penemuan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' di mana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Peserta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didik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belajar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konsep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dari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bekerja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bahan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bukan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instruksi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langsung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</a:p>
        </p:txBody>
      </p:sp>
      <p:sp>
        <p:nvSpPr>
          <p:cNvPr id="24" name="AutoShape 24"/>
          <p:cNvSpPr/>
          <p:nvPr/>
        </p:nvSpPr>
        <p:spPr>
          <a:xfrm>
            <a:off x="3242012" y="1802714"/>
            <a:ext cx="1909425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C91B66CF-E72A-4D59-91F3-9151E03296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68819" y="2943225"/>
            <a:ext cx="554731" cy="382071"/>
          </a:xfrm>
          <a:prstGeom prst="rect">
            <a:avLst/>
          </a:prstGeom>
        </p:spPr>
      </p:pic>
      <p:pic>
        <p:nvPicPr>
          <p:cNvPr id="6" name="Picture 5" descr="A picture containing text, computer, person, table&#10;&#10;Description automatically generated">
            <a:extLst>
              <a:ext uri="{FF2B5EF4-FFF2-40B4-BE49-F238E27FC236}">
                <a16:creationId xmlns:a16="http://schemas.microsoft.com/office/drawing/2014/main" id="{4F8F1F33-B354-30D1-F9AB-7307EFA10FC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2" r="16772"/>
          <a:stretch/>
        </p:blipFill>
        <p:spPr>
          <a:xfrm>
            <a:off x="1458484" y="1188163"/>
            <a:ext cx="1576388" cy="1576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977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">
            <a:extLst>
              <a:ext uri="{FF2B5EF4-FFF2-40B4-BE49-F238E27FC236}">
                <a16:creationId xmlns:a16="http://schemas.microsoft.com/office/drawing/2014/main" id="{B6081C43-1858-4E98-92D8-020D43D764E1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51409079-510E-4569-8DDE-08DF1473D255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5" name="Group 7">
            <a:extLst>
              <a:ext uri="{FF2B5EF4-FFF2-40B4-BE49-F238E27FC236}">
                <a16:creationId xmlns:a16="http://schemas.microsoft.com/office/drawing/2014/main" id="{2F5D8AC5-5788-4A38-8865-0B3CD975400C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885A5D9B-9F16-4F89-833B-33952CBE152E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7" name="Picture 56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6EF3BD03-CE96-44A6-8256-EB6B523D2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9" name="TextBox 16">
            <a:extLst>
              <a:ext uri="{FF2B5EF4-FFF2-40B4-BE49-F238E27FC236}">
                <a16:creationId xmlns:a16="http://schemas.microsoft.com/office/drawing/2014/main" id="{82C97840-FB8D-4155-9707-E55683491DEC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83F117B1-CC22-B707-CD8E-F9779CF0973C}"/>
              </a:ext>
            </a:extLst>
          </p:cNvPr>
          <p:cNvGrpSpPr/>
          <p:nvPr/>
        </p:nvGrpSpPr>
        <p:grpSpPr>
          <a:xfrm>
            <a:off x="2560637" y="1190625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E4017DA5-B7FA-46A6-95C7-2043C0FD375C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3199498" y="1462159"/>
            <a:ext cx="1944866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  <a:latin typeface="Fredoka One"/>
              </a:rPr>
              <a:t>Experiental</a:t>
            </a:r>
            <a:r>
              <a:rPr lang="en-US" sz="1400" dirty="0">
                <a:solidFill>
                  <a:srgbClr val="FFFFFF"/>
                </a:solidFill>
                <a:latin typeface="Fredoka One"/>
              </a:rPr>
              <a:t> Education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172511" y="1799852"/>
            <a:ext cx="2359926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Montserrat"/>
              </a:rPr>
              <a:t>Proses yang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terjadi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antara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Pendidik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dan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Peserta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didik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menanamkan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pengalaman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langsung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lingkungan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dan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isi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sp>
        <p:nvSpPr>
          <p:cNvPr id="38" name="AutoShape 38"/>
          <p:cNvSpPr/>
          <p:nvPr/>
        </p:nvSpPr>
        <p:spPr>
          <a:xfrm>
            <a:off x="3199497" y="1732676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0E4E333B-428D-7804-9651-4EC104550C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78271" y="2867025"/>
            <a:ext cx="554731" cy="382071"/>
          </a:xfrm>
          <a:prstGeom prst="rect">
            <a:avLst/>
          </a:prstGeom>
        </p:spPr>
      </p:pic>
      <p:pic>
        <p:nvPicPr>
          <p:cNvPr id="5" name="Picture 4" descr="Two people looking at a computer screen&#10;&#10;Description automatically generated with low confidence">
            <a:extLst>
              <a:ext uri="{FF2B5EF4-FFF2-40B4-BE49-F238E27FC236}">
                <a16:creationId xmlns:a16="http://schemas.microsoft.com/office/drawing/2014/main" id="{298EF17E-2D2D-4856-F2EC-B4A54AB627C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/>
        </p:blipFill>
        <p:spPr>
          <a:xfrm>
            <a:off x="1478150" y="1163992"/>
            <a:ext cx="1502569" cy="1502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181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21DFDDDE-D1BD-4F3E-8171-9C8243F49120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D02F8D85-BBC5-4039-B6FA-A401E33B91BD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6C1BEDD7-C40A-453C-9B8B-91A04D0AB352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679EC93F-A72E-4063-9078-6CD9660429D6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19F0EFA1-B072-4A95-AF37-311E038A36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D0D4C7DB-F204-4E17-A656-A597D4CA4829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324100C8-6B69-4D76-B84B-889DB43DE360}"/>
              </a:ext>
            </a:extLst>
          </p:cNvPr>
          <p:cNvGrpSpPr/>
          <p:nvPr/>
        </p:nvGrpSpPr>
        <p:grpSpPr>
          <a:xfrm>
            <a:off x="2484437" y="1240984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D90689A8-91CB-5F74-2231-24E141E3E813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3170236" y="1457700"/>
            <a:ext cx="1687057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  <a:latin typeface="Fredoka One"/>
              </a:rPr>
              <a:t>Konstruktivisme</a:t>
            </a:r>
            <a:endParaRPr lang="en-US" sz="1400" dirty="0">
              <a:solidFill>
                <a:srgbClr val="FFFFFF"/>
              </a:solidFill>
              <a:latin typeface="Fredoka One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170237" y="1774011"/>
            <a:ext cx="25908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00" dirty="0" err="1">
                <a:solidFill>
                  <a:srgbClr val="FFFFFF"/>
                </a:solidFill>
                <a:latin typeface="Montserrat"/>
              </a:rPr>
              <a:t>Prinsip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mendasari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Konstruksionisme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sebagai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teori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belajar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adalah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bahwa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pembelajar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bukanlah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'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wadah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' yang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pasif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tetapi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harus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berpartisipasi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aktif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dalam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mereka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sendiri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pic>
        <p:nvPicPr>
          <p:cNvPr id="4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4AA6564D-2DD2-6F99-619D-20923479B67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78271" y="2943225"/>
            <a:ext cx="554731" cy="382071"/>
          </a:xfrm>
          <a:prstGeom prst="rect">
            <a:avLst/>
          </a:prstGeom>
        </p:spPr>
      </p:pic>
      <p:sp>
        <p:nvSpPr>
          <p:cNvPr id="5" name="AutoShape 38">
            <a:extLst>
              <a:ext uri="{FF2B5EF4-FFF2-40B4-BE49-F238E27FC236}">
                <a16:creationId xmlns:a16="http://schemas.microsoft.com/office/drawing/2014/main" id="{50A63FEC-E4EE-F2FF-3A95-C99176CA4198}"/>
              </a:ext>
            </a:extLst>
          </p:cNvPr>
          <p:cNvSpPr/>
          <p:nvPr/>
        </p:nvSpPr>
        <p:spPr>
          <a:xfrm>
            <a:off x="3170237" y="1730457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5B0A8-51F1-0BA7-56D5-48217FF5886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/>
        </p:blipFill>
        <p:spPr>
          <a:xfrm>
            <a:off x="1413753" y="1170686"/>
            <a:ext cx="1588396" cy="1588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rcRect t="27672" r="898" b="29543"/>
          <a:stretch>
            <a:fillRect/>
          </a:stretch>
        </p:blipFill>
        <p:spPr>
          <a:xfrm>
            <a:off x="-1" y="180181"/>
            <a:ext cx="7559676" cy="324008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22237" y="123825"/>
            <a:ext cx="7315208" cy="3352800"/>
            <a:chOff x="0" y="0"/>
            <a:chExt cx="5490351" cy="282396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90351" cy="2823960"/>
            </a:xfrm>
            <a:custGeom>
              <a:avLst/>
              <a:gdLst/>
              <a:ahLst/>
              <a:cxnLst/>
              <a:rect l="l" t="t" r="r" b="b"/>
              <a:pathLst>
                <a:path w="5490351" h="2823960">
                  <a:moveTo>
                    <a:pt x="5365891" y="2823960"/>
                  </a:moveTo>
                  <a:lnTo>
                    <a:pt x="124460" y="2823960"/>
                  </a:lnTo>
                  <a:cubicBezTo>
                    <a:pt x="55880" y="2823960"/>
                    <a:pt x="0" y="2768080"/>
                    <a:pt x="0" y="26995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699500"/>
                  </a:lnTo>
                  <a:cubicBezTo>
                    <a:pt x="5490351" y="2768080"/>
                    <a:pt x="5434471" y="2823960"/>
                    <a:pt x="5365891" y="2823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431943" flipH="1" flipV="1">
            <a:off x="-281651" y="2166942"/>
            <a:ext cx="1232433" cy="1611023"/>
          </a:xfrm>
          <a:prstGeom prst="rect">
            <a:avLst/>
          </a:prstGeom>
        </p:spPr>
      </p:pic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5924784" y="-368457"/>
            <a:ext cx="1782048" cy="1782048"/>
            <a:chOff x="0" y="0"/>
            <a:chExt cx="1708150" cy="17081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577673" y="685274"/>
            <a:ext cx="4404335" cy="319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sz="3200" dirty="0">
                <a:solidFill>
                  <a:srgbClr val="1E3F48"/>
                </a:solidFill>
                <a:latin typeface="Fredoka One"/>
              </a:rPr>
              <a:t>MAIN MENU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35469" y="939692"/>
            <a:ext cx="4288743" cy="193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5"/>
              </a:lnSpc>
            </a:pPr>
            <a:r>
              <a:rPr lang="en-US" sz="1197" dirty="0" err="1">
                <a:solidFill>
                  <a:srgbClr val="C00000"/>
                </a:solidFill>
                <a:latin typeface="Montserrat Classic Bold"/>
              </a:rPr>
              <a:t>Berbagai</a:t>
            </a:r>
            <a:r>
              <a:rPr lang="en-US" sz="1197" dirty="0">
                <a:solidFill>
                  <a:srgbClr val="C00000"/>
                </a:solidFill>
                <a:latin typeface="Montserrat Classic Bold"/>
              </a:rPr>
              <a:t> </a:t>
            </a:r>
            <a:r>
              <a:rPr lang="en-US" sz="1197" dirty="0" err="1">
                <a:solidFill>
                  <a:srgbClr val="C00000"/>
                </a:solidFill>
                <a:latin typeface="Montserrat Classic Bold"/>
              </a:rPr>
              <a:t>pilihan</a:t>
            </a:r>
            <a:r>
              <a:rPr lang="en-US" sz="1197" dirty="0">
                <a:solidFill>
                  <a:srgbClr val="C00000"/>
                </a:solidFill>
                <a:latin typeface="Montserrat Classic Bold"/>
              </a:rPr>
              <a:t> </a:t>
            </a:r>
            <a:r>
              <a:rPr lang="en-US" sz="1197" dirty="0" err="1">
                <a:solidFill>
                  <a:srgbClr val="C00000"/>
                </a:solidFill>
                <a:latin typeface="Montserrat Classic Bold"/>
              </a:rPr>
              <a:t>disajikan</a:t>
            </a:r>
            <a:r>
              <a:rPr lang="en-US" sz="1197" dirty="0">
                <a:solidFill>
                  <a:srgbClr val="C00000"/>
                </a:solidFill>
                <a:latin typeface="Montserrat Classic Bold"/>
              </a:rPr>
              <a:t> </a:t>
            </a:r>
            <a:r>
              <a:rPr lang="en-US" sz="1197" dirty="0" err="1">
                <a:solidFill>
                  <a:srgbClr val="C00000"/>
                </a:solidFill>
                <a:latin typeface="Montserrat Classic Bold"/>
              </a:rPr>
              <a:t>untukmu</a:t>
            </a:r>
            <a:r>
              <a:rPr lang="en-US" sz="1197" dirty="0">
                <a:solidFill>
                  <a:srgbClr val="C00000"/>
                </a:solidFill>
                <a:latin typeface="Montserrat Classic Bold"/>
              </a:rPr>
              <a:t> </a:t>
            </a:r>
            <a:r>
              <a:rPr lang="en-US" sz="1197" dirty="0" err="1">
                <a:solidFill>
                  <a:srgbClr val="C00000"/>
                </a:solidFill>
                <a:latin typeface="Montserrat Classic Bold"/>
              </a:rPr>
              <a:t>loh</a:t>
            </a:r>
            <a:r>
              <a:rPr lang="en-US" sz="1197" dirty="0">
                <a:solidFill>
                  <a:srgbClr val="C00000"/>
                </a:solidFill>
                <a:latin typeface="Montserrat Classic Bold"/>
              </a:rPr>
              <a:t> !</a:t>
            </a: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CD6DEF5F-089D-41BD-9D22-17B6496524D3}"/>
              </a:ext>
            </a:extLst>
          </p:cNvPr>
          <p:cNvSpPr txBox="1"/>
          <p:nvPr/>
        </p:nvSpPr>
        <p:spPr>
          <a:xfrm>
            <a:off x="1335270" y="1546757"/>
            <a:ext cx="939514" cy="265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sz="1800" dirty="0" err="1">
                <a:solidFill>
                  <a:srgbClr val="1E3F48"/>
                </a:solidFill>
                <a:latin typeface="Fredoka One"/>
              </a:rPr>
              <a:t>Materi</a:t>
            </a:r>
            <a:endParaRPr lang="en-US" sz="1800" dirty="0">
              <a:solidFill>
                <a:srgbClr val="1E3F48"/>
              </a:solidFill>
              <a:latin typeface="Fredoka One"/>
            </a:endParaRPr>
          </a:p>
        </p:txBody>
      </p:sp>
      <p:pic>
        <p:nvPicPr>
          <p:cNvPr id="38" name="Picture 37">
            <a:hlinkClick r:id="rId7" action="ppaction://hlinksldjump">
              <a:snd r:embed="rId8" name="click.wav"/>
            </a:hlinkClick>
            <a:extLst>
              <a:ext uri="{FF2B5EF4-FFF2-40B4-BE49-F238E27FC236}">
                <a16:creationId xmlns:a16="http://schemas.microsoft.com/office/drawing/2014/main" id="{33676995-DBBC-4621-88E6-9D0D76EDB8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49" y="1825386"/>
            <a:ext cx="1068875" cy="1077161"/>
          </a:xfrm>
          <a:prstGeom prst="rect">
            <a:avLst/>
          </a:prstGeom>
        </p:spPr>
      </p:pic>
      <p:pic>
        <p:nvPicPr>
          <p:cNvPr id="42" name="Picture 41">
            <a:hlinkClick r:id="rId10">
              <a:snd r:embed="rId8" name="click.wav"/>
            </a:hlinkClick>
            <a:extLst>
              <a:ext uri="{FF2B5EF4-FFF2-40B4-BE49-F238E27FC236}">
                <a16:creationId xmlns:a16="http://schemas.microsoft.com/office/drawing/2014/main" id="{304E2A2B-C140-442A-BABC-88F384F4F2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50" y="1807625"/>
            <a:ext cx="1071775" cy="1077161"/>
          </a:xfrm>
          <a:prstGeom prst="rect">
            <a:avLst/>
          </a:prstGeom>
        </p:spPr>
      </p:pic>
      <p:sp>
        <p:nvSpPr>
          <p:cNvPr id="47" name="TextBox 23">
            <a:extLst>
              <a:ext uri="{FF2B5EF4-FFF2-40B4-BE49-F238E27FC236}">
                <a16:creationId xmlns:a16="http://schemas.microsoft.com/office/drawing/2014/main" id="{8E335424-F202-43F8-9EE4-0588949FDF27}"/>
              </a:ext>
            </a:extLst>
          </p:cNvPr>
          <p:cNvSpPr txBox="1"/>
          <p:nvPr/>
        </p:nvSpPr>
        <p:spPr>
          <a:xfrm>
            <a:off x="2627582" y="1541975"/>
            <a:ext cx="939514" cy="265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sz="1800" dirty="0">
                <a:solidFill>
                  <a:srgbClr val="1E3F48"/>
                </a:solidFill>
                <a:latin typeface="Fredoka One"/>
              </a:rPr>
              <a:t>Quiz</a:t>
            </a:r>
          </a:p>
        </p:txBody>
      </p:sp>
      <p:pic>
        <p:nvPicPr>
          <p:cNvPr id="44" name="Picture 43">
            <a:hlinkClick r:id="rId12" action="ppaction://hlinksldjump">
              <a:snd r:embed="rId8" name="click.wav"/>
            </a:hlinkClick>
            <a:extLst>
              <a:ext uri="{FF2B5EF4-FFF2-40B4-BE49-F238E27FC236}">
                <a16:creationId xmlns:a16="http://schemas.microsoft.com/office/drawing/2014/main" id="{2B8B0880-C79F-4147-9FCB-BF2FB706B5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551" y="1809401"/>
            <a:ext cx="1077161" cy="1077161"/>
          </a:xfrm>
          <a:prstGeom prst="rect">
            <a:avLst/>
          </a:prstGeom>
        </p:spPr>
      </p:pic>
      <p:sp>
        <p:nvSpPr>
          <p:cNvPr id="48" name="TextBox 23">
            <a:extLst>
              <a:ext uri="{FF2B5EF4-FFF2-40B4-BE49-F238E27FC236}">
                <a16:creationId xmlns:a16="http://schemas.microsoft.com/office/drawing/2014/main" id="{E754A517-E5AE-4712-AADC-2B6E03B4232F}"/>
              </a:ext>
            </a:extLst>
          </p:cNvPr>
          <p:cNvSpPr txBox="1"/>
          <p:nvPr/>
        </p:nvSpPr>
        <p:spPr>
          <a:xfrm>
            <a:off x="3895729" y="1562848"/>
            <a:ext cx="939514" cy="265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sz="1800" dirty="0">
                <a:solidFill>
                  <a:srgbClr val="1E3F48"/>
                </a:solidFill>
                <a:latin typeface="Fredoka One"/>
              </a:rPr>
              <a:t>Video</a:t>
            </a:r>
          </a:p>
        </p:txBody>
      </p:sp>
      <p:pic>
        <p:nvPicPr>
          <p:cNvPr id="46" name="Picture 45">
            <a:hlinkClick r:id="rId14" action="ppaction://hlinksldjump">
              <a:snd r:embed="rId8" name="click.wav"/>
            </a:hlinkClick>
            <a:extLst>
              <a:ext uri="{FF2B5EF4-FFF2-40B4-BE49-F238E27FC236}">
                <a16:creationId xmlns:a16="http://schemas.microsoft.com/office/drawing/2014/main" id="{C4DCC1E3-CCA4-4E8D-A2F4-A6E2AF8B6FB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35" y="1785210"/>
            <a:ext cx="1066170" cy="1077161"/>
          </a:xfrm>
          <a:prstGeom prst="rect">
            <a:avLst/>
          </a:prstGeom>
        </p:spPr>
      </p:pic>
      <p:sp>
        <p:nvSpPr>
          <p:cNvPr id="49" name="TextBox 23">
            <a:extLst>
              <a:ext uri="{FF2B5EF4-FFF2-40B4-BE49-F238E27FC236}">
                <a16:creationId xmlns:a16="http://schemas.microsoft.com/office/drawing/2014/main" id="{DCAF1AD5-E8D5-426A-A87E-840EDB8EA0A9}"/>
              </a:ext>
            </a:extLst>
          </p:cNvPr>
          <p:cNvSpPr txBox="1"/>
          <p:nvPr/>
        </p:nvSpPr>
        <p:spPr>
          <a:xfrm>
            <a:off x="5125841" y="1531524"/>
            <a:ext cx="1036001" cy="265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67"/>
              </a:lnSpc>
            </a:pPr>
            <a:r>
              <a:rPr lang="en-US" sz="1800" dirty="0" err="1">
                <a:solidFill>
                  <a:srgbClr val="1E3F48"/>
                </a:solidFill>
                <a:latin typeface="Fredoka One"/>
              </a:rPr>
              <a:t>Tentang</a:t>
            </a:r>
            <a:endParaRPr lang="en-US" sz="1800" dirty="0">
              <a:solidFill>
                <a:srgbClr val="1E3F48"/>
              </a:solidFill>
              <a:latin typeface="Fredoka One"/>
            </a:endParaRPr>
          </a:p>
        </p:txBody>
      </p:sp>
      <p:pic>
        <p:nvPicPr>
          <p:cNvPr id="55" name="Picture 54">
            <a:hlinkClick r:id="rId16" action="ppaction://hlinksldjump">
              <a:snd r:embed="rId8" name="click.wav"/>
            </a:hlinkClick>
            <a:extLst>
              <a:ext uri="{FF2B5EF4-FFF2-40B4-BE49-F238E27FC236}">
                <a16:creationId xmlns:a16="http://schemas.microsoft.com/office/drawing/2014/main" id="{1E555BC7-155A-47AB-97C6-3574163212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7" y="234084"/>
            <a:ext cx="609600" cy="6156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21DFDDDE-D1BD-4F3E-8171-9C8243F49120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D02F8D85-BBC5-4039-B6FA-A401E33B91BD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6C1BEDD7-C40A-453C-9B8B-91A04D0AB352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679EC93F-A72E-4063-9078-6CD9660429D6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19F0EFA1-B072-4A95-AF37-311E038A36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D0D4C7DB-F204-4E17-A656-A597D4CA4829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F9CF7B57-9BEF-0220-95F3-105E9B0ADF74}"/>
              </a:ext>
            </a:extLst>
          </p:cNvPr>
          <p:cNvGrpSpPr/>
          <p:nvPr/>
        </p:nvGrpSpPr>
        <p:grpSpPr>
          <a:xfrm>
            <a:off x="2636837" y="1190625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1915597E-03B4-E722-A37E-2D0C5133CA85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3279877" y="1469771"/>
            <a:ext cx="2288022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  <a:latin typeface="Fredoka One"/>
              </a:rPr>
              <a:t>Konstruktivisme</a:t>
            </a:r>
            <a:r>
              <a:rPr lang="en-US" sz="1400" dirty="0">
                <a:solidFill>
                  <a:srgbClr val="FFFFFF"/>
                </a:solidFill>
                <a:latin typeface="Fredoka One"/>
              </a:rPr>
              <a:t> Radikal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258276" y="1760201"/>
            <a:ext cx="250921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000" dirty="0" err="1">
                <a:solidFill>
                  <a:srgbClr val="FFFFFF"/>
                </a:solidFill>
                <a:latin typeface="Montserrat"/>
              </a:rPr>
              <a:t>Pengetahuan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didapat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tidak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diterima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melalui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indera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maupun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komunikasi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tapi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dibangun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secara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aktif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oleh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subjek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mengetahuinya</a:t>
            </a:r>
            <a:endParaRPr lang="en-US" sz="1000" dirty="0">
              <a:solidFill>
                <a:srgbClr val="FFFFFF"/>
              </a:solidFill>
              <a:latin typeface="Montserrat"/>
            </a:endParaRPr>
          </a:p>
        </p:txBody>
      </p:sp>
      <p:pic>
        <p:nvPicPr>
          <p:cNvPr id="4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96EF993F-BFD2-CFEB-A64B-3619474B24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78271" y="2867025"/>
            <a:ext cx="554731" cy="382071"/>
          </a:xfrm>
          <a:prstGeom prst="rect">
            <a:avLst/>
          </a:prstGeom>
        </p:spPr>
      </p:pic>
      <p:sp>
        <p:nvSpPr>
          <p:cNvPr id="6" name="AutoShape 38">
            <a:extLst>
              <a:ext uri="{FF2B5EF4-FFF2-40B4-BE49-F238E27FC236}">
                <a16:creationId xmlns:a16="http://schemas.microsoft.com/office/drawing/2014/main" id="{B039DCAD-D719-D316-5BAD-A74FF5DB02B2}"/>
              </a:ext>
            </a:extLst>
          </p:cNvPr>
          <p:cNvSpPr/>
          <p:nvPr/>
        </p:nvSpPr>
        <p:spPr>
          <a:xfrm>
            <a:off x="3279877" y="1718427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8645FF-14F8-4E75-B011-E973ABE64E3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/>
        </p:blipFill>
        <p:spPr>
          <a:xfrm>
            <a:off x="1495079" y="1109765"/>
            <a:ext cx="1598958" cy="1598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59420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21DFDDDE-D1BD-4F3E-8171-9C8243F49120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D02F8D85-BBC5-4039-B6FA-A401E33B91BD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6C1BEDD7-C40A-453C-9B8B-91A04D0AB352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679EC93F-A72E-4063-9078-6CD9660429D6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19F0EFA1-B072-4A95-AF37-311E038A36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D0D4C7DB-F204-4E17-A656-A597D4CA4829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FC6119C8-02B9-FBED-9005-FC7375C8B720}"/>
              </a:ext>
            </a:extLst>
          </p:cNvPr>
          <p:cNvGrpSpPr/>
          <p:nvPr/>
        </p:nvGrpSpPr>
        <p:grpSpPr>
          <a:xfrm>
            <a:off x="2560637" y="1190625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B30A24AB-D150-AA6B-7B9E-C486783F015B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3170237" y="1341926"/>
            <a:ext cx="2036877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  <a:latin typeface="Fredoka One"/>
              </a:rPr>
              <a:t>Konstruktivisme</a:t>
            </a:r>
            <a:r>
              <a:rPr lang="en-US" sz="1400" dirty="0">
                <a:solidFill>
                  <a:srgbClr val="FFFFFF"/>
                </a:solidFill>
                <a:latin typeface="Fredoka One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Fredoka One"/>
              </a:rPr>
              <a:t>Sosial</a:t>
            </a:r>
            <a:endParaRPr lang="en-US" sz="1400" dirty="0">
              <a:solidFill>
                <a:srgbClr val="FFFFFF"/>
              </a:solidFill>
              <a:latin typeface="Fredoka One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170237" y="1647452"/>
            <a:ext cx="25146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000" dirty="0" err="1">
                <a:solidFill>
                  <a:srgbClr val="FFFFFF"/>
                </a:solidFill>
                <a:latin typeface="Montserrat"/>
              </a:rPr>
              <a:t>Sebuah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teori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didasarkan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pada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gagasan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bahwa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makna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dibangun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dan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dinegosiasikan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secara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sosial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melalui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interaksi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orang lain</a:t>
            </a:r>
          </a:p>
        </p:txBody>
      </p:sp>
      <p:pic>
        <p:nvPicPr>
          <p:cNvPr id="4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8835B97D-BA5F-B75F-FFCC-BA6792E0F0D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78271" y="2943225"/>
            <a:ext cx="554731" cy="382071"/>
          </a:xfrm>
          <a:prstGeom prst="rect">
            <a:avLst/>
          </a:prstGeom>
        </p:spPr>
      </p:pic>
      <p:sp>
        <p:nvSpPr>
          <p:cNvPr id="5" name="AutoShape 38">
            <a:extLst>
              <a:ext uri="{FF2B5EF4-FFF2-40B4-BE49-F238E27FC236}">
                <a16:creationId xmlns:a16="http://schemas.microsoft.com/office/drawing/2014/main" id="{53F1B623-6D33-B1B6-4E70-0826978691B8}"/>
              </a:ext>
            </a:extLst>
          </p:cNvPr>
          <p:cNvSpPr/>
          <p:nvPr/>
        </p:nvSpPr>
        <p:spPr>
          <a:xfrm>
            <a:off x="3184097" y="1578256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5" descr="A person and a child looking at a book&#10;&#10;Description automatically generated with medium confidence">
            <a:extLst>
              <a:ext uri="{FF2B5EF4-FFF2-40B4-BE49-F238E27FC236}">
                <a16:creationId xmlns:a16="http://schemas.microsoft.com/office/drawing/2014/main" id="{B0500CBD-CDD5-F54C-185A-05D458A4841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/>
        </p:blipFill>
        <p:spPr>
          <a:xfrm>
            <a:off x="1326027" y="1141355"/>
            <a:ext cx="1546340" cy="15463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6388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21DFDDDE-D1BD-4F3E-8171-9C8243F49120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D02F8D85-BBC5-4039-B6FA-A401E33B91BD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6C1BEDD7-C40A-453C-9B8B-91A04D0AB352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679EC93F-A72E-4063-9078-6CD9660429D6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19F0EFA1-B072-4A95-AF37-311E038A36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D0D4C7DB-F204-4E17-A656-A597D4CA4829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5017B6D9-60AE-9A2D-E31E-84FB12128D90}"/>
              </a:ext>
            </a:extLst>
          </p:cNvPr>
          <p:cNvGrpSpPr/>
          <p:nvPr/>
        </p:nvGrpSpPr>
        <p:grpSpPr>
          <a:xfrm>
            <a:off x="2659412" y="1267198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C76D0244-00A1-6313-0D49-3000F28915DD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3231299" y="1470204"/>
            <a:ext cx="2543265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Project Based Learning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219494" y="1845223"/>
            <a:ext cx="2543265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 err="1">
                <a:solidFill>
                  <a:srgbClr val="FFFFFF"/>
                </a:solidFill>
                <a:latin typeface="Montserrat"/>
              </a:rPr>
              <a:t>Kerangka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kerja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untuk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menyatukan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'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untaian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'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pengajaran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dan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berbeda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.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Dalam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'PBL,'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Peserta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didik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belajar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melalui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desain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penyelesaian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(dan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iterasi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sering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berkelanjutan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)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dari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'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proyek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pic>
        <p:nvPicPr>
          <p:cNvPr id="4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BAFB460C-94B9-60D1-8F4C-4A9A2A756F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  <p:sp>
        <p:nvSpPr>
          <p:cNvPr id="5" name="AutoShape 38">
            <a:extLst>
              <a:ext uri="{FF2B5EF4-FFF2-40B4-BE49-F238E27FC236}">
                <a16:creationId xmlns:a16="http://schemas.microsoft.com/office/drawing/2014/main" id="{70428381-4003-7C31-BFC0-1A622E91F839}"/>
              </a:ext>
            </a:extLst>
          </p:cNvPr>
          <p:cNvSpPr/>
          <p:nvPr/>
        </p:nvSpPr>
        <p:spPr>
          <a:xfrm>
            <a:off x="3246437" y="1724025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6" descr="A group of people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478A77E7-E9C7-6276-23C8-A47CD29B135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265237" y="1124324"/>
            <a:ext cx="1666498" cy="1666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4763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5">
            <a:extLst>
              <a:ext uri="{FF2B5EF4-FFF2-40B4-BE49-F238E27FC236}">
                <a16:creationId xmlns:a16="http://schemas.microsoft.com/office/drawing/2014/main" id="{E5F4D0A9-300F-4100-BB7B-D72522A48A9E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4577ABC4-2992-4324-A829-E62A6FE1C26B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9" name="Group 7">
            <a:extLst>
              <a:ext uri="{FF2B5EF4-FFF2-40B4-BE49-F238E27FC236}">
                <a16:creationId xmlns:a16="http://schemas.microsoft.com/office/drawing/2014/main" id="{DBB30BF8-7999-4D07-83B4-112EA96DBCFD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180" name="Freeform 8">
              <a:extLst>
                <a:ext uri="{FF2B5EF4-FFF2-40B4-BE49-F238E27FC236}">
                  <a16:creationId xmlns:a16="http://schemas.microsoft.com/office/drawing/2014/main" id="{20534150-75F4-4532-B7A9-F64C1BE7A236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181" name="TextBox 16">
            <a:extLst>
              <a:ext uri="{FF2B5EF4-FFF2-40B4-BE49-F238E27FC236}">
                <a16:creationId xmlns:a16="http://schemas.microsoft.com/office/drawing/2014/main" id="{60C655A4-DF3C-436C-8347-595E0B972A4C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165" name="Group 12">
            <a:extLst>
              <a:ext uri="{FF2B5EF4-FFF2-40B4-BE49-F238E27FC236}">
                <a16:creationId xmlns:a16="http://schemas.microsoft.com/office/drawing/2014/main" id="{094E6431-5835-4B75-9D14-356ADE7385DA}"/>
              </a:ext>
            </a:extLst>
          </p:cNvPr>
          <p:cNvGrpSpPr>
            <a:grpSpLocks noChangeAspect="1"/>
          </p:cNvGrpSpPr>
          <p:nvPr/>
        </p:nvGrpSpPr>
        <p:grpSpPr>
          <a:xfrm>
            <a:off x="2101533" y="3199425"/>
            <a:ext cx="479739" cy="479739"/>
            <a:chOff x="0" y="0"/>
            <a:chExt cx="1708150" cy="1708150"/>
          </a:xfrm>
        </p:grpSpPr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75298108-BC73-4958-9A61-D7C5E882D44E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grpSp>
        <p:nvGrpSpPr>
          <p:cNvPr id="167" name="Group 12">
            <a:extLst>
              <a:ext uri="{FF2B5EF4-FFF2-40B4-BE49-F238E27FC236}">
                <a16:creationId xmlns:a16="http://schemas.microsoft.com/office/drawing/2014/main" id="{5FA38F91-DE84-4991-B98E-98F0DE678B22}"/>
              </a:ext>
            </a:extLst>
          </p:cNvPr>
          <p:cNvGrpSpPr>
            <a:grpSpLocks noChangeAspect="1"/>
          </p:cNvGrpSpPr>
          <p:nvPr/>
        </p:nvGrpSpPr>
        <p:grpSpPr>
          <a:xfrm>
            <a:off x="6914795" y="1277790"/>
            <a:ext cx="479739" cy="479739"/>
            <a:chOff x="0" y="0"/>
            <a:chExt cx="1708150" cy="1708150"/>
          </a:xfrm>
        </p:grpSpPr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E9F7A914-A09C-4ABE-AABA-A2344FA0F9D6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170" name="Picture 14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98E2E103-CBBD-4683-8B14-25B8F692C4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  <p:pic>
        <p:nvPicPr>
          <p:cNvPr id="183" name="Picture 182">
            <a:hlinkClick r:id="rId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B843FAAF-CB3C-45AD-8221-9D779A27E7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8" name="Action Button: Blank 7">
            <a:hlinkClick r:id="rId10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715A9FE5-3E6D-2549-4F10-C681A046FB9D}"/>
              </a:ext>
            </a:extLst>
          </p:cNvPr>
          <p:cNvSpPr/>
          <p:nvPr/>
        </p:nvSpPr>
        <p:spPr>
          <a:xfrm>
            <a:off x="587403" y="1388390"/>
            <a:ext cx="1440000" cy="540000"/>
          </a:xfrm>
          <a:prstGeom prst="actionButtonBlan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redoka One" panose="02000000000000000000" pitchFamily="2" charset="0"/>
              </a:rPr>
              <a:t>Genetic </a:t>
            </a:r>
            <a:r>
              <a:rPr lang="en-US" sz="900" dirty="0" err="1">
                <a:latin typeface="Fredoka One" panose="02000000000000000000" pitchFamily="2" charset="0"/>
              </a:rPr>
              <a:t>Epistimology</a:t>
            </a:r>
            <a:endParaRPr lang="en-US" sz="900" dirty="0">
              <a:latin typeface="Fredoka One" panose="02000000000000000000" pitchFamily="2" charset="0"/>
            </a:endParaRPr>
          </a:p>
        </p:txBody>
      </p:sp>
      <p:sp>
        <p:nvSpPr>
          <p:cNvPr id="9" name="Action Button: Blank 8">
            <a:hlinkClick r:id="rId11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8513D58B-36B4-D73B-E9B6-58E5514E0B8D}"/>
              </a:ext>
            </a:extLst>
          </p:cNvPr>
          <p:cNvSpPr/>
          <p:nvPr/>
        </p:nvSpPr>
        <p:spPr>
          <a:xfrm>
            <a:off x="2167056" y="1395213"/>
            <a:ext cx="1440000" cy="540000"/>
          </a:xfrm>
          <a:prstGeom prst="actionButtonBlan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redoka One" panose="02000000000000000000" pitchFamily="2" charset="0"/>
              </a:rPr>
              <a:t>Scaffolding</a:t>
            </a:r>
          </a:p>
        </p:txBody>
      </p:sp>
      <p:sp>
        <p:nvSpPr>
          <p:cNvPr id="11" name="Action Button: Blank 10">
            <a:hlinkClick r:id="rId12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AFD418E2-9B09-745F-57BB-43C347EE0238}"/>
              </a:ext>
            </a:extLst>
          </p:cNvPr>
          <p:cNvSpPr/>
          <p:nvPr/>
        </p:nvSpPr>
        <p:spPr>
          <a:xfrm>
            <a:off x="3750675" y="1395213"/>
            <a:ext cx="1440000" cy="540000"/>
          </a:xfrm>
          <a:prstGeom prst="actionButtonBlan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Fredoka One"/>
              </a:rPr>
              <a:t>Zone of Proximal Development</a:t>
            </a:r>
          </a:p>
        </p:txBody>
      </p:sp>
      <p:sp>
        <p:nvSpPr>
          <p:cNvPr id="12" name="Action Button: Blank 11">
            <a:hlinkClick r:id="rId13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0D968768-1CD4-EA4B-7945-280AA5525DD5}"/>
              </a:ext>
            </a:extLst>
          </p:cNvPr>
          <p:cNvSpPr/>
          <p:nvPr/>
        </p:nvSpPr>
        <p:spPr>
          <a:xfrm>
            <a:off x="5340089" y="1389040"/>
            <a:ext cx="1440000" cy="540000"/>
          </a:xfrm>
          <a:prstGeom prst="actionButtonBlan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Fredoka One"/>
              </a:rPr>
              <a:t>Discovery Learning</a:t>
            </a:r>
          </a:p>
        </p:txBody>
      </p:sp>
      <p:sp>
        <p:nvSpPr>
          <p:cNvPr id="13" name="Action Button: Blank 12">
            <a:hlinkClick r:id="rId14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EA325172-51A4-2C87-E7F5-8CB9463DB485}"/>
              </a:ext>
            </a:extLst>
          </p:cNvPr>
          <p:cNvSpPr/>
          <p:nvPr/>
        </p:nvSpPr>
        <p:spPr>
          <a:xfrm>
            <a:off x="588364" y="2023609"/>
            <a:ext cx="1440000" cy="540000"/>
          </a:xfrm>
          <a:prstGeom prst="actionButtonBlan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Fredoka One"/>
              </a:rPr>
              <a:t>Meaningful Learning</a:t>
            </a:r>
          </a:p>
        </p:txBody>
      </p:sp>
      <p:sp>
        <p:nvSpPr>
          <p:cNvPr id="14" name="Action Button: Blank 13">
            <a:hlinkClick r:id="rId15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4EA0A047-A36D-FE56-E9F5-FF20FA1A192D}"/>
              </a:ext>
            </a:extLst>
          </p:cNvPr>
          <p:cNvSpPr/>
          <p:nvPr/>
        </p:nvSpPr>
        <p:spPr>
          <a:xfrm>
            <a:off x="2167056" y="2041130"/>
            <a:ext cx="1440000" cy="540000"/>
          </a:xfrm>
          <a:prstGeom prst="actionButtonBlan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Fredoka One"/>
              </a:rPr>
              <a:t>Educational Objectives</a:t>
            </a:r>
          </a:p>
        </p:txBody>
      </p:sp>
      <p:sp>
        <p:nvSpPr>
          <p:cNvPr id="15" name="Action Button: Blank 14">
            <a:hlinkClick r:id="rId16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FE088B3E-368B-AA60-DCD3-6B0DDAB5ADEA}"/>
              </a:ext>
            </a:extLst>
          </p:cNvPr>
          <p:cNvSpPr/>
          <p:nvPr/>
        </p:nvSpPr>
        <p:spPr>
          <a:xfrm>
            <a:off x="3755209" y="2023609"/>
            <a:ext cx="1440000" cy="540000"/>
          </a:xfrm>
          <a:prstGeom prst="actionButtonBlan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Fredoka One"/>
              </a:rPr>
              <a:t>Mastery Learning</a:t>
            </a:r>
          </a:p>
        </p:txBody>
      </p:sp>
      <p:sp>
        <p:nvSpPr>
          <p:cNvPr id="16" name="Action Button: Blank 15">
            <a:hlinkClick r:id="rId17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362B815F-48A0-9E57-99E9-8AC6B8D19F61}"/>
              </a:ext>
            </a:extLst>
          </p:cNvPr>
          <p:cNvSpPr/>
          <p:nvPr/>
        </p:nvSpPr>
        <p:spPr>
          <a:xfrm>
            <a:off x="5341158" y="2044711"/>
            <a:ext cx="1440000" cy="540000"/>
          </a:xfrm>
          <a:prstGeom prst="actionButtonBlan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Fredoka One"/>
              </a:rPr>
              <a:t>Radical Behaviorism</a:t>
            </a:r>
          </a:p>
        </p:txBody>
      </p:sp>
      <p:pic>
        <p:nvPicPr>
          <p:cNvPr id="17" name="Picture 14">
            <a:hlinkClick r:id="rId1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9C317B80-5CC1-5C5D-9E1D-6302E80311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446837" y="2911873"/>
            <a:ext cx="554731" cy="382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050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36CAC04E-0C15-4DE5-A9A1-9402BA71CDCB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D711A374-E954-4424-B8D4-3B9850CFCD61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E0CAF8B7-E8DE-4861-B401-DA2C8E38B2D8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C9E9A801-0737-4CF6-A10B-72E2F861AAA4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E6CC182B-2EE2-45A6-A53F-E8ED67198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pic>
        <p:nvPicPr>
          <p:cNvPr id="57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F78BB0EC-7AA1-4E13-AC25-D76C1FAA8AA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05AD86D8-7841-4DF9-AB86-C9226E68652B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sp>
        <p:nvSpPr>
          <p:cNvPr id="23" name="AutoShape 23"/>
          <p:cNvSpPr/>
          <p:nvPr/>
        </p:nvSpPr>
        <p:spPr>
          <a:xfrm>
            <a:off x="2794217" y="1774504"/>
            <a:ext cx="861194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0ACA3CB7-F82B-F23B-FBF8-EDC3C908F329}"/>
              </a:ext>
            </a:extLst>
          </p:cNvPr>
          <p:cNvGrpSpPr/>
          <p:nvPr/>
        </p:nvGrpSpPr>
        <p:grpSpPr>
          <a:xfrm>
            <a:off x="2560637" y="1266825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33E05A42-9D69-44D9-8710-51A835B87BB5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3153640" y="1451567"/>
            <a:ext cx="2378797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Genetic Epistemology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138727" y="1816248"/>
            <a:ext cx="273822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00" dirty="0" err="1">
                <a:solidFill>
                  <a:srgbClr val="FFFFFF"/>
                </a:solidFill>
                <a:latin typeface="Montserrat"/>
              </a:rPr>
              <a:t>Manusia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berkembang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secara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kognitif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sejak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lahir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sepanjang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hidupnya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melalui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empat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tahap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perkembangan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utama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; sensorimotor (0-2),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praoperasional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(2-7),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operasional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konkret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(7-11), dan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operasional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formal (11+). </a:t>
            </a: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9AA26FED-180F-DCC7-3D81-D7C048022550}"/>
              </a:ext>
            </a:extLst>
          </p:cNvPr>
          <p:cNvSpPr/>
          <p:nvPr/>
        </p:nvSpPr>
        <p:spPr>
          <a:xfrm>
            <a:off x="3175217" y="1723652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B8A8144A-8088-0912-C8F8-D410AD32647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431314" y="1216070"/>
            <a:ext cx="1549310" cy="1549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36CAC04E-0C15-4DE5-A9A1-9402BA71CDCB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D711A374-E954-4424-B8D4-3B9850CFCD61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E0CAF8B7-E8DE-4861-B401-DA2C8E38B2D8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C9E9A801-0737-4CF6-A10B-72E2F861AAA4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E6CC182B-2EE2-45A6-A53F-E8ED67198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05AD86D8-7841-4DF9-AB86-C9226E68652B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75436" y="2250166"/>
            <a:ext cx="2765918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Fredoka One"/>
              </a:rPr>
              <a:t>Zone of Proximal Development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2B6C1717-ED2B-6A33-4C39-8297C4F56832}"/>
              </a:ext>
            </a:extLst>
          </p:cNvPr>
          <p:cNvGrpSpPr/>
          <p:nvPr/>
        </p:nvGrpSpPr>
        <p:grpSpPr>
          <a:xfrm>
            <a:off x="2636837" y="1331775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03178CDA-AB03-E156-5780-CA47D753B6A0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3246437" y="1532173"/>
            <a:ext cx="1243933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Scaffolding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246437" y="1819132"/>
            <a:ext cx="2630064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Montserrat"/>
              </a:rPr>
              <a:t>Scaffolding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adalah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dukungan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diberikan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selama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proses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disesuaikan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kebutuhan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Peserta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didik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maksud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membantu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Peserta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didik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mencapai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tujuan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belajarnya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sp>
        <p:nvSpPr>
          <p:cNvPr id="5" name="AutoShape 38">
            <a:extLst>
              <a:ext uri="{FF2B5EF4-FFF2-40B4-BE49-F238E27FC236}">
                <a16:creationId xmlns:a16="http://schemas.microsoft.com/office/drawing/2014/main" id="{BAE4EA27-75F6-AB8E-3EEF-4EA351E6F175}"/>
              </a:ext>
            </a:extLst>
          </p:cNvPr>
          <p:cNvSpPr/>
          <p:nvPr/>
        </p:nvSpPr>
        <p:spPr>
          <a:xfrm>
            <a:off x="3246437" y="1766917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5" descr="A person and a child looking at a book&#10;&#10;Description automatically generated with medium confidence">
            <a:extLst>
              <a:ext uri="{FF2B5EF4-FFF2-40B4-BE49-F238E27FC236}">
                <a16:creationId xmlns:a16="http://schemas.microsoft.com/office/drawing/2014/main" id="{2F64E81B-C5D0-07D5-1896-AA63AAD3F74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/>
        </p:blipFill>
        <p:spPr>
          <a:xfrm>
            <a:off x="1569255" y="1282505"/>
            <a:ext cx="1546340" cy="15463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14">
            <a:hlinkClick r:id="rId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95991B44-2C8B-01F9-1B68-D093C0AD45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950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36CAC04E-0C15-4DE5-A9A1-9402BA71CDCB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D711A374-E954-4424-B8D4-3B9850CFCD61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E0CAF8B7-E8DE-4861-B401-DA2C8E38B2D8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C9E9A801-0737-4CF6-A10B-72E2F861AAA4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E6CC182B-2EE2-45A6-A53F-E8ED67198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05AD86D8-7841-4DF9-AB86-C9226E68652B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69C124F2-D4E6-9C81-A57A-434F241386BB}"/>
              </a:ext>
            </a:extLst>
          </p:cNvPr>
          <p:cNvGrpSpPr/>
          <p:nvPr/>
        </p:nvGrpSpPr>
        <p:grpSpPr>
          <a:xfrm>
            <a:off x="2713037" y="1234758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5FA7C00F-0581-B36F-ECE2-E22A545A0D9E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3246437" y="1495425"/>
            <a:ext cx="2765918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Zone of Proximal Development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246437" y="1878637"/>
            <a:ext cx="2507104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000" dirty="0" err="1">
                <a:solidFill>
                  <a:srgbClr val="FFFFFF"/>
                </a:solidFill>
                <a:latin typeface="Montserrat"/>
              </a:rPr>
              <a:t>Bidang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kemampuan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dapat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ditunjukkan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oleh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peserta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didik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dukungan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dari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seorang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Pendidik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00CC8DBF-39D8-2853-F2D1-2B283CB84025}"/>
              </a:ext>
            </a:extLst>
          </p:cNvPr>
          <p:cNvSpPr/>
          <p:nvPr/>
        </p:nvSpPr>
        <p:spPr>
          <a:xfrm>
            <a:off x="3246437" y="1781847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002E6CCA-C4CF-F265-B7BC-138159685A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593018" y="1184003"/>
            <a:ext cx="1549310" cy="1549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14">
            <a:hlinkClick r:id="rId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5E3FE703-5D6C-8477-D8B8-A13477D3D8A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63481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36CAC04E-0C15-4DE5-A9A1-9402BA71CDCB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D711A374-E954-4424-B8D4-3B9850CFCD61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E0CAF8B7-E8DE-4861-B401-DA2C8E38B2D8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C9E9A801-0737-4CF6-A10B-72E2F861AAA4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E6CC182B-2EE2-45A6-A53F-E8ED67198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05AD86D8-7841-4DF9-AB86-C9226E68652B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84ED5DFD-8EA0-C71E-FDA8-04A8A574E92E}"/>
              </a:ext>
            </a:extLst>
          </p:cNvPr>
          <p:cNvGrpSpPr/>
          <p:nvPr/>
        </p:nvGrpSpPr>
        <p:grpSpPr>
          <a:xfrm>
            <a:off x="2560637" y="1271696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EC0F52C3-8E4B-1AFD-7C5A-8A334B1CA2B4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3322637" y="1459336"/>
            <a:ext cx="1713574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Discovery Learning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322637" y="1804723"/>
            <a:ext cx="221478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100" dirty="0" err="1">
                <a:solidFill>
                  <a:srgbClr val="FFFFFF"/>
                </a:solidFill>
                <a:latin typeface="Montserrat"/>
              </a:rPr>
              <a:t>Peserta</a:t>
            </a:r>
            <a:r>
              <a:rPr lang="en-US" sz="11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Montserrat"/>
              </a:rPr>
              <a:t>didik</a:t>
            </a:r>
            <a:r>
              <a:rPr lang="en-US" sz="11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Montserrat"/>
              </a:rPr>
              <a:t>memperoleh</a:t>
            </a:r>
            <a:r>
              <a:rPr lang="en-US" sz="11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Montserrat"/>
              </a:rPr>
              <a:t>pengetahuan</a:t>
            </a:r>
            <a:r>
              <a:rPr lang="en-US" sz="11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11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Montserrat"/>
              </a:rPr>
              <a:t>membentuk</a:t>
            </a:r>
            <a:r>
              <a:rPr lang="en-US" sz="1100" dirty="0">
                <a:solidFill>
                  <a:srgbClr val="FFFFFF"/>
                </a:solidFill>
                <a:latin typeface="Montserrat"/>
              </a:rPr>
              <a:t> dan </a:t>
            </a:r>
            <a:r>
              <a:rPr lang="en-US" sz="1100" dirty="0" err="1">
                <a:solidFill>
                  <a:srgbClr val="FFFFFF"/>
                </a:solidFill>
                <a:latin typeface="Montserrat"/>
              </a:rPr>
              <a:t>menguji</a:t>
            </a:r>
            <a:r>
              <a:rPr lang="en-US" sz="11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100" dirty="0" err="1">
                <a:solidFill>
                  <a:srgbClr val="FFFFFF"/>
                </a:solidFill>
                <a:latin typeface="Montserrat"/>
              </a:rPr>
              <a:t>hipotesis</a:t>
            </a:r>
            <a:r>
              <a:rPr lang="en-US" sz="11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92398BE2-4712-0398-732E-9212B204E57A}"/>
              </a:ext>
            </a:extLst>
          </p:cNvPr>
          <p:cNvSpPr/>
          <p:nvPr/>
        </p:nvSpPr>
        <p:spPr>
          <a:xfrm>
            <a:off x="3322637" y="1728689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4" descr="A group of people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518EA30D-7DCC-AA5D-849A-D848BDADBDA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498788" y="1162347"/>
            <a:ext cx="1666498" cy="1666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14">
            <a:hlinkClick r:id="rId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E45848D8-AADE-0F90-1A34-A4F90241E78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1951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AB01C9A7-2A1D-4292-803F-1C74EAAD4FC1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74133D6F-862C-4F83-A1A6-363C3DE996D6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E2360B82-8824-46B0-9653-A2B704C1BA15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3BADFEB2-0DCC-42C1-B94C-DC0684F8AFBB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AEC9AD0A-B19A-4F55-9D40-DDFEAAFDD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2B633ADA-55AE-4917-9293-2414A7EBBB38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08B6D42E-24B8-5AAF-FAAB-9262CE03E2A8}"/>
              </a:ext>
            </a:extLst>
          </p:cNvPr>
          <p:cNvGrpSpPr/>
          <p:nvPr/>
        </p:nvGrpSpPr>
        <p:grpSpPr>
          <a:xfrm>
            <a:off x="2179637" y="1190998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9C642117-0110-D045-6D65-BFEB4BB05B22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3322637" y="1423461"/>
            <a:ext cx="2133600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Meaningful Learning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306387" y="1831075"/>
            <a:ext cx="207137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000" dirty="0" err="1">
                <a:solidFill>
                  <a:srgbClr val="FFFFFF"/>
                </a:solidFill>
                <a:latin typeface="Montserrat"/>
              </a:rPr>
              <a:t>Pengetahuan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baru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diperoleh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terkait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/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pengetahuan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sebelumnya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pic>
        <p:nvPicPr>
          <p:cNvPr id="4" name="Picture 3" descr="A person standing in front of a chalkboard with a group of people&#10;&#10;Description automatically generated with low confidence">
            <a:extLst>
              <a:ext uri="{FF2B5EF4-FFF2-40B4-BE49-F238E27FC236}">
                <a16:creationId xmlns:a16="http://schemas.microsoft.com/office/drawing/2014/main" id="{278E24C2-E6C9-0239-6DA6-96503376571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4" r="17334"/>
          <a:stretch/>
        </p:blipFill>
        <p:spPr>
          <a:xfrm>
            <a:off x="1585199" y="1184648"/>
            <a:ext cx="1474631" cy="1474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utoShape 38">
            <a:extLst>
              <a:ext uri="{FF2B5EF4-FFF2-40B4-BE49-F238E27FC236}">
                <a16:creationId xmlns:a16="http://schemas.microsoft.com/office/drawing/2014/main" id="{142D5EDC-6C04-B192-6508-54516232ABC6}"/>
              </a:ext>
            </a:extLst>
          </p:cNvPr>
          <p:cNvSpPr/>
          <p:nvPr/>
        </p:nvSpPr>
        <p:spPr>
          <a:xfrm>
            <a:off x="3322637" y="1724025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14">
            <a:hlinkClick r:id="rId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8959EB77-FE7B-682B-BE7D-AFFE160C49D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AB01C9A7-2A1D-4292-803F-1C74EAAD4FC1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74133D6F-862C-4F83-A1A6-363C3DE996D6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E2360B82-8824-46B0-9653-A2B704C1BA15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3BADFEB2-0DCC-42C1-B94C-DC0684F8AFBB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AEC9AD0A-B19A-4F55-9D40-DDFEAAFDD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2B633ADA-55AE-4917-9293-2414A7EBBB38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EE64159C-C36C-5146-0548-661CF7D630F9}"/>
              </a:ext>
            </a:extLst>
          </p:cNvPr>
          <p:cNvGrpSpPr/>
          <p:nvPr/>
        </p:nvGrpSpPr>
        <p:grpSpPr>
          <a:xfrm>
            <a:off x="2462119" y="1190625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2C6924F0-8233-72F9-A23C-5C8537F35207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3224119" y="1352187"/>
            <a:ext cx="2293078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Educational Objectives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224119" y="1811607"/>
            <a:ext cx="244546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000" dirty="0" err="1">
                <a:solidFill>
                  <a:srgbClr val="FFFFFF"/>
                </a:solidFill>
                <a:latin typeface="Montserrat"/>
              </a:rPr>
              <a:t>Taksonomi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tujuan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ditetapkan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pendidik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untuk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Peserta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didik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dalam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tiga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'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ranah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':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Kognitif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Afektif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, dan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Psikomotor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. </a:t>
            </a: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D12AB4AB-331B-5FE2-C721-D80501082FCA}"/>
              </a:ext>
            </a:extLst>
          </p:cNvPr>
          <p:cNvSpPr/>
          <p:nvPr/>
        </p:nvSpPr>
        <p:spPr>
          <a:xfrm>
            <a:off x="3224119" y="1647452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4" descr="Two people looking at a computer screen&#10;&#10;Description automatically generated with low confidence">
            <a:extLst>
              <a:ext uri="{FF2B5EF4-FFF2-40B4-BE49-F238E27FC236}">
                <a16:creationId xmlns:a16="http://schemas.microsoft.com/office/drawing/2014/main" id="{F7F536C2-D7BE-BC6E-DE92-6E41864D064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/>
        </p:blipFill>
        <p:spPr>
          <a:xfrm>
            <a:off x="1475683" y="1163240"/>
            <a:ext cx="1502569" cy="1502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14">
            <a:hlinkClick r:id="rId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6FA2E690-D365-ED40-7B16-C7ACED0508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515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23768" y="482247"/>
            <a:ext cx="5047846" cy="412443"/>
            <a:chOff x="0" y="0"/>
            <a:chExt cx="8301231" cy="6782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301231" cy="678267"/>
            </a:xfrm>
            <a:custGeom>
              <a:avLst/>
              <a:gdLst/>
              <a:ahLst/>
              <a:cxnLst/>
              <a:rect l="l" t="t" r="r" b="b"/>
              <a:pathLst>
                <a:path w="8301231" h="678267">
                  <a:moveTo>
                    <a:pt x="8176771" y="678266"/>
                  </a:moveTo>
                  <a:lnTo>
                    <a:pt x="124460" y="678266"/>
                  </a:lnTo>
                  <a:cubicBezTo>
                    <a:pt x="55880" y="678266"/>
                    <a:pt x="0" y="622386"/>
                    <a:pt x="0" y="55380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176771" y="0"/>
                  </a:lnTo>
                  <a:cubicBezTo>
                    <a:pt x="8245352" y="0"/>
                    <a:pt x="8301231" y="55880"/>
                    <a:pt x="8301231" y="124460"/>
                  </a:cubicBezTo>
                  <a:lnTo>
                    <a:pt x="8301231" y="553807"/>
                  </a:lnTo>
                  <a:cubicBezTo>
                    <a:pt x="8301231" y="622387"/>
                    <a:pt x="8245352" y="678267"/>
                    <a:pt x="8176771" y="678267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4" name="Group 7">
            <a:extLst>
              <a:ext uri="{FF2B5EF4-FFF2-40B4-BE49-F238E27FC236}">
                <a16:creationId xmlns:a16="http://schemas.microsoft.com/office/drawing/2014/main" id="{05728E43-495E-4C42-9B59-D0357576CCD4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7F24633A-274A-4D4B-BD4D-99129277E733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67904" y="1670246"/>
            <a:ext cx="1991758" cy="446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5"/>
              </a:lnSpc>
            </a:pPr>
            <a:r>
              <a:rPr lang="en-US" sz="2711" dirty="0" err="1">
                <a:solidFill>
                  <a:srgbClr val="1E3F48"/>
                </a:solidFill>
                <a:latin typeface="Fredoka One" panose="02000000000000000000" pitchFamily="2" charset="0"/>
              </a:rPr>
              <a:t>Pengertian</a:t>
            </a:r>
            <a:r>
              <a:rPr lang="en-US" sz="2711" dirty="0">
                <a:solidFill>
                  <a:srgbClr val="1E3F48"/>
                </a:solidFill>
                <a:latin typeface="Fredoka One" panose="02000000000000000000" pitchFamily="2" charset="0"/>
              </a:rPr>
              <a:t>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66725" y="2105025"/>
            <a:ext cx="1495770" cy="15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3"/>
              </a:lnSpc>
            </a:pPr>
            <a:r>
              <a:rPr lang="en-US" sz="945" dirty="0" err="1">
                <a:solidFill>
                  <a:srgbClr val="1E3F48"/>
                </a:solidFill>
                <a:latin typeface="Open Sans Bold"/>
              </a:rPr>
              <a:t>Teori</a:t>
            </a:r>
            <a:r>
              <a:rPr lang="en-US" sz="945" dirty="0">
                <a:solidFill>
                  <a:srgbClr val="1E3F48"/>
                </a:solidFill>
                <a:latin typeface="Open Sans Bold"/>
              </a:rPr>
              <a:t> </a:t>
            </a:r>
            <a:r>
              <a:rPr lang="en-US" sz="945" dirty="0" err="1">
                <a:solidFill>
                  <a:srgbClr val="1E3F48"/>
                </a:solidFill>
                <a:latin typeface="Open Sans Bold"/>
              </a:rPr>
              <a:t>Belajar</a:t>
            </a:r>
            <a:endParaRPr lang="en-US" sz="945" dirty="0">
              <a:solidFill>
                <a:srgbClr val="1E3F48"/>
              </a:solidFill>
              <a:latin typeface="Open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308107" y="1025323"/>
            <a:ext cx="3420845" cy="1900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Teori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Belajar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sudah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berkembang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masa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ke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masa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dalam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waktu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yang lam,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dimana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mengembangkan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manusia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agar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matang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tidaklah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cukup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jika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hanya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dilatih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saja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akan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tetapi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harus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dididik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Pendidik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diharapkan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untuk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realis,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mengakui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kehidupan</a:t>
            </a:r>
            <a:r>
              <a:rPr lang="en-US" sz="1400" dirty="0">
                <a:solidFill>
                  <a:srgbClr val="000000"/>
                </a:solidFill>
                <a:latin typeface="Advent Pro Bold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Advent Pro Bold"/>
              </a:rPr>
              <a:t>beragam</a:t>
            </a:r>
            <a:endParaRPr lang="en-US" sz="1400" dirty="0">
              <a:solidFill>
                <a:srgbClr val="000000"/>
              </a:solidFill>
              <a:latin typeface="Advent Pro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pic>
        <p:nvPicPr>
          <p:cNvPr id="19" name="Picture 14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409CAFD1-2B70-4600-8329-C84282E398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523037" y="2939233"/>
            <a:ext cx="554731" cy="382071"/>
          </a:xfrm>
          <a:prstGeom prst="rect">
            <a:avLst/>
          </a:prstGeom>
        </p:spPr>
      </p:pic>
      <p:grpSp>
        <p:nvGrpSpPr>
          <p:cNvPr id="22" name="Group 12">
            <a:extLst>
              <a:ext uri="{FF2B5EF4-FFF2-40B4-BE49-F238E27FC236}">
                <a16:creationId xmlns:a16="http://schemas.microsoft.com/office/drawing/2014/main" id="{E265632F-856E-4CB4-9B60-A98C92FF126E}"/>
              </a:ext>
            </a:extLst>
          </p:cNvPr>
          <p:cNvGrpSpPr>
            <a:grpSpLocks noChangeAspect="1"/>
          </p:cNvGrpSpPr>
          <p:nvPr/>
        </p:nvGrpSpPr>
        <p:grpSpPr>
          <a:xfrm>
            <a:off x="-289187" y="2097558"/>
            <a:ext cx="1782048" cy="1782048"/>
            <a:chOff x="0" y="0"/>
            <a:chExt cx="1708150" cy="1708150"/>
          </a:xfrm>
        </p:grpSpPr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1CBDA0A9-A7DA-4307-8D41-EEAA852B16B4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26" name="Picture 25">
            <a:hlinkClick r:id="rId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DA9FF64C-069E-442C-97B4-FCE5B6DA30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628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AB01C9A7-2A1D-4292-803F-1C74EAAD4FC1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74133D6F-862C-4F83-A1A6-363C3DE996D6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E2360B82-8824-46B0-9653-A2B704C1BA15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3BADFEB2-0DCC-42C1-B94C-DC0684F8AFBB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AEC9AD0A-B19A-4F55-9D40-DDFEAAFDD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2B633ADA-55AE-4917-9293-2414A7EBBB38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EE395BD3-FA9E-A67C-76A3-A630DB0E4CA5}"/>
              </a:ext>
            </a:extLst>
          </p:cNvPr>
          <p:cNvGrpSpPr/>
          <p:nvPr/>
        </p:nvGrpSpPr>
        <p:grpSpPr>
          <a:xfrm>
            <a:off x="2462119" y="1266825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BCDC1F66-4643-59E6-1EDF-E4514C6C8B2F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3071719" y="1475838"/>
            <a:ext cx="2052000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Mastery Learning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071719" y="1819890"/>
            <a:ext cx="25854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00" dirty="0" err="1">
                <a:solidFill>
                  <a:srgbClr val="FFFFFF"/>
                </a:solidFill>
                <a:latin typeface="Montserrat"/>
              </a:rPr>
              <a:t>Dalam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Penguasaan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, '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Peserta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didik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dibantu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untuk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menguasai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setiap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unit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sebelum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melanjutkan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ke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tugas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lebih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lanjut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FCBA3196-47F0-1E99-4CEE-5F979E913BFD}"/>
              </a:ext>
            </a:extLst>
          </p:cNvPr>
          <p:cNvSpPr/>
          <p:nvPr/>
        </p:nvSpPr>
        <p:spPr>
          <a:xfrm>
            <a:off x="3071719" y="1746418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4" descr="A person and a child looking at a book&#10;&#10;Description automatically generated with medium confidence">
            <a:extLst>
              <a:ext uri="{FF2B5EF4-FFF2-40B4-BE49-F238E27FC236}">
                <a16:creationId xmlns:a16="http://schemas.microsoft.com/office/drawing/2014/main" id="{81CF7EC5-C48A-6D4D-D74D-633B14C159B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/>
        </p:blipFill>
        <p:spPr>
          <a:xfrm>
            <a:off x="1471519" y="1293755"/>
            <a:ext cx="1393940" cy="1393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14">
            <a:hlinkClick r:id="rId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6E3F80D8-12E5-7F94-5820-A6AACE2677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0961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AB01C9A7-2A1D-4292-803F-1C74EAAD4FC1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74133D6F-862C-4F83-A1A6-363C3DE996D6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E2360B82-8824-46B0-9653-A2B704C1BA15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3BADFEB2-0DCC-42C1-B94C-DC0684F8AFBB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AEC9AD0A-B19A-4F55-9D40-DDFEAAFDD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2B633ADA-55AE-4917-9293-2414A7EBBB38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AA01FB46-D46F-627D-3BB9-479DD0AB134F}"/>
              </a:ext>
            </a:extLst>
          </p:cNvPr>
          <p:cNvGrpSpPr/>
          <p:nvPr/>
        </p:nvGrpSpPr>
        <p:grpSpPr>
          <a:xfrm>
            <a:off x="2560637" y="1273498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E650BEF5-E6AD-783E-5AE7-34AE3E829E65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3246437" y="1449050"/>
            <a:ext cx="1862332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Radical Behaviorism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246437" y="1811347"/>
            <a:ext cx="236318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000" dirty="0" err="1">
                <a:solidFill>
                  <a:srgbClr val="FFFFFF"/>
                </a:solidFill>
                <a:latin typeface="Montserrat"/>
              </a:rPr>
              <a:t>Belajar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sebagai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proses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pembentukan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asosiasi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antara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rangsangan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di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lingkungan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dan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respon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sesuai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dari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individu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82F330A6-2A19-8D84-BA82-8C901EDAAF63}"/>
              </a:ext>
            </a:extLst>
          </p:cNvPr>
          <p:cNvSpPr/>
          <p:nvPr/>
        </p:nvSpPr>
        <p:spPr>
          <a:xfrm>
            <a:off x="3246437" y="1724025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1C0A2C39-30CE-26A4-F477-4D1BAD14A98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493837" y="1222743"/>
            <a:ext cx="1549310" cy="1549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14">
            <a:hlinkClick r:id="rId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8D8911D0-DC4B-D07D-B64C-9B02B069F67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1517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5">
            <a:extLst>
              <a:ext uri="{FF2B5EF4-FFF2-40B4-BE49-F238E27FC236}">
                <a16:creationId xmlns:a16="http://schemas.microsoft.com/office/drawing/2014/main" id="{E5F4D0A9-300F-4100-BB7B-D72522A48A9E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4577ABC4-2992-4324-A829-E62A6FE1C26B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9" name="Group 7">
            <a:extLst>
              <a:ext uri="{FF2B5EF4-FFF2-40B4-BE49-F238E27FC236}">
                <a16:creationId xmlns:a16="http://schemas.microsoft.com/office/drawing/2014/main" id="{DBB30BF8-7999-4D07-83B4-112EA96DBCFD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180" name="Freeform 8">
              <a:extLst>
                <a:ext uri="{FF2B5EF4-FFF2-40B4-BE49-F238E27FC236}">
                  <a16:creationId xmlns:a16="http://schemas.microsoft.com/office/drawing/2014/main" id="{20534150-75F4-4532-B7A9-F64C1BE7A236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181" name="TextBox 16">
            <a:extLst>
              <a:ext uri="{FF2B5EF4-FFF2-40B4-BE49-F238E27FC236}">
                <a16:creationId xmlns:a16="http://schemas.microsoft.com/office/drawing/2014/main" id="{60C655A4-DF3C-436C-8347-595E0B972A4C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165" name="Group 12">
            <a:extLst>
              <a:ext uri="{FF2B5EF4-FFF2-40B4-BE49-F238E27FC236}">
                <a16:creationId xmlns:a16="http://schemas.microsoft.com/office/drawing/2014/main" id="{094E6431-5835-4B75-9D14-356ADE7385DA}"/>
              </a:ext>
            </a:extLst>
          </p:cNvPr>
          <p:cNvGrpSpPr>
            <a:grpSpLocks noChangeAspect="1"/>
          </p:cNvGrpSpPr>
          <p:nvPr/>
        </p:nvGrpSpPr>
        <p:grpSpPr>
          <a:xfrm>
            <a:off x="1341437" y="3360580"/>
            <a:ext cx="479739" cy="479739"/>
            <a:chOff x="0" y="0"/>
            <a:chExt cx="1708150" cy="1708150"/>
          </a:xfrm>
        </p:grpSpPr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75298108-BC73-4958-9A61-D7C5E882D44E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grpSp>
        <p:nvGrpSpPr>
          <p:cNvPr id="167" name="Group 12">
            <a:extLst>
              <a:ext uri="{FF2B5EF4-FFF2-40B4-BE49-F238E27FC236}">
                <a16:creationId xmlns:a16="http://schemas.microsoft.com/office/drawing/2014/main" id="{5FA38F91-DE84-4991-B98E-98F0DE678B22}"/>
              </a:ext>
            </a:extLst>
          </p:cNvPr>
          <p:cNvGrpSpPr>
            <a:grpSpLocks noChangeAspect="1"/>
          </p:cNvGrpSpPr>
          <p:nvPr/>
        </p:nvGrpSpPr>
        <p:grpSpPr>
          <a:xfrm>
            <a:off x="6914795" y="1277790"/>
            <a:ext cx="479739" cy="479739"/>
            <a:chOff x="0" y="0"/>
            <a:chExt cx="1708150" cy="1708150"/>
          </a:xfrm>
        </p:grpSpPr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E9F7A914-A09C-4ABE-AABA-A2344FA0F9D6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170" name="Picture 14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98E2E103-CBBD-4683-8B14-25B8F692C4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  <p:pic>
        <p:nvPicPr>
          <p:cNvPr id="183" name="Picture 182">
            <a:hlinkClick r:id="rId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B843FAAF-CB3C-45AD-8221-9D779A27E7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7" name="Action Button: Blank 6">
            <a:hlinkClick r:id="rId10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A3488383-68A1-6F5F-36C6-C752CDBFC3DC}"/>
              </a:ext>
            </a:extLst>
          </p:cNvPr>
          <p:cNvSpPr/>
          <p:nvPr/>
        </p:nvSpPr>
        <p:spPr>
          <a:xfrm>
            <a:off x="675202" y="1379849"/>
            <a:ext cx="1440000" cy="540000"/>
          </a:xfrm>
          <a:prstGeom prst="actionButtonBlan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Fredoka One"/>
              </a:rPr>
              <a:t>Conservation Learning</a:t>
            </a:r>
          </a:p>
        </p:txBody>
      </p:sp>
      <p:sp>
        <p:nvSpPr>
          <p:cNvPr id="8" name="Action Button: Blank 7">
            <a:hlinkClick r:id="rId11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AA197DB5-4186-EF85-3E73-DCAAE593FC60}"/>
              </a:ext>
            </a:extLst>
          </p:cNvPr>
          <p:cNvSpPr/>
          <p:nvPr/>
        </p:nvSpPr>
        <p:spPr>
          <a:xfrm>
            <a:off x="2217760" y="1360901"/>
            <a:ext cx="1440000" cy="540000"/>
          </a:xfrm>
          <a:prstGeom prst="actionButtonBlan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Fredoka One"/>
              </a:rPr>
              <a:t>Situated Learning</a:t>
            </a:r>
          </a:p>
        </p:txBody>
      </p:sp>
      <p:sp>
        <p:nvSpPr>
          <p:cNvPr id="9" name="Action Button: Blank 8">
            <a:hlinkClick r:id="rId12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934C18E2-9931-9D69-5E42-D471ECF32462}"/>
              </a:ext>
            </a:extLst>
          </p:cNvPr>
          <p:cNvSpPr/>
          <p:nvPr/>
        </p:nvSpPr>
        <p:spPr>
          <a:xfrm>
            <a:off x="3761279" y="1376105"/>
            <a:ext cx="1440000" cy="540000"/>
          </a:xfrm>
          <a:prstGeom prst="actionButtonBlan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Fredoka One"/>
              </a:rPr>
              <a:t>Competency - Based Learning</a:t>
            </a:r>
          </a:p>
        </p:txBody>
      </p:sp>
      <p:sp>
        <p:nvSpPr>
          <p:cNvPr id="10" name="Action Button: Blank 9">
            <a:hlinkClick r:id="rId13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8958E76C-26F1-CEAE-3161-A37879F599B3}"/>
              </a:ext>
            </a:extLst>
          </p:cNvPr>
          <p:cNvSpPr/>
          <p:nvPr/>
        </p:nvSpPr>
        <p:spPr>
          <a:xfrm>
            <a:off x="5303837" y="1360901"/>
            <a:ext cx="1440000" cy="540000"/>
          </a:xfrm>
          <a:prstGeom prst="actionButtonBlan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Fredoka One"/>
              </a:rPr>
              <a:t>Communities of Practice</a:t>
            </a:r>
          </a:p>
        </p:txBody>
      </p:sp>
      <p:sp>
        <p:nvSpPr>
          <p:cNvPr id="11" name="Action Button: Blank 10">
            <a:hlinkClick r:id="rId14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1AE2B7A1-C8B9-DC0C-B88E-FEEB69BB4267}"/>
              </a:ext>
            </a:extLst>
          </p:cNvPr>
          <p:cNvSpPr/>
          <p:nvPr/>
        </p:nvSpPr>
        <p:spPr>
          <a:xfrm>
            <a:off x="675202" y="2043192"/>
            <a:ext cx="1440000" cy="540000"/>
          </a:xfrm>
          <a:prstGeom prst="actionButtonBlan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Fredoka One"/>
              </a:rPr>
              <a:t>Problem Based Learning</a:t>
            </a:r>
          </a:p>
        </p:txBody>
      </p:sp>
      <p:sp>
        <p:nvSpPr>
          <p:cNvPr id="12" name="Action Button: Blank 11">
            <a:hlinkClick r:id="rId15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5D24FE27-339C-71C9-33FE-39D7F962E8E5}"/>
              </a:ext>
            </a:extLst>
          </p:cNvPr>
          <p:cNvSpPr/>
          <p:nvPr/>
        </p:nvSpPr>
        <p:spPr>
          <a:xfrm>
            <a:off x="2217760" y="2043192"/>
            <a:ext cx="1440000" cy="540000"/>
          </a:xfrm>
          <a:prstGeom prst="actionButtonBlan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Fredoka One"/>
              </a:rPr>
              <a:t>Question Based Learning</a:t>
            </a:r>
          </a:p>
        </p:txBody>
      </p:sp>
      <p:sp>
        <p:nvSpPr>
          <p:cNvPr id="13" name="Action Button: Blank 12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176FCA2E-E047-3EA3-164E-56DD2133CE57}"/>
              </a:ext>
            </a:extLst>
          </p:cNvPr>
          <p:cNvSpPr/>
          <p:nvPr/>
        </p:nvSpPr>
        <p:spPr>
          <a:xfrm>
            <a:off x="3760318" y="2027333"/>
            <a:ext cx="1440000" cy="540000"/>
          </a:xfrm>
          <a:prstGeom prst="actionButtonBlan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Fredoka One"/>
              </a:rPr>
              <a:t>Place Based Learning</a:t>
            </a:r>
          </a:p>
        </p:txBody>
      </p:sp>
      <p:sp>
        <p:nvSpPr>
          <p:cNvPr id="14" name="Action Button: Blank 13">
            <a:hlinkClick r:id="rId17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0DF5D58E-FCA9-3A55-4705-66F0AC510466}"/>
              </a:ext>
            </a:extLst>
          </p:cNvPr>
          <p:cNvSpPr/>
          <p:nvPr/>
        </p:nvSpPr>
        <p:spPr>
          <a:xfrm>
            <a:off x="5303837" y="2027333"/>
            <a:ext cx="1440000" cy="540000"/>
          </a:xfrm>
          <a:prstGeom prst="actionButtonBlan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FFFF"/>
                </a:solidFill>
                <a:latin typeface="Fredoka One"/>
              </a:rPr>
              <a:t>Combination Learning </a:t>
            </a:r>
          </a:p>
        </p:txBody>
      </p:sp>
      <p:pic>
        <p:nvPicPr>
          <p:cNvPr id="15" name="Picture 14">
            <a:hlinkClick r:id="rId1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5396C179-1133-6622-2630-F988D93277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446837" y="2911873"/>
            <a:ext cx="554731" cy="382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689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C89FF25C-12F6-4765-B97A-C2B5AD1AF581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C2AF82E6-864A-4E57-9274-46A7AD23228A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E65D1C29-3656-44A1-BEBF-E624BFF37433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1E82E4D9-0947-42FB-B38B-45548A135E7B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21B66071-8BF8-4FEA-8095-A89AF33E3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pic>
        <p:nvPicPr>
          <p:cNvPr id="57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B1953B96-DEAB-4C77-9AE0-AFA64D2A2F0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4410F55F-7222-45B9-83E9-E0AF16793A1A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7CB0D860-025B-2BA1-F8BD-8FD6C962FFDF}"/>
              </a:ext>
            </a:extLst>
          </p:cNvPr>
          <p:cNvGrpSpPr/>
          <p:nvPr/>
        </p:nvGrpSpPr>
        <p:grpSpPr>
          <a:xfrm>
            <a:off x="2560637" y="1244300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5C343861-8936-7E4D-D711-EEB736478781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3246437" y="1406940"/>
            <a:ext cx="2216903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Conservation Learning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246437" y="1810993"/>
            <a:ext cx="2124751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00" dirty="0" err="1">
                <a:solidFill>
                  <a:srgbClr val="FFFFFF"/>
                </a:solidFill>
                <a:latin typeface="Montserrat"/>
              </a:rPr>
              <a:t>Kerangka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sibernetika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dan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dialektika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menawarkan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teori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ilmiah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untuk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menjelaskan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bagaimana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interaksi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mengarah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 pada '</a:t>
            </a:r>
            <a:r>
              <a:rPr lang="en-US" sz="900" dirty="0" err="1">
                <a:solidFill>
                  <a:srgbClr val="FFFFFF"/>
                </a:solidFill>
                <a:latin typeface="Montserrat"/>
              </a:rPr>
              <a:t>pengetahuan</a:t>
            </a:r>
            <a:r>
              <a:rPr lang="en-US" sz="900" dirty="0">
                <a:solidFill>
                  <a:srgbClr val="FFFFFF"/>
                </a:solidFill>
                <a:latin typeface="Montserrat"/>
              </a:rPr>
              <a:t>'.</a:t>
            </a: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15638948-128F-F514-894C-65EF7BA8B409}"/>
              </a:ext>
            </a:extLst>
          </p:cNvPr>
          <p:cNvSpPr/>
          <p:nvPr/>
        </p:nvSpPr>
        <p:spPr>
          <a:xfrm>
            <a:off x="3246437" y="1701127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A4F00-65F2-1219-9162-12C884EFA63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/>
        </p:blipFill>
        <p:spPr>
          <a:xfrm>
            <a:off x="1493837" y="1174002"/>
            <a:ext cx="1588396" cy="1588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C89FF25C-12F6-4765-B97A-C2B5AD1AF581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C2AF82E6-864A-4E57-9274-46A7AD23228A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2462119" y="1190625"/>
            <a:ext cx="3609903" cy="1606518"/>
            <a:chOff x="0" y="0"/>
            <a:chExt cx="4816098" cy="256299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816098" cy="2562995"/>
            </a:xfrm>
            <a:custGeom>
              <a:avLst/>
              <a:gdLst/>
              <a:ahLst/>
              <a:cxnLst/>
              <a:rect l="l" t="t" r="r" b="b"/>
              <a:pathLst>
                <a:path w="4816098" h="2562995">
                  <a:moveTo>
                    <a:pt x="4691638" y="2562995"/>
                  </a:moveTo>
                  <a:lnTo>
                    <a:pt x="124460" y="2562995"/>
                  </a:lnTo>
                  <a:cubicBezTo>
                    <a:pt x="55880" y="2562995"/>
                    <a:pt x="0" y="2507115"/>
                    <a:pt x="0" y="243853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91638" y="0"/>
                  </a:lnTo>
                  <a:cubicBezTo>
                    <a:pt x="4760218" y="0"/>
                    <a:pt x="4816098" y="55880"/>
                    <a:pt x="4816098" y="124460"/>
                  </a:cubicBezTo>
                  <a:lnTo>
                    <a:pt x="4816098" y="2438535"/>
                  </a:lnTo>
                  <a:cubicBezTo>
                    <a:pt x="4816098" y="2507115"/>
                    <a:pt x="4760218" y="2562995"/>
                    <a:pt x="4691638" y="256299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2961343" y="1330670"/>
            <a:ext cx="2124536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Situated Learning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961343" y="1686159"/>
            <a:ext cx="288781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 err="1">
                <a:solidFill>
                  <a:srgbClr val="FFFFFF"/>
                </a:solidFill>
                <a:latin typeface="Montserrat"/>
              </a:rPr>
              <a:t>Menurut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Northern Illinois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University,bahwa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Peserta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didik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lebih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cenderung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untuk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belajar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.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berpartisipasi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aktif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dalam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pengalaman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belajar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.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terletak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pada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dasarnya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adalah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masalah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menciptakan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makna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dari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aktivitas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nyata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kehidupan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sehari-hari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(Stein, 1998, para. 2) di mana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terjadi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relatif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terhadap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lingkungan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pengajaran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.”</a:t>
            </a:r>
          </a:p>
        </p:txBody>
      </p:sp>
      <p:grpSp>
        <p:nvGrpSpPr>
          <p:cNvPr id="54" name="Group 7">
            <a:extLst>
              <a:ext uri="{FF2B5EF4-FFF2-40B4-BE49-F238E27FC236}">
                <a16:creationId xmlns:a16="http://schemas.microsoft.com/office/drawing/2014/main" id="{E65D1C29-3656-44A1-BEBF-E624BFF37433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1E82E4D9-0947-42FB-B38B-45548A135E7B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21B66071-8BF8-4FEA-8095-A89AF33E3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4410F55F-7222-45B9-83E9-E0AF16793A1A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pic>
        <p:nvPicPr>
          <p:cNvPr id="2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5B62D248-38FF-3E4E-D068-AF485D87A4E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  <p:sp>
        <p:nvSpPr>
          <p:cNvPr id="3" name="AutoShape 38">
            <a:extLst>
              <a:ext uri="{FF2B5EF4-FFF2-40B4-BE49-F238E27FC236}">
                <a16:creationId xmlns:a16="http://schemas.microsoft.com/office/drawing/2014/main" id="{3CACBB58-A608-A75E-3D1A-AA7174B55ACE}"/>
              </a:ext>
            </a:extLst>
          </p:cNvPr>
          <p:cNvSpPr/>
          <p:nvPr/>
        </p:nvSpPr>
        <p:spPr>
          <a:xfrm>
            <a:off x="2961343" y="1612500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3" descr="A group of people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00572307-DC58-736A-5D08-3C0C1DA3E17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202165" y="1137738"/>
            <a:ext cx="1666498" cy="1666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6131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C89FF25C-12F6-4765-B97A-C2B5AD1AF581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C2AF82E6-864A-4E57-9274-46A7AD23228A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E65D1C29-3656-44A1-BEBF-E624BFF37433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1E82E4D9-0947-42FB-B38B-45548A135E7B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21B66071-8BF8-4FEA-8095-A89AF33E3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4410F55F-7222-45B9-83E9-E0AF16793A1A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5653127A-E8CA-9A39-1C4D-98152485C9A6}"/>
              </a:ext>
            </a:extLst>
          </p:cNvPr>
          <p:cNvGrpSpPr/>
          <p:nvPr/>
        </p:nvGrpSpPr>
        <p:grpSpPr>
          <a:xfrm>
            <a:off x="2408237" y="1190625"/>
            <a:ext cx="3609903" cy="1606518"/>
            <a:chOff x="0" y="0"/>
            <a:chExt cx="4816098" cy="2562995"/>
          </a:xfrm>
        </p:grpSpPr>
        <p:sp>
          <p:nvSpPr>
            <p:cNvPr id="5" name="Freeform 17">
              <a:extLst>
                <a:ext uri="{FF2B5EF4-FFF2-40B4-BE49-F238E27FC236}">
                  <a16:creationId xmlns:a16="http://schemas.microsoft.com/office/drawing/2014/main" id="{D4D0FA6E-C48A-85F7-6EF6-4BACDED8EFF6}"/>
                </a:ext>
              </a:extLst>
            </p:cNvPr>
            <p:cNvSpPr/>
            <p:nvPr/>
          </p:nvSpPr>
          <p:spPr>
            <a:xfrm>
              <a:off x="0" y="0"/>
              <a:ext cx="4816098" cy="2562995"/>
            </a:xfrm>
            <a:custGeom>
              <a:avLst/>
              <a:gdLst/>
              <a:ahLst/>
              <a:cxnLst/>
              <a:rect l="l" t="t" r="r" b="b"/>
              <a:pathLst>
                <a:path w="4816098" h="2562995">
                  <a:moveTo>
                    <a:pt x="4691638" y="2562995"/>
                  </a:moveTo>
                  <a:lnTo>
                    <a:pt x="124460" y="2562995"/>
                  </a:lnTo>
                  <a:cubicBezTo>
                    <a:pt x="55880" y="2562995"/>
                    <a:pt x="0" y="2507115"/>
                    <a:pt x="0" y="243853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91638" y="0"/>
                  </a:lnTo>
                  <a:cubicBezTo>
                    <a:pt x="4760218" y="0"/>
                    <a:pt x="4816098" y="55880"/>
                    <a:pt x="4816098" y="124460"/>
                  </a:cubicBezTo>
                  <a:lnTo>
                    <a:pt x="4816098" y="2438535"/>
                  </a:lnTo>
                  <a:cubicBezTo>
                    <a:pt x="4816098" y="2507115"/>
                    <a:pt x="4760218" y="2562995"/>
                    <a:pt x="4691638" y="256299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3090590" y="1403635"/>
            <a:ext cx="2618299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Competency - Based Learning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092365" y="1764900"/>
            <a:ext cx="2420350" cy="754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7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Berbasis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Kompetensi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adalah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pendekatan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berfokus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pada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keterampilan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(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atau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'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kompetensi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')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aktual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dapat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diamati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daripada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pemahaman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konsep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diukur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penilaian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akademik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tradisional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.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Meskipun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penguasaan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kompetensi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jelas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membutuhkan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pemahaman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konsep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hal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itu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tidak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didorong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ke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Montserrat"/>
              </a:rPr>
              <a:t>sana</a:t>
            </a:r>
            <a:r>
              <a:rPr lang="en-US" sz="7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pic>
        <p:nvPicPr>
          <p:cNvPr id="6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864FF259-1E6E-DD09-3315-925D3F5E69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78271" y="2908668"/>
            <a:ext cx="554731" cy="382071"/>
          </a:xfrm>
          <a:prstGeom prst="rect">
            <a:avLst/>
          </a:prstGeom>
        </p:spPr>
      </p:pic>
      <p:sp>
        <p:nvSpPr>
          <p:cNvPr id="7" name="AutoShape 38">
            <a:extLst>
              <a:ext uri="{FF2B5EF4-FFF2-40B4-BE49-F238E27FC236}">
                <a16:creationId xmlns:a16="http://schemas.microsoft.com/office/drawing/2014/main" id="{DCCE7BAB-4514-D4FD-87D4-47CA27137B66}"/>
              </a:ext>
            </a:extLst>
          </p:cNvPr>
          <p:cNvSpPr/>
          <p:nvPr/>
        </p:nvSpPr>
        <p:spPr>
          <a:xfrm>
            <a:off x="3086860" y="1688700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7" descr="A person standing in front of a chalkboard with a group of people&#10;&#10;Description automatically generated with low confidence">
            <a:extLst>
              <a:ext uri="{FF2B5EF4-FFF2-40B4-BE49-F238E27FC236}">
                <a16:creationId xmlns:a16="http://schemas.microsoft.com/office/drawing/2014/main" id="{0C5A0861-7F11-06FE-0860-50B99FB578E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4" r="17334"/>
          <a:stretch/>
        </p:blipFill>
        <p:spPr>
          <a:xfrm>
            <a:off x="1341437" y="1190625"/>
            <a:ext cx="1606568" cy="160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6469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C89FF25C-12F6-4765-B97A-C2B5AD1AF581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C2AF82E6-864A-4E57-9274-46A7AD23228A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E65D1C29-3656-44A1-BEBF-E624BFF37433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1E82E4D9-0947-42FB-B38B-45548A135E7B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21B66071-8BF8-4FEA-8095-A89AF33E3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4410F55F-7222-45B9-83E9-E0AF16793A1A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FF3E0E03-691C-3FA6-EC25-78BDE0B95AC3}"/>
              </a:ext>
            </a:extLst>
          </p:cNvPr>
          <p:cNvGrpSpPr/>
          <p:nvPr/>
        </p:nvGrpSpPr>
        <p:grpSpPr>
          <a:xfrm>
            <a:off x="2560637" y="1271696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497F0AFE-B132-0A46-0E5B-57AB346A6C4F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3327379" y="1462404"/>
            <a:ext cx="2362200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Communities of Practice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327379" y="1788964"/>
            <a:ext cx="228125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 err="1">
                <a:solidFill>
                  <a:srgbClr val="FFFFFF"/>
                </a:solidFill>
                <a:latin typeface="Montserrat"/>
              </a:rPr>
              <a:t>Sekelompok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orang yang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memiliki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kepedulian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sama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akan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hasrat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terhadap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sesuatu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mereka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lakukan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dan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belajar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bagaimana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melakukannya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lebih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baik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saat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mereka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berinteraksi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secara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teratur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pic>
        <p:nvPicPr>
          <p:cNvPr id="4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59A5444C-61F4-CCB2-816D-A083C5541A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78271" y="2908668"/>
            <a:ext cx="554731" cy="382071"/>
          </a:xfrm>
          <a:prstGeom prst="rect">
            <a:avLst/>
          </a:prstGeom>
        </p:spPr>
      </p:pic>
      <p:sp>
        <p:nvSpPr>
          <p:cNvPr id="5" name="AutoShape 38">
            <a:extLst>
              <a:ext uri="{FF2B5EF4-FFF2-40B4-BE49-F238E27FC236}">
                <a16:creationId xmlns:a16="http://schemas.microsoft.com/office/drawing/2014/main" id="{D9A8369C-7D61-8FBF-2E0E-B09D1958EFE9}"/>
              </a:ext>
            </a:extLst>
          </p:cNvPr>
          <p:cNvSpPr/>
          <p:nvPr/>
        </p:nvSpPr>
        <p:spPr>
          <a:xfrm>
            <a:off x="3327379" y="1714209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5" descr="A group of people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C196FB5E-258D-D32A-FC23-9383083A99A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503530" y="1162347"/>
            <a:ext cx="1666498" cy="1666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702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1176CE3D-9D6D-4518-BDEA-40C3BF54739A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3952870A-2341-4B85-BAFE-61907F67B5EF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234B75D0-277F-4C48-9B77-C955DA483087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15E98800-F49F-4C25-A3C2-0B0FD3378D57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BBD1B5F6-3876-4AF2-8773-CBF358913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2B47212E-0201-4196-A90E-C47E65CF3611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44EBB765-88C8-301E-21BB-68F629C7CF3D}"/>
              </a:ext>
            </a:extLst>
          </p:cNvPr>
          <p:cNvGrpSpPr/>
          <p:nvPr/>
        </p:nvGrpSpPr>
        <p:grpSpPr>
          <a:xfrm>
            <a:off x="2462119" y="1266825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757339D8-1D8F-F0B7-CBE2-ABACAC781E99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3143953" y="1454360"/>
            <a:ext cx="2213766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Problem Based Learning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143953" y="1812106"/>
            <a:ext cx="2289966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50" dirty="0" err="1">
                <a:solidFill>
                  <a:srgbClr val="FFFFFF"/>
                </a:solidFill>
                <a:latin typeface="Montserrat"/>
              </a:rPr>
              <a:t>Suatu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50" dirty="0" err="1">
                <a:solidFill>
                  <a:srgbClr val="FFFFFF"/>
                </a:solidFill>
                <a:latin typeface="Montserrat"/>
              </a:rPr>
              <a:t>pendekatan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50" dirty="0" err="1">
                <a:solidFill>
                  <a:srgbClr val="FFFFFF"/>
                </a:solidFill>
                <a:latin typeface="Montserrat"/>
              </a:rPr>
              <a:t>untuk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50" dirty="0" err="1">
                <a:solidFill>
                  <a:srgbClr val="FFFFFF"/>
                </a:solidFill>
                <a:latin typeface="Montserrat"/>
              </a:rPr>
              <a:t>belajar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 di mana </a:t>
            </a:r>
            <a:r>
              <a:rPr lang="en-US" sz="850" dirty="0" err="1">
                <a:solidFill>
                  <a:srgbClr val="FFFFFF"/>
                </a:solidFill>
                <a:latin typeface="Montserrat"/>
              </a:rPr>
              <a:t>pemecahan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50" dirty="0" err="1">
                <a:solidFill>
                  <a:srgbClr val="FFFFFF"/>
                </a:solidFill>
                <a:latin typeface="Montserrat"/>
              </a:rPr>
              <a:t>atau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 '</a:t>
            </a:r>
            <a:r>
              <a:rPr lang="en-US" sz="850" dirty="0" err="1">
                <a:solidFill>
                  <a:srgbClr val="FFFFFF"/>
                </a:solidFill>
                <a:latin typeface="Montserrat"/>
              </a:rPr>
              <a:t>masalah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' </a:t>
            </a:r>
            <a:r>
              <a:rPr lang="en-US" sz="850" dirty="0" err="1">
                <a:solidFill>
                  <a:srgbClr val="FFFFFF"/>
                </a:solidFill>
                <a:latin typeface="Montserrat"/>
              </a:rPr>
              <a:t>penting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850" dirty="0" err="1">
                <a:solidFill>
                  <a:srgbClr val="FFFFFF"/>
                </a:solidFill>
                <a:latin typeface="Montserrat"/>
              </a:rPr>
              <a:t>seringkali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50" dirty="0" err="1">
                <a:solidFill>
                  <a:srgbClr val="FFFFFF"/>
                </a:solidFill>
                <a:latin typeface="Montserrat"/>
              </a:rPr>
              <a:t>melalui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50" dirty="0" err="1">
                <a:solidFill>
                  <a:srgbClr val="FFFFFF"/>
                </a:solidFill>
                <a:latin typeface="Montserrat"/>
              </a:rPr>
              <a:t>inkuiri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 dan </a:t>
            </a:r>
            <a:r>
              <a:rPr lang="en-US" sz="85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50" dirty="0" err="1">
                <a:solidFill>
                  <a:srgbClr val="FFFFFF"/>
                </a:solidFill>
                <a:latin typeface="Montserrat"/>
              </a:rPr>
              <a:t>Berbasis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50" dirty="0" err="1">
                <a:solidFill>
                  <a:srgbClr val="FFFFFF"/>
                </a:solidFill>
                <a:latin typeface="Montserrat"/>
              </a:rPr>
              <a:t>Proyek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50" dirty="0" err="1">
                <a:solidFill>
                  <a:srgbClr val="FFFFFF"/>
                </a:solidFill>
                <a:latin typeface="Montserrat"/>
              </a:rPr>
              <a:t>mengkatalisasi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50" dirty="0" err="1">
                <a:solidFill>
                  <a:srgbClr val="FFFFFF"/>
                </a:solidFill>
                <a:latin typeface="Montserrat"/>
              </a:rPr>
              <a:t>pengalaman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50" dirty="0" err="1">
                <a:solidFill>
                  <a:srgbClr val="FFFFFF"/>
                </a:solidFill>
                <a:latin typeface="Montserrat"/>
              </a:rPr>
              <a:t>belajar</a:t>
            </a:r>
            <a:r>
              <a:rPr lang="en-US" sz="85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pic>
        <p:nvPicPr>
          <p:cNvPr id="4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5B80FAAB-5E8E-83A7-E54F-1B3CAF242AF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78271" y="2908668"/>
            <a:ext cx="554731" cy="382071"/>
          </a:xfrm>
          <a:prstGeom prst="rect">
            <a:avLst/>
          </a:prstGeom>
        </p:spPr>
      </p:pic>
      <p:sp>
        <p:nvSpPr>
          <p:cNvPr id="5" name="AutoShape 38">
            <a:extLst>
              <a:ext uri="{FF2B5EF4-FFF2-40B4-BE49-F238E27FC236}">
                <a16:creationId xmlns:a16="http://schemas.microsoft.com/office/drawing/2014/main" id="{F9CF268C-8DAE-7188-83DF-F0E2B6BCA357}"/>
              </a:ext>
            </a:extLst>
          </p:cNvPr>
          <p:cNvSpPr/>
          <p:nvPr/>
        </p:nvSpPr>
        <p:spPr>
          <a:xfrm>
            <a:off x="3143953" y="1723652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6" descr="A group of people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E11AD61F-ACC6-8791-C6AF-B9246627792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9" r="24039"/>
          <a:stretch/>
        </p:blipFill>
        <p:spPr>
          <a:xfrm>
            <a:off x="1470348" y="1204609"/>
            <a:ext cx="1543050" cy="1543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1176CE3D-9D6D-4518-BDEA-40C3BF54739A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3952870A-2341-4B85-BAFE-61907F67B5EF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234B75D0-277F-4C48-9B77-C955DA483087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15E98800-F49F-4C25-A3C2-0B0FD3378D57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BBD1B5F6-3876-4AF2-8773-CBF358913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2B47212E-0201-4196-A90E-C47E65CF3611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3AD1AD63-E622-FAC4-1802-EAB9A4130841}"/>
              </a:ext>
            </a:extLst>
          </p:cNvPr>
          <p:cNvGrpSpPr/>
          <p:nvPr/>
        </p:nvGrpSpPr>
        <p:grpSpPr>
          <a:xfrm>
            <a:off x="2713037" y="1266825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A5447126-6C7C-5026-0EF4-13E7FEB75D23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3294737" y="1529922"/>
            <a:ext cx="2491948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Question Based Learning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302202" y="1876052"/>
            <a:ext cx="2326959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  <a:latin typeface="Montserrat"/>
              </a:rPr>
              <a:t>Proses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inkuiri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formal di mana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pertanyaan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dibentuk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kemudian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diperbaiki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berdasarkan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pengungkapan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data yang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relevan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signifikan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, dan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akurat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pic>
        <p:nvPicPr>
          <p:cNvPr id="4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25D4FE8B-112F-1C14-CC53-5B56785EAB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78271" y="2908668"/>
            <a:ext cx="554731" cy="382071"/>
          </a:xfrm>
          <a:prstGeom prst="rect">
            <a:avLst/>
          </a:prstGeom>
        </p:spPr>
      </p:pic>
      <p:sp>
        <p:nvSpPr>
          <p:cNvPr id="5" name="AutoShape 38">
            <a:extLst>
              <a:ext uri="{FF2B5EF4-FFF2-40B4-BE49-F238E27FC236}">
                <a16:creationId xmlns:a16="http://schemas.microsoft.com/office/drawing/2014/main" id="{9DDB19D7-17B8-24C4-4E73-4E6C90D79132}"/>
              </a:ext>
            </a:extLst>
          </p:cNvPr>
          <p:cNvSpPr/>
          <p:nvPr/>
        </p:nvSpPr>
        <p:spPr>
          <a:xfrm>
            <a:off x="3302202" y="1799852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5" descr="Two people looking at a computer screen&#10;&#10;Description automatically generated with low confidence">
            <a:extLst>
              <a:ext uri="{FF2B5EF4-FFF2-40B4-BE49-F238E27FC236}">
                <a16:creationId xmlns:a16="http://schemas.microsoft.com/office/drawing/2014/main" id="{9B2AE6CB-4D95-AF3E-D2A1-11E65CF4AA7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/>
        </p:blipFill>
        <p:spPr>
          <a:xfrm>
            <a:off x="1606540" y="1227893"/>
            <a:ext cx="1502569" cy="1502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8713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1176CE3D-9D6D-4518-BDEA-40C3BF54739A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3952870A-2341-4B85-BAFE-61907F67B5EF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234B75D0-277F-4C48-9B77-C955DA483087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15E98800-F49F-4C25-A3C2-0B0FD3378D57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BBD1B5F6-3876-4AF2-8773-CBF358913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2B47212E-0201-4196-A90E-C47E65CF3611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A630302A-982E-431C-EB52-CC8C04B0F2CB}"/>
              </a:ext>
            </a:extLst>
          </p:cNvPr>
          <p:cNvGrpSpPr/>
          <p:nvPr/>
        </p:nvGrpSpPr>
        <p:grpSpPr>
          <a:xfrm>
            <a:off x="2713037" y="1271696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3DAF492C-6579-4CED-50E2-72AD98435B0D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3322637" y="1598609"/>
            <a:ext cx="1838184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Place Based Learning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322637" y="1960941"/>
            <a:ext cx="237941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Penekanan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'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tempat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' yang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bermakna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(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yaitu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, yang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bermakna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bagi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pembelajar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)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dalam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lingkungan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belajar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pic>
        <p:nvPicPr>
          <p:cNvPr id="4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24A33FB7-6465-AB53-7FAB-28B385A5B47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78271" y="2908668"/>
            <a:ext cx="554731" cy="382071"/>
          </a:xfrm>
          <a:prstGeom prst="rect">
            <a:avLst/>
          </a:prstGeom>
        </p:spPr>
      </p:pic>
      <p:sp>
        <p:nvSpPr>
          <p:cNvPr id="5" name="AutoShape 38">
            <a:extLst>
              <a:ext uri="{FF2B5EF4-FFF2-40B4-BE49-F238E27FC236}">
                <a16:creationId xmlns:a16="http://schemas.microsoft.com/office/drawing/2014/main" id="{BC568319-95DB-FAB5-CFDC-A3EAE6A37634}"/>
              </a:ext>
            </a:extLst>
          </p:cNvPr>
          <p:cNvSpPr/>
          <p:nvPr/>
        </p:nvSpPr>
        <p:spPr>
          <a:xfrm>
            <a:off x="3322637" y="1854449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5" descr="A group of people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59FDE8E4-09B6-E608-38DC-8A894448629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1492485" y="1162347"/>
            <a:ext cx="1666498" cy="1666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80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5">
            <a:extLst>
              <a:ext uri="{FF2B5EF4-FFF2-40B4-BE49-F238E27FC236}">
                <a16:creationId xmlns:a16="http://schemas.microsoft.com/office/drawing/2014/main" id="{E5F4D0A9-300F-4100-BB7B-D72522A48A9E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4577ABC4-2992-4324-A829-E62A6FE1C26B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9" name="Group 7">
            <a:extLst>
              <a:ext uri="{FF2B5EF4-FFF2-40B4-BE49-F238E27FC236}">
                <a16:creationId xmlns:a16="http://schemas.microsoft.com/office/drawing/2014/main" id="{DBB30BF8-7999-4D07-83B4-112EA96DBCFD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180" name="Freeform 8">
              <a:extLst>
                <a:ext uri="{FF2B5EF4-FFF2-40B4-BE49-F238E27FC236}">
                  <a16:creationId xmlns:a16="http://schemas.microsoft.com/office/drawing/2014/main" id="{20534150-75F4-4532-B7A9-F64C1BE7A236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181" name="TextBox 16">
            <a:extLst>
              <a:ext uri="{FF2B5EF4-FFF2-40B4-BE49-F238E27FC236}">
                <a16:creationId xmlns:a16="http://schemas.microsoft.com/office/drawing/2014/main" id="{60C655A4-DF3C-436C-8347-595E0B972A4C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1FBAF211-2CCF-46B1-B150-AAF6FEF45377}"/>
              </a:ext>
            </a:extLst>
          </p:cNvPr>
          <p:cNvSpPr txBox="1"/>
          <p:nvPr/>
        </p:nvSpPr>
        <p:spPr>
          <a:xfrm>
            <a:off x="876687" y="973849"/>
            <a:ext cx="3034011" cy="2049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Maka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para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pendidik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Pendidik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) dan para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perancang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pendidikan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serta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pengembang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program-program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pembelajaran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perlu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menyadari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akan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pentingnya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pemahaman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terhadap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hakekat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belajar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dan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pembelajaran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.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Berbagai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teori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belajar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dan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pembelajaran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penting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untuk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dimengerti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dan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diterapkan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sesuai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dengan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kondisi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dan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konteks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pembelajaran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yang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dihadapi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.  Ada 32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Teori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Belajar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yang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perlu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Fredoka One" panose="02000000000000000000" pitchFamily="2" charset="0"/>
              </a:rPr>
              <a:t>diketahui</a:t>
            </a:r>
            <a:r>
              <a:rPr lang="en-US" sz="1000" dirty="0">
                <a:solidFill>
                  <a:srgbClr val="000000"/>
                </a:solidFill>
                <a:latin typeface="Fredoka One" panose="02000000000000000000" pitchFamily="2" charset="0"/>
              </a:rPr>
              <a:t>. </a:t>
            </a:r>
          </a:p>
        </p:txBody>
      </p:sp>
      <p:grpSp>
        <p:nvGrpSpPr>
          <p:cNvPr id="165" name="Group 12">
            <a:extLst>
              <a:ext uri="{FF2B5EF4-FFF2-40B4-BE49-F238E27FC236}">
                <a16:creationId xmlns:a16="http://schemas.microsoft.com/office/drawing/2014/main" id="{094E6431-5835-4B75-9D14-356ADE7385DA}"/>
              </a:ext>
            </a:extLst>
          </p:cNvPr>
          <p:cNvGrpSpPr>
            <a:grpSpLocks noChangeAspect="1"/>
          </p:cNvGrpSpPr>
          <p:nvPr/>
        </p:nvGrpSpPr>
        <p:grpSpPr>
          <a:xfrm>
            <a:off x="2101533" y="3199425"/>
            <a:ext cx="479739" cy="479739"/>
            <a:chOff x="0" y="0"/>
            <a:chExt cx="1708150" cy="1708150"/>
          </a:xfrm>
        </p:grpSpPr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75298108-BC73-4958-9A61-D7C5E882D44E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grpSp>
        <p:nvGrpSpPr>
          <p:cNvPr id="167" name="Group 12">
            <a:extLst>
              <a:ext uri="{FF2B5EF4-FFF2-40B4-BE49-F238E27FC236}">
                <a16:creationId xmlns:a16="http://schemas.microsoft.com/office/drawing/2014/main" id="{5FA38F91-DE84-4991-B98E-98F0DE678B22}"/>
              </a:ext>
            </a:extLst>
          </p:cNvPr>
          <p:cNvGrpSpPr>
            <a:grpSpLocks noChangeAspect="1"/>
          </p:cNvGrpSpPr>
          <p:nvPr/>
        </p:nvGrpSpPr>
        <p:grpSpPr>
          <a:xfrm>
            <a:off x="6914795" y="1277790"/>
            <a:ext cx="479739" cy="479739"/>
            <a:chOff x="0" y="0"/>
            <a:chExt cx="1708150" cy="1708150"/>
          </a:xfrm>
        </p:grpSpPr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E9F7A914-A09C-4ABE-AABA-A2344FA0F9D6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170" name="Picture 14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98E2E103-CBBD-4683-8B14-25B8F692C4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  <p:pic>
        <p:nvPicPr>
          <p:cNvPr id="183" name="Picture 182">
            <a:hlinkClick r:id="rId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B843FAAF-CB3C-45AD-8221-9D779A27E7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pic>
        <p:nvPicPr>
          <p:cNvPr id="2" name="Picture 1">
            <a:hlinkClick r:id="rId10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2C26E030-AC74-8BAD-524B-E44098B5B3D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97" y="1464927"/>
            <a:ext cx="1324266" cy="133170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">
            <a:extLst>
              <a:ext uri="{FF2B5EF4-FFF2-40B4-BE49-F238E27FC236}">
                <a16:creationId xmlns:a16="http://schemas.microsoft.com/office/drawing/2014/main" id="{1176CE3D-9D6D-4518-BDEA-40C3BF54739A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3952870A-2341-4B85-BAFE-61907F67B5EF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4" name="Group 7">
            <a:extLst>
              <a:ext uri="{FF2B5EF4-FFF2-40B4-BE49-F238E27FC236}">
                <a16:creationId xmlns:a16="http://schemas.microsoft.com/office/drawing/2014/main" id="{234B75D0-277F-4C48-9B77-C955DA483087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15E98800-F49F-4C25-A3C2-0B0FD3378D57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56" name="Picture 55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BBD1B5F6-3876-4AF2-8773-CBF358913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pic>
        <p:nvPicPr>
          <p:cNvPr id="57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E2A0A3FA-43ED-43F2-89EA-25ECE42849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2B47212E-0201-4196-A90E-C47E65CF3611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F955C9E1-57F6-366E-8E44-D1772811DC41}"/>
              </a:ext>
            </a:extLst>
          </p:cNvPr>
          <p:cNvGrpSpPr/>
          <p:nvPr/>
        </p:nvGrpSpPr>
        <p:grpSpPr>
          <a:xfrm>
            <a:off x="2713037" y="1226108"/>
            <a:ext cx="3444687" cy="1447800"/>
            <a:chOff x="0" y="0"/>
            <a:chExt cx="4899634" cy="1145505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20FB8BF9-0D77-A2CE-F0C3-7ACAA1EE577B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3398837" y="1394198"/>
            <a:ext cx="2441608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Combination Learning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408593" y="1800961"/>
            <a:ext cx="2362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" dirty="0" err="1">
                <a:solidFill>
                  <a:srgbClr val="FFFFFF"/>
                </a:solidFill>
                <a:latin typeface="Montserrat"/>
              </a:rPr>
              <a:t>Sebuah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alternatif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untuk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'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pelajaran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'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akademik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tradisional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campuran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kombinasi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adalah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kombinasi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bahan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 (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misalnya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topik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audiens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hasil</a:t>
            </a:r>
            <a:r>
              <a:rPr lang="en-US" sz="8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en-US" sz="800" dirty="0" err="1">
                <a:solidFill>
                  <a:srgbClr val="FFFFFF"/>
                </a:solidFill>
                <a:latin typeface="Montserrat"/>
              </a:rPr>
              <a:t>aplikasi</a:t>
            </a:r>
            <a:endParaRPr lang="en-US" sz="8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4" name="AutoShape 38">
            <a:extLst>
              <a:ext uri="{FF2B5EF4-FFF2-40B4-BE49-F238E27FC236}">
                <a16:creationId xmlns:a16="http://schemas.microsoft.com/office/drawing/2014/main" id="{13BCD322-399E-97EA-CABE-7B4E68CFD900}"/>
              </a:ext>
            </a:extLst>
          </p:cNvPr>
          <p:cNvSpPr/>
          <p:nvPr/>
        </p:nvSpPr>
        <p:spPr>
          <a:xfrm>
            <a:off x="3398837" y="1682935"/>
            <a:ext cx="207137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4" descr="A picture containing text, computer, person, table&#10;&#10;Description automatically generated">
            <a:extLst>
              <a:ext uri="{FF2B5EF4-FFF2-40B4-BE49-F238E27FC236}">
                <a16:creationId xmlns:a16="http://schemas.microsoft.com/office/drawing/2014/main" id="{FE65D1F7-7407-0AA3-2841-797766EC8FB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2" r="16772"/>
          <a:stretch/>
        </p:blipFill>
        <p:spPr>
          <a:xfrm>
            <a:off x="1645032" y="1161814"/>
            <a:ext cx="1576388" cy="1576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3589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>
            <a:extLst>
              <a:ext uri="{FF2B5EF4-FFF2-40B4-BE49-F238E27FC236}">
                <a16:creationId xmlns:a16="http://schemas.microsoft.com/office/drawing/2014/main" id="{94FEB489-FDCB-463C-B2FD-D3542D32A3E2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440C38BB-BE9D-43E9-8A06-770C275E9F75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8" name="Group 7">
            <a:extLst>
              <a:ext uri="{FF2B5EF4-FFF2-40B4-BE49-F238E27FC236}">
                <a16:creationId xmlns:a16="http://schemas.microsoft.com/office/drawing/2014/main" id="{DB2F3F54-29C9-483E-8BA9-B13DEEF3F646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6C2D957A-7A85-4D4C-82FA-57C4F52B7EF9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30" name="Picture 29">
            <a:hlinkClick r:id="rId5" action="ppaction://hlinksldjump">
              <a:snd r:embed="rId6" name="click.wav"/>
            </a:hlinkClick>
            <a:extLst>
              <a:ext uri="{FF2B5EF4-FFF2-40B4-BE49-F238E27FC236}">
                <a16:creationId xmlns:a16="http://schemas.microsoft.com/office/drawing/2014/main" id="{B83FD822-B54C-480A-BE18-565C95C9BD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32" name="TextBox 16">
            <a:extLst>
              <a:ext uri="{FF2B5EF4-FFF2-40B4-BE49-F238E27FC236}">
                <a16:creationId xmlns:a16="http://schemas.microsoft.com/office/drawing/2014/main" id="{E2965697-8480-4DDB-A4A3-4E8A592DBD7E}"/>
              </a:ext>
            </a:extLst>
          </p:cNvPr>
          <p:cNvSpPr txBox="1"/>
          <p:nvPr/>
        </p:nvSpPr>
        <p:spPr>
          <a:xfrm>
            <a:off x="993580" y="409460"/>
            <a:ext cx="3091057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Video </a:t>
            </a:r>
            <a:r>
              <a:rPr lang="en-US" sz="2400" dirty="0" err="1">
                <a:solidFill>
                  <a:srgbClr val="FFFFFF"/>
                </a:solidFill>
                <a:latin typeface="Fredoka One" panose="02000000000000000000" pitchFamily="2" charset="0"/>
              </a:rPr>
              <a:t>Pembelajaran</a:t>
            </a:r>
            <a:endParaRPr lang="en-US" sz="2400" dirty="0">
              <a:solidFill>
                <a:srgbClr val="FFFFFF"/>
              </a:solidFill>
              <a:latin typeface="Fredoka One" panose="02000000000000000000" pitchFamily="2" charset="0"/>
            </a:endParaRPr>
          </a:p>
        </p:txBody>
      </p:sp>
      <p:pic>
        <p:nvPicPr>
          <p:cNvPr id="2" name="Picture 14">
            <a:hlinkClick r:id="rId8" action="ppaction://hlinksldjump">
              <a:snd r:embed="rId6" name="click.wav"/>
            </a:hlinkClick>
            <a:extLst>
              <a:ext uri="{FF2B5EF4-FFF2-40B4-BE49-F238E27FC236}">
                <a16:creationId xmlns:a16="http://schemas.microsoft.com/office/drawing/2014/main" id="{C1870AFA-AF72-AAA7-8E4C-F7DE9DA5CB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6458202" y="2867025"/>
            <a:ext cx="554731" cy="382071"/>
          </a:xfrm>
          <a:prstGeom prst="rect">
            <a:avLst/>
          </a:prstGeom>
        </p:spPr>
      </p:pic>
      <p:pic>
        <p:nvPicPr>
          <p:cNvPr id="8" name="Online Media 13" title="TEORI PEMBELAJARAN (SKB Guru 2020)">
            <a:hlinkClick r:id="" action="ppaction://media"/>
            <a:extLst>
              <a:ext uri="{FF2B5EF4-FFF2-40B4-BE49-F238E27FC236}">
                <a16:creationId xmlns:a16="http://schemas.microsoft.com/office/drawing/2014/main" id="{F70ABEE5-FB84-9D49-815F-69DA2DE1C8C8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11"/>
          <a:stretch>
            <a:fillRect/>
          </a:stretch>
        </p:blipFill>
        <p:spPr>
          <a:xfrm>
            <a:off x="1385488" y="1001471"/>
            <a:ext cx="4788698" cy="21154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5">
            <a:extLst>
              <a:ext uri="{FF2B5EF4-FFF2-40B4-BE49-F238E27FC236}">
                <a16:creationId xmlns:a16="http://schemas.microsoft.com/office/drawing/2014/main" id="{F19EF12E-92A8-4245-80A8-992D2E70C062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CF1D713-6943-4EB6-9061-ED52570A4623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6" name="Group 7">
            <a:extLst>
              <a:ext uri="{FF2B5EF4-FFF2-40B4-BE49-F238E27FC236}">
                <a16:creationId xmlns:a16="http://schemas.microsoft.com/office/drawing/2014/main" id="{A60E80AD-DF49-4B4F-8EE1-461A4BA11DAC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B3723DE3-D911-483D-BD36-1903A1DE54C2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28" name="Picture 27">
            <a:hlinkClick r:id="rId5" action="ppaction://hlinksldjump">
              <a:snd r:embed="rId6" name="click.wav"/>
            </a:hlinkClick>
            <a:extLst>
              <a:ext uri="{FF2B5EF4-FFF2-40B4-BE49-F238E27FC236}">
                <a16:creationId xmlns:a16="http://schemas.microsoft.com/office/drawing/2014/main" id="{AC3E8A04-3BD3-43AC-8695-244032AE12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29" name="TextBox 16">
            <a:extLst>
              <a:ext uri="{FF2B5EF4-FFF2-40B4-BE49-F238E27FC236}">
                <a16:creationId xmlns:a16="http://schemas.microsoft.com/office/drawing/2014/main" id="{E80D643A-43C6-495D-B255-A4FC27C1696E}"/>
              </a:ext>
            </a:extLst>
          </p:cNvPr>
          <p:cNvSpPr txBox="1"/>
          <p:nvPr/>
        </p:nvSpPr>
        <p:spPr>
          <a:xfrm>
            <a:off x="993580" y="409460"/>
            <a:ext cx="3091057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Video </a:t>
            </a:r>
            <a:r>
              <a:rPr lang="en-US" sz="2400" dirty="0" err="1">
                <a:solidFill>
                  <a:srgbClr val="FFFFFF"/>
                </a:solidFill>
                <a:latin typeface="Fredoka One" panose="02000000000000000000" pitchFamily="2" charset="0"/>
              </a:rPr>
              <a:t>Pembelajaran</a:t>
            </a:r>
            <a:endParaRPr lang="en-US" sz="2400" dirty="0">
              <a:solidFill>
                <a:srgbClr val="FFFFFF"/>
              </a:solidFill>
              <a:latin typeface="Fredoka One" panose="02000000000000000000" pitchFamily="2" charset="0"/>
            </a:endParaRPr>
          </a:p>
        </p:txBody>
      </p:sp>
      <p:pic>
        <p:nvPicPr>
          <p:cNvPr id="10" name="Online Media 9" title="Konsep Teori Belajar Humanistik beserta Tokoh-Tokohnya | PGSD FIP UNJ 2020">
            <a:hlinkClick r:id="" action="ppaction://media"/>
            <a:extLst>
              <a:ext uri="{FF2B5EF4-FFF2-40B4-BE49-F238E27FC236}">
                <a16:creationId xmlns:a16="http://schemas.microsoft.com/office/drawing/2014/main" id="{EE610874-CF10-40BB-ADF0-CD5F6AF64D0F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8"/>
          <a:stretch>
            <a:fillRect/>
          </a:stretch>
        </p:blipFill>
        <p:spPr>
          <a:xfrm>
            <a:off x="1417637" y="990277"/>
            <a:ext cx="4724400" cy="2006934"/>
          </a:xfrm>
          <a:prstGeom prst="rect">
            <a:avLst/>
          </a:prstGeom>
        </p:spPr>
      </p:pic>
      <p:pic>
        <p:nvPicPr>
          <p:cNvPr id="30" name="Picture 14">
            <a:hlinkClick r:id="rId9" action="ppaction://hlinksldjump">
              <a:snd r:embed="rId6" name="click.wav"/>
            </a:hlinkClick>
            <a:extLst>
              <a:ext uri="{FF2B5EF4-FFF2-40B4-BE49-F238E27FC236}">
                <a16:creationId xmlns:a16="http://schemas.microsoft.com/office/drawing/2014/main" id="{90FDD33B-9FEF-41DD-B3E6-B1A4EDCD8CF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65660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5">
            <a:extLst>
              <a:ext uri="{FF2B5EF4-FFF2-40B4-BE49-F238E27FC236}">
                <a16:creationId xmlns:a16="http://schemas.microsoft.com/office/drawing/2014/main" id="{472DFA7A-4713-4379-84E2-CB885E49139F}"/>
              </a:ext>
            </a:extLst>
          </p:cNvPr>
          <p:cNvGrpSpPr/>
          <p:nvPr/>
        </p:nvGrpSpPr>
        <p:grpSpPr>
          <a:xfrm>
            <a:off x="362745" y="428626"/>
            <a:ext cx="6769892" cy="2812502"/>
            <a:chOff x="0" y="0"/>
            <a:chExt cx="1832162" cy="901457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7CF15794-87B5-4F9D-B09F-636D790DCD9F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2B648575-5F1E-439B-8487-F9F057489199}"/>
              </a:ext>
            </a:extLst>
          </p:cNvPr>
          <p:cNvGrpSpPr/>
          <p:nvPr/>
        </p:nvGrpSpPr>
        <p:grpSpPr>
          <a:xfrm>
            <a:off x="362745" y="414951"/>
            <a:ext cx="6769892" cy="479739"/>
            <a:chOff x="0" y="0"/>
            <a:chExt cx="2431602" cy="168398"/>
          </a:xfrm>
        </p:grpSpPr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FD0F51F-B036-4390-8117-4D042769F990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24" name="Picture 23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5050E066-884B-4BB1-AC8A-26439C3A61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8" y="428626"/>
            <a:ext cx="475061" cy="479764"/>
          </a:xfrm>
          <a:prstGeom prst="rect">
            <a:avLst/>
          </a:prstGeom>
        </p:spPr>
      </p:pic>
      <p:sp>
        <p:nvSpPr>
          <p:cNvPr id="25" name="TextBox 16">
            <a:extLst>
              <a:ext uri="{FF2B5EF4-FFF2-40B4-BE49-F238E27FC236}">
                <a16:creationId xmlns:a16="http://schemas.microsoft.com/office/drawing/2014/main" id="{6BC6CDCA-33F5-4609-9B4B-1DC2787E04A5}"/>
              </a:ext>
            </a:extLst>
          </p:cNvPr>
          <p:cNvSpPr txBox="1"/>
          <p:nvPr/>
        </p:nvSpPr>
        <p:spPr>
          <a:xfrm>
            <a:off x="1036637" y="587227"/>
            <a:ext cx="2320854" cy="19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51"/>
              </a:lnSpc>
            </a:pPr>
            <a:r>
              <a:rPr lang="en-US" sz="1800" dirty="0" err="1">
                <a:solidFill>
                  <a:srgbClr val="FFFFFF"/>
                </a:solidFill>
                <a:latin typeface="Fredoka One" panose="02000000000000000000" pitchFamily="2" charset="0"/>
              </a:rPr>
              <a:t>Tentang</a:t>
            </a:r>
            <a:endParaRPr lang="en-US" sz="1800" dirty="0">
              <a:solidFill>
                <a:srgbClr val="FFFFFF"/>
              </a:solidFill>
              <a:latin typeface="Fredoka One" panose="02000000000000000000" pitchFamily="2" charset="0"/>
            </a:endParaRP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731042" y="1103664"/>
            <a:ext cx="2014772" cy="1968139"/>
            <a:chOff x="0" y="0"/>
            <a:chExt cx="4828540" cy="4716780"/>
          </a:xfrm>
        </p:grpSpPr>
        <p:sp>
          <p:nvSpPr>
            <p:cNvPr id="15" name="Freeform 15"/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l="l" t="t" r="r" b="b"/>
              <a:pathLst>
                <a:path w="4833620" h="472694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7"/>
              <a:stretch>
                <a:fillRect l="-40643" t="-70954" r="-39183" b="-74625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2941640" y="1445469"/>
            <a:ext cx="3964521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32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dvent Pro Bold"/>
              </a:rPr>
              <a:t>Nama		: Dyah Rif'a Khairunnisa</a:t>
            </a:r>
          </a:p>
          <a:p>
            <a:pPr>
              <a:lnSpc>
                <a:spcPts val="2032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dvent Pro Bold"/>
              </a:rPr>
              <a:t>Prodi		: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Advent Pro Bold"/>
              </a:rPr>
              <a:t>Teknologi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dvent Pro Bold"/>
              </a:rPr>
              <a:t> Pendidikan</a:t>
            </a:r>
          </a:p>
          <a:p>
            <a:pPr>
              <a:lnSpc>
                <a:spcPts val="2032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dvent Pro Bold"/>
              </a:rPr>
              <a:t>NIM		: 21105241003</a:t>
            </a:r>
          </a:p>
          <a:p>
            <a:pPr>
              <a:lnSpc>
                <a:spcPts val="2032"/>
              </a:lnSpc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dvent Pro Bold"/>
              </a:rPr>
              <a:t>E-mail 	: dyahrifa.2021@student.uny.ac.id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5">
            <a:extLst>
              <a:ext uri="{FF2B5EF4-FFF2-40B4-BE49-F238E27FC236}">
                <a16:creationId xmlns:a16="http://schemas.microsoft.com/office/drawing/2014/main" id="{E5F4D0A9-300F-4100-BB7B-D72522A48A9E}"/>
              </a:ext>
            </a:extLst>
          </p:cNvPr>
          <p:cNvGrpSpPr/>
          <p:nvPr/>
        </p:nvGrpSpPr>
        <p:grpSpPr>
          <a:xfrm>
            <a:off x="198437" y="200025"/>
            <a:ext cx="7098508" cy="3269704"/>
            <a:chOff x="0" y="0"/>
            <a:chExt cx="1832162" cy="901457"/>
          </a:xfrm>
        </p:grpSpPr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4577ABC4-2992-4324-A829-E62A6FE1C26B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9" name="Group 7">
            <a:extLst>
              <a:ext uri="{FF2B5EF4-FFF2-40B4-BE49-F238E27FC236}">
                <a16:creationId xmlns:a16="http://schemas.microsoft.com/office/drawing/2014/main" id="{DBB30BF8-7999-4D07-83B4-112EA96DBCFD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180" name="Freeform 8">
              <a:extLst>
                <a:ext uri="{FF2B5EF4-FFF2-40B4-BE49-F238E27FC236}">
                  <a16:creationId xmlns:a16="http://schemas.microsoft.com/office/drawing/2014/main" id="{20534150-75F4-4532-B7A9-F64C1BE7A236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181" name="TextBox 16">
            <a:extLst>
              <a:ext uri="{FF2B5EF4-FFF2-40B4-BE49-F238E27FC236}">
                <a16:creationId xmlns:a16="http://schemas.microsoft.com/office/drawing/2014/main" id="{60C655A4-DF3C-436C-8347-595E0B972A4C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165" name="Group 12">
            <a:extLst>
              <a:ext uri="{FF2B5EF4-FFF2-40B4-BE49-F238E27FC236}">
                <a16:creationId xmlns:a16="http://schemas.microsoft.com/office/drawing/2014/main" id="{094E6431-5835-4B75-9D14-356ADE7385DA}"/>
              </a:ext>
            </a:extLst>
          </p:cNvPr>
          <p:cNvGrpSpPr>
            <a:grpSpLocks noChangeAspect="1"/>
          </p:cNvGrpSpPr>
          <p:nvPr/>
        </p:nvGrpSpPr>
        <p:grpSpPr>
          <a:xfrm>
            <a:off x="1217947" y="3360580"/>
            <a:ext cx="479739" cy="479739"/>
            <a:chOff x="0" y="0"/>
            <a:chExt cx="1708150" cy="1708150"/>
          </a:xfrm>
        </p:grpSpPr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75298108-BC73-4958-9A61-D7C5E882D44E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grpSp>
        <p:nvGrpSpPr>
          <p:cNvPr id="167" name="Group 12">
            <a:extLst>
              <a:ext uri="{FF2B5EF4-FFF2-40B4-BE49-F238E27FC236}">
                <a16:creationId xmlns:a16="http://schemas.microsoft.com/office/drawing/2014/main" id="{5FA38F91-DE84-4991-B98E-98F0DE678B22}"/>
              </a:ext>
            </a:extLst>
          </p:cNvPr>
          <p:cNvGrpSpPr>
            <a:grpSpLocks noChangeAspect="1"/>
          </p:cNvGrpSpPr>
          <p:nvPr/>
        </p:nvGrpSpPr>
        <p:grpSpPr>
          <a:xfrm>
            <a:off x="6914795" y="1277790"/>
            <a:ext cx="479739" cy="479739"/>
            <a:chOff x="0" y="0"/>
            <a:chExt cx="1708150" cy="1708150"/>
          </a:xfrm>
        </p:grpSpPr>
        <p:sp>
          <p:nvSpPr>
            <p:cNvPr id="168" name="Freeform 13">
              <a:extLst>
                <a:ext uri="{FF2B5EF4-FFF2-40B4-BE49-F238E27FC236}">
                  <a16:creationId xmlns:a16="http://schemas.microsoft.com/office/drawing/2014/main" id="{E9F7A914-A09C-4ABE-AABA-A2344FA0F9D6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170" name="Picture 14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98E2E103-CBBD-4683-8B14-25B8F692C4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  <p:pic>
        <p:nvPicPr>
          <p:cNvPr id="183" name="Picture 182">
            <a:hlinkClick r:id="rId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B843FAAF-CB3C-45AD-8221-9D779A27E7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11" name="Action Button: Blank 10">
            <a:hlinkClick r:id="rId10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05B33048-3845-DA73-CA9C-62A032DD40D8}"/>
              </a:ext>
            </a:extLst>
          </p:cNvPr>
          <p:cNvSpPr/>
          <p:nvPr/>
        </p:nvSpPr>
        <p:spPr>
          <a:xfrm>
            <a:off x="705113" y="1332897"/>
            <a:ext cx="1440000" cy="540000"/>
          </a:xfrm>
          <a:prstGeom prst="actionButtonBlank">
            <a:avLst/>
          </a:prstGeom>
          <a:solidFill>
            <a:srgbClr val="C0000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Fredoka One" panose="02000000000000000000" pitchFamily="2" charset="0"/>
              </a:rPr>
              <a:t>Instruktivisme</a:t>
            </a:r>
            <a:endParaRPr lang="en-US" sz="900" dirty="0">
              <a:latin typeface="Fredoka One" panose="02000000000000000000" pitchFamily="2" charset="0"/>
            </a:endParaRPr>
          </a:p>
        </p:txBody>
      </p:sp>
      <p:sp>
        <p:nvSpPr>
          <p:cNvPr id="15" name="Action Button: Blank 14">
            <a:hlinkClick r:id="rId11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C711080F-DCA3-6C10-D0BD-C5C1D16846AA}"/>
              </a:ext>
            </a:extLst>
          </p:cNvPr>
          <p:cNvSpPr/>
          <p:nvPr/>
        </p:nvSpPr>
        <p:spPr>
          <a:xfrm>
            <a:off x="2247671" y="1332897"/>
            <a:ext cx="1440000" cy="540000"/>
          </a:xfrm>
          <a:prstGeom prst="actionButtonBlank">
            <a:avLst/>
          </a:prstGeom>
          <a:solidFill>
            <a:srgbClr val="C0000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redoka One" panose="02000000000000000000" pitchFamily="2" charset="0"/>
              </a:rPr>
              <a:t>Experimental Learning</a:t>
            </a:r>
          </a:p>
        </p:txBody>
      </p:sp>
      <p:sp>
        <p:nvSpPr>
          <p:cNvPr id="16" name="Action Button: Blank 15">
            <a:hlinkClick r:id="rId12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96070AE1-50D4-2A05-FEB5-BB850B1D40EB}"/>
              </a:ext>
            </a:extLst>
          </p:cNvPr>
          <p:cNvSpPr/>
          <p:nvPr/>
        </p:nvSpPr>
        <p:spPr>
          <a:xfrm>
            <a:off x="3790229" y="1334937"/>
            <a:ext cx="1440000" cy="540000"/>
          </a:xfrm>
          <a:prstGeom prst="actionButtonBlank">
            <a:avLst/>
          </a:prstGeom>
          <a:solidFill>
            <a:srgbClr val="C0000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redoka One" panose="02000000000000000000" pitchFamily="2" charset="0"/>
              </a:rPr>
              <a:t>Multiple Intelligences</a:t>
            </a:r>
          </a:p>
        </p:txBody>
      </p:sp>
      <p:sp>
        <p:nvSpPr>
          <p:cNvPr id="18" name="Action Button: Blank 17">
            <a:hlinkClick r:id="rId13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EFA2D69E-9180-ACFB-AD9A-F02EAECA21D5}"/>
              </a:ext>
            </a:extLst>
          </p:cNvPr>
          <p:cNvSpPr/>
          <p:nvPr/>
        </p:nvSpPr>
        <p:spPr>
          <a:xfrm>
            <a:off x="5332787" y="1332897"/>
            <a:ext cx="1440000" cy="540000"/>
          </a:xfrm>
          <a:prstGeom prst="actionButtonBlank">
            <a:avLst/>
          </a:prstGeom>
          <a:solidFill>
            <a:srgbClr val="C0000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redoka One" panose="02000000000000000000" pitchFamily="2" charset="0"/>
              </a:rPr>
              <a:t>Gaya </a:t>
            </a:r>
            <a:r>
              <a:rPr lang="en-US" sz="900" dirty="0" err="1">
                <a:latin typeface="Fredoka One" panose="02000000000000000000" pitchFamily="2" charset="0"/>
              </a:rPr>
              <a:t>Belajar</a:t>
            </a:r>
            <a:endParaRPr lang="en-US" sz="900" dirty="0">
              <a:latin typeface="Fredoka One" panose="02000000000000000000" pitchFamily="2" charset="0"/>
            </a:endParaRPr>
          </a:p>
        </p:txBody>
      </p:sp>
      <p:sp>
        <p:nvSpPr>
          <p:cNvPr id="19" name="Action Button: Blank 18">
            <a:hlinkClick r:id="rId14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112D1270-D1F5-A502-7F04-AFDBC2D45E1B}"/>
              </a:ext>
            </a:extLst>
          </p:cNvPr>
          <p:cNvSpPr/>
          <p:nvPr/>
        </p:nvSpPr>
        <p:spPr>
          <a:xfrm>
            <a:off x="715733" y="1984051"/>
            <a:ext cx="1440000" cy="540000"/>
          </a:xfrm>
          <a:prstGeom prst="actionButtonBlank">
            <a:avLst/>
          </a:prstGeom>
          <a:solidFill>
            <a:srgbClr val="C0000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redoka One" panose="02000000000000000000" pitchFamily="2" charset="0"/>
              </a:rPr>
              <a:t>De- Schooling Society</a:t>
            </a:r>
          </a:p>
        </p:txBody>
      </p:sp>
      <p:sp>
        <p:nvSpPr>
          <p:cNvPr id="20" name="Action Button: Blank 19">
            <a:hlinkClick r:id="rId15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AE579F1D-8841-9396-04C9-F4C970923ABB}"/>
              </a:ext>
            </a:extLst>
          </p:cNvPr>
          <p:cNvSpPr/>
          <p:nvPr/>
        </p:nvSpPr>
        <p:spPr>
          <a:xfrm>
            <a:off x="2247671" y="1984051"/>
            <a:ext cx="1440000" cy="540000"/>
          </a:xfrm>
          <a:prstGeom prst="actionButtonBlank">
            <a:avLst/>
          </a:prstGeom>
          <a:solidFill>
            <a:srgbClr val="C0000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redoka One" panose="02000000000000000000" pitchFamily="2" charset="0"/>
              </a:rPr>
              <a:t>Unschooling</a:t>
            </a:r>
          </a:p>
        </p:txBody>
      </p:sp>
      <p:sp>
        <p:nvSpPr>
          <p:cNvPr id="21" name="Action Button: Blank 20">
            <a:hlinkClick r:id="rId16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683E766A-EB82-48B4-E020-2407C241ADC8}"/>
              </a:ext>
            </a:extLst>
          </p:cNvPr>
          <p:cNvSpPr/>
          <p:nvPr/>
        </p:nvSpPr>
        <p:spPr>
          <a:xfrm>
            <a:off x="3790229" y="1984051"/>
            <a:ext cx="1440000" cy="540000"/>
          </a:xfrm>
          <a:prstGeom prst="actionButtonBlank">
            <a:avLst/>
          </a:prstGeom>
          <a:solidFill>
            <a:srgbClr val="C0000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Fredoka One" panose="02000000000000000000" pitchFamily="2" charset="0"/>
              </a:rPr>
              <a:t>Homeschooling</a:t>
            </a:r>
          </a:p>
        </p:txBody>
      </p:sp>
      <p:sp>
        <p:nvSpPr>
          <p:cNvPr id="22" name="Action Button: Blank 21">
            <a:hlinkClick r:id="rId17" action="ppaction://hlinksldjump" highlightClick="1">
              <a:snd r:embed="rId5" name="click.wav"/>
            </a:hlinkClick>
            <a:extLst>
              <a:ext uri="{FF2B5EF4-FFF2-40B4-BE49-F238E27FC236}">
                <a16:creationId xmlns:a16="http://schemas.microsoft.com/office/drawing/2014/main" id="{E2F33366-F235-74E3-A035-712379B9B9A8}"/>
              </a:ext>
            </a:extLst>
          </p:cNvPr>
          <p:cNvSpPr/>
          <p:nvPr/>
        </p:nvSpPr>
        <p:spPr>
          <a:xfrm>
            <a:off x="5339534" y="2001283"/>
            <a:ext cx="1440000" cy="540000"/>
          </a:xfrm>
          <a:prstGeom prst="actionButtonBlank">
            <a:avLst/>
          </a:prstGeom>
          <a:solidFill>
            <a:srgbClr val="C0000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Fredoka One" panose="02000000000000000000" pitchFamily="2" charset="0"/>
              </a:rPr>
              <a:t>Pedagogi</a:t>
            </a:r>
            <a:r>
              <a:rPr lang="en-US" sz="900" dirty="0">
                <a:latin typeface="Fredoka One" panose="02000000000000000000" pitchFamily="2" charset="0"/>
              </a:rPr>
              <a:t> </a:t>
            </a:r>
            <a:r>
              <a:rPr lang="en-US" sz="900" dirty="0" err="1">
                <a:latin typeface="Fredoka One" panose="02000000000000000000" pitchFamily="2" charset="0"/>
              </a:rPr>
              <a:t>Kritis</a:t>
            </a:r>
            <a:endParaRPr lang="en-US" sz="900" dirty="0">
              <a:latin typeface="Fredoka One" panose="02000000000000000000" pitchFamily="2" charset="0"/>
            </a:endParaRPr>
          </a:p>
        </p:txBody>
      </p:sp>
      <p:pic>
        <p:nvPicPr>
          <p:cNvPr id="23" name="Picture 14">
            <a:hlinkClick r:id="rId18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494E5C46-AB61-0F6E-FF1A-8243403834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446837" y="2911873"/>
            <a:ext cx="554731" cy="3820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736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5">
            <a:extLst>
              <a:ext uri="{FF2B5EF4-FFF2-40B4-BE49-F238E27FC236}">
                <a16:creationId xmlns:a16="http://schemas.microsoft.com/office/drawing/2014/main" id="{AF4E30C4-68F2-4C78-855A-A75BE7379E72}"/>
              </a:ext>
            </a:extLst>
          </p:cNvPr>
          <p:cNvGrpSpPr/>
          <p:nvPr/>
        </p:nvGrpSpPr>
        <p:grpSpPr>
          <a:xfrm>
            <a:off x="198437" y="176875"/>
            <a:ext cx="7098508" cy="3269704"/>
            <a:chOff x="0" y="0"/>
            <a:chExt cx="1832162" cy="901457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CECD7D1E-47BA-41F1-8B62-990A6D23EADE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AFC27BD-0B66-4B78-943B-64D36D36BB5A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A3572CA9-4003-4902-80A5-C403C2C4023D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74" name="Picture 73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CC3352D7-3E47-4CF9-BE9F-B05D97A2C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560637" y="1242662"/>
            <a:ext cx="3276600" cy="1524622"/>
            <a:chOff x="0" y="0"/>
            <a:chExt cx="4816098" cy="114550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816098" cy="1145505"/>
            </a:xfrm>
            <a:custGeom>
              <a:avLst/>
              <a:gdLst/>
              <a:ahLst/>
              <a:cxnLst/>
              <a:rect l="l" t="t" r="r" b="b"/>
              <a:pathLst>
                <a:path w="4816098" h="1145505">
                  <a:moveTo>
                    <a:pt x="4691638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91638" y="0"/>
                  </a:lnTo>
                  <a:cubicBezTo>
                    <a:pt x="4760218" y="0"/>
                    <a:pt x="4816098" y="55880"/>
                    <a:pt x="4816098" y="124460"/>
                  </a:cubicBezTo>
                  <a:lnTo>
                    <a:pt x="4816098" y="1021045"/>
                  </a:lnTo>
                  <a:cubicBezTo>
                    <a:pt x="4816098" y="1089625"/>
                    <a:pt x="4760218" y="1145505"/>
                    <a:pt x="4691638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3203347" y="1332747"/>
            <a:ext cx="1672278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 err="1">
                <a:solidFill>
                  <a:srgbClr val="FFFFFF"/>
                </a:solidFill>
                <a:latin typeface="Fredoka One"/>
              </a:rPr>
              <a:t>Instruktivisme</a:t>
            </a:r>
            <a:endParaRPr lang="en-US" sz="1400" dirty="0">
              <a:solidFill>
                <a:srgbClr val="FFFFFF"/>
              </a:solidFill>
              <a:latin typeface="Fredoka One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167106" y="1642764"/>
            <a:ext cx="2419058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  <a:latin typeface="Montserrat"/>
              </a:rPr>
              <a:t>Pendidik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mengambil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peran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sentral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dalam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proses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dan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mentransfer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pengetahuan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itu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langsung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kepada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Peserta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didik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sp>
        <p:nvSpPr>
          <p:cNvPr id="23" name="AutoShape 23"/>
          <p:cNvSpPr/>
          <p:nvPr/>
        </p:nvSpPr>
        <p:spPr>
          <a:xfrm>
            <a:off x="3182829" y="1616506"/>
            <a:ext cx="1566895" cy="7777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5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C88A1764-5697-465D-A382-280FB06742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  <p:sp>
        <p:nvSpPr>
          <p:cNvPr id="76" name="TextBox 16">
            <a:extLst>
              <a:ext uri="{FF2B5EF4-FFF2-40B4-BE49-F238E27FC236}">
                <a16:creationId xmlns:a16="http://schemas.microsoft.com/office/drawing/2014/main" id="{71F13F24-7D85-450A-80D9-DD9B471E4AB4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pic>
        <p:nvPicPr>
          <p:cNvPr id="6" name="Picture 5" descr="A person standing in front of a chalkboard with a group of people&#10;&#10;Description automatically generated with low confidence">
            <a:extLst>
              <a:ext uri="{FF2B5EF4-FFF2-40B4-BE49-F238E27FC236}">
                <a16:creationId xmlns:a16="http://schemas.microsoft.com/office/drawing/2014/main" id="{47474502-1647-C568-3EB7-6BD1F550807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4" r="17334"/>
          <a:stretch/>
        </p:blipFill>
        <p:spPr>
          <a:xfrm>
            <a:off x="1468178" y="1242662"/>
            <a:ext cx="1474631" cy="14746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5">
            <a:extLst>
              <a:ext uri="{FF2B5EF4-FFF2-40B4-BE49-F238E27FC236}">
                <a16:creationId xmlns:a16="http://schemas.microsoft.com/office/drawing/2014/main" id="{AF4E30C4-68F2-4C78-855A-A75BE7379E72}"/>
              </a:ext>
            </a:extLst>
          </p:cNvPr>
          <p:cNvGrpSpPr/>
          <p:nvPr/>
        </p:nvGrpSpPr>
        <p:grpSpPr>
          <a:xfrm>
            <a:off x="198437" y="176875"/>
            <a:ext cx="7098508" cy="3269704"/>
            <a:chOff x="0" y="0"/>
            <a:chExt cx="1832162" cy="901457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CECD7D1E-47BA-41F1-8B62-990A6D23EADE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AFC27BD-0B66-4B78-943B-64D36D36BB5A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A3572CA9-4003-4902-80A5-C403C2C4023D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74" name="Picture 73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CC3352D7-3E47-4CF9-BE9F-B05D97A2C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704495" y="1277923"/>
            <a:ext cx="3444687" cy="1447800"/>
            <a:chOff x="0" y="0"/>
            <a:chExt cx="4899634" cy="114550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32" name="TextBox 32"/>
          <p:cNvSpPr txBox="1"/>
          <p:nvPr/>
        </p:nvSpPr>
        <p:spPr>
          <a:xfrm>
            <a:off x="3246437" y="1367921"/>
            <a:ext cx="2748001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Experimental Learning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202746" y="1692879"/>
            <a:ext cx="287817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  <a:latin typeface="Montserrat"/>
              </a:rPr>
              <a:t>Pengetahuan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terus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menerus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diperoleh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melalui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pengalaman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pribadi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dan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lingkungan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.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Pembelajar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harus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mampu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merefleksikan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pengalaman</a:t>
            </a:r>
            <a:endParaRPr lang="en-US" sz="12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7" name="AutoShape 37"/>
          <p:cNvSpPr/>
          <p:nvPr/>
        </p:nvSpPr>
        <p:spPr>
          <a:xfrm flipV="1">
            <a:off x="3271004" y="1621107"/>
            <a:ext cx="1801889" cy="4233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TextBox 16">
            <a:extLst>
              <a:ext uri="{FF2B5EF4-FFF2-40B4-BE49-F238E27FC236}">
                <a16:creationId xmlns:a16="http://schemas.microsoft.com/office/drawing/2014/main" id="{71F13F24-7D85-450A-80D9-DD9B471E4AB4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pic>
        <p:nvPicPr>
          <p:cNvPr id="6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222DDD60-11D1-8518-1A71-BFE9EA3F4A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  <p:pic>
        <p:nvPicPr>
          <p:cNvPr id="8" name="Picture 7" descr="Two people looking at a computer screen&#10;&#10;Description automatically generated with low confidence">
            <a:extLst>
              <a:ext uri="{FF2B5EF4-FFF2-40B4-BE49-F238E27FC236}">
                <a16:creationId xmlns:a16="http://schemas.microsoft.com/office/drawing/2014/main" id="{586BB1CC-94EA-B374-1CB5-95ABC5C910D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/>
        </p:blipFill>
        <p:spPr>
          <a:xfrm>
            <a:off x="1589124" y="1277923"/>
            <a:ext cx="1502569" cy="15025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648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5">
            <a:extLst>
              <a:ext uri="{FF2B5EF4-FFF2-40B4-BE49-F238E27FC236}">
                <a16:creationId xmlns:a16="http://schemas.microsoft.com/office/drawing/2014/main" id="{AF4E30C4-68F2-4C78-855A-A75BE7379E72}"/>
              </a:ext>
            </a:extLst>
          </p:cNvPr>
          <p:cNvGrpSpPr/>
          <p:nvPr/>
        </p:nvGrpSpPr>
        <p:grpSpPr>
          <a:xfrm>
            <a:off x="198437" y="176875"/>
            <a:ext cx="7098508" cy="3269704"/>
            <a:chOff x="0" y="0"/>
            <a:chExt cx="1832162" cy="901457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CECD7D1E-47BA-41F1-8B62-990A6D23EADE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AFC27BD-0B66-4B78-943B-64D36D36BB5A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A3572CA9-4003-4902-80A5-C403C2C4023D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74" name="Picture 73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CC3352D7-3E47-4CF9-BE9F-B05D97A2C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76" name="TextBox 16">
            <a:extLst>
              <a:ext uri="{FF2B5EF4-FFF2-40B4-BE49-F238E27FC236}">
                <a16:creationId xmlns:a16="http://schemas.microsoft.com/office/drawing/2014/main" id="{71F13F24-7D85-450A-80D9-DD9B471E4AB4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8" name="Group 28">
            <a:extLst>
              <a:ext uri="{FF2B5EF4-FFF2-40B4-BE49-F238E27FC236}">
                <a16:creationId xmlns:a16="http://schemas.microsoft.com/office/drawing/2014/main" id="{B5E80D92-E716-58E2-EC7D-E592BEB5BA59}"/>
              </a:ext>
            </a:extLst>
          </p:cNvPr>
          <p:cNvGrpSpPr/>
          <p:nvPr/>
        </p:nvGrpSpPr>
        <p:grpSpPr>
          <a:xfrm>
            <a:off x="2789237" y="1205817"/>
            <a:ext cx="3444687" cy="1447800"/>
            <a:chOff x="0" y="0"/>
            <a:chExt cx="4899634" cy="1145505"/>
          </a:xfrm>
        </p:grpSpPr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C8CD7EEA-E459-08B5-8F26-C98A3D48355E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3264490" y="1387125"/>
            <a:ext cx="2306113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Multiple Intelligences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246437" y="1662644"/>
            <a:ext cx="2888297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000" dirty="0" err="1">
                <a:solidFill>
                  <a:srgbClr val="FFFFFF"/>
                </a:solidFill>
                <a:latin typeface="Montserrat"/>
              </a:rPr>
              <a:t>Metode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ini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relatif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independen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satu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sama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lain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memimpin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banyak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kecerdasan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sebagai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lawan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dari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faktor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(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tunggal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) '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kecerdasan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umum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) di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antara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kemampuan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1000" dirty="0" err="1">
                <a:solidFill>
                  <a:srgbClr val="FFFFFF"/>
                </a:solidFill>
                <a:latin typeface="Montserrat"/>
              </a:rPr>
              <a:t>berkorelasi</a:t>
            </a:r>
            <a:r>
              <a:rPr lang="en-US" sz="10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sp>
        <p:nvSpPr>
          <p:cNvPr id="24" name="AutoShape 24"/>
          <p:cNvSpPr/>
          <p:nvPr/>
        </p:nvSpPr>
        <p:spPr>
          <a:xfrm>
            <a:off x="3264490" y="1636543"/>
            <a:ext cx="1028109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0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1CBE55D4-02B9-D6FF-C95C-B8CD629F1B0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C625ED-83FC-3AB8-EFBB-CF8971525CD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/>
        </p:blipFill>
        <p:spPr>
          <a:xfrm>
            <a:off x="1589910" y="1191595"/>
            <a:ext cx="1557337" cy="1557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498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5">
            <a:extLst>
              <a:ext uri="{FF2B5EF4-FFF2-40B4-BE49-F238E27FC236}">
                <a16:creationId xmlns:a16="http://schemas.microsoft.com/office/drawing/2014/main" id="{AF4E30C4-68F2-4C78-855A-A75BE7379E72}"/>
              </a:ext>
            </a:extLst>
          </p:cNvPr>
          <p:cNvGrpSpPr/>
          <p:nvPr/>
        </p:nvGrpSpPr>
        <p:grpSpPr>
          <a:xfrm>
            <a:off x="198437" y="176875"/>
            <a:ext cx="7098508" cy="3269704"/>
            <a:chOff x="0" y="0"/>
            <a:chExt cx="1832162" cy="901457"/>
          </a:xfrm>
        </p:grpSpPr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CECD7D1E-47BA-41F1-8B62-990A6D23EADE}"/>
                </a:ext>
              </a:extLst>
            </p:cNvPr>
            <p:cNvSpPr/>
            <p:nvPr/>
          </p:nvSpPr>
          <p:spPr>
            <a:xfrm>
              <a:off x="0" y="0"/>
              <a:ext cx="1832163" cy="901457"/>
            </a:xfrm>
            <a:custGeom>
              <a:avLst/>
              <a:gdLst/>
              <a:ahLst/>
              <a:cxnLst/>
              <a:rect l="l" t="t" r="r" b="b"/>
              <a:pathLst>
                <a:path w="1832163" h="901457">
                  <a:moveTo>
                    <a:pt x="1707702" y="901457"/>
                  </a:moveTo>
                  <a:lnTo>
                    <a:pt x="124460" y="901457"/>
                  </a:lnTo>
                  <a:cubicBezTo>
                    <a:pt x="55880" y="901457"/>
                    <a:pt x="0" y="845577"/>
                    <a:pt x="0" y="7769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07703" y="0"/>
                  </a:lnTo>
                  <a:cubicBezTo>
                    <a:pt x="1776282" y="0"/>
                    <a:pt x="1832163" y="55880"/>
                    <a:pt x="1832163" y="124460"/>
                  </a:cubicBezTo>
                  <a:lnTo>
                    <a:pt x="1832163" y="776997"/>
                  </a:lnTo>
                  <a:cubicBezTo>
                    <a:pt x="1832163" y="845577"/>
                    <a:pt x="1776282" y="901457"/>
                    <a:pt x="1707703" y="9014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AFC27BD-0B66-4B78-943B-64D36D36BB5A}"/>
              </a:ext>
            </a:extLst>
          </p:cNvPr>
          <p:cNvGrpSpPr/>
          <p:nvPr/>
        </p:nvGrpSpPr>
        <p:grpSpPr>
          <a:xfrm>
            <a:off x="198437" y="158252"/>
            <a:ext cx="7098508" cy="633580"/>
            <a:chOff x="0" y="0"/>
            <a:chExt cx="2431602" cy="168398"/>
          </a:xfrm>
        </p:grpSpPr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A3572CA9-4003-4902-80A5-C403C2C4023D}"/>
                </a:ext>
              </a:extLst>
            </p:cNvPr>
            <p:cNvSpPr/>
            <p:nvPr/>
          </p:nvSpPr>
          <p:spPr>
            <a:xfrm>
              <a:off x="0" y="0"/>
              <a:ext cx="2431602" cy="168398"/>
            </a:xfrm>
            <a:custGeom>
              <a:avLst/>
              <a:gdLst/>
              <a:ahLst/>
              <a:cxnLst/>
              <a:rect l="l" t="t" r="r" b="b"/>
              <a:pathLst>
                <a:path w="2431602" h="168398">
                  <a:moveTo>
                    <a:pt x="0" y="0"/>
                  </a:moveTo>
                  <a:lnTo>
                    <a:pt x="2431602" y="0"/>
                  </a:lnTo>
                  <a:lnTo>
                    <a:pt x="2431602" y="168398"/>
                  </a:lnTo>
                  <a:lnTo>
                    <a:pt x="0" y="168398"/>
                  </a:lnTo>
                  <a:close/>
                </a:path>
              </a:pathLst>
            </a:custGeom>
            <a:solidFill>
              <a:srgbClr val="C83737"/>
            </a:solidFill>
          </p:spPr>
        </p:sp>
      </p:grpSp>
      <p:pic>
        <p:nvPicPr>
          <p:cNvPr id="74" name="Picture 73">
            <a:hlinkClick r:id="rId4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CC3352D7-3E47-4CF9-BE9F-B05D97A2C5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236"/>
            <a:ext cx="609600" cy="615635"/>
          </a:xfrm>
          <a:prstGeom prst="rect">
            <a:avLst/>
          </a:prstGeom>
        </p:spPr>
      </p:pic>
      <p:sp>
        <p:nvSpPr>
          <p:cNvPr id="76" name="TextBox 16">
            <a:extLst>
              <a:ext uri="{FF2B5EF4-FFF2-40B4-BE49-F238E27FC236}">
                <a16:creationId xmlns:a16="http://schemas.microsoft.com/office/drawing/2014/main" id="{71F13F24-7D85-450A-80D9-DD9B471E4AB4}"/>
              </a:ext>
            </a:extLst>
          </p:cNvPr>
          <p:cNvSpPr txBox="1"/>
          <p:nvPr/>
        </p:nvSpPr>
        <p:spPr>
          <a:xfrm>
            <a:off x="993580" y="409460"/>
            <a:ext cx="1468539" cy="216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1"/>
              </a:lnSpc>
            </a:pPr>
            <a:r>
              <a:rPr lang="en-US" sz="2400" dirty="0">
                <a:solidFill>
                  <a:srgbClr val="FFFFFF"/>
                </a:solidFill>
                <a:latin typeface="Fredoka One" panose="02000000000000000000" pitchFamily="2" charset="0"/>
              </a:rPr>
              <a:t>MATERI</a:t>
            </a:r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3A027DCC-F6CC-A4AB-E707-495705454F46}"/>
              </a:ext>
            </a:extLst>
          </p:cNvPr>
          <p:cNvGrpSpPr/>
          <p:nvPr/>
        </p:nvGrpSpPr>
        <p:grpSpPr>
          <a:xfrm>
            <a:off x="2179637" y="1190998"/>
            <a:ext cx="3444687" cy="1447800"/>
            <a:chOff x="0" y="0"/>
            <a:chExt cx="4899634" cy="1145505"/>
          </a:xfrm>
        </p:grpSpPr>
        <p:sp>
          <p:nvSpPr>
            <p:cNvPr id="6" name="Freeform 29">
              <a:extLst>
                <a:ext uri="{FF2B5EF4-FFF2-40B4-BE49-F238E27FC236}">
                  <a16:creationId xmlns:a16="http://schemas.microsoft.com/office/drawing/2014/main" id="{4F11B9E8-62A1-6088-B23C-756D8ECA3756}"/>
                </a:ext>
              </a:extLst>
            </p:cNvPr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C83737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3231939" y="1298322"/>
            <a:ext cx="1340081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rgbClr val="FFFFFF"/>
                </a:solidFill>
                <a:latin typeface="Fredoka One"/>
              </a:rPr>
              <a:t>Gaya </a:t>
            </a:r>
            <a:r>
              <a:rPr lang="en-US" sz="1400" dirty="0" err="1">
                <a:solidFill>
                  <a:srgbClr val="FFFFFF"/>
                </a:solidFill>
                <a:latin typeface="Fredoka One"/>
              </a:rPr>
              <a:t>Belajar</a:t>
            </a:r>
            <a:endParaRPr lang="en-US" sz="1400" dirty="0">
              <a:solidFill>
                <a:srgbClr val="FFFFFF"/>
              </a:solidFill>
              <a:latin typeface="Fredoka One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3246437" y="1597865"/>
            <a:ext cx="216976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  <a:latin typeface="Montserrat"/>
              </a:rPr>
              <a:t>Pembelajaran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yang optimal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menuntut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Peserta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didik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menerima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instruksi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yang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disesuaikan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dengan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gaya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belajar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Montserrat"/>
              </a:rPr>
              <a:t>mereka</a:t>
            </a:r>
            <a:r>
              <a:rPr lang="en-US" sz="1200" dirty="0">
                <a:solidFill>
                  <a:srgbClr val="FFFFFF"/>
                </a:solidFill>
                <a:latin typeface="Montserrat"/>
              </a:rPr>
              <a:t>.</a:t>
            </a:r>
          </a:p>
        </p:txBody>
      </p:sp>
      <p:sp>
        <p:nvSpPr>
          <p:cNvPr id="38" name="AutoShape 38"/>
          <p:cNvSpPr/>
          <p:nvPr/>
        </p:nvSpPr>
        <p:spPr>
          <a:xfrm>
            <a:off x="3246437" y="1566059"/>
            <a:ext cx="861194" cy="0"/>
          </a:xfrm>
          <a:prstGeom prst="line">
            <a:avLst/>
          </a:prstGeom>
          <a:ln w="952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14">
            <a:hlinkClick r:id="rId7" action="ppaction://hlinksldjump">
              <a:snd r:embed="rId5" name="click.wav"/>
            </a:hlinkClick>
            <a:extLst>
              <a:ext uri="{FF2B5EF4-FFF2-40B4-BE49-F238E27FC236}">
                <a16:creationId xmlns:a16="http://schemas.microsoft.com/office/drawing/2014/main" id="{53F82F69-4825-46AB-EED0-BE0F86DE234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flipH="1">
            <a:off x="321956" y="2911874"/>
            <a:ext cx="554731" cy="382071"/>
          </a:xfrm>
          <a:prstGeom prst="rect">
            <a:avLst/>
          </a:prstGeom>
        </p:spPr>
      </p:pic>
      <p:pic>
        <p:nvPicPr>
          <p:cNvPr id="9" name="Picture 8" descr="A person and a child looking at a book&#10;&#10;Description automatically generated with medium confidence">
            <a:extLst>
              <a:ext uri="{FF2B5EF4-FFF2-40B4-BE49-F238E27FC236}">
                <a16:creationId xmlns:a16="http://schemas.microsoft.com/office/drawing/2014/main" id="{6C864E7D-27D7-0312-B8EB-A4942DF0F7F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/>
        </p:blipFill>
        <p:spPr>
          <a:xfrm>
            <a:off x="1608573" y="1226574"/>
            <a:ext cx="1393940" cy="1393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5497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LMS_API_VERSION" val="SCORM 2004 (2nd edition)"/>
  <p:tag name="ISPRING_ULTRA_SCORM_COURSE_ID" val="E4767F54-D9C8-4449-9724-6E0D72EE9A6C"/>
  <p:tag name="ISPRING_CMI5_LAUNCH_METHOD" val="any window"/>
  <p:tag name="ISPRINGCLOUDFOLDERID" val="1"/>
  <p:tag name="ISPRINGONLINEFOLDERID" val="1"/>
  <p:tag name="ISPRING_SCORM_RATE_SLIDES" val="0"/>
  <p:tag name="ISPRING_SCORM_PASSING_SCORE" val="0.000000"/>
  <p:tag name="ISPRING_FIRST_PUBLISH" val="1"/>
  <p:tag name="ISPRING_OUTPUT_FOLDER" val="[[&quot;\uFFFDC\uFFFD\uFFFD{7686DE4E-DCB0-42A7-8594-E116AB63222B}&quot;,&quot;C:\\Users\\LENOVO\\Documents&quot;],[&quot;\uFFFD\uFFFD\uFFFD\uFFFD{EAF43647-93CC-4C61-AA6F-D25D82465724}&quot;,&quot;C:\\Users\\Renaldi Setiawan\\Downloads\\nisa&quot;]]"/>
  <p:tag name="ISPRING_UUID" val="{7A6C4311-CA35-4EBC-8CFD-C0E2CDD07898}"/>
  <p:tag name="ISPRING_RESOURCE_FOLDER" val="C:\Users\LENOVO\Downloads\KWU RESE (1) (1)_1\"/>
  <p:tag name="ISPRING_RESOURCE_FOLDER_STATIC" val="C:\Users\LENOVO\Downloads\KWU RESE (1) (1)_1\"/>
  <p:tag name="ISPRING_PRESENTATION_PATH" val="C:\Users\LENOVO\Downloads\KWU RESE (1) (1).pptx"/>
  <p:tag name="ISPRING_SCREEN_RECS_UPDATED" val="C:\Users\LENOVO\Downloads\KWU RESE (1) (1)_1\"/>
  <p:tag name="ISPRING_PRESENTATION_COURSE_TITLE" val="Teori Belajar_Dyah Rif'a Khairunnisa"/>
  <p:tag name="ISPRING_PLAYERS_CUSTOMIZATION_2" val="UEsDBBQAAgAIAA6GPlNrXzME1QIAAPcHAAAPAAAAbm9uZS9wbGF5ZXIueG1spVVbb9owFH6mUv9D5PfaMLStQqHVVAntYa0qdbe3yCQm8erYnu2Qsl+/Y+cCSYFtGhLIOTnfd26fD/HtSymiLTOWK7lEMzxFEZOpyrjMl+jL59XVNbq9ubyItaA7ZiKeLZFUkqEoYzY1XDvAPVJXLNGBAQMpirThynC3A9op0PZB5lN0eTEBF2mXqHBOLwip6xpzCwiZWyUqT2JxqkqiDbNMOmZIkwGKOuzC/RkN31JJ4naa2QOkdv8euCXpOV4sH5DUc6xMTt5MpzPy/f7TU1qwkl5xaR2VKfQLmjgJXVzT9PleZZVg1tsmcZPkE3POJxFsk9gt+OxaRtakS9Q4JCWzlubMYiFzRHq/jrMjaDCdNaEySyTd8pz62hLbeoUR7UlsoYxLK9ein9lurajJkt5+4B+TIxnHG0Ft0fLZQS2B/5m3xQS/xD8fzSVUVK0FtwW8OoTsrceLIMOocRl6HBT7AIpdeRIUGfaz4oZl4fFrr/vpDDWxZCVEyA7bOgUbnFY0dcrs7gABgm3Fgnt94EYfOIA8PBwe4PDYTWZPgroqN4y6yrCuRZN4yzOmHqgxYU43Gyosi8nI2oLJEB2TptZ2OvtJxIUrxdu/GIr3G83khz03kgD4z4l8BI6+H1xm7GXF4bVjJXTUMWi1t2GnBfbh9unYal0eXKCBaa9+GAnUEDlqcgb3PaOOkr2dnIKujaot6KLSGqT/muL1+z4vMk5sNJh+GjE5sgjitLJOlfxXGPVgQ7hFmOkZ8V5eRKc+HeiD5j3k/fQcorkIMKFkkFJ3LTbnsHAttpzVTx3FVWvAGpbWkd3mT6OF5k2P/nZ128gbEt1YxnuLuUo3Xp18Kz3yydiGVsLdHdYyXJYBOqr1+J48xvUNdKrqJ/6LRTXP/F/hbA4NjgrG8wJk8+56fsAgVErFMHwwnYq4UbLrA8YkPDW/YRLdRm4V0ojrhJDiVv5w/A1QSwMEFAACAAgA6YWUVTIbuiL5AwAA4A4AABgAAABub25lL2NvbW1vbl9tZXNzYWdlcy5sbmetV99vqzYUfr/S/R8spPu29W5ve2hTAXEzKwRzwWnavSAXnNS6gDMw6bK/fseGdMndKkJaKUKxkc+P7/vOOeb69q+yQDtRN1JVN86vV784SFSZymW1uXGW7O7n3xzUaF7lvFCVuHEq5aDbyedP1wWvNi3fCPj/+RNC16VoGlg2E7P6d41kfuNEXur6Pk4S4gU4dWPipoHr4SD1XH+eMpp6eEZCZzJTSMPvWaAnsZFVBUEgtbYbTSFzcf21tzrOCWWMLtLIDXHgTDyltSqRx+vLrIXuPZm5jNAw9ZZgOEycSch3csM1QIieWjBfNZfZTjBjJJyBRTfL4IB8koXUe5QIrQGLS60GZIqdSXI5goxGB/iY2o7FbjklFGCL4w41axIybHOpUMXr2gI3wmAUuI84ThMfg1FjmrI0WUYRjRmeQoRGLbJsi44Q2aBKadS0262qtciRrKyg+AnCpRqFTTInYQrubX79NgkIe0wX1GDN2rpC4PzDnIQ0XrjBifX1+n3m70EV/8PLPajkMl5WLsMQZTzvIvdjDBvTdEXY787ErwU36L9I/Yxksq1NbYsdL9qOpr4FDbk7NAw3ivryO8Tt8ez70GmfhiymQaflNMQPDGoXnuPORTG+dybmOXhuGcc4ZF0FpiSxUvXpIgqwleqjatEz3wnT9XZSvFhhikrLum945kWmYKNqB6md0oULsMc4YTHxDaVQ86qu9z91em/1s6rBXYNy2fCnAsgwPg0P5v22Fg247thQpkagcnJVclldDbmGHKEgIzdJVjSGvHClRY042vKmeVF1fpLfsaMhwyT0KUDosyPjpr5fDUOMEsZVXYtMDxuDKF2LTM/IioRTukqZFYIho2wbDYCX20JoYaOVJhWedb1drBUwUwho9xY18G5pGgRoATXizjCMogfQAIiOjjlB586EzseceMQwQ+AxdOZomIE6D9I5SDPjRgnFvu8zhrmdVG0DO4ZNEJDNvrka5ybB35agGOIGb1RAZ/XQqDdyJyCOOhf1oCMoSh9PYYSm35bkj/TOJYHtQD/SzPd2KPB8x6vM3DYy3jYC7eFdLnP7zkjM+v+zlX8jrvuC/NLXcjjFD1/GxnNS/m+oj2styq0ecm0A68O/JApTTm+GcE7ql/l/ndkfwszRlH83Pye3iTEcDQbxTqTOZ+tDI7FKObtLWqFc3h6PZtZJG2OEBfjkeg0mC1lKuEmcYXO5wAbRBJpN13xOMlmptsitsAr53TYgGExtKf47Ddc1fDCY3YI3B2C7Bnj7nii65OLOaTRiKr5q42x+jqRxOUvJ0rMxJym9u4OJtF4PnWAEcv+QCwnviq1UJWz9EOnrqrHfotdfjz5N/wFQSwMEFAACAAgA6YWUVRUeYBujAAAAfwEAACkAAABub25l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6YWUVR9UimowAwAAxw4AACIAAABub25lL2ZsYXNoX3B1Ymxpc2hpbmdfc2V0dGluZ3MueG1s5ZfdT9swEMDf+1dYmXhcA9omTSgtYv2Qqo2CSGHwhNzYbU44duaPduWv3zluS9nKFr4ktj1UTey7353vzuc4OfheCDLj2oCSrWivuRsRLjPFQE5b0dmo//ZjRIylklGhJG9FUkXkoN1ISjcWYPKUW4uihiBGmv3StqLc2nI/jufzeRNMqf2sEs4i3zQzVcSl5oZLy3VcCrrAP7souYmWhBoA/BVKLtXajQYhSSAdKeYEJ8Ba0RCd7Qtq8igOEmOaXU+1cpJ1lFCa6Om4Fb3p9Lp73XcrmUDpQsGlD4dp46AftvuUMfAOUJHCDSc5h2mOnmKw5sBs7p9iL53EvzIqclgz9YyOwsVLu4TjhHI640tjOEKtpVmO+ta0J1QYnsSbQysx8CGkmYUZenarHvydOCFSV5ZK27bVDhE/Da4o8T2YZKI2jC3fyVgJjG3lFJZJMeZsSAseop1eg+yj0F5EJrQAsWhFxyWXJKUSkwuWCsjWusaNjQVbJbW/lD7UQAU5k4DVx8lRGt1aD4vKcqoN3/RqNWN8ZLP2V+UEIwvliIBrTqwiGF1X4FPOyWYKyESrohrFErHECECLM+Bzzg6qUC2B9xm6RBOFQ00sxVJwGyx8c3BDxnyiNHI5nWHh4jiYwG8+CFxSY26hdOXjTvpl0O1dDYbd3sWOXyBlMyqzB8KxnHhR2hfh0wWRyq70MBwZdYZXSWHAqrk6a2s+Pg3risY8P1M27vANFE7Q58SvA7KBfsGUv4yVhyT+jx7UNpvTWbXR/eat0LjFAVMSmDiRYUsCueyANYAZlURJsSA0w6ZsfNuYgXIGR0KDCGjzeA+DPpZp9TaFGTZJpRnXv0eyhcRGmfWVLnwyGfHnXyvqdkYYs1Hv9LAzGpwPRpdXo97FKJxGa/V4a/dMYt/Ut/d4f2i8xhZ/cto7rxP5IQahVoZ6aS3ccR2p4891pE7DmXSycR7VcgF7zDTsGewyAgrAInhFFfOUr4JQbc9cMX/NhvkHVv/6Pglrrz/tHQ0+HX/p/u+74KlxCG+rO1N8516TxFsvQH6mAAkFXqv8obi+NbU/vN9N4u1TjQbS7l4+240fUEsDBBQAAgAIAOmFlFVxV5SdFQEAANECAAAcAAAAbm9uZS9mbGFzaF9za2luX3NldHRpbmdzLnhtbI2S0U6DMBSG730KgveQTY2asCZu6I3RLNle4AAH0gx6SHsg4e2thQ1UiOtV+///19OeNjInqbwWtZGkNv7KFzeeF6VUkj4gs1SF+VbOmiezjZ80zKSClBSj4kCRrqD0xe2bG1Hokv9RZGtey+SQ4ljmYf20ja9Chhr328d497wE1FBgkEB6KjQ1KrP53Wu8iu8m+WE6bUhkfnYHGqYDg2bBusEoHNe9b6DFFyUrYNtnazCaITnn9ExJVO81GtsuZ4ocSmOJP/p4hH0J3WUzcwZmnCXkKCsU6znEOT2moJWFU49djSLXaIv8EvskKkhKfMcuIdDZ5yUy3H3R7ml7x6bCD8pQ1JqqmqNwIrmHGZ/Bzu1XFl9QSwMEFAACAAgA6YWUVdebcJYrAwAAbw4AACEAAABub25lL2h0bWxfcHVibGlzaGluZ19zZXR0aW5ncy54bWzdV01PGzEQvedXWFtxbLaolwolQTQfalRIEBsonJCzdrIjvPbWH0nDr+94nYRAA10oEaiHKNnxzJvxm/FztnH4KxdkxrUBJZvRfv1TRLhMFQM5bUbno97HLxExlkpGhZK8GUkVkcNWrVG4sQCTJdxadDUEYaQ5KGwzyqwtDuJ4Pp/XwRTaryrhLOKbeqryuNDccGm5jgtBF/hlFwU30RKhAgB+ciWXYa1ajZBGQDpRzAlOgDWjARb7zeYiioPDmKY3U62cZG0llCZ6Om5GH9rdzn7n88ongHQg59KzYVpo9GZ7QBkDn5+KBG45yThMMywUuZoDs5n/FXvvRvwnRokctkw9Rlvh3qVdguOCcjrly2RoodbSNMN4a1oTKgxvxJumlRt4BmlqYYaV3YWHeidOiMQVhdK2ZbVDiAfGFUr8CExjojaSLZ/JWAmktiwKpyQfczagOc7EaU9GZEJzEItmNCy4JAmV2FGwVEC6jjBubCzYspO9pfeRBirIuQQcOU5OkuguZ9hKmlFt+GYtqxXj+UxbP5QTjCyUIwJuOLGKIKcux18ZJ5vEk4lWeWkV1FhiBGDGGfA5Z4clQUvAxxJdYYrcYSTOXyG4DRl+OrglYz5RGnE5neG0oh1MwK8/C7igxtyB0lWNe8lxv9O97g863cs9v0HKZlSmzwTHIeJ5YXeCTxdEKruKQzpS6gwvm8KAlWtV9lZ/eRvWc4x9fqVu3MM3kDtBXxN+TcgG9A5bvpssz2n8XyuonDajs/Kg+8NbQuMRB2xJwMSFFNUK5FL3KgCmVBIlxYLQFKXYeNmYgXIGLUEgArR5eYUhHse0fJrCDEVSacb105BsIVEo057SuW8mI/7Sa0ad9gg5G3XPjtqj/kV/dHU96l6Owh20Do+3qmcj9lK+Xdn9VfFQ2Mdvp+ynZ92LKoQPcO+VGtNNKsENq3gNv1fxOgtX0enGNVSpBJSWaTgqKC4CcsDev6NB2foXAJ6clDBbrzwo7+B4/Pe73tprs00WSMJz8EG71ofKBCTdk/7X4XFnp0xANSredhT+lYnwtHoliu+9tjTire83NbTff0ls1X4DUEsDBBQAAgAIAOmFlFWOc/b6agAAAOUAAAAaAAAAbm9uZS9odG1sX3NraW5fc2V0dGluZ3MuanOr5lIAAqUcJQUrhWowG8xPKi0pyc/TS87PK0nNK9HLyy/KTQSrUVJ2AwMlHZyK88tSiwgoTUtMTkUx1NTIwskFp0qEiSZO5i7OlsjqChLTU/WSEpOz04vyS/NSIMqcXV0MXYyVwKpquWoBUEsDBBQAAgAIANBRlVW8fTX3SgAAAEkAAAAXAAAAbm9uZS9sb2NhbF9zZXR0aW5ncy54bWyzsa/IzVEoSy0qzszPs1Uy1DNQUkjNS85PycxLt1UKDXHTtVBSKC5JzEtJzMnPS7VVystXUrC347LJyU9OzAlOLSkBKizWt+MCAFBLAwQUAAIACAAOhj5Tw8SYdkcDAADhCQAAFAAAAHVuaXZlcnNhbC9wbGF5ZXIueG1srVZbb9MwFH7upP2HyO+LWwpsq5IhQKp4ADSp3N4qNzlNTBM72M6y7tdz4txDWphEpVbJ8fk+n8vn43pvHtPEeQCluRQ+Wbhz4oAIZMhF5JOvX9ZXN+TN3eWFlyXsCMrhoU9ywUsAS4gTgg4UzwyC75mJfdIzuMhMnExxqbg5+mQ5R+52p+WCXF7M0EVon8TGZCtKi6JwuUaEiLRM8pJEu4FMaaZAgzCgaBUGcRrsyvwdjd9UCmqOGegeMjPP37gmaTkeNR+QFEtXqoi+mM8X9Menj5sghpRdcaENEwEQBys5s6XcseDwSYZ5Arq0zbwqyA0YUwZhbTPPrPjiRjhaBT6pHLYpaM0i0G4iIkJbv4azIagwjXXLRLgV7IFHrMxtq2sv26KORMdSmSA3NfoAx51kKty29p6/Ryci9vYJ03HNpwe5WP4Dr5OxftvyfTIWm1G+S7iOcakP6azTSdDhrl5qa2xl+7WR7bpkIo6CXzlXENrXb+0JmC9ItWErcxunq4sAF/BpzQIj1fE9wlC6tWzcVilupRTXgloOt91901GQJts9MJMraEo18x54CPIzU8r2686oHDw6MtZYOgR7tEq5blLXEC82afLqH3pT+o1a81Of64wF/I/GfECitiZchPC45uhjIMWaGsBilzbXZIlb7tnFpPNd2jtMA1N3ErApmIhjmIoAz37IDKOdnZ6CgmIaXYJcjbC9hZPgmEdxgl8zyTBePUmTMnWYZOgtnAQnMjhMQFvzSeBOyQIz1HmW4QD4s3h/rrcdoeOWjHTZitGjE+PQC3JtZMqfrNIHc9KsrKTPnN7LC+fUpwG9zXgLuZ6fQ4wmwSCuZi7szxHgXHjgUGwGPFe11c1wiE/M+vJpNOBL0305Y5rpXBq2WWUZz3EweVZ5Nec4z0Y+IexZnpj3/YSGl4eFjhKevjemuL7jWZXFhj+BU/Cw/GuwWGKpnRhKvfvk9c2yx4BaxMk42N6aTu24l6Kpg+tS+1b92nY0N1StlUpmpyTl1b2oMNU8eIdyjJTMRTgSgG1YTa8TnMdvFTAngT1mtHiBx0NmPnmJD3XOt69uu5SvF7cN1sZ1X21cxfKM66gOuJMfrQ9Sm4hXzzV8/A1QSwMEFAACAAgA1VGVVcqjA25sBgAAKBkAAB0AAAB1bml2ZXJzYWwvY29tbW9uX21lc3NhZ2VzLmxuZ61Z227jNhB9L7D/QBgI0ALb7G6BXRRF4gUtM7YQWdRKdLxpUQiMRdtEJNHVxYn71K/ph/VLOqRkx94LJDkBkiCSMWeGwzNnhvTFx8ckRhuR5VKll7135297SKRzFcl0edmbsquff+2hvOBpxGOVisteqnroY//VDxcxT5clXwr4/9UPCF0kIs/hMe/rp6dnJKPLnjcIsWWRILAHDgmxb+PQwQPihANsXYeMhgMyst1ef6RQAT8rge7EUqYpBIHUwrzIYxmJizc1ajcnlDE6CT3sEqfXH6iiUAka8Ow0NBff2CPMbOqGgykAu0Gv7/KNXPICUojuSoBP89OwA8KY7Y4AEc/nYCDvZCyLLQpEUUAuTkV17CHp9YPTM8iot0sfU+uuuZsObQpp8/0qawYSVlhGUqGUZ5lJXAdAz8G3xA8DiwCohqYsDKaeR31GhhChZotMyrjaEJmjVBUoL9drlRUiQjI1hOJHGU5Up9wE17Ybgnuzvvq17djsNpxQnWtWZikC5y/mxKX+BDtH6IvFC8B7PgmIyyCd3pgy2ut7mchFWogMrVeqUF3wNM1CN6RXoUWnLqsZh84+TUlgdt6dTgbEP9MlfcYog/XsPgrOOji6AT/fINQNODuNUDMMCZhg/7rKieUTeDEMZzYb9/pWJrimzYMsVkgG60yLktjwuKz4VWtnk7ud0mHPq3VjF/eAz++brC06gfq7DR06ArG0RxCWStY83SJHLdWPv3z48Pju/YefOsEEQCjnGAgZpPdvWwC5zKdOJQqhSz7Dbuu/3ezolDm2C4Su/+lmDdS9Ab7C30a7qe8DyWuG2oFRDJ0LhxjFuFUlWvGN0M1nI8WD0QcoApnVfUd/MFfwIi0bK2xIJxhIBHXFfNvSBIVCUFm2fV3JTlmsVAbuchTJnN/FQC3tU7NKf76u6q/iltJSBQIWqYTL9LzZ9cx1KB4akk2A3Xik1WK/KEA6gjeU3uiyeQ0uHtJY8QgtMgGANEB8vY7lvBbRmvdezLeNUfh4Bk0MyE6dAPRruHvT65M0QsOM68V2RPFxQHwAyHgushNsQ8N1Y45wHHdDGNujsQO/TIcwlstVDL9F1zg8AkzwRKNS1HKMg2BG/aFOmlZjjtY8zx9UFh2x9HA/m4Bt16JQCBY7ANfNcg8M/JAw+2WZmBfNYBAlNvyu6wqWCgQMmREDXVJJmRdQNsk6FoUw0Uq9FD6vBiWxUFBfsYDZyXAfvJtia6S5g6euNQ4HbC+hDi/T+aqlHRTnN+vjsBpKoMkh5xtjqtFg1vwM6gJiSLtY0GvQwOsuFrcEhkT402RzMK2C7u1EaSd6c641Jt7Wg4Rm00aqMoc3OiUgTWZH8vNubgICfd1lNna+o60V6m4SW8qNgDiySGSNjkDuLTLURfVpav8eXmHbMZ36S+rxrZn6eLTh6VwfJ+Zc7+kWPotkZD7TtDf+/yrl34gXtdSf1V3CHZLPZ13jOWos36kIXhQiWRdNrnXC6vBPiUKX+HdDaLP00/zvh/IX2ZmDMf7Z+3N0XOiyR41BPDNT7XfrpSOpJ38CA4tujjBjxO2txtrtwKa6IzafO57sbPfq6JhhpwvV3tqlNYCr0KkYwRhybCIPYNRJoAu1tzVnj8Pwzamjvf2MDAKbQdeZibtcFo2eTT237q+mnE9vrAcz61GzYTZzyNEtB0DGMoH4oxaY0wnZZaBqEUcrmakyjkz5x/LetAnIbZmIr6fhRaYS8zbm+Y7+VZv6+JwoqsX5lVOvwzy1r+DW+3NQwKfvUkCwD2OMhV1Lzz6Wrva4pRGUj06Fw4Ld6AR1lPBivoJ2vFBlGrUEqo5gQ3KFAaxecyB41jyF1QBfhFG9RfXb3zqB6IkORJTswf5wVSHyPzuD6GXsMarLi0I8Fs1A04FhURDSqyuY5BaLJguGB8chm4c2VvVReWfX8uTMbGD/ixxJedUUE5XAq/Nmv0xf2BmyYMawNZ5A/QWm3FSZwdDZBWFHN4tOfTjS1ZVrARAMEEwWsUDkket664KqL35Amc0hrdef8OweZJ0pFXeKzWygLqei25qe7kDKIpZpp8if11T1gpnthXg4NBdCkEk4799XM0QEB855fTMUq2VrMGuMXegaX+CJSBZdAX1C9hc++lLDXCA4iutvJv77598m++qSsNZkkL3q+Un0Nl/37f1Tbr7TuHhz8BXH/1BLAwQUAAIACADVUZVVFR5gG6MAAAB/AQAALgAAAHVuaXZlcnNhbC9wbGF5YmFja19hbmRfbmF2aWdhdGlvbl9zZXR0aW5ncy54bWx1kEEKgzAQRfeewhsIXYdA16VFqBcYcZRAkgmZUfD2TURtadNl3vs/w4xiFDF+Yl3VtYJZ6CkQRUucUTXvd7YMC169cSCGfMKCvOdKJjcsUWgjMnrZlB7Bcsr/8GN4a2E9P+IjXjDlQmcc6kupsJlc8rCYaWPdGlCPEdOAL5hz6KG3eMO1J4jD4wzsG//VuZs2mx3eaUAdIrkgqvlAVbrXcfQXUEsDBBQAAgAIANVRlVVZnjCJlQMAAN4QAAAnAAAAdW5pdmVyc2FsL2ZsYXNoX3B1Ymxpc2hpbmdfc2V0dGluZ3MueG1s7VjNchpHEL7zFFOb8tGsZMuxo1pQObBUKEtAaTe2dVINOwM7pfnZzA8Yn/w0frA8SXp2AEMk2yvbJKpKDhRsT/fX33T3dO+QnL0THC2oNkzJTnTcPooQlYUiTM470e/54PGLCBmLJcFcSdqJpIrQWbeVVG7KmSkzai2oGgQw0pxWthOV1lancbxcLtvMVNqvKu4s4Jt2oURcaWqotFTHFccr+LKrippojdAAAD5CybVZt9VCKAlIF4o4ThEjwFwyvynMBxybMoqD2hQXN3OtnCQ9xZVGej7tRD/10v5x/+lGJ0D1maDSx8R0QejF9hQTwjwLzDP2nqKSsnkJdJ+cRGjJiC3rn7HXT+LbKDV22Dr2KD0FMZB2DS+oxQRbHB6DP0vfWbMRBBFZSSxYkcMK8vvvRP38+rerSXp5Phy9us7H4/N8OAkkapt4HyeJ9x0lQEg5XdCtnwRbi4sSeIPNDHNDk3hXtFFjPoO4sGwBMaF/ozlznGeuqpS2XasdrWnsCrf0PgOTzJTc27t/RlPFIbU1KahSMaVkhAXdSXZ2w+QANI8jNIM48VUnGldUogxLKDBmMWfFFsC4qbHM1oU1WGu/1AxzBHhwAii6yKJPFMLOihJrQ3epbVaMT2vRfaMcJ2ilHOLshiKrEITYCfhVUrSbfzTTStRSqFCLDGfgccHokpKzOl5rwM85ugIXwoElHIeKUxs8/OHYezSlM6UBl+IFHB6QMxPw2/cCrrAxn0DxhuOj7HzYT6+Ho3769pHfICYLLIt7gkNNUVHZg+DjFZLKbuwgHAV2htZJIYzUa0321v72NGzLGvL8g7Kxh2+YcBz/SPhtQHagD5jyw3i5T+K/yqCx2xIv6oPuD28NDUecQUoCJiwU0JKYXLfBBoAFlkhJvkK4gM5sfNtYMOUMSEKDCNDm2xkGeyjT+mkO7RM8akJ1I8ij4ydPT579/PzFL6ft+M8PHx9/0Wg9syYce3dhaPW+OLVu2Q6UFr56yI79cJSnly97+fD1ML+6ztO3+T5Azel2u05iP0runix+VD3YwTK5TF83Sc4IItGoLtKsEdy4idb4VROtyzAJJztTsBEF6GzzcFKht3EmGFTCwer0H6q1736LCcV6mFp7yIH73kP6X43bw35tPlDksvRi+Ov4vP//mf23IhiettfPvftmEt95IfYrgkkmIKz+PWV7i+4+OzmCG+ydS60WoO3/J9Ft/QVQSwMEFAACAAgA1VGVVbcBRWB/AwAA4QwAACEAAAB1bml2ZXJzYWwvZmxhc2hfc2tpbl9zZXR0aW5ncy54bWyVV11P2zAUfedXVN07HYWtQwqVSlsktA7QYLw7zW1r4diR7ZR1v37XH2nsNqGBCAnfe459P46vRaLeKO9tQSoq+E1/2B+f9XrJspQSuH6BvGBEQy8lCu6zm/7dn8WiP3AQwYR8Bq0pXytjqWw9isC01Frw86XgGvc550LmhPXHX+7sTzKwyFMsgWF15azIEupjvg1/3M46UfwZV7ej2fS6jbAUeUH4biHW4jwly7e1FCXPTGiX5mujbXYFSEb528mIGFX6XkMexTS/mA/nw26UQoJSYEK6nk2Gk+8nWYykwPbZj65+XE06cuqjPm7MAW1LFdWWNhqOLkdXbbSCrCEu8nQ+u5hdtuM57h535cO4HEHDX30ycxT/DuSnNhdFWXxGI4UUa1PQA87IfCc5TJAMrx8SZtfmO0kwCZmDTgpSMZphG4TMnBS/mq8N3FZL/2c4JBJzt6VgT6YJB9PDKCRlMF4RpiAZVEvnVBvx/lhqvE17QGiqQU+Y4hMpFYy1LD2qttW43/BOeRaAvKFGvApW5jB1AQfA2F7jp9NbO1jC+Pa2IEAJW28MIqyNNfIB63qEDIw18tm065Gz3RH80OM4lSBuie9mUH7HjaqPXuAEl1W9qlXlNSctzDVXwdHeUGFykcHY6uqF5mC6lgyszYU0OIop4WRL10Tjw/TL4NKdTUYlgwOHl1qzsBJNNYMmvS1FKRUGg+7XWHoNHkdxL4ea6AWsdIWOjXVTzHMRasGuO0jd77cvnFv3NL4mN/2cyDeQL0Iw1e95Ht5ALLp7l48ZZl7jawrynq9ERw4XGsL9bZxtYOHuYFc40ZosNzmG1JbBvqSus80NTPyxTZ3lZZ6CnKMgKFSKjG0Ot6HrDcNf/UrhHbKY0OJ0TL3B7Tihe8EHBq8AIHK5qa6DWzhPXjJNGWyhGiqBwSbcllmiUP5N+Rp1xZoMLJ0E6WdQLZQQFzsaCK8Yl4inWejooHlNUmUzi0ZKNd3rnaN5X41JI9ZwQtq1V1K0MfqbKoi9ispJSi2eNZHab1qvfe5kCxNOczuB0BEc3+BxHCZE4ctinVUZjux1CObV2m+mKkKDp41i5ux42ESxnsMh+4LXc7ySAOGAtcaz4An4CbtUEJk97CHRm9DgdmzMEV9NO69x0ueFTgaByTUn7ElOOTX/m0xLpUVO/9m95tEr9CHkDPdD3/g/UEsDBBQAAgAIANVRlVUYvDeIjQMAAGgQAAAmAAAAdW5pdmVyc2FsL2h0bWxfcHVibGlzaGluZ19zZXR0aW5ncy54bWztWFuT0kgUfudXdMXyUeKou+pUYMqFTEk5A9QkXuZpqkk3pMu+ZPsC4pO/xh/mL/F0GhAcHDMq7m7VPlCkT/f5zu3rcwjJyTvB0Zxqw5TsREft+xGislCEyVknepmf3nsSIWOxJJgrSTuRVBE66baSyk04M2VGrYWjBgGMNMeV7USltdVxHC8WizYzlfa7ijsL+KZdKBFXmhoqLdVxxfESvuyyoiZaITQAgI9QcqXWbbUQSgLSuSKOU8QIeC6ZDwrz51bwKA6nJrh4O9PKSdJTXGmkZ5NOdKeX9o/6D9dnAlKfCSp9SkwXhF5sjzEhzDuBecbeU1RSNivB2wePIrRgxJb1Y+zPJ/F1lBo7RI49Sk9BCqRdwQtqMcEWh2WwZ+k7a9aCICJLiQUrcthBPvxO1M+vnl+O04uzwfDFVT4aneWDcXCi1ol3cZJ411ACDimnC7qxk2BrcVGC36AzxdzQJN4WrY8xX0BcWDaHnNCv3Jw6zjNXVUrbrtWO1m5sCzfufQMmmSq5E7tfo4niUNnaKSCpmFAyxAJyMD6VEZpCYviyE40qKlGGJRCKWcxZsdEwbmIsszWRTlenn2mGOQKyAOMpOs+iLzZDKEWJtaHbvqx3jK9j0X2tHCdoqRzi7C1FViHIqRPwVFK0XXA01UrUUo6NRYYzsDhndEHJSZ2gFeC3DF2CCeFAE+hfcWqDhb8de48mdKo04FI8h8sCcmYCfvtWwBU25gsoXvt4Nzsb9NOrwbCfvrnrA8RkjmVxS3AgERWVPQg+XiKp7FoP0lFgZ2hdFMJIvdcktvaPl2HDY6jzL6rGDr5hwnH8K+E3CdmCPmDJD2PlNoX/rgeNzZZ4Xl90f3lraLjiDEoSMGGjgG7F5KrvNQAssERK8iXCBbRi49vGnClnQBIaRIA2P+5h0Aea1qsZzEawqAnVjSDvHz14+OiPPx8/eXrcjj99+HjvRqXVkBpz7M2FKdW7cUxd0z1VWnj2kC39wTBPL5718sGrQX55ladv8l2A2qfr7TqJ/ezYP0r8bPp6kkz+uVEyvkhfNSnHEGJvxIQ0awQ3anJq9KLJqYsw+8Zbc6+RC9DLZuFuQjfjTDCo/cGY+ZvYtfeHCruRXoGQh2HXvzlVey/i/6lqzCqzr2uhjArmlX5T+zpQ1rL0fPDX6Kx/0PSxZvn7D5LuZ9MXVpv3x50XxiTe+0bbAvnuvwPd1mdQSwMEFAACAAgA1VGVVQHwXYK8AQAAjQYAAB8AAAB1bml2ZXJzYWwvaHRtbF9za2luX3NldHRpbmdzLmpzjZRRT8IwEMff/RRkvhqiA534hgwTEh5M9M340G3HWOh6TVsQNH5314HQbjdlfaF/fvtf77q7r4te9QRp0HvofdW/6/2zv681sJpRa7jydd6hl1YPNC8yeC1K4IWAoIFsfl89yt8ngjIORG2a7F6srXb8ArT/LBjXLi4JC0VomtA2lOEHAW4p8NNL7ZDWPiWnzsnaGBT9FIUBYfoCVclqJrh8qh83wwaMG1D/oAuWgmd6G94/xp3kyXH4GMWTkculWEomdnPMsZ+wdJUrXIvsEH9gl0svdxJUdeOrrrC80GZmoGwGnt5Mw2nYTUoFWsMh7igeh+M7EuYsAe4mFA3vh+M/UM+4XdAGvSl0YX7pKIwG0dClJcuhVaXJNL6JBz4mKq9WNVvB95yBrelKRnK2A3WOFcq1POMCpcLcVqSNRnaRKEeWFSLfc/HILpKzh7W2Xd9GPTL6Cars+FVc2+UyrWJ4bVb6XbqfDU7bLYkuLrumzRmjwpDNrhtR59Sc4JRIxUVCk9TLp7nlncY0R4/dv1V5M7UC9YrIq3Fqbwl0NV1AzcQCrcCMYemyrLQqn3d3cpBHT89OsnnOi+8fUEsDBBQAAgAIANVRlVWUE7MiaQAAAG4AAAAcAAAAdW5pdmVyc2FsL2xvY2FsX3NldHRpbmdzLnhtbA3MMQ6DMAxA0Z1TWN4p7daBwMZWltIDWMRFkRwbkYDg9mT7w9Nv+zMKHLylYOrw9XgisM7mgy4Of9NQvxFSJvUkpuxQDaHvqlZsJvlyzgUmWIUu3iaOJTKPFIscdhGo4VNe/8Aem666AVBLAwQUAAIACADVUZVVS5x1/vwAAAAQDQAAFwAAAHVuaXZlcnNhbC91bml2ZXJzYWwucG5n6wzwc+flkuJiYGDg9fRwCWJgYFZkYGCK52ADimRsvPkNSDEWB7k7Maw7J/MSyGFJd/R1ZGDY2M/9J5EVyOcs8IgsZmAQUwVhRs8glQ8MDDxLPV0cQyri3l7fyNtgwHDA4N/+Tfxf2jZdaOzl0pys+7QjhpuBQSHFiYGhYQonIwNDkBoLA4PHTAGgYCoxgrK+JyScJ6l4ToqbazUPqKDhbAvQJZrCTAwMS3w4GBgmGAH94HBqVHBUcFRwVHBUcFRwVHBUcFRwVHBUcGgLrkxxArb7VTLNn9fkPdy9GNQn+HGaDHNbru1inPJCz//HVZ61QDEGT1c/l3VOCU0AUEsDBBQAAgAIANVRlVXUtwyxSgAAAGoAAAAbAAAAdW5pdmVyc2FsL3VuaXZlcnNhbC5wbmcueG1ss7GvyM1RKEstKs7Mz7NVMtQzULK34+WyKShKLctMLVeoAIoZ6RlAgJJCJSq3PDOlJMNWydzcHCGWkZqZnlFiq2RqYQwX1AcaCQBQSwECAAAUAAIACAAOhj5Ta18zBNUCAAD3BwAADwAAAAAAAAABAAAAAAAAAAAAbm9uZS9wbGF5ZXIueG1sUEsBAgAAFAACAAgA6YWUVTIbuiL5AwAA4A4AABgAAAAAAAAAAQAAAAAAAgMAAG5vbmUvY29tbW9uX21lc3NhZ2VzLmxuZ1BLAQIAABQAAgAIAOmFlFUVHmAbowAAAH8BAAApAAAAAAAAAAEAAAAAADEHAABub25lL3BsYXliYWNrX2FuZF9uYXZpZ2F0aW9uX3NldHRpbmdzLnhtbFBLAQIAABQAAgAIAOmFlFUfVIpqMAMAAMcOAAAiAAAAAAAAAAEAAAAAABsIAABub25lL2ZsYXNoX3B1Ymxpc2hpbmdfc2V0dGluZ3MueG1sUEsBAgAAFAACAAgA6YWUVXFXlJ0VAQAA0QIAABwAAAAAAAAAAQAAAAAAiwsAAG5vbmUvZmxhc2hfc2tpbl9zZXR0aW5ncy54bWxQSwECAAAUAAIACADphZRV15twlisDAABvDgAAIQAAAAAAAAABAAAAAADaDAAAbm9uZS9odG1sX3B1Ymxpc2hpbmdfc2V0dGluZ3MueG1sUEsBAgAAFAACAAgA6YWUVY5z9vpqAAAA5QAAABoAAAAAAAAAAQAAAAAARBAAAG5vbmUvaHRtbF9za2luX3NldHRpbmdzLmpzUEsBAgAAFAACAAgA0FGVVbx9NfdKAAAASQAAABcAAAAAAAAAAQAAAAAA5hAAAG5vbmUvbG9jYWxfc2V0dGluZ3MueG1sUEsBAgAAFAACAAgADoY+U8PEmHZHAwAA4QkAABQAAAAAAAAAAQAAAAAAZREAAHVuaXZlcnNhbC9wbGF5ZXIueG1sUEsBAgAAFAACAAgA1VGVVcqjA25sBgAAKBkAAB0AAAAAAAAAAQAAAAAA3hQAAHVuaXZlcnNhbC9jb21tb25fbWVzc2FnZXMubG5nUEsBAgAAFAACAAgA1VGVVRUeYBujAAAAfwEAAC4AAAAAAAAAAQAAAAAAhRsAAHVuaXZlcnNhbC9wbGF5YmFja19hbmRfbmF2aWdhdGlvbl9zZXR0aW5ncy54bWxQSwECAAAUAAIACADVUZVVWZ4wiZUDAADeEAAAJwAAAAAAAAABAAAAAAB0HAAAdW5pdmVyc2FsL2ZsYXNoX3B1Ymxpc2hpbmdfc2V0dGluZ3MueG1sUEsBAgAAFAACAAgA1VGVVbcBRWB/AwAA4QwAACEAAAAAAAAAAQAAAAAATiAAAHVuaXZlcnNhbC9mbGFzaF9za2luX3NldHRpbmdzLnhtbFBLAQIAABQAAgAIANVRlVUYvDeIjQMAAGgQAAAmAAAAAAAAAAEAAAAAAAwkAAB1bml2ZXJzYWwvaHRtbF9wdWJsaXNoaW5nX3NldHRpbmdzLnhtbFBLAQIAABQAAgAIANVRlVUB8F2CvAEAAI0GAAAfAAAAAAAAAAEAAAAAAN0nAAB1bml2ZXJzYWwvaHRtbF9za2luX3NldHRpbmdzLmpzUEsBAgAAFAACAAgA1VGVVZQTsyJpAAAAbgAAABwAAAAAAAAAAQAAAAAA1ikAAHVuaXZlcnNhbC9sb2NhbF9zZXR0aW5ncy54bWxQSwECAAAUAAIACADVUZVVS5x1/vwAAAAQDQAAFwAAAAAAAAAAAAAAAAB5KgAAdW5pdmVyc2FsL3VuaXZlcnNhbC5wbmdQSwECAAAUAAIACADVUZVV1LcMsUoAAABqAAAAGwAAAAAAAAABAAAAAACqKwAAdW5pdmVyc2FsL3VuaXZlcnNhbC5wbmcueG1sUEsFBgAAAAASABIAVgUAAC0sAAAAAA=="/>
  <p:tag name="ISPRING_CURRENT_PLAYER_ID" val="universal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50,&quot;optimizeImageForResolution&quot;:&quot;T_FALSE&quot;},&quot;audioQuality&quot;:40,&quot;videoQuality&quot;:40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ULTRA_SCORM_COURCE_TITLE" val="Dyah Rif'a Khairunnisa_Teori Belajar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Dyah Rif'a Khairunnisa_Teori Belajar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57109789-31EA-4404-A9F4-BDFA83BD55D6}:27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GENSWF_SLIDE_UID" val="{7D8B154A-7617-4A23-9D92-F758249F1C4F}:262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0D9E86BD-7946-4B85-AE30-D751B4A0D70C}:27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35DE5264-B763-4233-8176-24E2EFB70AA4}:27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B18751F0-6DF3-49F2-AAE2-889F7355A911}:28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8B09FBDD-DDE9-4AC5-B301-6C289D9F371B}:3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GENSWF_SLIDE_UID" val="{3017D86E-7EAD-40E5-9371-06D0A62802DB}:263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BE9303AD-84DA-4EC6-B36A-716782CBD19A}:2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26E7B6BE-DF50-4B04-BC91-4C477D32755D}:28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FA37FCC3-406B-4949-BD63-B085A615BCD2}:2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GENSWF_SLIDE_UID" val="{1896C609-FC76-4AEB-A7D8-AD0917219634}:256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GENSWF_SLIDE_UID" val="{68296DA7-68DA-432F-9C57-287540AD6F7B}:264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94AE7077-961B-4844-A942-1D864423D97F}:28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0A303BE6-D27B-4E06-A2F1-582406A2EB0C}:28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909F3BF8-C7D9-4FC1-8CF5-7DFD47A4F257}:28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DCDD5B0D-857D-48AC-9A15-A2AACFF6B98F}:30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GENSWF_SLIDE_UID" val="{371EDD0B-77B6-4BA3-90A9-24FE1DE32686}:265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E060F824-7782-41DE-893A-33847368ED0F}:28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97C05362-862A-4505-BC3A-3AC5F7A3DEFD}:28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3ABF6E0B-89B6-4D6C-ADC0-3743BF2BDBFA}:28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GENSWF_SLIDE_UID" val="{087C04C4-27E9-494F-9805-BE6B112502F5}:266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GENSWF_SLIDE_UID" val="{2A3AD2EE-F422-4B7E-B945-D7B985E62743}:258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E323260F-63A1-48A3-80CA-B05102DC8AB6}:29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3C85ABEE-9CAD-4ECF-BEF7-4EDC8585E717}:29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9D3AD200-3AA5-4136-8172-C90834681085}:29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ED17CC5A-F3E6-4FC1-9460-D16C42390298}:30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GENSWF_SLIDE_UID" val="{06192A08-E8A8-4D68-AF25-5B66600201CA}:267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C27FC1CF-F0CE-41AB-AA27-7D04F8C8494E}:29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EF948DA9-C921-4FB2-A59B-47B01EAF979D}:29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54FC06C5-A453-4E04-A6BB-55F55EDEA089}:29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GENSWF_SLIDE_UID" val="{E2ABF4C5-4FB1-4531-BC07-D6F54EFA5E13}:268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10F84F1B-6E99-4CF1-B1CE-2B7FF0412DD0}:2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GENSWF_SLIDE_UID" val="{7383E702-05F0-41A1-933A-A5943CA720AC}:274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863E3378-4100-4AC0-B35F-35EEC911D254}:29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C2997641-9065-44A0-8F19-0366F651717E}:29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GENSWF_SLIDE_UID" val="{CC1FC31F-F5F9-4294-B789-B5E33B54D25F}:269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GENSWF_SLIDE_UID" val="{260FF795-444E-44C8-9DB3-A93D3C05F564}:273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GENSWF_SLIDE_UID" val="{756A1377-7E2A-4F09-A895-52C253619654}:271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GENSWF_SLIDE_UID" val="{2B16757A-7313-45F4-8519-6FA641AC7855}:259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909C1070-4995-4B2B-914D-07FAA0C7F7A7}:29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GENSWF_SLIDE_UID" val="{D723AF20-BEB1-4DF2-B1BB-6D444A636C82}:261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67BCB2D0-9481-4CB1-98D1-2FFB3EDC30FE}:2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0"/>
  <p:tag name="ISPRING_SLIDE_INDENT_LEVEL" val="0"/>
  <p:tag name="ISPRING_CUSTOM_TIMING_USED" val="0"/>
  <p:tag name="ISPRING_PLAYER_PLAYLIST_ID" val="5566c8b170446a700e500748f79d5e7a13a809cc"/>
  <p:tag name="ISPRING_SLIDE_BRANCHING_PROPERTIES" val="&lt;BranchingProperties&gt;&lt;nextAction&gt;&lt;action&gt;1&lt;/action&gt;&lt;/nextAction&gt;&lt;prevAction&gt;&lt;action&gt;1&lt;/action&gt;&lt;/prevAction&gt;&lt;lock&gt;0&lt;/lock&gt;&lt;/BranchingProperties&gt;&#10;"/>
  <p:tag name="GENSWF_SLIDE_UID" val="{4FBA383E-0693-4F39-B0A8-0A8009B191BC}:2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1113</Words>
  <Application>Microsoft Office PowerPoint</Application>
  <PresentationFormat>Custom</PresentationFormat>
  <Paragraphs>197</Paragraphs>
  <Slides>43</Slides>
  <Notes>43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Calibri</vt:lpstr>
      <vt:lpstr>Montserrat Classic Bold</vt:lpstr>
      <vt:lpstr>Open Sans Bold</vt:lpstr>
      <vt:lpstr>Montserrat</vt:lpstr>
      <vt:lpstr>Fredoka One</vt:lpstr>
      <vt:lpstr>Arial</vt:lpstr>
      <vt:lpstr>Advent Pro Bold</vt:lpstr>
      <vt:lpstr>Muli Regular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Dyah Rif'a Khairunnisa_Teori Belajar</dc:title>
  <cp:lastModifiedBy>Dyah Rif'a Khairunnisa</cp:lastModifiedBy>
  <cp:revision>86</cp:revision>
  <dcterms:created xsi:type="dcterms:W3CDTF">2006-08-16T00:00:00Z</dcterms:created>
  <dcterms:modified xsi:type="dcterms:W3CDTF">2022-12-21T06:11:33Z</dcterms:modified>
  <dc:identifier>DAFUgb8d5Y0</dc:identifier>
</cp:coreProperties>
</file>