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22" r:id="rId2"/>
    <p:sldId id="312" r:id="rId3"/>
    <p:sldId id="332" r:id="rId4"/>
    <p:sldId id="323" r:id="rId5"/>
    <p:sldId id="350" r:id="rId6"/>
    <p:sldId id="351" r:id="rId7"/>
    <p:sldId id="352" r:id="rId8"/>
    <p:sldId id="353" r:id="rId9"/>
    <p:sldId id="354" r:id="rId10"/>
    <p:sldId id="356" r:id="rId11"/>
    <p:sldId id="355" r:id="rId12"/>
    <p:sldId id="358" r:id="rId13"/>
    <p:sldId id="331" r:id="rId14"/>
    <p:sldId id="333" r:id="rId15"/>
    <p:sldId id="335" r:id="rId16"/>
    <p:sldId id="336" r:id="rId17"/>
    <p:sldId id="334" r:id="rId18"/>
    <p:sldId id="348" r:id="rId19"/>
  </p:sldIdLst>
  <p:sldSz cx="9144000" cy="6858000" type="screen4x3"/>
  <p:notesSz cx="5708650" cy="8443913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AF"/>
    <a:srgbClr val="00CCFF"/>
    <a:srgbClr val="A73EF8"/>
    <a:srgbClr val="0099CC"/>
    <a:srgbClr val="2B298F"/>
    <a:srgbClr val="A7AF09"/>
    <a:srgbClr val="0099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5"/>
    <p:restoredTop sz="82915" autoAdjust="0"/>
  </p:normalViewPr>
  <p:slideViewPr>
    <p:cSldViewPr showGuides="1">
      <p:cViewPr varScale="1">
        <p:scale>
          <a:sx n="56" d="100"/>
          <a:sy n="56" d="100"/>
        </p:scale>
        <p:origin x="1575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473325" cy="422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6848" tIns="0" rIns="16848" bIns="0" numCol="1" anchor="t" anchorCtr="0" compatLnSpc="1"/>
          <a:lstStyle>
            <a:lvl1pPr defTabSz="808355" eaLnBrk="0" hangingPunct="0">
              <a:defRPr kumimoji="1" sz="900" i="1">
                <a:latin typeface="Arial" panose="020B0604020202020204" pitchFamily="34" charset="0"/>
              </a:defRPr>
            </a:lvl1pPr>
          </a:lstStyle>
          <a:p>
            <a:pPr marL="0" marR="0" lvl="0" indent="0" algn="l" defTabSz="8083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235325" y="0"/>
            <a:ext cx="2473325" cy="422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6848" tIns="0" rIns="16848" bIns="0" numCol="1" anchor="t" anchorCtr="0" compatLnSpc="1"/>
          <a:lstStyle>
            <a:lvl1pPr algn="r" defTabSz="808355" eaLnBrk="0" hangingPunct="0">
              <a:defRPr kumimoji="1" sz="900" i="1">
                <a:latin typeface="Arial" panose="020B0604020202020204" pitchFamily="34" charset="0"/>
              </a:defRPr>
            </a:lvl1pPr>
          </a:lstStyle>
          <a:p>
            <a:pPr marL="0" marR="0" lvl="0" indent="0" algn="r" defTabSz="8083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021638"/>
            <a:ext cx="2473325" cy="422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6848" tIns="0" rIns="16848" bIns="0" numCol="1" anchor="b" anchorCtr="0" compatLnSpc="1"/>
          <a:lstStyle>
            <a:lvl1pPr defTabSz="808355" eaLnBrk="0" hangingPunct="0">
              <a:defRPr kumimoji="1" sz="900" i="1">
                <a:latin typeface="Arial" panose="020B0604020202020204" pitchFamily="34" charset="0"/>
              </a:defRPr>
            </a:lvl1pPr>
          </a:lstStyle>
          <a:p>
            <a:pPr marL="0" marR="0" lvl="0" indent="0" algn="l" defTabSz="8083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473325" cy="422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6848" tIns="0" rIns="16848" bIns="0" numCol="1" anchor="t" anchorCtr="0" compatLnSpc="1"/>
          <a:lstStyle>
            <a:lvl1pPr defTabSz="808355" eaLnBrk="0" hangingPunct="0">
              <a:defRPr kumimoji="1" sz="900" i="1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8083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235325" y="0"/>
            <a:ext cx="2473325" cy="422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6848" tIns="0" rIns="16848" bIns="0" numCol="1" anchor="t" anchorCtr="0" compatLnSpc="1"/>
          <a:lstStyle>
            <a:lvl1pPr algn="r" defTabSz="808355" eaLnBrk="0" hangingPunct="0">
              <a:defRPr kumimoji="1" sz="900" i="1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8083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021638"/>
            <a:ext cx="2473325" cy="422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6848" tIns="0" rIns="16848" bIns="0" numCol="1" anchor="b" anchorCtr="0" compatLnSpc="1"/>
          <a:lstStyle>
            <a:lvl1pPr defTabSz="808355" eaLnBrk="0" hangingPunct="0">
              <a:defRPr kumimoji="1" sz="900" i="1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8083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235325" y="8021638"/>
            <a:ext cx="2473325" cy="422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6848" tIns="0" rIns="16848" bIns="0" numCol="1" anchor="b" anchorCtr="0" compatLnSpc="1"/>
          <a:lstStyle>
            <a:lvl1pPr algn="r" defTabSz="808355" eaLnBrk="1" hangingPunct="1">
              <a:defRPr sz="900" i="1" noProof="1" dirty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8083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D11434-D3C7-4056-A7C4-9B77D8802B0F}" type="slidenum">
              <a:rPr kumimoji="0" lang="en-US" altLang="zh-CN" sz="900" b="0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1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0413" y="4011613"/>
            <a:ext cx="4187825" cy="3798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1431" tIns="40716" rIns="81431" bIns="4071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notes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</a:p>
        </p:txBody>
      </p:sp>
      <p:sp>
        <p:nvSpPr>
          <p:cNvPr id="3079" name="Rectangle 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52475" y="639763"/>
            <a:ext cx="4205288" cy="31543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318125" y="8078788"/>
            <a:ext cx="3333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1431" tIns="40716" rIns="81431" bIns="40716" anchor="ctr">
            <a:spAutoFit/>
          </a:bodyPr>
          <a:lstStyle>
            <a:lvl1pPr defTabSz="80835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defTabSz="80835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defTabSz="80835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defTabSz="80835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defTabSz="80835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defTabSz="80835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defTabSz="80835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defTabSz="80835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defTabSz="80835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8083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18E193-FE6A-4A1A-968F-A28CF46B493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235325" y="8021638"/>
            <a:ext cx="2473325" cy="422275"/>
          </a:xfrm>
          <a:prstGeom prst="rect">
            <a:avLst/>
          </a:prstGeom>
          <a:noFill/>
          <a:ln w="9525">
            <a:noFill/>
          </a:ln>
        </p:spPr>
        <p:txBody>
          <a:bodyPr lIns="16848" tIns="0" rIns="16848" bIns="0" anchor="b"/>
          <a:lstStyle/>
          <a:p>
            <a:pPr lvl="0" algn="r" defTabSz="808355" eaLnBrk="1" hangingPunct="1"/>
            <a:fld id="{9A0DB2DC-4C9A-4742-B13C-FB6460FD3503}" type="slidenum">
              <a:rPr lang="en-US" altLang="zh-CN" sz="900" i="1" dirty="0">
                <a:latin typeface="Times New Roman" panose="02020603050405020304" pitchFamily="18" charset="0"/>
              </a:rPr>
              <a:t>5</a:t>
            </a:fld>
            <a:endParaRPr lang="en-US" altLang="zh-CN" sz="900" i="1" dirty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/>
          </p:cNvSpPr>
          <p:nvPr>
            <p:ph type="body"/>
          </p:nvPr>
        </p:nvSpPr>
        <p:spPr>
          <a:xfrm>
            <a:off x="760413" y="4011613"/>
            <a:ext cx="4187825" cy="3798887"/>
          </a:xfrm>
        </p:spPr>
        <p:txBody>
          <a:bodyPr wrap="square" lIns="81431" tIns="40716" rIns="81431" bIns="40716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235325" y="8021638"/>
            <a:ext cx="2473325" cy="422275"/>
          </a:xfrm>
          <a:prstGeom prst="rect">
            <a:avLst/>
          </a:prstGeom>
          <a:noFill/>
          <a:ln w="9525">
            <a:noFill/>
          </a:ln>
        </p:spPr>
        <p:txBody>
          <a:bodyPr lIns="16848" tIns="0" rIns="16848" bIns="0" anchor="b"/>
          <a:lstStyle/>
          <a:p>
            <a:pPr lvl="0" algn="r" defTabSz="808355" eaLnBrk="1" hangingPunct="1"/>
            <a:fld id="{9A0DB2DC-4C9A-4742-B13C-FB6460FD3503}" type="slidenum">
              <a:rPr lang="en-US" altLang="zh-CN" sz="900" i="1" dirty="0">
                <a:latin typeface="Times New Roman" panose="02020603050405020304" pitchFamily="18" charset="0"/>
              </a:rPr>
              <a:t>6</a:t>
            </a:fld>
            <a:endParaRPr lang="en-US" altLang="zh-CN" sz="900" i="1" dirty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/>
          </p:cNvSpPr>
          <p:nvPr>
            <p:ph type="body"/>
          </p:nvPr>
        </p:nvSpPr>
        <p:spPr>
          <a:xfrm>
            <a:off x="760413" y="4011613"/>
            <a:ext cx="4187825" cy="3798887"/>
          </a:xfrm>
        </p:spPr>
        <p:txBody>
          <a:bodyPr wrap="square" lIns="81431" tIns="40716" rIns="81431" bIns="40716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/>
          </p:nvPr>
        </p:nvSpPr>
        <p:spPr>
          <a:xfrm>
            <a:off x="760413" y="4011613"/>
            <a:ext cx="4187825" cy="3798887"/>
          </a:xfrm>
        </p:spPr>
        <p:txBody>
          <a:bodyPr wrap="square" lIns="81431" tIns="40716" rIns="81431" bIns="40716" anchor="t"/>
          <a:lstStyle/>
          <a:p>
            <a:pPr lvl="0"/>
            <a:r>
              <a:rPr lang="zh-CN" altLang="en-US" dirty="0"/>
              <a:t>如果数据部分小于</a:t>
            </a:r>
            <a:r>
              <a:rPr lang="en-US" altLang="zh-CN" dirty="0"/>
              <a:t>46</a:t>
            </a:r>
            <a:r>
              <a:rPr lang="zh-CN" altLang="en-US" dirty="0"/>
              <a:t>个字节，需要利用填充字段填充若干字节的</a:t>
            </a:r>
            <a:r>
              <a:rPr lang="en-US" altLang="zh-CN" dirty="0"/>
              <a:t>0</a:t>
            </a:r>
            <a:r>
              <a:rPr lang="zh-CN" altLang="en-US" dirty="0"/>
              <a:t>，让数据字段大于</a:t>
            </a:r>
            <a:r>
              <a:rPr lang="en-US" altLang="zh-CN" dirty="0"/>
              <a:t>46</a:t>
            </a:r>
            <a:r>
              <a:rPr lang="zh-CN" altLang="en-US" dirty="0"/>
              <a:t>个字节；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接收端处理：</a:t>
            </a:r>
            <a:r>
              <a:rPr lang="en-US" altLang="zh-CN" dirty="0"/>
              <a:t>IP</a:t>
            </a:r>
            <a:r>
              <a:rPr lang="zh-CN" altLang="en-US" dirty="0"/>
              <a:t>分组中有一个总长度字段，表示完整</a:t>
            </a:r>
            <a:r>
              <a:rPr lang="en-US" altLang="zh-CN" dirty="0"/>
              <a:t>IP</a:t>
            </a:r>
            <a:r>
              <a:rPr lang="zh-CN" altLang="en-US" dirty="0"/>
              <a:t>分组多大，这样可以将填充字段区分并丢弃。</a:t>
            </a:r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235325" y="8021638"/>
            <a:ext cx="2473325" cy="422275"/>
          </a:xfrm>
          <a:prstGeom prst="rect">
            <a:avLst/>
          </a:prstGeom>
          <a:noFill/>
          <a:ln w="9525">
            <a:noFill/>
          </a:ln>
        </p:spPr>
        <p:txBody>
          <a:bodyPr lIns="16848" tIns="0" rIns="16848" bIns="0" anchor="b"/>
          <a:lstStyle/>
          <a:p>
            <a:pPr lvl="0" algn="r" defTabSz="808355" eaLnBrk="1" hangingPunct="1"/>
            <a:fld id="{9A0DB2DC-4C9A-4742-B13C-FB6460FD3503}" type="slidenum">
              <a:rPr lang="en-US" altLang="zh-CN" sz="900" i="1" dirty="0">
                <a:latin typeface="Times New Roman" panose="02020603050405020304" pitchFamily="18" charset="0"/>
              </a:rPr>
              <a:t>7</a:t>
            </a:fld>
            <a:endParaRPr lang="en-US" altLang="zh-CN" sz="9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/>
          </p:nvPr>
        </p:nvSpPr>
        <p:spPr>
          <a:xfrm>
            <a:off x="760413" y="4011613"/>
            <a:ext cx="4187825" cy="3798887"/>
          </a:xfrm>
        </p:spPr>
        <p:txBody>
          <a:bodyPr wrap="square" lIns="81431" tIns="40716" rIns="81431" bIns="40716" anchor="t"/>
          <a:lstStyle/>
          <a:p>
            <a:pPr lvl="0"/>
            <a:r>
              <a:rPr lang="zh-CN" altLang="zh-CN" dirty="0"/>
              <a:t>在网络环境中，不同计算机进程之间的通信通常采用</a:t>
            </a:r>
            <a:r>
              <a:rPr lang="en-US" altLang="zh-CN" dirty="0"/>
              <a:t>C/S</a:t>
            </a:r>
            <a:r>
              <a:rPr lang="zh-CN" altLang="zh-CN" dirty="0"/>
              <a:t>模式，服务器在周知端口上开启一项服务，等待客户机连接请求，建立</a:t>
            </a:r>
            <a:r>
              <a:rPr lang="en-US" altLang="zh-CN" dirty="0"/>
              <a:t>TCP</a:t>
            </a:r>
            <a:r>
              <a:rPr lang="zh-CN" altLang="zh-CN" dirty="0"/>
              <a:t>连接，并提供服务。本实验利用操作系统提供的</a:t>
            </a:r>
            <a:r>
              <a:rPr lang="en-US" altLang="zh-CN" dirty="0"/>
              <a:t>connect()</a:t>
            </a:r>
            <a:r>
              <a:rPr lang="zh-CN" altLang="zh-CN" dirty="0"/>
              <a:t>系统调用来判断</a:t>
            </a:r>
            <a:r>
              <a:rPr lang="en-US" altLang="zh-CN" dirty="0"/>
              <a:t>TCP</a:t>
            </a:r>
            <a:r>
              <a:rPr lang="zh-CN" altLang="zh-CN" dirty="0"/>
              <a:t>应用服务器某端口是否开放。若端口处于侦听状态，则</a:t>
            </a:r>
            <a:r>
              <a:rPr lang="en-US" altLang="zh-CN" dirty="0"/>
              <a:t>connect()</a:t>
            </a:r>
            <a:r>
              <a:rPr lang="zh-CN" altLang="zh-CN" dirty="0"/>
              <a:t>成功返回，同时表明该</a:t>
            </a:r>
            <a:r>
              <a:rPr lang="en-US" altLang="zh-CN" dirty="0"/>
              <a:t>TCP</a:t>
            </a:r>
            <a:r>
              <a:rPr lang="zh-CN" altLang="zh-CN" dirty="0"/>
              <a:t>端口开放；否则，表明该</a:t>
            </a:r>
            <a:r>
              <a:rPr lang="en-US" altLang="zh-CN" dirty="0"/>
              <a:t>TCP</a:t>
            </a:r>
            <a:r>
              <a:rPr lang="zh-CN" altLang="zh-CN" dirty="0"/>
              <a:t>端口未开放，即没有提供服务。这个技术最大优点是，该系统调用不受任何限制，系统中任何用户都有权限使用这个调用。但存在问题是，该调用容易被目的端日志系统记录而被管理员发现。若扫描程序采用单线程方式，则扫描速度很慢，故可以利用多线程的扫描方式加快扫描速度。</a:t>
            </a:r>
          </a:p>
          <a:p>
            <a:pPr lvl="0"/>
            <a:endParaRPr lang="zh-CN" altLang="en-US" dirty="0"/>
          </a:p>
        </p:txBody>
      </p:sp>
      <p:sp>
        <p:nvSpPr>
          <p:cNvPr id="23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235325" y="8021638"/>
            <a:ext cx="2473325" cy="422275"/>
          </a:xfrm>
          <a:prstGeom prst="rect">
            <a:avLst/>
          </a:prstGeom>
          <a:noFill/>
          <a:ln w="9525">
            <a:noFill/>
          </a:ln>
        </p:spPr>
        <p:txBody>
          <a:bodyPr lIns="16848" tIns="0" rIns="16848" bIns="0" anchor="b"/>
          <a:lstStyle/>
          <a:p>
            <a:pPr lvl="0" algn="r" defTabSz="808355" eaLnBrk="1" hangingPunct="1"/>
            <a:fld id="{9A0DB2DC-4C9A-4742-B13C-FB6460FD3503}" type="slidenum">
              <a:rPr lang="en-US" altLang="zh-CN" sz="900" i="1" dirty="0">
                <a:latin typeface="Times New Roman" panose="02020603050405020304" pitchFamily="18" charset="0"/>
              </a:rPr>
              <a:t>15</a:t>
            </a:fld>
            <a:endParaRPr lang="en-US" altLang="zh-CN" sz="9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/>
          </p:nvPr>
        </p:nvSpPr>
        <p:spPr>
          <a:xfrm>
            <a:off x="760413" y="4011613"/>
            <a:ext cx="4187825" cy="3798887"/>
          </a:xfrm>
        </p:spPr>
        <p:txBody>
          <a:bodyPr wrap="square" lIns="81431" tIns="40716" rIns="81431" bIns="40716" anchor="t"/>
          <a:lstStyle/>
          <a:p>
            <a:pPr lvl="0"/>
            <a:r>
              <a:rPr lang="zh-CN" altLang="zh-CN" dirty="0"/>
              <a:t>在网络环境中，不同计算机进程之间的通信通常采用</a:t>
            </a:r>
            <a:r>
              <a:rPr lang="en-US" altLang="zh-CN" dirty="0"/>
              <a:t>C/S</a:t>
            </a:r>
            <a:r>
              <a:rPr lang="zh-CN" altLang="zh-CN" dirty="0"/>
              <a:t>模式，服务器在周知端口上开启一项服务，等待客户机连接请求，建立</a:t>
            </a:r>
            <a:r>
              <a:rPr lang="en-US" altLang="zh-CN" dirty="0"/>
              <a:t>TCP</a:t>
            </a:r>
            <a:r>
              <a:rPr lang="zh-CN" altLang="zh-CN" dirty="0"/>
              <a:t>连接，并提供服务。本实验利用操作系统提供的</a:t>
            </a:r>
            <a:r>
              <a:rPr lang="en-US" altLang="zh-CN" dirty="0"/>
              <a:t>connect()</a:t>
            </a:r>
            <a:r>
              <a:rPr lang="zh-CN" altLang="zh-CN" dirty="0"/>
              <a:t>系统调用来判断</a:t>
            </a:r>
            <a:r>
              <a:rPr lang="en-US" altLang="zh-CN" dirty="0"/>
              <a:t>TCP</a:t>
            </a:r>
            <a:r>
              <a:rPr lang="zh-CN" altLang="zh-CN" dirty="0"/>
              <a:t>应用服务器某端口是否开放。若端口处于侦听状态，则</a:t>
            </a:r>
            <a:r>
              <a:rPr lang="en-US" altLang="zh-CN" dirty="0"/>
              <a:t>connect()</a:t>
            </a:r>
            <a:r>
              <a:rPr lang="zh-CN" altLang="zh-CN" dirty="0"/>
              <a:t>成功返回，同时表明该</a:t>
            </a:r>
            <a:r>
              <a:rPr lang="en-US" altLang="zh-CN" dirty="0"/>
              <a:t>TCP</a:t>
            </a:r>
            <a:r>
              <a:rPr lang="zh-CN" altLang="zh-CN" dirty="0"/>
              <a:t>端口开放；否则，表明该</a:t>
            </a:r>
            <a:r>
              <a:rPr lang="en-US" altLang="zh-CN" dirty="0"/>
              <a:t>TCP</a:t>
            </a:r>
            <a:r>
              <a:rPr lang="zh-CN" altLang="zh-CN" dirty="0"/>
              <a:t>端口未开放，即没有提供服务。这个技术最大优点是，该系统调用不受任何限制，系统中任何用户都有权限使用这个调用。但存在问题是，该调用容易被目的端日志系统记录而被管理员发现。若扫描程序采用单线程方式，则扫描速度很慢，故可以利用多线程的扫描方式加快扫描速度。</a:t>
            </a:r>
          </a:p>
          <a:p>
            <a:pPr lvl="0"/>
            <a:endParaRPr lang="zh-CN" altLang="en-US" dirty="0"/>
          </a:p>
        </p:txBody>
      </p:sp>
      <p:sp>
        <p:nvSpPr>
          <p:cNvPr id="256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235325" y="8021638"/>
            <a:ext cx="2473325" cy="422275"/>
          </a:xfrm>
          <a:prstGeom prst="rect">
            <a:avLst/>
          </a:prstGeom>
          <a:noFill/>
          <a:ln w="9525">
            <a:noFill/>
          </a:ln>
        </p:spPr>
        <p:txBody>
          <a:bodyPr lIns="16848" tIns="0" rIns="16848" bIns="0" anchor="b"/>
          <a:lstStyle/>
          <a:p>
            <a:pPr lvl="0" algn="r" defTabSz="808355" eaLnBrk="1" hangingPunct="1"/>
            <a:fld id="{9A0DB2DC-4C9A-4742-B13C-FB6460FD3503}" type="slidenum">
              <a:rPr lang="en-US" altLang="zh-CN" sz="900" i="1" dirty="0">
                <a:latin typeface="Times New Roman" panose="02020603050405020304" pitchFamily="18" charset="0"/>
              </a:rPr>
              <a:t>16</a:t>
            </a:fld>
            <a:endParaRPr lang="en-US" altLang="zh-CN" sz="9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6" name="Group 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7" name="Group 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48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048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dirty="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3CF00D-22C4-40ED-A787-521D514A091B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DB0F40-B016-48BF-8C34-64E926B22749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DB0F40-B016-48BF-8C34-64E926B22749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182688" y="2017713"/>
            <a:ext cx="77724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DB0F40-B016-48BF-8C34-64E926B22749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DB0F40-B016-48BF-8C34-64E926B22749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DB0F40-B016-48BF-8C34-64E926B22749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DB0F40-B016-48BF-8C34-64E926B22749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DB0F40-B016-48BF-8C34-64E926B22749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DB0F40-B016-48BF-8C34-64E926B22749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DB0F40-B016-48BF-8C34-64E926B22749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DB0F40-B016-48BF-8C34-64E926B22749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DB0F40-B016-48BF-8C34-64E926B22749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DB0F40-B016-48BF-8C34-64E926B22749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4" name="Rectangle 10"/>
          <p:cNvSpPr>
            <a:spLocks noGrp="1"/>
          </p:cNvSpPr>
          <p:nvPr>
            <p:ph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37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378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37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 noProof="1" dirty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DB0F40-B016-48BF-8C34-64E926B22749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npcap.org/install/default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1D1411A6-1F91-6DC0-A8E3-07772870C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4221163"/>
            <a:ext cx="50038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李勇军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74EC02-991F-4278-6AC5-D052C5A25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1125538"/>
            <a:ext cx="452913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第二讲</a:t>
            </a:r>
            <a:endParaRPr lang="zh-CN" altLang="en-US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A4F361-21C0-514F-AC9D-02BE44D62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2205038"/>
            <a:ext cx="50038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计算机网络原理实验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313" y="646113"/>
            <a:ext cx="7077075" cy="103346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实验内容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1: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协议设计与实现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7411" name="Rectangle 5"/>
          <p:cNvSpPr/>
          <p:nvPr/>
        </p:nvSpPr>
        <p:spPr>
          <a:xfrm>
            <a:off x="250825" y="1844675"/>
            <a:ext cx="8424863" cy="5013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二、工业以太网协议实现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、发送方工作流程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）定义数据帧数据结构；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）从文件中读取数据（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46-1500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字节）；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）计算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CRC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校验码；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）封装以太网数据帧；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）读取本地网卡列表；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）选择本次通信网卡序号（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0,1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？）；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）初始化本次通信网卡；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）发送数据帧，返回（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），直到文件数据发送完。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5339080" y="2199640"/>
          <a:ext cx="3027680" cy="2213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71775" imgH="1990725" progId="Paint.Picture">
                  <p:embed/>
                </p:oleObj>
              </mc:Choice>
              <mc:Fallback>
                <p:oleObj r:id="rId2" imgW="2771775" imgH="19907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9080" y="2199640"/>
                        <a:ext cx="3027680" cy="2213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313" y="646113"/>
            <a:ext cx="7077075" cy="103346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实验内容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1: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协议设计与实现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8435" name="Rectangle 5"/>
          <p:cNvSpPr/>
          <p:nvPr/>
        </p:nvSpPr>
        <p:spPr>
          <a:xfrm>
            <a:off x="250825" y="1844675"/>
            <a:ext cx="8461375" cy="1079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二、工业以太网协议实现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、接收方工作流程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）读取本地网卡列表；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）选择本次通信网卡序号（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0,1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？）；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）初始化本次通信网卡；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）接收数据帧；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）数据帧正确性检查：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）目的地址匹配或者二层广播地址；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）是否碎片帧（小于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64B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）；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CRC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校验码验证；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）将帧首部及尾部各个字段解析并利用十六进制屏幕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打印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）依据协议类型（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0x0800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将帧数据部分写入文件，返回（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），直到文件接收完成。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/>
              <a:t>检查点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684213" y="2205038"/>
            <a:ext cx="7772400" cy="3600226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sz="2300" dirty="0"/>
              <a:t>两人协作完成；</a:t>
            </a:r>
            <a:endParaRPr lang="en-US" altLang="zh-CN" sz="2300" dirty="0"/>
          </a:p>
          <a:p>
            <a:r>
              <a:rPr lang="zh-CN" altLang="zh-CN" sz="2300" dirty="0"/>
              <a:t>发送方程序和接收方程序编译成功并运行【先运行接收方程序，后运行发送方程序】；</a:t>
            </a:r>
          </a:p>
          <a:p>
            <a:r>
              <a:rPr lang="zh-CN" altLang="zh-CN" sz="2300" dirty="0"/>
              <a:t>接收方可以接收到数据帧并在屏幕上打印首部和校验字段值；</a:t>
            </a:r>
          </a:p>
          <a:p>
            <a:r>
              <a:rPr lang="zh-CN" altLang="zh-CN" sz="2300" dirty="0"/>
              <a:t>接收方接收的数据帧内容和发送数据帧内容完全相同（首部</a:t>
            </a:r>
            <a:r>
              <a:rPr lang="en-US" altLang="zh-CN" sz="2300" dirty="0"/>
              <a:t>+</a:t>
            </a:r>
            <a:r>
              <a:rPr lang="zh-CN" altLang="zh-CN" sz="2300" dirty="0"/>
              <a:t>数据</a:t>
            </a:r>
            <a:r>
              <a:rPr lang="en-US" altLang="zh-CN" sz="2300" dirty="0"/>
              <a:t>+</a:t>
            </a:r>
            <a:r>
              <a:rPr lang="zh-CN" altLang="zh-CN" sz="2300" dirty="0"/>
              <a:t>尾部）；</a:t>
            </a:r>
          </a:p>
          <a:p>
            <a:r>
              <a:rPr lang="zh-CN" altLang="zh-CN" sz="2300" dirty="0"/>
              <a:t>为了验证传输数据是否正确，选择选出一个视频文件。</a:t>
            </a:r>
            <a:endParaRPr lang="en-US" altLang="zh-CN" sz="23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2"/>
          <p:cNvSpPr txBox="1"/>
          <p:nvPr/>
        </p:nvSpPr>
        <p:spPr>
          <a:xfrm>
            <a:off x="539750" y="2565400"/>
            <a:ext cx="7772400" cy="13684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/>
            <a:r>
              <a:rPr lang="zh-CN" altLang="en-US" sz="2400" dirty="0"/>
              <a:t>两个同学为一组；</a:t>
            </a:r>
            <a:endParaRPr lang="en-US" altLang="zh-CN" sz="2400" dirty="0"/>
          </a:p>
          <a:p>
            <a:pPr marL="342900" lvl="0" indent="-342900" eaLnBrk="1" hangingPunct="1"/>
            <a:r>
              <a:rPr lang="zh-CN" altLang="en-US" sz="2400" dirty="0"/>
              <a:t>当完成一个检查点时，主动要求助教检查；</a:t>
            </a:r>
            <a:endParaRPr lang="en-US" altLang="zh-CN" sz="2400" dirty="0"/>
          </a:p>
          <a:p>
            <a:pPr marL="342900" lvl="0" indent="-342900" eaLnBrk="1" hangingPunct="1"/>
            <a:r>
              <a:rPr lang="zh-CN" altLang="en-US" sz="2400" dirty="0"/>
              <a:t>助教对检查间完成情况进行记录，记录好完成时间。</a:t>
            </a:r>
          </a:p>
        </p:txBody>
      </p:sp>
      <p:sp>
        <p:nvSpPr>
          <p:cNvPr id="20483" name="标题 1"/>
          <p:cNvSpPr txBox="1"/>
          <p:nvPr/>
        </p:nvSpPr>
        <p:spPr>
          <a:xfrm>
            <a:off x="1303338" y="3667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>
                <a:solidFill>
                  <a:schemeClr val="tx2"/>
                </a:solidFill>
              </a:rPr>
              <a:t>助教记录分数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矩形 3"/>
          <p:cNvSpPr/>
          <p:nvPr/>
        </p:nvSpPr>
        <p:spPr>
          <a:xfrm>
            <a:off x="684213" y="3213100"/>
            <a:ext cx="6696075" cy="1691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  <a:buFontTx/>
              <a:buNone/>
            </a:pP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4000" dirty="0"/>
              <a:t>TCP</a:t>
            </a:r>
            <a:r>
              <a:rPr lang="zh-CN" altLang="zh-CN" sz="4000" dirty="0"/>
              <a:t>端口扫描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buFontTx/>
              <a:buNone/>
            </a:pP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（教材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-P266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/>
              <a:t>TCP</a:t>
            </a:r>
            <a:r>
              <a:rPr lang="zh-CN" altLang="zh-CN" dirty="0"/>
              <a:t>端口扫描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2060575"/>
            <a:ext cx="80645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实验目的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理解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TCP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端口扫描的含义及其实现方法，分析并比较采用单进程与多进程实现方法对扫描效率的影响。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、实验原理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基于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TCP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协议通信模型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端口扫描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2253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063" y="3213100"/>
            <a:ext cx="3384550" cy="3486150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22533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25" y="4149725"/>
            <a:ext cx="5391150" cy="244792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/>
              <a:t>TCP</a:t>
            </a:r>
            <a:r>
              <a:rPr lang="zh-CN" altLang="zh-CN" dirty="0"/>
              <a:t>端口扫描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395288" y="2060575"/>
            <a:ext cx="8064500" cy="4114800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、实验原理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端口扫描（单进程编程基本原理）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端口扫描（多进程编程见教材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266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4580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13" y="1844675"/>
            <a:ext cx="2890837" cy="4608513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24581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88" y="3141663"/>
            <a:ext cx="5248275" cy="3167062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 txBox="1"/>
          <p:nvPr/>
        </p:nvSpPr>
        <p:spPr>
          <a:xfrm>
            <a:off x="684213" y="4292600"/>
            <a:ext cx="7772400" cy="13684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/>
            <a:r>
              <a:rPr lang="zh-CN" altLang="en-US" sz="2400" dirty="0"/>
              <a:t>两个同学为一组；</a:t>
            </a:r>
            <a:endParaRPr lang="en-US" altLang="zh-CN" sz="2400" dirty="0"/>
          </a:p>
          <a:p>
            <a:pPr marL="342900" lvl="0" indent="-342900" eaLnBrk="1" hangingPunct="1"/>
            <a:r>
              <a:rPr lang="zh-CN" altLang="en-US" sz="2400" dirty="0"/>
              <a:t>当完成一个检查点时，主动要求助教检查，助教对检查间完成情况进行记录，并记录好完成时间。</a:t>
            </a:r>
          </a:p>
        </p:txBody>
      </p:sp>
      <p:sp>
        <p:nvSpPr>
          <p:cNvPr id="26627" name="标题 1"/>
          <p:cNvSpPr txBox="1"/>
          <p:nvPr/>
        </p:nvSpPr>
        <p:spPr>
          <a:xfrm>
            <a:off x="1303338" y="3667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>
                <a:solidFill>
                  <a:schemeClr val="tx2"/>
                </a:solidFill>
              </a:rPr>
              <a:t>助教检查点及记录分数</a:t>
            </a:r>
          </a:p>
        </p:txBody>
      </p:sp>
      <p:sp>
        <p:nvSpPr>
          <p:cNvPr id="88065" name="Rectangle 1"/>
          <p:cNvSpPr>
            <a:spLocks noChangeArrowheads="1"/>
          </p:cNvSpPr>
          <p:nvPr/>
        </p:nvSpPr>
        <p:spPr bwMode="auto">
          <a:xfrm>
            <a:off x="684213" y="1905000"/>
            <a:ext cx="7848600" cy="22463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助教实验检查点</a:t>
            </a:r>
          </a:p>
          <a:p>
            <a:pPr marL="0" marR="0" lvl="0" indent="26225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）采用单进程完成对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0~1024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范围内的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TCP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端口扫描，并检验结果是否正确，将正确的结果在屏幕上打印，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统计实验检测完成时间并打印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0" marR="0" lvl="0" indent="26225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）采用多进程完成对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0~1024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范围内的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TCP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端口扫描，并检验结果是否正确，将正确的结果在屏幕上打印，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统计实验检测完成时间并打印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/>
              <a:t>实验报告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2311D70-A536-9508-77AA-A2B540D01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783" y="2132856"/>
            <a:ext cx="8713788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按照格式要求，撰写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次实验的报告，并发送至指定的邮箱。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个报告放在一个文件中，按照要求命名</a:t>
            </a:r>
            <a:r>
              <a:rPr kumimoji="1"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实验报告雷同者均为</a:t>
            </a:r>
            <a:r>
              <a:rPr kumimoji="1"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endParaRPr kumimoji="1"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截至日期为</a:t>
            </a:r>
            <a:r>
              <a:rPr kumimoji="1"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kumimoji="1"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kumimoji="1"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kumimoji="1"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kumimoji="1"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627313" y="836613"/>
            <a:ext cx="4033837" cy="839787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000" dirty="0">
                <a:ea typeface="黑体" panose="02010609060101010101" pitchFamily="49" charset="-122"/>
              </a:rPr>
              <a:t>实验内容</a:t>
            </a:r>
          </a:p>
        </p:txBody>
      </p:sp>
      <p:sp>
        <p:nvSpPr>
          <p:cNvPr id="6147" name="Rectangle 5"/>
          <p:cNvSpPr/>
          <p:nvPr/>
        </p:nvSpPr>
        <p:spPr>
          <a:xfrm>
            <a:off x="250825" y="2133600"/>
            <a:ext cx="7200900" cy="39592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：以太网协议设计与实现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以太网协议设计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以太网协议实现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2: TCP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端口扫描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   (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教材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-P266)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148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963" y="2781300"/>
            <a:ext cx="2808287" cy="3624263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/>
              <a:t>以太网协议设计与实现</a:t>
            </a:r>
          </a:p>
        </p:txBody>
      </p:sp>
      <p:sp>
        <p:nvSpPr>
          <p:cNvPr id="7171" name="矩形 3"/>
          <p:cNvSpPr/>
          <p:nvPr/>
        </p:nvSpPr>
        <p:spPr>
          <a:xfrm>
            <a:off x="684213" y="2133600"/>
            <a:ext cx="6482080" cy="36093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：以太网协议设计与实现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（附参考代码）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实验功能要求：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）发送端：数据帧构造，发送；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）接收端：数据帧接收，解析；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）完成一个文件的传输；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1331913" y="836613"/>
            <a:ext cx="7343775" cy="839787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4000" dirty="0">
                <a:ea typeface="黑体" panose="02010609060101010101" pitchFamily="49" charset="-122"/>
              </a:rPr>
              <a:t>实验内容</a:t>
            </a:r>
            <a:r>
              <a:rPr lang="en-US" altLang="zh-CN" sz="4000" dirty="0">
                <a:ea typeface="黑体" panose="02010609060101010101" pitchFamily="49" charset="-122"/>
              </a:rPr>
              <a:t>1: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协议设计与实现</a:t>
            </a:r>
            <a:endParaRPr lang="zh-CN" altLang="en-US" sz="4000" dirty="0">
              <a:ea typeface="黑体" panose="02010609060101010101" pitchFamily="49" charset="-122"/>
            </a:endParaRPr>
          </a:p>
        </p:txBody>
      </p:sp>
      <p:sp>
        <p:nvSpPr>
          <p:cNvPr id="8195" name="Rectangle 5"/>
          <p:cNvSpPr/>
          <p:nvPr/>
        </p:nvSpPr>
        <p:spPr>
          <a:xfrm>
            <a:off x="250825" y="1844675"/>
            <a:ext cx="8497888" cy="2447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一、以太网协议设计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以太网数据帧结构语法设计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6" name="Rectangle 5"/>
          <p:cNvSpPr/>
          <p:nvPr/>
        </p:nvSpPr>
        <p:spPr>
          <a:xfrm>
            <a:off x="323850" y="3933825"/>
            <a:ext cx="5327650" cy="5032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7" name="Line 3"/>
          <p:cNvSpPr/>
          <p:nvPr/>
        </p:nvSpPr>
        <p:spPr>
          <a:xfrm>
            <a:off x="109538" y="4437063"/>
            <a:ext cx="8915400" cy="0"/>
          </a:xfrm>
          <a:prstGeom prst="line">
            <a:avLst/>
          </a:prstGeom>
          <a:ln w="38100" cap="flat" cmpd="dbl">
            <a:solidFill>
              <a:schemeClr val="folHlink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8198" name="Rectangle 4"/>
          <p:cNvSpPr/>
          <p:nvPr/>
        </p:nvSpPr>
        <p:spPr>
          <a:xfrm>
            <a:off x="1511300" y="4672013"/>
            <a:ext cx="6413500" cy="495300"/>
          </a:xfrm>
          <a:prstGeom prst="rect">
            <a:avLst/>
          </a:prstGeom>
          <a:solidFill>
            <a:srgbClr val="FFCCFF"/>
          </a:solidFill>
          <a:ln w="127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 dirty="0"/>
          </a:p>
        </p:txBody>
      </p:sp>
      <p:sp>
        <p:nvSpPr>
          <p:cNvPr id="8199" name="Rectangle 5"/>
          <p:cNvSpPr/>
          <p:nvPr/>
        </p:nvSpPr>
        <p:spPr>
          <a:xfrm>
            <a:off x="1504950" y="4672013"/>
            <a:ext cx="6419850" cy="488950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 dirty="0"/>
          </a:p>
        </p:txBody>
      </p:sp>
      <p:sp>
        <p:nvSpPr>
          <p:cNvPr id="8200" name="Rectangle 6"/>
          <p:cNvSpPr/>
          <p:nvPr/>
        </p:nvSpPr>
        <p:spPr>
          <a:xfrm>
            <a:off x="3922713" y="4738688"/>
            <a:ext cx="1901825" cy="39370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76200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以太网 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MAC 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帧</a:t>
            </a:r>
          </a:p>
        </p:txBody>
      </p:sp>
      <p:sp>
        <p:nvSpPr>
          <p:cNvPr id="8201" name="Rectangle 13"/>
          <p:cNvSpPr/>
          <p:nvPr/>
        </p:nvSpPr>
        <p:spPr>
          <a:xfrm>
            <a:off x="8032750" y="4756150"/>
            <a:ext cx="942975" cy="39370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76200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物理层</a:t>
            </a:r>
          </a:p>
        </p:txBody>
      </p:sp>
      <p:sp>
        <p:nvSpPr>
          <p:cNvPr id="8202" name="Rectangle 26"/>
          <p:cNvSpPr/>
          <p:nvPr/>
        </p:nvSpPr>
        <p:spPr>
          <a:xfrm>
            <a:off x="7993063" y="3802063"/>
            <a:ext cx="1000125" cy="39370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7620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MAC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8203" name="Line 27"/>
          <p:cNvSpPr/>
          <p:nvPr/>
        </p:nvSpPr>
        <p:spPr>
          <a:xfrm flipH="1">
            <a:off x="1503363" y="4162425"/>
            <a:ext cx="1587" cy="51435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8204" name="Line 28"/>
          <p:cNvSpPr/>
          <p:nvPr/>
        </p:nvSpPr>
        <p:spPr>
          <a:xfrm>
            <a:off x="7913688" y="4233863"/>
            <a:ext cx="11112" cy="4318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8205" name="Rectangle 29"/>
          <p:cNvSpPr/>
          <p:nvPr/>
        </p:nvSpPr>
        <p:spPr>
          <a:xfrm>
            <a:off x="152400" y="5665788"/>
            <a:ext cx="4276725" cy="415925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 dirty="0"/>
          </a:p>
        </p:txBody>
      </p:sp>
      <p:sp>
        <p:nvSpPr>
          <p:cNvPr id="8206" name="Rectangle 30"/>
          <p:cNvSpPr/>
          <p:nvPr/>
        </p:nvSpPr>
        <p:spPr>
          <a:xfrm>
            <a:off x="107950" y="5708650"/>
            <a:ext cx="4749800" cy="3206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7620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10101010101010        1010101010   10101011</a:t>
            </a:r>
          </a:p>
        </p:txBody>
      </p:sp>
      <p:sp>
        <p:nvSpPr>
          <p:cNvPr id="8207" name="Line 31"/>
          <p:cNvSpPr/>
          <p:nvPr/>
        </p:nvSpPr>
        <p:spPr>
          <a:xfrm>
            <a:off x="3330575" y="5662613"/>
            <a:ext cx="0" cy="431800"/>
          </a:xfrm>
          <a:prstGeom prst="line">
            <a:avLst/>
          </a:prstGeom>
          <a:ln w="127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08" name="Rectangle 32"/>
          <p:cNvSpPr/>
          <p:nvPr/>
        </p:nvSpPr>
        <p:spPr>
          <a:xfrm>
            <a:off x="1292225" y="6119813"/>
            <a:ext cx="1196975" cy="39370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76200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前同步码</a:t>
            </a:r>
          </a:p>
        </p:txBody>
      </p:sp>
      <p:sp>
        <p:nvSpPr>
          <p:cNvPr id="8209" name="Rectangle 33"/>
          <p:cNvSpPr/>
          <p:nvPr/>
        </p:nvSpPr>
        <p:spPr>
          <a:xfrm>
            <a:off x="3305175" y="6091238"/>
            <a:ext cx="942975" cy="57785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76200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帧开始</a:t>
            </a:r>
          </a:p>
          <a:p>
            <a:pPr marL="0" lvl="0" indent="0" defTabSz="76200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定界符</a:t>
            </a:r>
          </a:p>
        </p:txBody>
      </p:sp>
      <p:sp>
        <p:nvSpPr>
          <p:cNvPr id="8210" name="Rectangle 34"/>
          <p:cNvSpPr/>
          <p:nvPr/>
        </p:nvSpPr>
        <p:spPr>
          <a:xfrm>
            <a:off x="1360488" y="5329238"/>
            <a:ext cx="75723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7620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7 </a:t>
            </a:r>
            <a:r>
              <a:rPr lang="zh-CN" altLang="en-US" sz="16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字节</a:t>
            </a:r>
          </a:p>
        </p:txBody>
      </p:sp>
      <p:sp>
        <p:nvSpPr>
          <p:cNvPr id="8211" name="Rectangle 35"/>
          <p:cNvSpPr/>
          <p:nvPr/>
        </p:nvSpPr>
        <p:spPr>
          <a:xfrm>
            <a:off x="3381375" y="5329238"/>
            <a:ext cx="757238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7620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 </a:t>
            </a:r>
            <a:r>
              <a:rPr lang="zh-CN" altLang="en-US" sz="16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字节</a:t>
            </a:r>
          </a:p>
        </p:txBody>
      </p:sp>
      <p:sp>
        <p:nvSpPr>
          <p:cNvPr id="8212" name="Line 36"/>
          <p:cNvSpPr/>
          <p:nvPr/>
        </p:nvSpPr>
        <p:spPr>
          <a:xfrm flipV="1">
            <a:off x="165100" y="5170488"/>
            <a:ext cx="292100" cy="492125"/>
          </a:xfrm>
          <a:prstGeom prst="line">
            <a:avLst/>
          </a:prstGeom>
          <a:ln w="12700" cap="flat" cmpd="sng">
            <a:solidFill>
              <a:schemeClr val="folHlink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8213" name="Line 37"/>
          <p:cNvSpPr/>
          <p:nvPr/>
        </p:nvSpPr>
        <p:spPr>
          <a:xfrm>
            <a:off x="1495425" y="5183188"/>
            <a:ext cx="2719388" cy="536575"/>
          </a:xfrm>
          <a:prstGeom prst="line">
            <a:avLst/>
          </a:prstGeom>
          <a:ln w="12700" cap="flat" cmpd="sng">
            <a:solidFill>
              <a:schemeClr val="folHlink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8214" name="Text Box 38"/>
          <p:cNvSpPr txBox="1"/>
          <p:nvPr/>
        </p:nvSpPr>
        <p:spPr>
          <a:xfrm>
            <a:off x="1703388" y="5673725"/>
            <a:ext cx="438150" cy="396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7620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8215" name="Rectangle 41"/>
          <p:cNvSpPr/>
          <p:nvPr/>
        </p:nvSpPr>
        <p:spPr>
          <a:xfrm>
            <a:off x="485775" y="4665663"/>
            <a:ext cx="1019175" cy="48895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 dirty="0"/>
          </a:p>
        </p:txBody>
      </p:sp>
      <p:sp>
        <p:nvSpPr>
          <p:cNvPr id="8216" name="Rectangle 42"/>
          <p:cNvSpPr/>
          <p:nvPr/>
        </p:nvSpPr>
        <p:spPr>
          <a:xfrm>
            <a:off x="622300" y="4757738"/>
            <a:ext cx="757238" cy="333375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7620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8 </a:t>
            </a:r>
            <a:r>
              <a:rPr lang="zh-CN" altLang="en-US" sz="16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字节</a:t>
            </a:r>
          </a:p>
        </p:txBody>
      </p:sp>
      <p:sp>
        <p:nvSpPr>
          <p:cNvPr id="8217" name="AutoShape 43"/>
          <p:cNvSpPr/>
          <p:nvPr/>
        </p:nvSpPr>
        <p:spPr>
          <a:xfrm>
            <a:off x="228600" y="4310063"/>
            <a:ext cx="635000" cy="266700"/>
          </a:xfrm>
          <a:prstGeom prst="wedgeRoundRectCallout">
            <a:avLst>
              <a:gd name="adj1" fmla="val 48000"/>
              <a:gd name="adj2" fmla="val 112500"/>
              <a:gd name="adj3" fmla="val 16667"/>
            </a:avLst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762000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 dirty="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218" name="Rectangle 44"/>
          <p:cNvSpPr/>
          <p:nvPr/>
        </p:nvSpPr>
        <p:spPr>
          <a:xfrm>
            <a:off x="254000" y="4284663"/>
            <a:ext cx="587375" cy="3333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76200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插入</a:t>
            </a:r>
          </a:p>
        </p:txBody>
      </p:sp>
      <p:sp>
        <p:nvSpPr>
          <p:cNvPr id="8219" name="Rectangle 47"/>
          <p:cNvSpPr/>
          <p:nvPr/>
        </p:nvSpPr>
        <p:spPr>
          <a:xfrm>
            <a:off x="8137525" y="2913063"/>
            <a:ext cx="674688" cy="39370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7620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8220" name="Line 48"/>
          <p:cNvSpPr/>
          <p:nvPr/>
        </p:nvSpPr>
        <p:spPr>
          <a:xfrm>
            <a:off x="7985125" y="3446463"/>
            <a:ext cx="820738" cy="11112"/>
          </a:xfrm>
          <a:prstGeom prst="line">
            <a:avLst/>
          </a:prstGeom>
          <a:ln w="12700" cap="flat" cmpd="sng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</p:sp>
      <p:sp>
        <p:nvSpPr>
          <p:cNvPr id="8221" name="AutoShape 64"/>
          <p:cNvSpPr/>
          <p:nvPr/>
        </p:nvSpPr>
        <p:spPr>
          <a:xfrm rot="-5400000" flipH="1">
            <a:off x="4446588" y="4395788"/>
            <a:ext cx="609600" cy="230187"/>
          </a:xfrm>
          <a:prstGeom prst="rightArrow">
            <a:avLst>
              <a:gd name="adj1" fmla="val 50000"/>
              <a:gd name="adj2" fmla="val 13237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 dirty="0"/>
          </a:p>
        </p:txBody>
      </p:sp>
      <p:sp>
        <p:nvSpPr>
          <p:cNvPr id="8222" name="Rectangle 66"/>
          <p:cNvSpPr/>
          <p:nvPr/>
        </p:nvSpPr>
        <p:spPr>
          <a:xfrm>
            <a:off x="1503363" y="3730625"/>
            <a:ext cx="6421437" cy="457200"/>
          </a:xfrm>
          <a:prstGeom prst="rect">
            <a:avLst/>
          </a:prstGeom>
          <a:solidFill>
            <a:srgbClr val="FFCCFF"/>
          </a:solidFill>
          <a:ln w="1270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/>
          </a:p>
        </p:txBody>
      </p:sp>
      <p:sp>
        <p:nvSpPr>
          <p:cNvPr id="8223" name="Line 67"/>
          <p:cNvSpPr/>
          <p:nvPr/>
        </p:nvSpPr>
        <p:spPr>
          <a:xfrm>
            <a:off x="2438400" y="3730625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24" name="Line 68"/>
          <p:cNvSpPr/>
          <p:nvPr/>
        </p:nvSpPr>
        <p:spPr>
          <a:xfrm>
            <a:off x="3352800" y="3730625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25" name="Line 69"/>
          <p:cNvSpPr/>
          <p:nvPr/>
        </p:nvSpPr>
        <p:spPr>
          <a:xfrm>
            <a:off x="4267200" y="3730625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26" name="Line 70"/>
          <p:cNvSpPr/>
          <p:nvPr/>
        </p:nvSpPr>
        <p:spPr>
          <a:xfrm>
            <a:off x="7391400" y="3730625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27" name="Rectangle 71"/>
          <p:cNvSpPr/>
          <p:nvPr/>
        </p:nvSpPr>
        <p:spPr>
          <a:xfrm>
            <a:off x="1433513" y="3776663"/>
            <a:ext cx="10953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76200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目的地址</a:t>
            </a:r>
          </a:p>
        </p:txBody>
      </p:sp>
      <p:sp>
        <p:nvSpPr>
          <p:cNvPr id="8228" name="Rectangle 72"/>
          <p:cNvSpPr/>
          <p:nvPr/>
        </p:nvSpPr>
        <p:spPr>
          <a:xfrm>
            <a:off x="2441575" y="3776663"/>
            <a:ext cx="8667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76200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源地址</a:t>
            </a:r>
          </a:p>
        </p:txBody>
      </p:sp>
      <p:sp>
        <p:nvSpPr>
          <p:cNvPr id="8229" name="Rectangle 73"/>
          <p:cNvSpPr/>
          <p:nvPr/>
        </p:nvSpPr>
        <p:spPr>
          <a:xfrm>
            <a:off x="3514725" y="3776663"/>
            <a:ext cx="6381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76200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类型</a:t>
            </a:r>
          </a:p>
        </p:txBody>
      </p:sp>
      <p:sp>
        <p:nvSpPr>
          <p:cNvPr id="8230" name="Rectangle 74"/>
          <p:cNvSpPr/>
          <p:nvPr/>
        </p:nvSpPr>
        <p:spPr>
          <a:xfrm>
            <a:off x="5364163" y="3776663"/>
            <a:ext cx="11461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76200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        据</a:t>
            </a:r>
          </a:p>
        </p:txBody>
      </p:sp>
      <p:sp>
        <p:nvSpPr>
          <p:cNvPr id="8231" name="Rectangle 75"/>
          <p:cNvSpPr/>
          <p:nvPr/>
        </p:nvSpPr>
        <p:spPr>
          <a:xfrm>
            <a:off x="7337425" y="3776663"/>
            <a:ext cx="6381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7620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FCS</a:t>
            </a:r>
          </a:p>
        </p:txBody>
      </p:sp>
      <p:sp>
        <p:nvSpPr>
          <p:cNvPr id="8232" name="Rectangle 76"/>
          <p:cNvSpPr/>
          <p:nvPr/>
        </p:nvSpPr>
        <p:spPr>
          <a:xfrm>
            <a:off x="1851025" y="3441700"/>
            <a:ext cx="293688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7620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8233" name="Rectangle 77"/>
          <p:cNvSpPr/>
          <p:nvPr/>
        </p:nvSpPr>
        <p:spPr>
          <a:xfrm>
            <a:off x="2830513" y="3441700"/>
            <a:ext cx="29368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7620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8234" name="Rectangle 78"/>
          <p:cNvSpPr/>
          <p:nvPr/>
        </p:nvSpPr>
        <p:spPr>
          <a:xfrm>
            <a:off x="3733800" y="3441700"/>
            <a:ext cx="293688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7620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8235" name="Rectangle 79"/>
          <p:cNvSpPr/>
          <p:nvPr/>
        </p:nvSpPr>
        <p:spPr>
          <a:xfrm>
            <a:off x="7554913" y="3441700"/>
            <a:ext cx="29368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7620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8236" name="Rectangle 80"/>
          <p:cNvSpPr/>
          <p:nvPr/>
        </p:nvSpPr>
        <p:spPr>
          <a:xfrm>
            <a:off x="1003300" y="3405188"/>
            <a:ext cx="5873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76200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字节</a:t>
            </a:r>
          </a:p>
        </p:txBody>
      </p:sp>
      <p:sp>
        <p:nvSpPr>
          <p:cNvPr id="8237" name="Text Box 81"/>
          <p:cNvSpPr txBox="1"/>
          <p:nvPr/>
        </p:nvSpPr>
        <p:spPr>
          <a:xfrm>
            <a:off x="5953125" y="3408363"/>
            <a:ext cx="1093788" cy="33655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7620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46 ~ 1500</a:t>
            </a:r>
          </a:p>
        </p:txBody>
      </p:sp>
      <p:sp>
        <p:nvSpPr>
          <p:cNvPr id="8238" name="Line 107"/>
          <p:cNvSpPr/>
          <p:nvPr/>
        </p:nvSpPr>
        <p:spPr>
          <a:xfrm flipH="1">
            <a:off x="1504950" y="2578100"/>
            <a:ext cx="0" cy="116205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8239" name="Line 108"/>
          <p:cNvSpPr/>
          <p:nvPr/>
        </p:nvSpPr>
        <p:spPr>
          <a:xfrm>
            <a:off x="7913688" y="2578100"/>
            <a:ext cx="11112" cy="1152525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52" name="Group 109"/>
          <p:cNvGrpSpPr/>
          <p:nvPr/>
        </p:nvGrpSpPr>
        <p:grpSpPr>
          <a:xfrm>
            <a:off x="4267200" y="2913063"/>
            <a:ext cx="3124200" cy="990600"/>
            <a:chOff x="2715" y="1872"/>
            <a:chExt cx="1968" cy="624"/>
          </a:xfrm>
        </p:grpSpPr>
        <p:sp>
          <p:nvSpPr>
            <p:cNvPr id="8245" name="AutoShape 110"/>
            <p:cNvSpPr/>
            <p:nvPr/>
          </p:nvSpPr>
          <p:spPr>
            <a:xfrm rot="-5400000" flipH="1">
              <a:off x="3503" y="2227"/>
              <a:ext cx="384" cy="145"/>
            </a:xfrm>
            <a:prstGeom prst="rightArrow">
              <a:avLst>
                <a:gd name="adj1" fmla="val 50000"/>
                <a:gd name="adj2" fmla="val 132377"/>
              </a:avLst>
            </a:prstGeom>
            <a:solidFill>
              <a:schemeClr val="accent1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 dirty="0"/>
            </a:p>
          </p:txBody>
        </p:sp>
        <p:sp>
          <p:nvSpPr>
            <p:cNvPr id="8246" name="Rectangle 111"/>
            <p:cNvSpPr/>
            <p:nvPr/>
          </p:nvSpPr>
          <p:spPr>
            <a:xfrm>
              <a:off x="2715" y="1872"/>
              <a:ext cx="1968" cy="240"/>
            </a:xfrm>
            <a:prstGeom prst="rect">
              <a:avLst/>
            </a:prstGeom>
            <a:solidFill>
              <a:srgbClr val="CCECFF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defTabSz="76200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网络层协议数据单元</a:t>
              </a:r>
            </a:p>
          </p:txBody>
        </p:sp>
      </p:grpSp>
      <p:sp>
        <p:nvSpPr>
          <p:cNvPr id="55" name="Rectangle 112"/>
          <p:cNvSpPr>
            <a:spLocks noChangeArrowheads="1"/>
          </p:cNvSpPr>
          <p:nvPr/>
        </p:nvSpPr>
        <p:spPr bwMode="auto">
          <a:xfrm>
            <a:off x="425450" y="3768725"/>
            <a:ext cx="1069975" cy="3937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MAC 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帧</a:t>
            </a:r>
          </a:p>
        </p:txBody>
      </p:sp>
      <p:sp>
        <p:nvSpPr>
          <p:cNvPr id="8242" name="Line 50"/>
          <p:cNvSpPr/>
          <p:nvPr/>
        </p:nvSpPr>
        <p:spPr>
          <a:xfrm>
            <a:off x="6689725" y="3730625"/>
            <a:ext cx="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43" name="Rectangle 74"/>
          <p:cNvSpPr/>
          <p:nvPr/>
        </p:nvSpPr>
        <p:spPr>
          <a:xfrm>
            <a:off x="6689725" y="3802063"/>
            <a:ext cx="6508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7620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PAD</a:t>
            </a:r>
          </a:p>
        </p:txBody>
      </p:sp>
      <p:sp>
        <p:nvSpPr>
          <p:cNvPr id="8244" name="矩形 1"/>
          <p:cNvSpPr/>
          <p:nvPr/>
        </p:nvSpPr>
        <p:spPr>
          <a:xfrm>
            <a:off x="4522788" y="5276850"/>
            <a:ext cx="450215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目的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地址：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个字节，接收方物理地址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源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地址：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个字节，发送方物理地址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协议类型： 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个字节；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685800"/>
            <a:ext cx="7148513" cy="103346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实验内容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1: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协议设计与实现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9219" name="Rectangle 5"/>
          <p:cNvSpPr/>
          <p:nvPr/>
        </p:nvSpPr>
        <p:spPr>
          <a:xfrm>
            <a:off x="3048000" y="3665538"/>
            <a:ext cx="1066800" cy="457200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DA</a:t>
            </a:r>
          </a:p>
        </p:txBody>
      </p:sp>
      <p:sp>
        <p:nvSpPr>
          <p:cNvPr id="9220" name="Rectangle 6"/>
          <p:cNvSpPr/>
          <p:nvPr/>
        </p:nvSpPr>
        <p:spPr>
          <a:xfrm>
            <a:off x="3048000" y="3284538"/>
            <a:ext cx="10985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目的地址</a:t>
            </a:r>
          </a:p>
        </p:txBody>
      </p:sp>
      <p:sp>
        <p:nvSpPr>
          <p:cNvPr id="9221" name="Rectangle 9"/>
          <p:cNvSpPr/>
          <p:nvPr/>
        </p:nvSpPr>
        <p:spPr>
          <a:xfrm>
            <a:off x="4114800" y="3665538"/>
            <a:ext cx="1066800" cy="457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SA</a:t>
            </a:r>
          </a:p>
        </p:txBody>
      </p:sp>
      <p:sp>
        <p:nvSpPr>
          <p:cNvPr id="9222" name="Rectangle 10"/>
          <p:cNvSpPr/>
          <p:nvPr/>
        </p:nvSpPr>
        <p:spPr>
          <a:xfrm>
            <a:off x="5181600" y="3665538"/>
            <a:ext cx="838200" cy="457200"/>
          </a:xfrm>
          <a:prstGeom prst="rect">
            <a:avLst/>
          </a:prstGeom>
          <a:solidFill>
            <a:srgbClr val="33CC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类型</a:t>
            </a:r>
          </a:p>
        </p:txBody>
      </p:sp>
      <p:sp>
        <p:nvSpPr>
          <p:cNvPr id="9223" name="Rectangle 11"/>
          <p:cNvSpPr/>
          <p:nvPr/>
        </p:nvSpPr>
        <p:spPr>
          <a:xfrm>
            <a:off x="6019800" y="3665538"/>
            <a:ext cx="1143000" cy="4572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DATA</a:t>
            </a:r>
          </a:p>
        </p:txBody>
      </p:sp>
      <p:sp>
        <p:nvSpPr>
          <p:cNvPr id="9224" name="Rectangle 12"/>
          <p:cNvSpPr/>
          <p:nvPr/>
        </p:nvSpPr>
        <p:spPr>
          <a:xfrm>
            <a:off x="7162800" y="3665538"/>
            <a:ext cx="838200" cy="4572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PAD</a:t>
            </a:r>
          </a:p>
        </p:txBody>
      </p:sp>
      <p:sp>
        <p:nvSpPr>
          <p:cNvPr id="9225" name="Rectangle 13"/>
          <p:cNvSpPr/>
          <p:nvPr/>
        </p:nvSpPr>
        <p:spPr>
          <a:xfrm>
            <a:off x="8001000" y="3665538"/>
            <a:ext cx="838200" cy="457200"/>
          </a:xfrm>
          <a:prstGeom prst="rect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FCS</a:t>
            </a:r>
          </a:p>
        </p:txBody>
      </p:sp>
      <p:sp>
        <p:nvSpPr>
          <p:cNvPr id="9226" name="Rectangle 14"/>
          <p:cNvSpPr/>
          <p:nvPr/>
        </p:nvSpPr>
        <p:spPr>
          <a:xfrm>
            <a:off x="4267200" y="3284538"/>
            <a:ext cx="8699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源地址</a:t>
            </a:r>
          </a:p>
        </p:txBody>
      </p:sp>
      <p:sp>
        <p:nvSpPr>
          <p:cNvPr id="9227" name="Rectangle 15"/>
          <p:cNvSpPr/>
          <p:nvPr/>
        </p:nvSpPr>
        <p:spPr>
          <a:xfrm>
            <a:off x="5334000" y="3284538"/>
            <a:ext cx="6413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协议</a:t>
            </a:r>
          </a:p>
        </p:txBody>
      </p:sp>
      <p:sp>
        <p:nvSpPr>
          <p:cNvPr id="9228" name="Rectangle 16"/>
          <p:cNvSpPr/>
          <p:nvPr/>
        </p:nvSpPr>
        <p:spPr>
          <a:xfrm>
            <a:off x="6248400" y="3284538"/>
            <a:ext cx="6413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数据</a:t>
            </a:r>
          </a:p>
        </p:txBody>
      </p:sp>
      <p:sp>
        <p:nvSpPr>
          <p:cNvPr id="9229" name="Rectangle 17"/>
          <p:cNvSpPr/>
          <p:nvPr/>
        </p:nvSpPr>
        <p:spPr>
          <a:xfrm>
            <a:off x="7239000" y="3284538"/>
            <a:ext cx="712788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填充 </a:t>
            </a:r>
          </a:p>
        </p:txBody>
      </p:sp>
      <p:sp>
        <p:nvSpPr>
          <p:cNvPr id="9230" name="Rectangle 18"/>
          <p:cNvSpPr/>
          <p:nvPr/>
        </p:nvSpPr>
        <p:spPr>
          <a:xfrm>
            <a:off x="7848600" y="3284538"/>
            <a:ext cx="1169988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冗余校验 </a:t>
            </a:r>
          </a:p>
        </p:txBody>
      </p:sp>
      <p:sp>
        <p:nvSpPr>
          <p:cNvPr id="9231" name="Rectangle 22"/>
          <p:cNvSpPr/>
          <p:nvPr/>
        </p:nvSpPr>
        <p:spPr>
          <a:xfrm>
            <a:off x="3352800" y="42751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6</a:t>
            </a:r>
          </a:p>
        </p:txBody>
      </p:sp>
      <p:sp>
        <p:nvSpPr>
          <p:cNvPr id="9232" name="Rectangle 23"/>
          <p:cNvSpPr/>
          <p:nvPr/>
        </p:nvSpPr>
        <p:spPr>
          <a:xfrm>
            <a:off x="4419600" y="42751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6</a:t>
            </a:r>
          </a:p>
        </p:txBody>
      </p:sp>
      <p:sp>
        <p:nvSpPr>
          <p:cNvPr id="9233" name="Rectangle 24"/>
          <p:cNvSpPr/>
          <p:nvPr/>
        </p:nvSpPr>
        <p:spPr>
          <a:xfrm>
            <a:off x="5410200" y="42751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2</a:t>
            </a:r>
          </a:p>
        </p:txBody>
      </p:sp>
      <p:sp>
        <p:nvSpPr>
          <p:cNvPr id="9234" name="Rectangle 25"/>
          <p:cNvSpPr/>
          <p:nvPr/>
        </p:nvSpPr>
        <p:spPr>
          <a:xfrm>
            <a:off x="6019800" y="4275138"/>
            <a:ext cx="8699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&lt;=1500</a:t>
            </a:r>
          </a:p>
        </p:txBody>
      </p:sp>
      <p:sp>
        <p:nvSpPr>
          <p:cNvPr id="9235" name="Rectangle 26"/>
          <p:cNvSpPr/>
          <p:nvPr/>
        </p:nvSpPr>
        <p:spPr>
          <a:xfrm>
            <a:off x="8229600" y="42751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4</a:t>
            </a:r>
          </a:p>
        </p:txBody>
      </p:sp>
      <p:sp>
        <p:nvSpPr>
          <p:cNvPr id="9236" name="Rectangle 28"/>
          <p:cNvSpPr/>
          <p:nvPr/>
        </p:nvSpPr>
        <p:spPr>
          <a:xfrm>
            <a:off x="323850" y="5445125"/>
            <a:ext cx="8515350" cy="923925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协议类型字段：表示上层协议类型，接收方利用该字段将</a:t>
            </a:r>
            <a:r>
              <a:rPr lang="en-US" altLang="zh-CN" sz="1800" dirty="0"/>
              <a:t>MAC</a:t>
            </a:r>
            <a:r>
              <a:rPr lang="zh-CN" altLang="en-US" sz="1800" dirty="0"/>
              <a:t>帧数据（</a:t>
            </a:r>
            <a:r>
              <a:rPr lang="en-US" altLang="zh-CN" sz="1800" dirty="0"/>
              <a:t>DATA</a:t>
            </a:r>
            <a:r>
              <a:rPr lang="zh-CN" altLang="en-US" sz="1800" dirty="0"/>
              <a:t>）交付给上层该协议。</a:t>
            </a:r>
          </a:p>
          <a:p>
            <a:pPr marL="0" lvl="0" indent="0" eaLnBrk="1" hangingPunct="1">
              <a:spcBef>
                <a:spcPct val="0"/>
              </a:spcBef>
              <a:buClr>
                <a:schemeClr val="tx2"/>
              </a:buClr>
              <a:buSzPct val="80000"/>
              <a:buChar char="n"/>
            </a:pPr>
            <a:r>
              <a:rPr lang="zh-CN" altLang="en-US" sz="1800" dirty="0"/>
              <a:t>  </a:t>
            </a:r>
            <a:r>
              <a:rPr lang="en-US" altLang="zh-CN" sz="1800" dirty="0"/>
              <a:t>0X0800</a:t>
            </a:r>
            <a:r>
              <a:rPr lang="zh-CN" altLang="en-US" sz="1800" dirty="0"/>
              <a:t>：表示上层为</a:t>
            </a:r>
            <a:r>
              <a:rPr lang="en-US" altLang="zh-CN" sz="1800" dirty="0"/>
              <a:t>IP</a:t>
            </a:r>
            <a:r>
              <a:rPr lang="zh-CN" altLang="en-US" sz="1800" dirty="0"/>
              <a:t>协议；</a:t>
            </a:r>
            <a:r>
              <a:rPr lang="en-US" altLang="zh-CN" sz="1800" dirty="0"/>
              <a:t>0X8137</a:t>
            </a:r>
            <a:r>
              <a:rPr lang="zh-CN" altLang="en-US" sz="1800" dirty="0"/>
              <a:t>：表示</a:t>
            </a:r>
            <a:r>
              <a:rPr lang="en-US" altLang="zh-CN" sz="1800" dirty="0"/>
              <a:t>IPX</a:t>
            </a:r>
            <a:r>
              <a:rPr lang="zh-CN" altLang="en-US" sz="1800" dirty="0"/>
              <a:t>协议；</a:t>
            </a:r>
            <a:r>
              <a:rPr lang="en-US" altLang="zh-CN" sz="1800" dirty="0"/>
              <a:t>0x0806</a:t>
            </a:r>
            <a:r>
              <a:rPr lang="zh-CN" altLang="en-US" sz="1800" dirty="0"/>
              <a:t>时</a:t>
            </a:r>
            <a:r>
              <a:rPr lang="en-US" altLang="zh-CN" sz="1800" dirty="0"/>
              <a:t>,</a:t>
            </a:r>
            <a:r>
              <a:rPr lang="zh-CN" altLang="en-US" sz="1800" dirty="0"/>
              <a:t>表示</a:t>
            </a:r>
            <a:r>
              <a:rPr lang="en-US" altLang="zh-CN" sz="1800" i="1" dirty="0"/>
              <a:t>ARP</a:t>
            </a:r>
            <a:r>
              <a:rPr lang="zh-CN" altLang="en-US" sz="1800" i="1" dirty="0"/>
              <a:t>协议；</a:t>
            </a:r>
            <a:endParaRPr lang="en-US" altLang="zh-CN" sz="1800" dirty="0"/>
          </a:p>
        </p:txBody>
      </p:sp>
      <p:sp>
        <p:nvSpPr>
          <p:cNvPr id="9237" name="Line 29"/>
          <p:cNvSpPr/>
          <p:nvPr/>
        </p:nvSpPr>
        <p:spPr>
          <a:xfrm flipV="1">
            <a:off x="1835150" y="4148138"/>
            <a:ext cx="3744913" cy="12969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38" name="Rectangle 5"/>
          <p:cNvSpPr/>
          <p:nvPr/>
        </p:nvSpPr>
        <p:spPr>
          <a:xfrm>
            <a:off x="250825" y="2033588"/>
            <a:ext cx="8497888" cy="1079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一、以太网协议设计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以太网数据帧结构语法设计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685800"/>
            <a:ext cx="7075488" cy="103346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实验内容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1: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协议设计与实现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1267" name="Rectangle 5"/>
          <p:cNvSpPr/>
          <p:nvPr/>
        </p:nvSpPr>
        <p:spPr>
          <a:xfrm>
            <a:off x="3048000" y="3449638"/>
            <a:ext cx="1066800" cy="457200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DA</a:t>
            </a:r>
          </a:p>
        </p:txBody>
      </p:sp>
      <p:sp>
        <p:nvSpPr>
          <p:cNvPr id="11268" name="Rectangle 6"/>
          <p:cNvSpPr/>
          <p:nvPr/>
        </p:nvSpPr>
        <p:spPr>
          <a:xfrm>
            <a:off x="3048000" y="3068638"/>
            <a:ext cx="10985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目的地址</a:t>
            </a:r>
          </a:p>
        </p:txBody>
      </p:sp>
      <p:sp>
        <p:nvSpPr>
          <p:cNvPr id="11269" name="Rectangle 9"/>
          <p:cNvSpPr/>
          <p:nvPr/>
        </p:nvSpPr>
        <p:spPr>
          <a:xfrm>
            <a:off x="4114800" y="3449638"/>
            <a:ext cx="1066800" cy="457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SA</a:t>
            </a:r>
          </a:p>
        </p:txBody>
      </p:sp>
      <p:sp>
        <p:nvSpPr>
          <p:cNvPr id="11270" name="Rectangle 10"/>
          <p:cNvSpPr/>
          <p:nvPr/>
        </p:nvSpPr>
        <p:spPr>
          <a:xfrm>
            <a:off x="5181600" y="3449638"/>
            <a:ext cx="838200" cy="457200"/>
          </a:xfrm>
          <a:prstGeom prst="rect">
            <a:avLst/>
          </a:prstGeom>
          <a:solidFill>
            <a:srgbClr val="33CC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类型</a:t>
            </a:r>
          </a:p>
        </p:txBody>
      </p:sp>
      <p:sp>
        <p:nvSpPr>
          <p:cNvPr id="11271" name="Rectangle 11"/>
          <p:cNvSpPr/>
          <p:nvPr/>
        </p:nvSpPr>
        <p:spPr>
          <a:xfrm>
            <a:off x="6019800" y="3449638"/>
            <a:ext cx="1143000" cy="4572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DATA</a:t>
            </a:r>
          </a:p>
        </p:txBody>
      </p:sp>
      <p:sp>
        <p:nvSpPr>
          <p:cNvPr id="11272" name="Rectangle 12"/>
          <p:cNvSpPr/>
          <p:nvPr/>
        </p:nvSpPr>
        <p:spPr>
          <a:xfrm>
            <a:off x="7162800" y="3449638"/>
            <a:ext cx="838200" cy="4572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PAD</a:t>
            </a:r>
          </a:p>
        </p:txBody>
      </p:sp>
      <p:sp>
        <p:nvSpPr>
          <p:cNvPr id="11273" name="Rectangle 13"/>
          <p:cNvSpPr/>
          <p:nvPr/>
        </p:nvSpPr>
        <p:spPr>
          <a:xfrm>
            <a:off x="8001000" y="3449638"/>
            <a:ext cx="838200" cy="457200"/>
          </a:xfrm>
          <a:prstGeom prst="rect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FCS</a:t>
            </a:r>
          </a:p>
        </p:txBody>
      </p:sp>
      <p:sp>
        <p:nvSpPr>
          <p:cNvPr id="11274" name="Rectangle 14"/>
          <p:cNvSpPr/>
          <p:nvPr/>
        </p:nvSpPr>
        <p:spPr>
          <a:xfrm>
            <a:off x="4267200" y="3068638"/>
            <a:ext cx="8699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源地址</a:t>
            </a:r>
          </a:p>
        </p:txBody>
      </p:sp>
      <p:sp>
        <p:nvSpPr>
          <p:cNvPr id="11275" name="Rectangle 15"/>
          <p:cNvSpPr/>
          <p:nvPr/>
        </p:nvSpPr>
        <p:spPr>
          <a:xfrm>
            <a:off x="5334000" y="3068638"/>
            <a:ext cx="6413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协议</a:t>
            </a:r>
          </a:p>
        </p:txBody>
      </p:sp>
      <p:sp>
        <p:nvSpPr>
          <p:cNvPr id="11276" name="Rectangle 16"/>
          <p:cNvSpPr/>
          <p:nvPr/>
        </p:nvSpPr>
        <p:spPr>
          <a:xfrm>
            <a:off x="6248400" y="3068638"/>
            <a:ext cx="6413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数据</a:t>
            </a:r>
          </a:p>
        </p:txBody>
      </p:sp>
      <p:sp>
        <p:nvSpPr>
          <p:cNvPr id="11277" name="Rectangle 17"/>
          <p:cNvSpPr/>
          <p:nvPr/>
        </p:nvSpPr>
        <p:spPr>
          <a:xfrm>
            <a:off x="7239000" y="3068638"/>
            <a:ext cx="712788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填充 </a:t>
            </a:r>
          </a:p>
        </p:txBody>
      </p:sp>
      <p:sp>
        <p:nvSpPr>
          <p:cNvPr id="11278" name="Rectangle 18"/>
          <p:cNvSpPr/>
          <p:nvPr/>
        </p:nvSpPr>
        <p:spPr>
          <a:xfrm>
            <a:off x="7848600" y="3068638"/>
            <a:ext cx="1169988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冗余校验 </a:t>
            </a:r>
          </a:p>
        </p:txBody>
      </p:sp>
      <p:sp>
        <p:nvSpPr>
          <p:cNvPr id="11279" name="Rectangle 22"/>
          <p:cNvSpPr/>
          <p:nvPr/>
        </p:nvSpPr>
        <p:spPr>
          <a:xfrm>
            <a:off x="3352800" y="40592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6</a:t>
            </a:r>
          </a:p>
        </p:txBody>
      </p:sp>
      <p:sp>
        <p:nvSpPr>
          <p:cNvPr id="11280" name="Rectangle 23"/>
          <p:cNvSpPr/>
          <p:nvPr/>
        </p:nvSpPr>
        <p:spPr>
          <a:xfrm>
            <a:off x="4419600" y="40592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6</a:t>
            </a:r>
          </a:p>
        </p:txBody>
      </p:sp>
      <p:sp>
        <p:nvSpPr>
          <p:cNvPr id="11281" name="Rectangle 24"/>
          <p:cNvSpPr/>
          <p:nvPr/>
        </p:nvSpPr>
        <p:spPr>
          <a:xfrm>
            <a:off x="5410200" y="40592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2</a:t>
            </a:r>
          </a:p>
        </p:txBody>
      </p:sp>
      <p:sp>
        <p:nvSpPr>
          <p:cNvPr id="11282" name="Rectangle 25"/>
          <p:cNvSpPr/>
          <p:nvPr/>
        </p:nvSpPr>
        <p:spPr>
          <a:xfrm>
            <a:off x="6156325" y="4076700"/>
            <a:ext cx="8699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&lt;=1500</a:t>
            </a:r>
          </a:p>
        </p:txBody>
      </p:sp>
      <p:sp>
        <p:nvSpPr>
          <p:cNvPr id="11283" name="Rectangle 26"/>
          <p:cNvSpPr/>
          <p:nvPr/>
        </p:nvSpPr>
        <p:spPr>
          <a:xfrm>
            <a:off x="8229600" y="40592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4</a:t>
            </a:r>
          </a:p>
        </p:txBody>
      </p:sp>
      <p:sp>
        <p:nvSpPr>
          <p:cNvPr id="11284" name="Rectangle 28"/>
          <p:cNvSpPr/>
          <p:nvPr/>
        </p:nvSpPr>
        <p:spPr>
          <a:xfrm>
            <a:off x="395288" y="5057775"/>
            <a:ext cx="8497887" cy="646113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DATA</a:t>
            </a:r>
            <a:r>
              <a:rPr lang="zh-CN" altLang="en-US" sz="1800" dirty="0"/>
              <a:t>字段：表示要传送的网络层协议数据单元，网络层协议数据单元应是字节倍数，最大数据长度为</a:t>
            </a:r>
            <a:r>
              <a:rPr lang="en-US" altLang="zh-CN" sz="1800" dirty="0"/>
              <a:t>1500</a:t>
            </a:r>
            <a:r>
              <a:rPr lang="zh-CN" altLang="en-US" sz="1800" dirty="0"/>
              <a:t>个字节，</a:t>
            </a:r>
            <a:r>
              <a:rPr lang="zh-CN" altLang="en-US" sz="1800" dirty="0">
                <a:solidFill>
                  <a:srgbClr val="FF0000"/>
                </a:solidFill>
              </a:rPr>
              <a:t>最小为</a:t>
            </a:r>
            <a:r>
              <a:rPr lang="en-US" altLang="zh-CN" sz="1800" dirty="0">
                <a:solidFill>
                  <a:srgbClr val="FF0000"/>
                </a:solidFill>
              </a:rPr>
              <a:t>46</a:t>
            </a:r>
            <a:r>
              <a:rPr lang="zh-CN" altLang="en-US" sz="1800" dirty="0">
                <a:solidFill>
                  <a:srgbClr val="FF0000"/>
                </a:solidFill>
              </a:rPr>
              <a:t>个字节？。</a:t>
            </a:r>
          </a:p>
        </p:txBody>
      </p:sp>
      <p:sp>
        <p:nvSpPr>
          <p:cNvPr id="11285" name="Line 29"/>
          <p:cNvSpPr/>
          <p:nvPr/>
        </p:nvSpPr>
        <p:spPr>
          <a:xfrm flipV="1">
            <a:off x="1858963" y="3833813"/>
            <a:ext cx="4584700" cy="1223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86" name="Rectangle 5"/>
          <p:cNvSpPr/>
          <p:nvPr/>
        </p:nvSpPr>
        <p:spPr>
          <a:xfrm>
            <a:off x="250825" y="1844675"/>
            <a:ext cx="8497888" cy="1079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一、以太网协议设计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以太网数据帧结构语法设计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685800"/>
            <a:ext cx="7086600" cy="103346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实验内容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1: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协议设计与实现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3315" name="Rectangle 28"/>
          <p:cNvSpPr/>
          <p:nvPr/>
        </p:nvSpPr>
        <p:spPr>
          <a:xfrm>
            <a:off x="257175" y="5229225"/>
            <a:ext cx="8763000" cy="1449388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PAD</a:t>
            </a:r>
            <a:r>
              <a:rPr lang="zh-CN" altLang="en-US" sz="1800" dirty="0"/>
              <a:t>（填充）：</a:t>
            </a:r>
          </a:p>
          <a:p>
            <a:pPr marL="0" lvl="0" indent="0" eaLnBrk="1" hangingPunct="1">
              <a:lnSpc>
                <a:spcPct val="90000"/>
              </a:lnSpc>
              <a:buNone/>
            </a:pPr>
            <a:r>
              <a:rPr lang="zh-CN" altLang="en-US" sz="1800" dirty="0"/>
              <a:t>   （</a:t>
            </a:r>
            <a:r>
              <a:rPr lang="en-US" altLang="zh-CN" sz="1800" dirty="0"/>
              <a:t>1</a:t>
            </a:r>
            <a:r>
              <a:rPr lang="zh-CN" altLang="en-US" sz="1800" dirty="0"/>
              <a:t>）数据帧要求有</a:t>
            </a:r>
            <a:r>
              <a:rPr lang="en-US" altLang="zh-CN" sz="1800" dirty="0"/>
              <a:t>MTU</a:t>
            </a:r>
            <a:r>
              <a:rPr lang="zh-CN" altLang="en-US" sz="1800" dirty="0"/>
              <a:t>（</a:t>
            </a:r>
            <a:r>
              <a:rPr lang="en-US" altLang="zh-CN" sz="1800" dirty="0"/>
              <a:t>46B</a:t>
            </a:r>
            <a:r>
              <a:rPr lang="zh-CN" altLang="en-US" sz="1800" dirty="0"/>
              <a:t>），最小帧长为</a:t>
            </a:r>
            <a:r>
              <a:rPr lang="en-US" altLang="zh-CN" sz="1800" dirty="0"/>
              <a:t>64</a:t>
            </a:r>
            <a:r>
              <a:rPr lang="zh-CN" altLang="en-US" sz="1800" dirty="0"/>
              <a:t>个字节</a:t>
            </a:r>
            <a:r>
              <a:rPr lang="en-US" altLang="zh-CN" sz="1800" dirty="0"/>
              <a:t>:(18+PDU)</a:t>
            </a:r>
          </a:p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   </a:t>
            </a:r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）如果实际的</a:t>
            </a:r>
            <a:r>
              <a:rPr lang="en-US" altLang="zh-CN" sz="1800" dirty="0"/>
              <a:t>PDU</a:t>
            </a:r>
            <a:r>
              <a:rPr lang="zh-CN" altLang="en-US" sz="1800" dirty="0"/>
              <a:t>数据长度小于</a:t>
            </a:r>
            <a:r>
              <a:rPr lang="en-US" altLang="zh-CN" sz="1800" dirty="0"/>
              <a:t>46</a:t>
            </a:r>
            <a:r>
              <a:rPr lang="zh-CN" altLang="en-US" sz="1800" dirty="0"/>
              <a:t>个字节，必须在</a:t>
            </a:r>
            <a:r>
              <a:rPr lang="en-US" altLang="zh-CN" sz="1800" dirty="0"/>
              <a:t>PAD</a:t>
            </a:r>
            <a:r>
              <a:rPr lang="zh-CN" altLang="en-US" sz="1800" dirty="0"/>
              <a:t>字段上填充若干字节的</a:t>
            </a:r>
            <a:r>
              <a:rPr lang="en-US" altLang="zh-CN" sz="1800" dirty="0"/>
              <a:t>0</a:t>
            </a:r>
            <a:r>
              <a:rPr lang="zh-CN" altLang="en-US" sz="1800" dirty="0"/>
              <a:t>，使</a:t>
            </a:r>
            <a:r>
              <a:rPr lang="en-US" altLang="zh-CN" sz="1800" dirty="0"/>
              <a:t>PDU</a:t>
            </a:r>
            <a:r>
              <a:rPr lang="zh-CN" altLang="en-US" sz="1800" dirty="0"/>
              <a:t>和</a:t>
            </a:r>
            <a:r>
              <a:rPr lang="en-US" altLang="zh-CN" sz="1800" dirty="0"/>
              <a:t>PAD</a:t>
            </a:r>
            <a:r>
              <a:rPr lang="zh-CN" altLang="en-US" sz="1800" dirty="0"/>
              <a:t>字段的总长度不小于</a:t>
            </a:r>
            <a:r>
              <a:rPr lang="en-US" altLang="zh-CN" sz="1800" dirty="0"/>
              <a:t>46</a:t>
            </a:r>
            <a:r>
              <a:rPr lang="zh-CN" altLang="en-US" sz="1800" dirty="0"/>
              <a:t>个字节；否则，接收节点会把超短帧作为</a:t>
            </a:r>
            <a:r>
              <a:rPr lang="zh-CN" altLang="en-US" sz="1800" dirty="0">
                <a:latin typeface="Arial" panose="020B0604020202020204" pitchFamily="34" charset="0"/>
              </a:rPr>
              <a:t>“</a:t>
            </a:r>
            <a:r>
              <a:rPr lang="zh-CN" altLang="en-US" sz="1800" dirty="0"/>
              <a:t>帧碎片</a:t>
            </a:r>
            <a:r>
              <a:rPr lang="zh-CN" altLang="en-US" sz="1800" dirty="0">
                <a:latin typeface="Arial" panose="020B0604020202020204" pitchFamily="34" charset="0"/>
              </a:rPr>
              <a:t>”</a:t>
            </a:r>
            <a:r>
              <a:rPr lang="zh-CN" altLang="en-US" sz="1800" dirty="0"/>
              <a:t>滤掉，不予接收。</a:t>
            </a:r>
          </a:p>
        </p:txBody>
      </p:sp>
      <p:sp>
        <p:nvSpPr>
          <p:cNvPr id="13316" name="Rectangle 31"/>
          <p:cNvSpPr/>
          <p:nvPr/>
        </p:nvSpPr>
        <p:spPr>
          <a:xfrm>
            <a:off x="2841625" y="3225800"/>
            <a:ext cx="1066800" cy="457200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DA</a:t>
            </a:r>
          </a:p>
        </p:txBody>
      </p:sp>
      <p:sp>
        <p:nvSpPr>
          <p:cNvPr id="13317" name="Rectangle 32"/>
          <p:cNvSpPr/>
          <p:nvPr/>
        </p:nvSpPr>
        <p:spPr>
          <a:xfrm>
            <a:off x="2841625" y="2844800"/>
            <a:ext cx="10985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目的地址</a:t>
            </a:r>
          </a:p>
        </p:txBody>
      </p:sp>
      <p:sp>
        <p:nvSpPr>
          <p:cNvPr id="13318" name="Rectangle 35"/>
          <p:cNvSpPr/>
          <p:nvPr/>
        </p:nvSpPr>
        <p:spPr>
          <a:xfrm>
            <a:off x="3908425" y="3225800"/>
            <a:ext cx="1066800" cy="457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SA</a:t>
            </a:r>
          </a:p>
        </p:txBody>
      </p:sp>
      <p:sp>
        <p:nvSpPr>
          <p:cNvPr id="13319" name="Rectangle 36"/>
          <p:cNvSpPr/>
          <p:nvPr/>
        </p:nvSpPr>
        <p:spPr>
          <a:xfrm>
            <a:off x="4975225" y="3225800"/>
            <a:ext cx="838200" cy="457200"/>
          </a:xfrm>
          <a:prstGeom prst="rect">
            <a:avLst/>
          </a:prstGeom>
          <a:solidFill>
            <a:srgbClr val="33CC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类型</a:t>
            </a:r>
          </a:p>
        </p:txBody>
      </p:sp>
      <p:sp>
        <p:nvSpPr>
          <p:cNvPr id="13320" name="Rectangle 37"/>
          <p:cNvSpPr/>
          <p:nvPr/>
        </p:nvSpPr>
        <p:spPr>
          <a:xfrm>
            <a:off x="5813425" y="3225800"/>
            <a:ext cx="1143000" cy="4572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DATA</a:t>
            </a:r>
          </a:p>
        </p:txBody>
      </p:sp>
      <p:sp>
        <p:nvSpPr>
          <p:cNvPr id="13321" name="Rectangle 38"/>
          <p:cNvSpPr/>
          <p:nvPr/>
        </p:nvSpPr>
        <p:spPr>
          <a:xfrm>
            <a:off x="6956425" y="3225800"/>
            <a:ext cx="838200" cy="4572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PAD</a:t>
            </a:r>
          </a:p>
        </p:txBody>
      </p:sp>
      <p:sp>
        <p:nvSpPr>
          <p:cNvPr id="13322" name="Rectangle 39"/>
          <p:cNvSpPr/>
          <p:nvPr/>
        </p:nvSpPr>
        <p:spPr>
          <a:xfrm>
            <a:off x="7794625" y="3225800"/>
            <a:ext cx="838200" cy="457200"/>
          </a:xfrm>
          <a:prstGeom prst="rect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FCS</a:t>
            </a:r>
          </a:p>
        </p:txBody>
      </p:sp>
      <p:sp>
        <p:nvSpPr>
          <p:cNvPr id="13323" name="Rectangle 40"/>
          <p:cNvSpPr/>
          <p:nvPr/>
        </p:nvSpPr>
        <p:spPr>
          <a:xfrm>
            <a:off x="4060825" y="2844800"/>
            <a:ext cx="8699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源地址</a:t>
            </a:r>
          </a:p>
        </p:txBody>
      </p:sp>
      <p:sp>
        <p:nvSpPr>
          <p:cNvPr id="13324" name="Rectangle 41"/>
          <p:cNvSpPr/>
          <p:nvPr/>
        </p:nvSpPr>
        <p:spPr>
          <a:xfrm>
            <a:off x="5127625" y="2844800"/>
            <a:ext cx="6413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协议</a:t>
            </a:r>
          </a:p>
        </p:txBody>
      </p:sp>
      <p:sp>
        <p:nvSpPr>
          <p:cNvPr id="13325" name="Rectangle 42"/>
          <p:cNvSpPr/>
          <p:nvPr/>
        </p:nvSpPr>
        <p:spPr>
          <a:xfrm>
            <a:off x="6042025" y="2844800"/>
            <a:ext cx="6413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数据</a:t>
            </a:r>
          </a:p>
        </p:txBody>
      </p:sp>
      <p:sp>
        <p:nvSpPr>
          <p:cNvPr id="13326" name="Rectangle 43"/>
          <p:cNvSpPr/>
          <p:nvPr/>
        </p:nvSpPr>
        <p:spPr>
          <a:xfrm>
            <a:off x="7032625" y="2844800"/>
            <a:ext cx="712788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填充 </a:t>
            </a:r>
          </a:p>
        </p:txBody>
      </p:sp>
      <p:sp>
        <p:nvSpPr>
          <p:cNvPr id="13327" name="Rectangle 44"/>
          <p:cNvSpPr/>
          <p:nvPr/>
        </p:nvSpPr>
        <p:spPr>
          <a:xfrm>
            <a:off x="7642225" y="2844800"/>
            <a:ext cx="1169988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冗余校验 </a:t>
            </a:r>
          </a:p>
        </p:txBody>
      </p:sp>
      <p:sp>
        <p:nvSpPr>
          <p:cNvPr id="13328" name="Rectangle 48"/>
          <p:cNvSpPr/>
          <p:nvPr/>
        </p:nvSpPr>
        <p:spPr>
          <a:xfrm>
            <a:off x="3146425" y="3835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6</a:t>
            </a:r>
          </a:p>
        </p:txBody>
      </p:sp>
      <p:sp>
        <p:nvSpPr>
          <p:cNvPr id="13329" name="Rectangle 49"/>
          <p:cNvSpPr/>
          <p:nvPr/>
        </p:nvSpPr>
        <p:spPr>
          <a:xfrm>
            <a:off x="4213225" y="3835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6</a:t>
            </a:r>
          </a:p>
        </p:txBody>
      </p:sp>
      <p:sp>
        <p:nvSpPr>
          <p:cNvPr id="13330" name="Rectangle 50"/>
          <p:cNvSpPr/>
          <p:nvPr/>
        </p:nvSpPr>
        <p:spPr>
          <a:xfrm>
            <a:off x="5203825" y="3835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2</a:t>
            </a:r>
          </a:p>
        </p:txBody>
      </p:sp>
      <p:sp>
        <p:nvSpPr>
          <p:cNvPr id="13331" name="Rectangle 51"/>
          <p:cNvSpPr/>
          <p:nvPr/>
        </p:nvSpPr>
        <p:spPr>
          <a:xfrm>
            <a:off x="5810250" y="3716338"/>
            <a:ext cx="12128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[46,1500]</a:t>
            </a:r>
          </a:p>
        </p:txBody>
      </p:sp>
      <p:sp>
        <p:nvSpPr>
          <p:cNvPr id="13332" name="Rectangle 52"/>
          <p:cNvSpPr/>
          <p:nvPr/>
        </p:nvSpPr>
        <p:spPr>
          <a:xfrm>
            <a:off x="8023225" y="3835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4</a:t>
            </a:r>
          </a:p>
        </p:txBody>
      </p:sp>
      <p:sp>
        <p:nvSpPr>
          <p:cNvPr id="13333" name="Line 53"/>
          <p:cNvSpPr/>
          <p:nvPr/>
        </p:nvSpPr>
        <p:spPr>
          <a:xfrm>
            <a:off x="2841625" y="4130675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34" name="Line 54"/>
          <p:cNvSpPr/>
          <p:nvPr/>
        </p:nvSpPr>
        <p:spPr>
          <a:xfrm>
            <a:off x="8632825" y="4054475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35" name="Rectangle 55"/>
          <p:cNvSpPr/>
          <p:nvPr/>
        </p:nvSpPr>
        <p:spPr>
          <a:xfrm>
            <a:off x="4289425" y="4068763"/>
            <a:ext cx="1795463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最小帧长</a:t>
            </a:r>
            <a:r>
              <a:rPr lang="en-US" altLang="zh-CN" sz="1800" dirty="0"/>
              <a:t>64Byte</a:t>
            </a:r>
          </a:p>
        </p:txBody>
      </p:sp>
      <p:sp>
        <p:nvSpPr>
          <p:cNvPr id="13336" name="Line 56"/>
          <p:cNvSpPr/>
          <p:nvPr/>
        </p:nvSpPr>
        <p:spPr>
          <a:xfrm>
            <a:off x="2841625" y="4740275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37" name="Line 57"/>
          <p:cNvSpPr/>
          <p:nvPr/>
        </p:nvSpPr>
        <p:spPr>
          <a:xfrm>
            <a:off x="8632825" y="4740275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38" name="Rectangle 58"/>
          <p:cNvSpPr/>
          <p:nvPr/>
        </p:nvSpPr>
        <p:spPr>
          <a:xfrm>
            <a:off x="3984625" y="4816475"/>
            <a:ext cx="224790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/>
              <a:t>最大帧长</a:t>
            </a:r>
            <a:r>
              <a:rPr lang="en-US" altLang="zh-CN" sz="2000" dirty="0"/>
              <a:t>1518Byte</a:t>
            </a:r>
          </a:p>
        </p:txBody>
      </p:sp>
      <p:sp>
        <p:nvSpPr>
          <p:cNvPr id="13339" name="Line 59"/>
          <p:cNvSpPr/>
          <p:nvPr/>
        </p:nvSpPr>
        <p:spPr>
          <a:xfrm>
            <a:off x="6194425" y="4283075"/>
            <a:ext cx="2362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40" name="Line 60"/>
          <p:cNvSpPr/>
          <p:nvPr/>
        </p:nvSpPr>
        <p:spPr>
          <a:xfrm flipH="1">
            <a:off x="2917825" y="4283075"/>
            <a:ext cx="1295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41" name="Line 61"/>
          <p:cNvSpPr/>
          <p:nvPr/>
        </p:nvSpPr>
        <p:spPr>
          <a:xfrm flipH="1">
            <a:off x="2917825" y="5045075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42" name="Line 62"/>
          <p:cNvSpPr/>
          <p:nvPr/>
        </p:nvSpPr>
        <p:spPr>
          <a:xfrm>
            <a:off x="6194425" y="5045075"/>
            <a:ext cx="2362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43" name="Rectangle 5"/>
          <p:cNvSpPr/>
          <p:nvPr/>
        </p:nvSpPr>
        <p:spPr>
          <a:xfrm>
            <a:off x="314325" y="1871663"/>
            <a:ext cx="8497888" cy="1079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一、以太网协议设计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以太网数据帧结构语法设计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313" y="646113"/>
            <a:ext cx="7077075" cy="103346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实验内容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1: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协议设计与实现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5363" name="Rectangle 5"/>
          <p:cNvSpPr/>
          <p:nvPr/>
        </p:nvSpPr>
        <p:spPr>
          <a:xfrm>
            <a:off x="3048000" y="3233738"/>
            <a:ext cx="1066800" cy="368300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DA</a:t>
            </a:r>
          </a:p>
        </p:txBody>
      </p:sp>
      <p:sp>
        <p:nvSpPr>
          <p:cNvPr id="15364" name="Rectangle 6"/>
          <p:cNvSpPr/>
          <p:nvPr/>
        </p:nvSpPr>
        <p:spPr>
          <a:xfrm>
            <a:off x="3048000" y="2852738"/>
            <a:ext cx="10985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目的地址</a:t>
            </a:r>
          </a:p>
        </p:txBody>
      </p:sp>
      <p:sp>
        <p:nvSpPr>
          <p:cNvPr id="15365" name="Rectangle 9"/>
          <p:cNvSpPr/>
          <p:nvPr/>
        </p:nvSpPr>
        <p:spPr>
          <a:xfrm>
            <a:off x="4114800" y="3233738"/>
            <a:ext cx="1066800" cy="3683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SA</a:t>
            </a:r>
          </a:p>
        </p:txBody>
      </p:sp>
      <p:sp>
        <p:nvSpPr>
          <p:cNvPr id="15366" name="Rectangle 10"/>
          <p:cNvSpPr/>
          <p:nvPr/>
        </p:nvSpPr>
        <p:spPr>
          <a:xfrm>
            <a:off x="5181600" y="3233738"/>
            <a:ext cx="838200" cy="368300"/>
          </a:xfrm>
          <a:prstGeom prst="rect">
            <a:avLst/>
          </a:prstGeom>
          <a:solidFill>
            <a:srgbClr val="33CC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类型</a:t>
            </a:r>
          </a:p>
        </p:txBody>
      </p:sp>
      <p:sp>
        <p:nvSpPr>
          <p:cNvPr id="15367" name="Rectangle 11"/>
          <p:cNvSpPr/>
          <p:nvPr/>
        </p:nvSpPr>
        <p:spPr>
          <a:xfrm>
            <a:off x="6019800" y="3233738"/>
            <a:ext cx="1143000" cy="368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DATA</a:t>
            </a:r>
          </a:p>
        </p:txBody>
      </p:sp>
      <p:sp>
        <p:nvSpPr>
          <p:cNvPr id="15368" name="Rectangle 12"/>
          <p:cNvSpPr/>
          <p:nvPr/>
        </p:nvSpPr>
        <p:spPr>
          <a:xfrm>
            <a:off x="7162800" y="3233738"/>
            <a:ext cx="838200" cy="368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PAD</a:t>
            </a:r>
          </a:p>
        </p:txBody>
      </p:sp>
      <p:sp>
        <p:nvSpPr>
          <p:cNvPr id="15369" name="Rectangle 13"/>
          <p:cNvSpPr/>
          <p:nvPr/>
        </p:nvSpPr>
        <p:spPr>
          <a:xfrm>
            <a:off x="8001000" y="3233738"/>
            <a:ext cx="838200" cy="368300"/>
          </a:xfrm>
          <a:prstGeom prst="rect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FCS</a:t>
            </a:r>
          </a:p>
        </p:txBody>
      </p:sp>
      <p:sp>
        <p:nvSpPr>
          <p:cNvPr id="15370" name="Rectangle 14"/>
          <p:cNvSpPr/>
          <p:nvPr/>
        </p:nvSpPr>
        <p:spPr>
          <a:xfrm>
            <a:off x="4267200" y="2852738"/>
            <a:ext cx="8699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源地址</a:t>
            </a:r>
          </a:p>
        </p:txBody>
      </p:sp>
      <p:sp>
        <p:nvSpPr>
          <p:cNvPr id="15371" name="Rectangle 15"/>
          <p:cNvSpPr/>
          <p:nvPr/>
        </p:nvSpPr>
        <p:spPr>
          <a:xfrm>
            <a:off x="5334000" y="2852738"/>
            <a:ext cx="6413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协议</a:t>
            </a:r>
          </a:p>
        </p:txBody>
      </p:sp>
      <p:sp>
        <p:nvSpPr>
          <p:cNvPr id="15372" name="Rectangle 16"/>
          <p:cNvSpPr/>
          <p:nvPr/>
        </p:nvSpPr>
        <p:spPr>
          <a:xfrm>
            <a:off x="6248400" y="2852738"/>
            <a:ext cx="6413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数据</a:t>
            </a:r>
          </a:p>
        </p:txBody>
      </p:sp>
      <p:sp>
        <p:nvSpPr>
          <p:cNvPr id="15373" name="Rectangle 17"/>
          <p:cNvSpPr/>
          <p:nvPr/>
        </p:nvSpPr>
        <p:spPr>
          <a:xfrm>
            <a:off x="7239000" y="2852738"/>
            <a:ext cx="712788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填充 </a:t>
            </a:r>
          </a:p>
        </p:txBody>
      </p:sp>
      <p:sp>
        <p:nvSpPr>
          <p:cNvPr id="15374" name="Rectangle 18"/>
          <p:cNvSpPr/>
          <p:nvPr/>
        </p:nvSpPr>
        <p:spPr>
          <a:xfrm>
            <a:off x="7848600" y="2852738"/>
            <a:ext cx="1169988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冗余校验 </a:t>
            </a:r>
          </a:p>
        </p:txBody>
      </p:sp>
      <p:sp>
        <p:nvSpPr>
          <p:cNvPr id="15375" name="Rectangle 22"/>
          <p:cNvSpPr/>
          <p:nvPr/>
        </p:nvSpPr>
        <p:spPr>
          <a:xfrm>
            <a:off x="3352800" y="38433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6</a:t>
            </a:r>
          </a:p>
        </p:txBody>
      </p:sp>
      <p:sp>
        <p:nvSpPr>
          <p:cNvPr id="15376" name="Rectangle 23"/>
          <p:cNvSpPr/>
          <p:nvPr/>
        </p:nvSpPr>
        <p:spPr>
          <a:xfrm>
            <a:off x="4419600" y="38433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6</a:t>
            </a:r>
          </a:p>
        </p:txBody>
      </p:sp>
      <p:sp>
        <p:nvSpPr>
          <p:cNvPr id="15377" name="Rectangle 24"/>
          <p:cNvSpPr/>
          <p:nvPr/>
        </p:nvSpPr>
        <p:spPr>
          <a:xfrm>
            <a:off x="5410200" y="38433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2</a:t>
            </a:r>
          </a:p>
        </p:txBody>
      </p:sp>
      <p:sp>
        <p:nvSpPr>
          <p:cNvPr id="15378" name="Rectangle 25"/>
          <p:cNvSpPr/>
          <p:nvPr/>
        </p:nvSpPr>
        <p:spPr>
          <a:xfrm>
            <a:off x="6019800" y="3843338"/>
            <a:ext cx="8699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&lt;=1500</a:t>
            </a:r>
          </a:p>
        </p:txBody>
      </p:sp>
      <p:sp>
        <p:nvSpPr>
          <p:cNvPr id="15379" name="Rectangle 26"/>
          <p:cNvSpPr/>
          <p:nvPr/>
        </p:nvSpPr>
        <p:spPr>
          <a:xfrm>
            <a:off x="8229600" y="38433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4</a:t>
            </a:r>
          </a:p>
        </p:txBody>
      </p:sp>
      <p:sp>
        <p:nvSpPr>
          <p:cNvPr id="15380" name="Rectangle 28"/>
          <p:cNvSpPr/>
          <p:nvPr/>
        </p:nvSpPr>
        <p:spPr>
          <a:xfrm>
            <a:off x="103188" y="6102350"/>
            <a:ext cx="4451350" cy="646113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FCS</a:t>
            </a:r>
            <a:r>
              <a:rPr lang="zh-CN" altLang="en-US" sz="1800" dirty="0"/>
              <a:t>（帧校验序列）：采用</a:t>
            </a:r>
            <a:r>
              <a:rPr lang="en-US" altLang="zh-CN" sz="1800" dirty="0"/>
              <a:t>32</a:t>
            </a:r>
            <a:r>
              <a:rPr lang="zh-CN" altLang="en-US" sz="1800" dirty="0"/>
              <a:t>位</a:t>
            </a:r>
            <a:r>
              <a:rPr lang="en-US" altLang="zh-CN" sz="1800" dirty="0"/>
              <a:t>CRC</a:t>
            </a:r>
            <a:r>
              <a:rPr lang="zh-CN" altLang="en-US" sz="1800" dirty="0"/>
              <a:t>校验。</a:t>
            </a:r>
            <a:endParaRPr lang="en-US" altLang="zh-CN" sz="1800" dirty="0"/>
          </a:p>
          <a:p>
            <a:pPr marL="0" lvl="0" indent="0" eaLnBrk="1" hangingPunct="1">
              <a:lnSpc>
                <a:spcPct val="90000"/>
              </a:lnSpc>
              <a:buNone/>
            </a:pPr>
            <a:r>
              <a:rPr lang="zh-CN" altLang="en-US" sz="1800" dirty="0"/>
              <a:t>生成多项式：</a:t>
            </a:r>
            <a:r>
              <a:rPr lang="en-US" altLang="zh-CN" sz="1800" dirty="0"/>
              <a:t>G(X)-32</a:t>
            </a:r>
            <a:r>
              <a:rPr lang="zh-CN" altLang="en-US" sz="1800" dirty="0"/>
              <a:t>，</a:t>
            </a:r>
            <a:r>
              <a:rPr lang="en-US" altLang="zh-CN" sz="1800" dirty="0"/>
              <a:t> CRC-32</a:t>
            </a:r>
            <a:endParaRPr lang="zh-CN" altLang="en-US" sz="1800" dirty="0"/>
          </a:p>
        </p:txBody>
      </p:sp>
      <p:sp>
        <p:nvSpPr>
          <p:cNvPr id="15381" name="Line 29"/>
          <p:cNvSpPr/>
          <p:nvPr/>
        </p:nvSpPr>
        <p:spPr>
          <a:xfrm>
            <a:off x="3048000" y="4300538"/>
            <a:ext cx="0" cy="368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2" name="Line 30"/>
          <p:cNvSpPr/>
          <p:nvPr/>
        </p:nvSpPr>
        <p:spPr>
          <a:xfrm>
            <a:off x="8839200" y="4224338"/>
            <a:ext cx="0" cy="368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3" name="Rectangle 31"/>
          <p:cNvSpPr/>
          <p:nvPr/>
        </p:nvSpPr>
        <p:spPr>
          <a:xfrm>
            <a:off x="4495800" y="4238625"/>
            <a:ext cx="1795463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最小帧长</a:t>
            </a:r>
            <a:r>
              <a:rPr lang="en-US" altLang="zh-CN" sz="1800" dirty="0"/>
              <a:t>64Byte</a:t>
            </a:r>
          </a:p>
        </p:txBody>
      </p:sp>
      <p:sp>
        <p:nvSpPr>
          <p:cNvPr id="15384" name="Line 32"/>
          <p:cNvSpPr/>
          <p:nvPr/>
        </p:nvSpPr>
        <p:spPr>
          <a:xfrm>
            <a:off x="3048000" y="4910138"/>
            <a:ext cx="0" cy="368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5" name="Line 33"/>
          <p:cNvSpPr/>
          <p:nvPr/>
        </p:nvSpPr>
        <p:spPr>
          <a:xfrm>
            <a:off x="8839200" y="4910138"/>
            <a:ext cx="0" cy="368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6" name="Rectangle 34"/>
          <p:cNvSpPr/>
          <p:nvPr/>
        </p:nvSpPr>
        <p:spPr>
          <a:xfrm>
            <a:off x="4191000" y="4986338"/>
            <a:ext cx="224790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/>
              <a:t>最大帧长</a:t>
            </a:r>
            <a:r>
              <a:rPr lang="en-US" altLang="zh-CN" sz="2000" dirty="0"/>
              <a:t>1518Byte</a:t>
            </a:r>
          </a:p>
        </p:txBody>
      </p:sp>
      <p:sp>
        <p:nvSpPr>
          <p:cNvPr id="15387" name="Line 35"/>
          <p:cNvSpPr/>
          <p:nvPr/>
        </p:nvSpPr>
        <p:spPr>
          <a:xfrm>
            <a:off x="3048000" y="5503863"/>
            <a:ext cx="0" cy="368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8" name="Line 36"/>
          <p:cNvSpPr/>
          <p:nvPr/>
        </p:nvSpPr>
        <p:spPr>
          <a:xfrm>
            <a:off x="8153400" y="5519738"/>
            <a:ext cx="0" cy="368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9" name="Rectangle 37"/>
          <p:cNvSpPr/>
          <p:nvPr/>
        </p:nvSpPr>
        <p:spPr>
          <a:xfrm>
            <a:off x="4419600" y="5595938"/>
            <a:ext cx="1200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/>
              <a:t>校验范围</a:t>
            </a:r>
          </a:p>
        </p:txBody>
      </p:sp>
      <p:sp>
        <p:nvSpPr>
          <p:cNvPr id="15390" name="Line 38"/>
          <p:cNvSpPr/>
          <p:nvPr/>
        </p:nvSpPr>
        <p:spPr>
          <a:xfrm>
            <a:off x="6400800" y="4452938"/>
            <a:ext cx="2362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91" name="Line 39"/>
          <p:cNvSpPr/>
          <p:nvPr/>
        </p:nvSpPr>
        <p:spPr>
          <a:xfrm flipH="1">
            <a:off x="3124200" y="4452938"/>
            <a:ext cx="1295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92" name="Line 40"/>
          <p:cNvSpPr/>
          <p:nvPr/>
        </p:nvSpPr>
        <p:spPr>
          <a:xfrm flipH="1">
            <a:off x="3124200" y="5214938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93" name="Line 41"/>
          <p:cNvSpPr/>
          <p:nvPr/>
        </p:nvSpPr>
        <p:spPr>
          <a:xfrm>
            <a:off x="6400800" y="5214938"/>
            <a:ext cx="2362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94" name="Line 42"/>
          <p:cNvSpPr/>
          <p:nvPr/>
        </p:nvSpPr>
        <p:spPr>
          <a:xfrm>
            <a:off x="5715000" y="5824538"/>
            <a:ext cx="2362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95" name="Line 43"/>
          <p:cNvSpPr/>
          <p:nvPr/>
        </p:nvSpPr>
        <p:spPr>
          <a:xfrm flipH="1">
            <a:off x="3124200" y="5824538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96" name="Rectangle 5"/>
          <p:cNvSpPr/>
          <p:nvPr/>
        </p:nvSpPr>
        <p:spPr>
          <a:xfrm>
            <a:off x="306388" y="1804988"/>
            <a:ext cx="8497887" cy="1079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一、以太网协议设计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以太网数据帧结构语法设计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539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8" y="265113"/>
            <a:ext cx="8755062" cy="4524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313" y="646113"/>
            <a:ext cx="7077075" cy="103346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实验内容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1: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协议设计与实现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6387" name="Rectangle 5"/>
          <p:cNvSpPr/>
          <p:nvPr/>
        </p:nvSpPr>
        <p:spPr>
          <a:xfrm>
            <a:off x="250825" y="1989138"/>
            <a:ext cx="8713788" cy="30241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二、以太网协议实现（依据参考源代码附件）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开发接口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en-US" altLang="zh-CN" sz="2000" dirty="0"/>
              <a:t>WINDOWS</a:t>
            </a:r>
            <a:r>
              <a:rPr lang="zh-CN" altLang="zh-CN" sz="2000" dirty="0"/>
              <a:t>系统提供的</a:t>
            </a:r>
            <a:r>
              <a:rPr lang="en-US" altLang="zh-CN" sz="2000" dirty="0"/>
              <a:t>WINPCAP</a:t>
            </a:r>
            <a:r>
              <a:rPr lang="zh-CN" altLang="zh-CN" sz="2000" dirty="0"/>
              <a:t>接口</a:t>
            </a:r>
            <a:r>
              <a:rPr lang="zh-CN" altLang="en-US" sz="2000" dirty="0"/>
              <a:t>（或者</a:t>
            </a:r>
            <a:r>
              <a:rPr lang="en-US" altLang="zh-CN" sz="2000" dirty="0"/>
              <a:t>LINUX </a:t>
            </a:r>
            <a:r>
              <a:rPr lang="zh-CN" altLang="zh-CN" sz="2000" dirty="0"/>
              <a:t>下</a:t>
            </a:r>
            <a:r>
              <a:rPr lang="en-US" altLang="zh-CN" sz="2000" dirty="0"/>
              <a:t>lipbcap</a:t>
            </a:r>
            <a:r>
              <a:rPr lang="zh-CN" altLang="en-US" sz="2000" dirty="0"/>
              <a:t>接口）</a:t>
            </a:r>
            <a:endParaRPr lang="en-US" altLang="zh-CN" sz="2000" dirty="0"/>
          </a:p>
          <a:p>
            <a:pPr marL="800100" lvl="1" indent="-342900"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宋体" panose="02010600030101010101" pitchFamily="2" charset="-122"/>
              </a:rPr>
              <a:t>下载</a:t>
            </a:r>
            <a:r>
              <a:rPr lang="zh-CN" altLang="zh-CN" sz="2000" dirty="0">
                <a:latin typeface="宋体" panose="02010600030101010101" pitchFamily="2" charset="-122"/>
              </a:rPr>
              <a:t>地址</a:t>
            </a:r>
            <a:r>
              <a:rPr lang="en-US" altLang="zh-CN" sz="2000" dirty="0">
                <a:latin typeface="宋体" panose="02010600030101010101" pitchFamily="2" charset="-122"/>
                <a:hlinkClick r:id="rId2"/>
              </a:rPr>
              <a:t>http://www.winpcap.org/install/default.htm</a:t>
            </a:r>
            <a:r>
              <a:rPr lang="zh-CN" altLang="en-US" sz="2000" dirty="0">
                <a:latin typeface="宋体" panose="02010600030101010101" pitchFamily="2" charset="-122"/>
              </a:rPr>
              <a:t>；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800100" lvl="1" indent="-342900"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Calibri" panose="020F0502020204030204" pitchFamily="34" charset="0"/>
              </a:rPr>
              <a:t>http://www.winpcap.org/devel.htm </a:t>
            </a:r>
            <a:r>
              <a:rPr lang="zh-CN" altLang="en-US" sz="2000" dirty="0">
                <a:latin typeface="Calibri" panose="020F0502020204030204" pitchFamily="34" charset="0"/>
              </a:rPr>
              <a:t>下载</a:t>
            </a:r>
            <a:r>
              <a:rPr lang="en-US" altLang="zh-CN" sz="2000" dirty="0">
                <a:latin typeface="Calibri" panose="020F0502020204030204" pitchFamily="34" charset="0"/>
              </a:rPr>
              <a:t>WinPcap developer's pack </a:t>
            </a:r>
            <a:r>
              <a:rPr lang="zh-CN" altLang="en-US" sz="2000" dirty="0">
                <a:latin typeface="Calibri" panose="020F0502020204030204" pitchFamily="34" charset="0"/>
              </a:rPr>
              <a:t>包解压，里面有</a:t>
            </a:r>
            <a:r>
              <a:rPr lang="en-US" altLang="zh-CN" sz="2000" dirty="0">
                <a:latin typeface="Calibri" panose="020F0502020204030204" pitchFamily="34" charset="0"/>
              </a:rPr>
              <a:t>docs, include, lib, example</a:t>
            </a:r>
            <a:r>
              <a:rPr lang="zh-CN" altLang="en-US" sz="2000" dirty="0">
                <a:latin typeface="Calibri" panose="020F0502020204030204" pitchFamily="34" charset="0"/>
              </a:rPr>
              <a:t>等文件夹；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pPr marL="800100" lvl="1" indent="-342900"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en-US" altLang="zh-CN" sz="2000" dirty="0"/>
              <a:t>VC++</a:t>
            </a:r>
            <a:r>
              <a:rPr lang="zh-CN" altLang="en-US" sz="2000" dirty="0"/>
              <a:t>编译环境或者</a:t>
            </a:r>
            <a:r>
              <a:rPr lang="en-US" altLang="zh-CN" sz="2000" dirty="0"/>
              <a:t>VISUAL STUDIO</a:t>
            </a:r>
            <a:r>
              <a:rPr lang="zh-CN" altLang="en-US" sz="2000" dirty="0"/>
              <a:t>环境配置见参考附件</a:t>
            </a:r>
          </a:p>
          <a:p>
            <a:pPr marL="342900" lvl="0" indent="-342900" eaLnBrk="1" hangingPunct="1">
              <a:lnSpc>
                <a:spcPct val="12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17</TotalTime>
  <Pages>56</Pages>
  <Words>1631</Words>
  <Application>Microsoft Office PowerPoint</Application>
  <PresentationFormat>全屏显示(4:3)</PresentationFormat>
  <Paragraphs>214</Paragraphs>
  <Slides>18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黑体</vt:lpstr>
      <vt:lpstr>宋体</vt:lpstr>
      <vt:lpstr>Arial</vt:lpstr>
      <vt:lpstr>Calibri</vt:lpstr>
      <vt:lpstr>Tahoma</vt:lpstr>
      <vt:lpstr>Times New Roman</vt:lpstr>
      <vt:lpstr>Wingdings</vt:lpstr>
      <vt:lpstr>Blends</vt:lpstr>
      <vt:lpstr>Bitmap Image</vt:lpstr>
      <vt:lpstr>PowerPoint 演示文稿</vt:lpstr>
      <vt:lpstr>实验内容</vt:lpstr>
      <vt:lpstr>以太网协议设计与实现</vt:lpstr>
      <vt:lpstr>实验内容1:协议设计与实现</vt:lpstr>
      <vt:lpstr>实验内容1:协议设计与实现</vt:lpstr>
      <vt:lpstr>实验内容1:协议设计与实现</vt:lpstr>
      <vt:lpstr>实验内容1:协议设计与实现</vt:lpstr>
      <vt:lpstr>实验内容1:协议设计与实现</vt:lpstr>
      <vt:lpstr>实验内容1:协议设计与实现</vt:lpstr>
      <vt:lpstr>实验内容1:协议设计与实现</vt:lpstr>
      <vt:lpstr>实验内容1:协议设计与实现</vt:lpstr>
      <vt:lpstr>检查点1</vt:lpstr>
      <vt:lpstr>PowerPoint 演示文稿</vt:lpstr>
      <vt:lpstr>PowerPoint 演示文稿</vt:lpstr>
      <vt:lpstr>实验内容2：TCP端口扫描</vt:lpstr>
      <vt:lpstr>实验内容2：TCP端口扫描</vt:lpstr>
      <vt:lpstr>PowerPoint 演示文稿</vt:lpstr>
      <vt:lpstr>实验报告</vt:lpstr>
    </vt:vector>
  </TitlesOfParts>
  <Company>国防科大计算机学院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第四部分 网络应用</dc:title>
  <dc:subject>ch12</dc:subject>
  <dc:creator>CAO</dc:creator>
  <cp:lastModifiedBy>Yongjun Li</cp:lastModifiedBy>
  <cp:revision>184</cp:revision>
  <cp:lastPrinted>1996-02-23T17:58:00Z</cp:lastPrinted>
  <dcterms:created xsi:type="dcterms:W3CDTF">2001-04-18T08:46:00Z</dcterms:created>
  <dcterms:modified xsi:type="dcterms:W3CDTF">2022-11-12T13:22:52Z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