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3"/>
  </p:notesMasterIdLst>
  <p:handoutMasterIdLst>
    <p:handoutMasterId r:id="rId104"/>
  </p:handoutMasterIdLst>
  <p:sldIdLst>
    <p:sldId id="304" r:id="rId2"/>
    <p:sldId id="366" r:id="rId3"/>
    <p:sldId id="469" r:id="rId4"/>
    <p:sldId id="367" r:id="rId5"/>
    <p:sldId id="358" r:id="rId6"/>
    <p:sldId id="305" r:id="rId7"/>
    <p:sldId id="262" r:id="rId8"/>
    <p:sldId id="350" r:id="rId9"/>
    <p:sldId id="351" r:id="rId10"/>
    <p:sldId id="566" r:id="rId11"/>
    <p:sldId id="465" r:id="rId12"/>
    <p:sldId id="658" r:id="rId13"/>
    <p:sldId id="659" r:id="rId14"/>
    <p:sldId id="565" r:id="rId15"/>
    <p:sldId id="330" r:id="rId16"/>
    <p:sldId id="474" r:id="rId17"/>
    <p:sldId id="334" r:id="rId18"/>
    <p:sldId id="567" r:id="rId19"/>
    <p:sldId id="318" r:id="rId20"/>
    <p:sldId id="475" r:id="rId21"/>
    <p:sldId id="319" r:id="rId22"/>
    <p:sldId id="471" r:id="rId23"/>
    <p:sldId id="291" r:id="rId24"/>
    <p:sldId id="320" r:id="rId25"/>
    <p:sldId id="472" r:id="rId26"/>
    <p:sldId id="292" r:id="rId27"/>
    <p:sldId id="322" r:id="rId28"/>
    <p:sldId id="473" r:id="rId29"/>
    <p:sldId id="293" r:id="rId30"/>
    <p:sldId id="349" r:id="rId31"/>
    <p:sldId id="568" r:id="rId32"/>
    <p:sldId id="448" r:id="rId33"/>
    <p:sldId id="576" r:id="rId34"/>
    <p:sldId id="449" r:id="rId35"/>
    <p:sldId id="569" r:id="rId36"/>
    <p:sldId id="570" r:id="rId37"/>
    <p:sldId id="571" r:id="rId38"/>
    <p:sldId id="572" r:id="rId39"/>
    <p:sldId id="573" r:id="rId40"/>
    <p:sldId id="574" r:id="rId41"/>
    <p:sldId id="575" r:id="rId42"/>
    <p:sldId id="451" r:id="rId43"/>
    <p:sldId id="452" r:id="rId44"/>
    <p:sldId id="467" r:id="rId45"/>
    <p:sldId id="288" r:id="rId46"/>
    <p:sldId id="454" r:id="rId47"/>
    <p:sldId id="352" r:id="rId48"/>
    <p:sldId id="453" r:id="rId49"/>
    <p:sldId id="455" r:id="rId50"/>
    <p:sldId id="456" r:id="rId51"/>
    <p:sldId id="457" r:id="rId52"/>
    <p:sldId id="577" r:id="rId53"/>
    <p:sldId id="256" r:id="rId54"/>
    <p:sldId id="345" r:id="rId55"/>
    <p:sldId id="346" r:id="rId56"/>
    <p:sldId id="289" r:id="rId57"/>
    <p:sldId id="294" r:id="rId58"/>
    <p:sldId id="295" r:id="rId59"/>
    <p:sldId id="347" r:id="rId60"/>
    <p:sldId id="580" r:id="rId61"/>
    <p:sldId id="348" r:id="rId62"/>
    <p:sldId id="282" r:id="rId63"/>
    <p:sldId id="283" r:id="rId64"/>
    <p:sldId id="284" r:id="rId65"/>
    <p:sldId id="285" r:id="rId66"/>
    <p:sldId id="286" r:id="rId67"/>
    <p:sldId id="581" r:id="rId68"/>
    <p:sldId id="290" r:id="rId69"/>
    <p:sldId id="297" r:id="rId70"/>
    <p:sldId id="583" r:id="rId71"/>
    <p:sldId id="270" r:id="rId72"/>
    <p:sldId id="477" r:id="rId73"/>
    <p:sldId id="314" r:id="rId74"/>
    <p:sldId id="315" r:id="rId75"/>
    <p:sldId id="585" r:id="rId76"/>
    <p:sldId id="361" r:id="rId77"/>
    <p:sldId id="586" r:id="rId78"/>
    <p:sldId id="323" r:id="rId79"/>
    <p:sldId id="656" r:id="rId80"/>
    <p:sldId id="657" r:id="rId81"/>
    <p:sldId id="587" r:id="rId82"/>
    <p:sldId id="362" r:id="rId83"/>
    <p:sldId id="363" r:id="rId84"/>
    <p:sldId id="313" r:id="rId85"/>
    <p:sldId id="324" r:id="rId86"/>
    <p:sldId id="325" r:id="rId87"/>
    <p:sldId id="326" r:id="rId88"/>
    <p:sldId id="327" r:id="rId89"/>
    <p:sldId id="271" r:id="rId90"/>
    <p:sldId id="329" r:id="rId91"/>
    <p:sldId id="277" r:id="rId92"/>
    <p:sldId id="302" r:id="rId93"/>
    <p:sldId id="278" r:id="rId94"/>
    <p:sldId id="279" r:id="rId95"/>
    <p:sldId id="303" r:id="rId96"/>
    <p:sldId id="280" r:id="rId97"/>
    <p:sldId id="588" r:id="rId98"/>
    <p:sldId id="564" r:id="rId99"/>
    <p:sldId id="589" r:id="rId100"/>
    <p:sldId id="338" r:id="rId101"/>
    <p:sldId id="300" r:id="rId10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9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9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9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9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9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149">
          <p15:clr>
            <a:srgbClr val="A4A3A4"/>
          </p15:clr>
        </p15:guide>
        <p15:guide id="2" pos="2880">
          <p15:clr>
            <a:srgbClr val="A4A3A4"/>
          </p15:clr>
        </p15:guide>
      </p15:sldGuideLst>
    </p:ext>
    <p:ext uri="{2D200454-40CA-4A62-9FC3-DE9A4176ACB9}">
      <p15:notesGuideLst xmlns:p15="http://schemas.microsoft.com/office/powerpoint/2012/main">
        <p15:guide id="1" orient="horz" pos="3206">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a:srgbClr val="33CC33"/>
    <a:srgbClr val="00FF00"/>
    <a:srgbClr val="FF6600"/>
    <a:srgbClr val="008000"/>
    <a:srgbClr val="777777"/>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3" autoAdjust="0"/>
    <p:restoredTop sz="89221" autoAdjust="0"/>
  </p:normalViewPr>
  <p:slideViewPr>
    <p:cSldViewPr>
      <p:cViewPr varScale="1">
        <p:scale>
          <a:sx n="116" d="100"/>
          <a:sy n="116" d="100"/>
        </p:scale>
        <p:origin x="60" y="500"/>
      </p:cViewPr>
      <p:guideLst>
        <p:guide orient="horz" pos="214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36"/>
    </p:cViewPr>
  </p:sorterViewPr>
  <p:notesViewPr>
    <p:cSldViewPr>
      <p:cViewPr varScale="1">
        <p:scale>
          <a:sx n="50" d="100"/>
          <a:sy n="50" d="100"/>
        </p:scale>
        <p:origin x="-1950" y="-108"/>
      </p:cViewPr>
      <p:guideLst>
        <p:guide orient="horz" pos="3206"/>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kumimoji="1" sz="1300" smtClean="0">
                <a:latin typeface="Times New Roman" panose="02020503050405090304" pitchFamily="18" charset="0"/>
                <a:ea typeface="宋体" panose="02010600030101010101" pitchFamily="2" charset="-122"/>
              </a:defRPr>
            </a:lvl1pPr>
          </a:lstStyle>
          <a:p>
            <a:pPr>
              <a:defRPr/>
            </a:pPr>
            <a:endParaRPr lang="en-US" altLang="zh-CN"/>
          </a:p>
        </p:txBody>
      </p:sp>
      <p:sp>
        <p:nvSpPr>
          <p:cNvPr id="147459"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kumimoji="1" sz="1300" smtClean="0">
                <a:latin typeface="Times New Roman" panose="02020503050405090304" pitchFamily="18" charset="0"/>
                <a:ea typeface="宋体" panose="02010600030101010101" pitchFamily="2" charset="-122"/>
              </a:defRPr>
            </a:lvl1pPr>
          </a:lstStyle>
          <a:p>
            <a:pPr>
              <a:defRPr/>
            </a:pPr>
            <a:endParaRPr lang="en-US" altLang="zh-CN"/>
          </a:p>
        </p:txBody>
      </p:sp>
      <p:sp>
        <p:nvSpPr>
          <p:cNvPr id="147460"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kumimoji="1" sz="1300" smtClean="0">
                <a:latin typeface="Times New Roman" panose="02020503050405090304" pitchFamily="18" charset="0"/>
                <a:ea typeface="宋体" panose="02010600030101010101" pitchFamily="2" charset="-122"/>
              </a:defRPr>
            </a:lvl1pPr>
          </a:lstStyle>
          <a:p>
            <a:pPr>
              <a:defRPr/>
            </a:pPr>
            <a:endParaRPr lang="en-US" altLang="zh-CN"/>
          </a:p>
        </p:txBody>
      </p:sp>
      <p:sp>
        <p:nvSpPr>
          <p:cNvPr id="147461"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kumimoji="1" sz="1300" smtClean="0">
                <a:latin typeface="Times New Roman" panose="02020503050405090304" pitchFamily="18" charset="0"/>
                <a:ea typeface="宋体" panose="02010600030101010101" pitchFamily="2" charset="-122"/>
              </a:defRPr>
            </a:lvl1pPr>
          </a:lstStyle>
          <a:p>
            <a:pPr>
              <a:defRPr/>
            </a:pPr>
            <a:fld id="{1D56F670-EB68-47EE-B174-8DC61984BFE1}"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smtClean="0">
                <a:latin typeface="Times New Roman" panose="02020503050405090304" pitchFamily="18" charset="0"/>
                <a:ea typeface="宋体" panose="02010600030101010101" pitchFamily="2" charset="-122"/>
              </a:defRPr>
            </a:lvl1pPr>
          </a:lstStyle>
          <a:p>
            <a:pPr>
              <a:defRPr/>
            </a:pPr>
            <a:endParaRPr lang="en-US" altLang="zh-CN"/>
          </a:p>
        </p:txBody>
      </p:sp>
      <p:sp>
        <p:nvSpPr>
          <p:cNvPr id="186371"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smtClean="0">
                <a:latin typeface="Times New Roman" panose="02020503050405090304" pitchFamily="18" charset="0"/>
                <a:ea typeface="宋体" panose="02010600030101010101" pitchFamily="2" charset="-122"/>
              </a:defRPr>
            </a:lvl1pPr>
          </a:lstStyle>
          <a:p>
            <a:pPr>
              <a:defRPr/>
            </a:pPr>
            <a:endParaRPr lang="en-US" altLang="zh-CN"/>
          </a:p>
        </p:txBody>
      </p:sp>
      <p:sp>
        <p:nvSpPr>
          <p:cNvPr id="9830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6374"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smtClean="0">
                <a:latin typeface="Times New Roman" panose="02020503050405090304" pitchFamily="18" charset="0"/>
                <a:ea typeface="宋体" panose="02010600030101010101" pitchFamily="2" charset="-122"/>
              </a:defRPr>
            </a:lvl1pPr>
          </a:lstStyle>
          <a:p>
            <a:pPr>
              <a:defRPr/>
            </a:pPr>
            <a:endParaRPr lang="en-US" altLang="zh-CN"/>
          </a:p>
        </p:txBody>
      </p:sp>
      <p:sp>
        <p:nvSpPr>
          <p:cNvPr id="18637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smtClean="0">
                <a:latin typeface="Times New Roman" panose="02020503050405090304" pitchFamily="18" charset="0"/>
                <a:ea typeface="宋体" panose="02010600030101010101" pitchFamily="2" charset="-122"/>
              </a:defRPr>
            </a:lvl1pPr>
          </a:lstStyle>
          <a:p>
            <a:pPr>
              <a:defRPr/>
            </a:pPr>
            <a:fld id="{1EAFCA1E-5588-4187-A811-37673004A6B3}"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作用：体现封装性和模块化的作用</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47</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51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53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sym typeface="+mn-ea"/>
              </a:rPr>
              <a:t>Charateristics</a:t>
            </a:r>
            <a:r>
              <a:rPr lang="zh-CN" altLang="en-US" dirty="0">
                <a:sym typeface="+mn-ea"/>
              </a:rPr>
              <a:t>具体内容详见教材</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64</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Week 1 </a:t>
            </a:r>
            <a:r>
              <a:rPr lang="zh-CN" altLang="en-US"/>
              <a:t>周二结束的地方</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C++</a:t>
            </a:r>
            <a:r>
              <a:rPr lang="zh-CN" altLang="en-US" dirty="0"/>
              <a:t>语言中的数据封装</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真正应用型编程中处理的数据都是极大的，万级以上，因此不同的</a:t>
            </a:r>
            <a:r>
              <a:rPr lang="en-US" altLang="zh-CN" dirty="0"/>
              <a:t>T(n)</a:t>
            </a:r>
            <a:r>
              <a:rPr lang="zh-CN" altLang="en-US" dirty="0"/>
              <a:t>差别非常大</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76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78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79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80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UML -&gt; </a:t>
            </a:r>
            <a:r>
              <a:rPr lang="zh-CN" altLang="en-US"/>
              <a:t>统一建模语言（类似知识图谱），不需要知道细节，这里主要用这个例子体现模块化和封装性</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85</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第一个</a:t>
            </a:r>
            <a:endParaRPr kumimoji="1" lang="en-US" altLang="zh-CN" dirty="0"/>
          </a:p>
          <a:p>
            <a:r>
              <a:rPr kumimoji="1" lang="zh-CN" altLang="en-US" dirty="0"/>
              <a:t>第一句：</a:t>
            </a:r>
            <a:r>
              <a:rPr kumimoji="1" lang="en-US" altLang="zh-CN" dirty="0"/>
              <a:t>t</a:t>
            </a:r>
            <a:r>
              <a:rPr kumimoji="1" lang="zh-CN" altLang="en-US" dirty="0"/>
              <a:t>次后，</a:t>
            </a:r>
            <a:r>
              <a:rPr kumimoji="1" lang="en-US" altLang="zh-CN" dirty="0"/>
              <a:t>2^t&gt;n</a:t>
            </a:r>
            <a:r>
              <a:rPr kumimoji="1" lang="zh-CN" altLang="en-US" dirty="0"/>
              <a:t>时终止，则</a:t>
            </a:r>
            <a:r>
              <a:rPr kumimoji="1" lang="en-US" altLang="zh-CN" dirty="0"/>
              <a:t>t=</a:t>
            </a:r>
            <a:r>
              <a:rPr kumimoji="1" lang="zh-CN" altLang="en-US" dirty="0"/>
              <a:t>向上取整</a:t>
            </a:r>
            <a:r>
              <a:rPr kumimoji="1" lang="en-US" altLang="zh-CN" dirty="0"/>
              <a:t>(log_2^n)</a:t>
            </a:r>
          </a:p>
          <a:p>
            <a:r>
              <a:rPr kumimoji="1" lang="zh-CN" altLang="en-US" dirty="0"/>
              <a:t>第二句：与</a:t>
            </a:r>
            <a:r>
              <a:rPr kumimoji="1" lang="en-US" altLang="zh-CN" dirty="0"/>
              <a:t>k</a:t>
            </a:r>
            <a:r>
              <a:rPr kumimoji="1" lang="zh-CN" altLang="en-US" dirty="0"/>
              <a:t>无关</a:t>
            </a:r>
            <a:endParaRPr kumimoji="1" lang="en-US" altLang="zh-CN" dirty="0"/>
          </a:p>
          <a:p>
            <a:r>
              <a:rPr kumimoji="1" lang="zh-CN" altLang="en-US" dirty="0"/>
              <a:t>相乘后可得到结果</a:t>
            </a:r>
            <a:endParaRPr kumimoji="1" lang="en-US" altLang="zh-CN" dirty="0"/>
          </a:p>
          <a:p>
            <a:endParaRPr kumimoji="1" lang="en-US" altLang="zh-CN" dirty="0"/>
          </a:p>
          <a:p>
            <a:r>
              <a:rPr kumimoji="1" lang="zh-CN" altLang="en-US" dirty="0"/>
              <a:t>第二个</a:t>
            </a:r>
            <a:endParaRPr kumimoji="1" lang="en-US" altLang="zh-CN" dirty="0"/>
          </a:p>
          <a:p>
            <a:r>
              <a:rPr kumimoji="1" lang="zh-CN" altLang="en-US" dirty="0"/>
              <a:t>第一句同上</a:t>
            </a:r>
            <a:endParaRPr kumimoji="1" lang="en-US" altLang="zh-CN" dirty="0"/>
          </a:p>
          <a:p>
            <a:r>
              <a:rPr kumimoji="1" lang="zh-CN" altLang="en-US" dirty="0"/>
              <a:t>第二句：</a:t>
            </a:r>
            <a:r>
              <a:rPr kumimoji="1" lang="en-US" altLang="zh-CN" dirty="0"/>
              <a:t>2^0+2^1+…+2^t</a:t>
            </a:r>
          </a:p>
          <a:p>
            <a:r>
              <a:rPr kumimoji="1" lang="zh-CN" altLang="en-US" dirty="0"/>
              <a:t>等比数列求和</a:t>
            </a:r>
            <a:r>
              <a:rPr kumimoji="1" lang="en-US" altLang="zh-CN" dirty="0"/>
              <a:t>=(a1-an</a:t>
            </a:r>
            <a:r>
              <a:rPr kumimoji="1" lang="zh-CN" altLang="en-US" dirty="0"/>
              <a:t>*</a:t>
            </a:r>
            <a:r>
              <a:rPr kumimoji="1" lang="en-US" altLang="zh-CN" dirty="0"/>
              <a:t>q)/(1-q)=O(n)</a:t>
            </a:r>
          </a:p>
          <a:p>
            <a:endParaRPr kumimoji="1" lang="en-US" altLang="zh-CN" dirty="0"/>
          </a:p>
          <a:p>
            <a:r>
              <a:rPr kumimoji="1" lang="zh-CN" altLang="en-US" dirty="0"/>
              <a:t>与第一个相比可忽略</a:t>
            </a:r>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88</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1EAFCA1E-5588-4187-A811-37673004A6B3}" type="slidenum">
              <a:rPr lang="en-US" altLang="zh-CN" smtClean="0"/>
              <a:t>89</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这两张表就是</a:t>
            </a:r>
            <a:r>
              <a:rPr lang="zh-CN" altLang="en-US" b="1" i="0" dirty="0">
                <a:solidFill>
                  <a:srgbClr val="4D4D4D"/>
                </a:solidFill>
                <a:effectLst/>
                <a:latin typeface="-apple-system"/>
              </a:rPr>
              <a:t>数据</a:t>
            </a:r>
            <a:br>
              <a:rPr lang="zh-CN" altLang="en-US" dirty="0"/>
            </a:br>
            <a:r>
              <a:rPr lang="zh-CN" altLang="en-US" b="0" i="0" dirty="0">
                <a:solidFill>
                  <a:srgbClr val="4D4D4D"/>
                </a:solidFill>
                <a:effectLst/>
                <a:latin typeface="-apple-system"/>
              </a:rPr>
              <a:t>而单独的一张表就称为</a:t>
            </a:r>
            <a:r>
              <a:rPr lang="zh-CN" altLang="en-US" b="1" i="0" dirty="0">
                <a:solidFill>
                  <a:srgbClr val="4D4D4D"/>
                </a:solidFill>
                <a:effectLst/>
                <a:latin typeface="-apple-system"/>
              </a:rPr>
              <a:t>数据对象</a:t>
            </a:r>
            <a:r>
              <a:rPr lang="zh-CN" altLang="en-US" b="0" i="0" dirty="0">
                <a:solidFill>
                  <a:srgbClr val="4D4D4D"/>
                </a:solidFill>
                <a:effectLst/>
                <a:latin typeface="-apple-system"/>
              </a:rPr>
              <a:t>，即人员表是一个</a:t>
            </a:r>
            <a:r>
              <a:rPr lang="zh-CN" altLang="en-US" b="1" i="0" dirty="0">
                <a:solidFill>
                  <a:srgbClr val="4D4D4D"/>
                </a:solidFill>
                <a:effectLst/>
                <a:latin typeface="-apple-system"/>
              </a:rPr>
              <a:t>数据对象</a:t>
            </a:r>
            <a:r>
              <a:rPr lang="zh-CN" altLang="en-US" b="0" i="0" dirty="0">
                <a:solidFill>
                  <a:srgbClr val="4D4D4D"/>
                </a:solidFill>
                <a:effectLst/>
                <a:latin typeface="-apple-system"/>
              </a:rPr>
              <a:t>，课程表也是一个</a:t>
            </a:r>
            <a:r>
              <a:rPr lang="zh-CN" altLang="en-US" b="1" i="0" dirty="0">
                <a:solidFill>
                  <a:srgbClr val="4D4D4D"/>
                </a:solidFill>
                <a:effectLst/>
                <a:latin typeface="-apple-system"/>
              </a:rPr>
              <a:t>数据对象</a:t>
            </a:r>
            <a:br>
              <a:rPr lang="zh-CN" altLang="en-US" dirty="0"/>
            </a:br>
            <a:r>
              <a:rPr lang="zh-CN" altLang="en-US" b="0" i="0" dirty="0">
                <a:solidFill>
                  <a:srgbClr val="4D4D4D"/>
                </a:solidFill>
                <a:effectLst/>
                <a:latin typeface="-apple-system"/>
              </a:rPr>
              <a:t>而每张表中的每一行就称为</a:t>
            </a:r>
            <a:r>
              <a:rPr lang="zh-CN" altLang="en-US" b="1" i="0" dirty="0">
                <a:solidFill>
                  <a:srgbClr val="4D4D4D"/>
                </a:solidFill>
                <a:effectLst/>
                <a:latin typeface="-apple-system"/>
              </a:rPr>
              <a:t>数据元素</a:t>
            </a:r>
            <a:br>
              <a:rPr lang="zh-CN" altLang="en-US" dirty="0"/>
            </a:br>
            <a:r>
              <a:rPr lang="zh-CN" altLang="en-US" b="0" i="0" dirty="0">
                <a:solidFill>
                  <a:srgbClr val="4D4D4D"/>
                </a:solidFill>
                <a:effectLst/>
                <a:latin typeface="-apple-system"/>
              </a:rPr>
              <a:t>而姓名，性别，身高，课程代号，课程名就称为</a:t>
            </a:r>
            <a:r>
              <a:rPr lang="zh-CN" altLang="en-US" b="1" i="0" dirty="0">
                <a:solidFill>
                  <a:srgbClr val="4D4D4D"/>
                </a:solidFill>
                <a:effectLst/>
                <a:latin typeface="-apple-system"/>
              </a:rPr>
              <a:t>数据项</a:t>
            </a:r>
            <a:endParaRPr lang="zh-CN" altLang="en-US" dirty="0"/>
          </a:p>
        </p:txBody>
      </p:sp>
      <p:sp>
        <p:nvSpPr>
          <p:cNvPr id="4" name="灯片编号占位符 3"/>
          <p:cNvSpPr>
            <a:spLocks noGrp="1"/>
          </p:cNvSpPr>
          <p:nvPr>
            <p:ph type="sldNum" sz="quarter" idx="5"/>
          </p:nvPr>
        </p:nvSpPr>
        <p:spPr/>
        <p:txBody>
          <a:bodyPr/>
          <a:lstStyle/>
          <a:p>
            <a:pPr>
              <a:defRPr/>
            </a:pPr>
            <a:fld id="{1EAFCA1E-5588-4187-A811-37673004A6B3}" type="slidenum">
              <a:rPr lang="en-US" altLang="zh-CN" smtClean="0"/>
              <a:t>12</a:t>
            </a:fld>
            <a:endParaRPr lang="en-US" altLang="zh-CN"/>
          </a:p>
        </p:txBody>
      </p:sp>
    </p:spTree>
    <p:extLst>
      <p:ext uri="{BB962C8B-B14F-4D97-AF65-F5344CB8AC3E}">
        <p14:creationId xmlns:p14="http://schemas.microsoft.com/office/powerpoint/2010/main" val="236892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解释，参考航班路线路那一页</a:t>
            </a:r>
          </a:p>
        </p:txBody>
      </p:sp>
      <p:sp>
        <p:nvSpPr>
          <p:cNvPr id="4" name="灯片编号占位符 3"/>
          <p:cNvSpPr>
            <a:spLocks noGrp="1"/>
          </p:cNvSpPr>
          <p:nvPr>
            <p:ph type="sldNum" sz="quarter" idx="5"/>
          </p:nvPr>
        </p:nvSpPr>
        <p:spPr/>
        <p:txBody>
          <a:bodyPr/>
          <a:lstStyle/>
          <a:p>
            <a:pPr>
              <a:defRPr/>
            </a:pPr>
            <a:fld id="{1EAFCA1E-5588-4187-A811-37673004A6B3}" type="slidenum">
              <a:rPr lang="en-US" altLang="zh-CN" smtClean="0"/>
              <a:t>15</a:t>
            </a:fld>
            <a:endParaRPr lang="en-US" altLang="zh-CN"/>
          </a:p>
        </p:txBody>
      </p:sp>
    </p:spTree>
    <p:extLst>
      <p:ext uri="{BB962C8B-B14F-4D97-AF65-F5344CB8AC3E}">
        <p14:creationId xmlns:p14="http://schemas.microsoft.com/office/powerpoint/2010/main" val="256115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仅有数据，只是一堆地点，只有加上了结构，也就是以直飞航班为边构成的图记过，数据和结构一起才能表示航班路线图（左边的英文部分）</a:t>
            </a:r>
          </a:p>
        </p:txBody>
      </p:sp>
      <p:sp>
        <p:nvSpPr>
          <p:cNvPr id="4" name="灯片编号占位符 3"/>
          <p:cNvSpPr>
            <a:spLocks noGrp="1"/>
          </p:cNvSpPr>
          <p:nvPr>
            <p:ph type="sldNum" sz="quarter" idx="5"/>
          </p:nvPr>
        </p:nvSpPr>
        <p:spPr/>
        <p:txBody>
          <a:bodyPr/>
          <a:lstStyle/>
          <a:p>
            <a:pPr>
              <a:defRPr/>
            </a:pPr>
            <a:fld id="{1EAFCA1E-5588-4187-A811-37673004A6B3}" type="slidenum">
              <a:rPr lang="en-US" altLang="zh-CN" smtClean="0"/>
              <a:t>17</a:t>
            </a:fld>
            <a:endParaRPr lang="en-US" altLang="zh-CN"/>
          </a:p>
        </p:txBody>
      </p:sp>
    </p:spTree>
    <p:extLst>
      <p:ext uri="{BB962C8B-B14F-4D97-AF65-F5344CB8AC3E}">
        <p14:creationId xmlns:p14="http://schemas.microsoft.com/office/powerpoint/2010/main" val="3931399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数据对象</a:t>
            </a:r>
          </a:p>
        </p:txBody>
      </p:sp>
      <p:sp>
        <p:nvSpPr>
          <p:cNvPr id="4" name="灯片编号占位符 3"/>
          <p:cNvSpPr>
            <a:spLocks noGrp="1"/>
          </p:cNvSpPr>
          <p:nvPr>
            <p:ph type="sldNum" sz="quarter" idx="5"/>
          </p:nvPr>
        </p:nvSpPr>
        <p:spPr/>
        <p:txBody>
          <a:bodyPr/>
          <a:lstStyle/>
          <a:p>
            <a:pPr>
              <a:defRPr/>
            </a:pPr>
            <a:fld id="{1EAFCA1E-5588-4187-A811-37673004A6B3}" type="slidenum">
              <a:rPr lang="en-US" altLang="zh-CN" smtClean="0"/>
              <a:t>43</a:t>
            </a:fld>
            <a:endParaRPr lang="en-US" altLang="zh-CN"/>
          </a:p>
        </p:txBody>
      </p:sp>
    </p:spTree>
    <p:extLst>
      <p:ext uri="{BB962C8B-B14F-4D97-AF65-F5344CB8AC3E}">
        <p14:creationId xmlns:p14="http://schemas.microsoft.com/office/powerpoint/2010/main" val="4074670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3902075"/>
            <a:ext cx="3400425" cy="2949575"/>
            <a:chOff x="0" y="2458"/>
            <a:chExt cx="2142" cy="1858"/>
          </a:xfrm>
        </p:grpSpPr>
        <p:sp>
          <p:nvSpPr>
            <p:cNvPr id="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 name="组合 1"/>
          <p:cNvGrpSpPr/>
          <p:nvPr userDrawn="1"/>
        </p:nvGrpSpPr>
        <p:grpSpPr>
          <a:xfrm>
            <a:off x="-7938" y="-11113"/>
            <a:ext cx="9156701" cy="847825"/>
            <a:chOff x="-7938" y="-11113"/>
            <a:chExt cx="9156701" cy="847825"/>
          </a:xfrm>
        </p:grpSpPr>
        <p:grpSp>
          <p:nvGrpSpPr>
            <p:cNvPr id="13" name="Group 16"/>
            <p:cNvGrpSpPr/>
            <p:nvPr userDrawn="1"/>
          </p:nvGrpSpPr>
          <p:grpSpPr bwMode="auto">
            <a:xfrm>
              <a:off x="-7938" y="-11113"/>
              <a:ext cx="9156701" cy="836613"/>
              <a:chOff x="1" y="0"/>
              <a:chExt cx="5768" cy="527"/>
            </a:xfrm>
          </p:grpSpPr>
          <p:sp>
            <p:nvSpPr>
              <p:cNvPr id="1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 Box 19"/>
            <p:cNvSpPr txBox="1">
              <a:spLocks noChangeArrowheads="1"/>
            </p:cNvSpPr>
            <p:nvPr userDrawn="1"/>
          </p:nvSpPr>
          <p:spPr bwMode="auto">
            <a:xfrm>
              <a:off x="6461855"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algn="r" eaLnBrk="1" hangingPunct="1"/>
              <a:r>
                <a:rPr lang="en-US" altLang="zh-CN" sz="2800" dirty="0">
                  <a:solidFill>
                    <a:srgbClr val="0000FF"/>
                  </a:solidFill>
                  <a:ea typeface="华文新魏" panose="02010800040101010101" pitchFamily="2" charset="-122"/>
                </a:rPr>
                <a:t>Data Structures</a:t>
              </a:r>
            </a:p>
          </p:txBody>
        </p:sp>
        <p:sp>
          <p:nvSpPr>
            <p:cNvPr id="17"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Science</a:t>
              </a:r>
            </a:p>
          </p:txBody>
        </p:sp>
      </p:grpSp>
      <p:sp>
        <p:nvSpPr>
          <p:cNvPr id="153610" name="Rectangle 10"/>
          <p:cNvSpPr>
            <a:spLocks noGrp="1" noChangeArrowheads="1"/>
          </p:cNvSpPr>
          <p:nvPr userDrawn="1">
            <p:ph type="ctrTitle" sz="quarter"/>
          </p:nvPr>
        </p:nvSpPr>
        <p:spPr>
          <a:xfrm>
            <a:off x="685800" y="1873250"/>
            <a:ext cx="7772400" cy="1555750"/>
          </a:xfrm>
        </p:spPr>
        <p:txBody>
          <a:bodyPr/>
          <a:lstStyle>
            <a:lvl1pPr>
              <a:defRPr sz="4800"/>
            </a:lvl1pPr>
          </a:lstStyle>
          <a:p>
            <a:pPr lvl="0"/>
            <a:r>
              <a:rPr lang="zh-CN" altLang="en-US" noProof="0"/>
              <a:t>单击此处编辑母版标题样式</a:t>
            </a:r>
          </a:p>
        </p:txBody>
      </p:sp>
      <p:sp>
        <p:nvSpPr>
          <p:cNvPr id="153611" name="Rectangle 11"/>
          <p:cNvSpPr>
            <a:spLocks noGrp="1" noChangeArrowheads="1"/>
          </p:cNvSpPr>
          <p:nvPr userDrawn="1">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8" name="Rectangle 12"/>
          <p:cNvSpPr>
            <a:spLocks noGrp="1" noChangeArrowheads="1"/>
          </p:cNvSpPr>
          <p:nvPr userDrawn="1">
            <p:ph type="dt" sz="quarter" idx="10"/>
          </p:nvPr>
        </p:nvSpPr>
        <p:spPr/>
        <p:txBody>
          <a:bodyPr/>
          <a:lstStyle>
            <a:lvl1pPr>
              <a:defRPr smtClean="0"/>
            </a:lvl1pPr>
          </a:lstStyle>
          <a:p>
            <a:pPr>
              <a:defRPr/>
            </a:pPr>
            <a:endParaRPr lang="en-US" altLang="zh-CN"/>
          </a:p>
        </p:txBody>
      </p:sp>
      <p:sp>
        <p:nvSpPr>
          <p:cNvPr id="19" name="Rectangle 13"/>
          <p:cNvSpPr>
            <a:spLocks noGrp="1" noChangeArrowheads="1"/>
          </p:cNvSpPr>
          <p:nvPr userDrawn="1">
            <p:ph type="ftr" sz="quarter" idx="11"/>
          </p:nvPr>
        </p:nvSpPr>
        <p:spPr/>
        <p:txBody>
          <a:bodyPr/>
          <a:lstStyle>
            <a:lvl1pPr>
              <a:defRPr smtClean="0"/>
            </a:lvl1pPr>
          </a:lstStyle>
          <a:p>
            <a:pPr>
              <a:defRPr/>
            </a:pPr>
            <a:r>
              <a:rPr lang="en-US" altLang="zh-CN"/>
              <a:t>Prof. Q. Wang</a:t>
            </a:r>
          </a:p>
        </p:txBody>
      </p:sp>
      <p:sp>
        <p:nvSpPr>
          <p:cNvPr id="20" name="Rectangle 14"/>
          <p:cNvSpPr>
            <a:spLocks noGrp="1" noChangeArrowheads="1"/>
          </p:cNvSpPr>
          <p:nvPr userDrawn="1">
            <p:ph type="sldNum" sz="quarter" idx="12"/>
          </p:nvPr>
        </p:nvSpPr>
        <p:spPr>
          <a:xfrm>
            <a:off x="6553200" y="6248400"/>
            <a:ext cx="2133600" cy="457200"/>
          </a:xfrm>
        </p:spPr>
        <p:txBody>
          <a:bodyPr/>
          <a:lstStyle>
            <a:lvl1pPr>
              <a:defRPr smtClean="0"/>
            </a:lvl1pPr>
          </a:lstStyle>
          <a:p>
            <a:pPr>
              <a:defRPr/>
            </a:pPr>
            <a:fld id="{0B617EE9-392A-406F-A21E-7DD04AB11460}"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4"/>
          <p:cNvSpPr>
            <a:spLocks noGrp="1" noChangeArrowheads="1"/>
          </p:cNvSpPr>
          <p:nvPr>
            <p:ph type="sldNum" sz="quarter" idx="11"/>
          </p:nvPr>
        </p:nvSpPr>
        <p:spPr/>
        <p:txBody>
          <a:bodyPr/>
          <a:lstStyle>
            <a:lvl1pPr>
              <a:defRPr/>
            </a:lvl1pPr>
          </a:lstStyle>
          <a:p>
            <a:pPr>
              <a:defRPr/>
            </a:pPr>
            <a:endParaRPr lang="en-US" altLang="zh-CN"/>
          </a:p>
          <a:p>
            <a:pPr>
              <a:defRPr/>
            </a:pPr>
            <a:fld id="{D1A0BA78-73AE-4166-A2CB-32E2C3CD0DA0}" type="slidenum">
              <a:rPr lang="en-US" altLang="zh-CN"/>
              <a:t>‹#›</a:t>
            </a:fld>
            <a:endParaRPr lang="en-US" altLang="zh-CN"/>
          </a:p>
        </p:txBody>
      </p:sp>
      <p:sp>
        <p:nvSpPr>
          <p:cNvPr id="6"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4"/>
          <p:cNvSpPr>
            <a:spLocks noGrp="1" noChangeArrowheads="1"/>
          </p:cNvSpPr>
          <p:nvPr>
            <p:ph type="sldNum" sz="quarter" idx="11"/>
          </p:nvPr>
        </p:nvSpPr>
        <p:spPr/>
        <p:txBody>
          <a:bodyPr/>
          <a:lstStyle>
            <a:lvl1pPr>
              <a:defRPr/>
            </a:lvl1pPr>
          </a:lstStyle>
          <a:p>
            <a:pPr>
              <a:defRPr/>
            </a:pPr>
            <a:endParaRPr lang="en-US" altLang="zh-CN"/>
          </a:p>
          <a:p>
            <a:pPr>
              <a:defRPr/>
            </a:pPr>
            <a:fld id="{5CF5234E-9336-4331-8556-1867A433F7BE}" type="slidenum">
              <a:rPr lang="en-US" altLang="zh-CN"/>
              <a:t>‹#›</a:t>
            </a:fld>
            <a:endParaRPr lang="en-US" altLang="zh-CN"/>
          </a:p>
        </p:txBody>
      </p:sp>
      <p:sp>
        <p:nvSpPr>
          <p:cNvPr id="6"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2"/>
          <p:cNvSpPr>
            <a:spLocks noGrp="1" noChangeArrowheads="1"/>
          </p:cNvSpPr>
          <p:nvPr>
            <p:ph type="dt" sz="half" idx="10"/>
          </p:nvPr>
        </p:nvSpPr>
        <p:spPr/>
        <p:txBody>
          <a:bodyPr/>
          <a:lstStyle>
            <a:lvl1pPr>
              <a:defRPr/>
            </a:lvl1pPr>
          </a:lstStyle>
          <a:p>
            <a:pPr>
              <a:defRPr/>
            </a:pPr>
            <a:endParaRPr lang="en-US" altLang="zh-CN"/>
          </a:p>
        </p:txBody>
      </p:sp>
      <p:sp>
        <p:nvSpPr>
          <p:cNvPr id="4" name="Rectangle 14"/>
          <p:cNvSpPr>
            <a:spLocks noGrp="1" noChangeArrowheads="1"/>
          </p:cNvSpPr>
          <p:nvPr>
            <p:ph type="sldNum" sz="quarter" idx="11"/>
          </p:nvPr>
        </p:nvSpPr>
        <p:spPr/>
        <p:txBody>
          <a:bodyPr/>
          <a:lstStyle>
            <a:lvl1pPr>
              <a:defRPr/>
            </a:lvl1pPr>
          </a:lstStyle>
          <a:p>
            <a:pPr>
              <a:defRPr/>
            </a:pPr>
            <a:endParaRPr lang="en-US" altLang="zh-CN"/>
          </a:p>
          <a:p>
            <a:pPr>
              <a:defRPr/>
            </a:pPr>
            <a:fld id="{B7C4BD1C-2C27-475A-97B0-EBF363EA3BFE}" type="slidenum">
              <a:rPr lang="en-US" altLang="zh-CN"/>
              <a:t>‹#›</a:t>
            </a:fld>
            <a:endParaRPr lang="en-US" altLang="zh-CN"/>
          </a:p>
        </p:txBody>
      </p:sp>
      <p:sp>
        <p:nvSpPr>
          <p:cNvPr id="5"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1"/>
          </p:nvPr>
        </p:nvSpPr>
        <p:spPr/>
        <p:txBody>
          <a:bodyPr/>
          <a:lstStyle>
            <a:lvl1pPr>
              <a:defRPr/>
            </a:lvl1pPr>
          </a:lstStyle>
          <a:p>
            <a:pPr>
              <a:defRPr/>
            </a:pPr>
            <a:endParaRPr lang="en-US" altLang="zh-CN"/>
          </a:p>
          <a:p>
            <a:pPr>
              <a:defRPr/>
            </a:pPr>
            <a:fld id="{8BAFF854-367C-4583-B55E-CE6DA5D69BE7}" type="slidenum">
              <a:rPr lang="en-US" altLang="zh-CN"/>
              <a:t>‹#›</a:t>
            </a:fld>
            <a:endParaRPr lang="en-US" altLang="zh-CN"/>
          </a:p>
        </p:txBody>
      </p:sp>
      <p:sp>
        <p:nvSpPr>
          <p:cNvPr id="7"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4"/>
          <p:cNvSpPr>
            <a:spLocks noGrp="1" noChangeArrowheads="1"/>
          </p:cNvSpPr>
          <p:nvPr>
            <p:ph type="sldNum" sz="quarter" idx="11"/>
          </p:nvPr>
        </p:nvSpPr>
        <p:spPr/>
        <p:txBody>
          <a:bodyPr/>
          <a:lstStyle>
            <a:lvl1pPr>
              <a:defRPr/>
            </a:lvl1pPr>
          </a:lstStyle>
          <a:p>
            <a:pPr>
              <a:defRPr/>
            </a:pPr>
            <a:endParaRPr lang="en-US" altLang="zh-CN"/>
          </a:p>
          <a:p>
            <a:pPr>
              <a:defRPr/>
            </a:pPr>
            <a:fld id="{448539BE-AED6-47B6-8EF0-E462579B9906}" type="slidenum">
              <a:rPr lang="en-US" altLang="zh-CN"/>
              <a:t>‹#›</a:t>
            </a:fld>
            <a:endParaRPr lang="en-US" altLang="zh-CN"/>
          </a:p>
        </p:txBody>
      </p:sp>
      <p:sp>
        <p:nvSpPr>
          <p:cNvPr id="6" name="Rectangle 15"/>
          <p:cNvSpPr>
            <a:spLocks noGrp="1" noChangeArrowheads="1"/>
          </p:cNvSpPr>
          <p:nvPr>
            <p:ph type="ftr" sz="quarter" idx="12"/>
          </p:nvPr>
        </p:nvSpPr>
        <p:spPr/>
        <p:txBody>
          <a:bodyPr/>
          <a:lstStyle>
            <a:lvl1pPr>
              <a:defRPr/>
            </a:lvl1pPr>
          </a:lstStyle>
          <a:p>
            <a:pPr>
              <a:defRPr/>
            </a:pPr>
            <a:r>
              <a:rPr lang="en-US" altLang="zh-CN" dirty="0"/>
              <a:t>Prof. Q. Wang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4"/>
          <p:cNvSpPr>
            <a:spLocks noGrp="1" noChangeArrowheads="1"/>
          </p:cNvSpPr>
          <p:nvPr>
            <p:ph type="sldNum" sz="quarter" idx="11"/>
          </p:nvPr>
        </p:nvSpPr>
        <p:spPr/>
        <p:txBody>
          <a:bodyPr/>
          <a:lstStyle>
            <a:lvl1pPr>
              <a:defRPr/>
            </a:lvl1pPr>
          </a:lstStyle>
          <a:p>
            <a:pPr>
              <a:defRPr/>
            </a:pPr>
            <a:endParaRPr lang="en-US" altLang="zh-CN"/>
          </a:p>
          <a:p>
            <a:pPr>
              <a:defRPr/>
            </a:pPr>
            <a:fld id="{937FB4CA-587C-4515-BAC9-4EBE72324E07}" type="slidenum">
              <a:rPr lang="en-US" altLang="zh-CN"/>
              <a:t>‹#›</a:t>
            </a:fld>
            <a:endParaRPr lang="en-US" altLang="zh-CN"/>
          </a:p>
        </p:txBody>
      </p:sp>
      <p:sp>
        <p:nvSpPr>
          <p:cNvPr id="6"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1"/>
          </p:nvPr>
        </p:nvSpPr>
        <p:spPr/>
        <p:txBody>
          <a:bodyPr/>
          <a:lstStyle>
            <a:lvl1pPr>
              <a:defRPr/>
            </a:lvl1pPr>
          </a:lstStyle>
          <a:p>
            <a:pPr>
              <a:defRPr/>
            </a:pPr>
            <a:endParaRPr lang="en-US" altLang="zh-CN"/>
          </a:p>
          <a:p>
            <a:pPr>
              <a:defRPr/>
            </a:pPr>
            <a:fld id="{12094155-7392-4093-9856-F74FCEBB8097}" type="slidenum">
              <a:rPr lang="en-US" altLang="zh-CN"/>
              <a:t>‹#›</a:t>
            </a:fld>
            <a:endParaRPr lang="en-US" altLang="zh-CN"/>
          </a:p>
        </p:txBody>
      </p:sp>
      <p:sp>
        <p:nvSpPr>
          <p:cNvPr id="7"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p:txBody>
          <a:bodyPr/>
          <a:lstStyle>
            <a:lvl1pPr>
              <a:defRPr/>
            </a:lvl1pPr>
          </a:lstStyle>
          <a:p>
            <a:pPr>
              <a:defRPr/>
            </a:pPr>
            <a:endParaRPr lang="en-US" altLang="zh-CN"/>
          </a:p>
        </p:txBody>
      </p:sp>
      <p:sp>
        <p:nvSpPr>
          <p:cNvPr id="8" name="Rectangle 14"/>
          <p:cNvSpPr>
            <a:spLocks noGrp="1" noChangeArrowheads="1"/>
          </p:cNvSpPr>
          <p:nvPr>
            <p:ph type="sldNum" sz="quarter" idx="11"/>
          </p:nvPr>
        </p:nvSpPr>
        <p:spPr/>
        <p:txBody>
          <a:bodyPr/>
          <a:lstStyle>
            <a:lvl1pPr>
              <a:defRPr/>
            </a:lvl1pPr>
          </a:lstStyle>
          <a:p>
            <a:pPr>
              <a:defRPr/>
            </a:pPr>
            <a:endParaRPr lang="en-US" altLang="zh-CN"/>
          </a:p>
          <a:p>
            <a:pPr>
              <a:defRPr/>
            </a:pPr>
            <a:fld id="{FF02E26E-C8D1-4A33-8FAF-D6EC6FA0320E}" type="slidenum">
              <a:rPr lang="en-US" altLang="zh-CN"/>
              <a:t>‹#›</a:t>
            </a:fld>
            <a:endParaRPr lang="en-US" altLang="zh-CN"/>
          </a:p>
        </p:txBody>
      </p:sp>
      <p:sp>
        <p:nvSpPr>
          <p:cNvPr id="9"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p:txBody>
          <a:bodyPr/>
          <a:lstStyle>
            <a:lvl1pPr>
              <a:defRPr/>
            </a:lvl1pPr>
          </a:lstStyle>
          <a:p>
            <a:pPr>
              <a:defRPr/>
            </a:pPr>
            <a:endParaRPr lang="en-US" altLang="zh-CN"/>
          </a:p>
        </p:txBody>
      </p:sp>
      <p:sp>
        <p:nvSpPr>
          <p:cNvPr id="4" name="Rectangle 14"/>
          <p:cNvSpPr>
            <a:spLocks noGrp="1" noChangeArrowheads="1"/>
          </p:cNvSpPr>
          <p:nvPr>
            <p:ph type="sldNum" sz="quarter" idx="11"/>
          </p:nvPr>
        </p:nvSpPr>
        <p:spPr/>
        <p:txBody>
          <a:bodyPr/>
          <a:lstStyle>
            <a:lvl1pPr>
              <a:defRPr/>
            </a:lvl1pPr>
          </a:lstStyle>
          <a:p>
            <a:pPr>
              <a:defRPr/>
            </a:pPr>
            <a:endParaRPr lang="en-US" altLang="zh-CN"/>
          </a:p>
          <a:p>
            <a:pPr>
              <a:defRPr/>
            </a:pPr>
            <a:fld id="{E1FAC43D-4CE7-4062-85C8-EDEE23FB057A}" type="slidenum">
              <a:rPr lang="en-US" altLang="zh-CN"/>
              <a:t>‹#›</a:t>
            </a:fld>
            <a:endParaRPr lang="en-US" altLang="zh-CN"/>
          </a:p>
        </p:txBody>
      </p:sp>
      <p:sp>
        <p:nvSpPr>
          <p:cNvPr id="5"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endParaRPr lang="en-US" altLang="zh-CN"/>
          </a:p>
        </p:txBody>
      </p:sp>
      <p:sp>
        <p:nvSpPr>
          <p:cNvPr id="3" name="Rectangle 14"/>
          <p:cNvSpPr>
            <a:spLocks noGrp="1" noChangeArrowheads="1"/>
          </p:cNvSpPr>
          <p:nvPr>
            <p:ph type="sldNum" sz="quarter" idx="11"/>
          </p:nvPr>
        </p:nvSpPr>
        <p:spPr/>
        <p:txBody>
          <a:bodyPr/>
          <a:lstStyle>
            <a:lvl1pPr>
              <a:defRPr/>
            </a:lvl1pPr>
          </a:lstStyle>
          <a:p>
            <a:pPr>
              <a:defRPr/>
            </a:pPr>
            <a:endParaRPr lang="en-US" altLang="zh-CN"/>
          </a:p>
          <a:p>
            <a:pPr>
              <a:defRPr/>
            </a:pPr>
            <a:fld id="{7155F13D-53B5-40B9-A5AC-D9DA13E9092A}" type="slidenum">
              <a:rPr lang="en-US" altLang="zh-CN"/>
              <a:t>‹#›</a:t>
            </a:fld>
            <a:endParaRPr lang="en-US" altLang="zh-CN"/>
          </a:p>
        </p:txBody>
      </p:sp>
      <p:sp>
        <p:nvSpPr>
          <p:cNvPr id="4"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1"/>
          </p:nvPr>
        </p:nvSpPr>
        <p:spPr/>
        <p:txBody>
          <a:bodyPr/>
          <a:lstStyle>
            <a:lvl1pPr>
              <a:defRPr/>
            </a:lvl1pPr>
          </a:lstStyle>
          <a:p>
            <a:pPr>
              <a:defRPr/>
            </a:pPr>
            <a:endParaRPr lang="en-US" altLang="zh-CN"/>
          </a:p>
          <a:p>
            <a:pPr>
              <a:defRPr/>
            </a:pPr>
            <a:fld id="{C8E94156-5FF0-4C9B-8369-E37CD1D8E3A7}" type="slidenum">
              <a:rPr lang="en-US" altLang="zh-CN"/>
              <a:t>‹#›</a:t>
            </a:fld>
            <a:endParaRPr lang="en-US" altLang="zh-CN"/>
          </a:p>
        </p:txBody>
      </p:sp>
      <p:sp>
        <p:nvSpPr>
          <p:cNvPr id="7"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1"/>
          </p:nvPr>
        </p:nvSpPr>
        <p:spPr/>
        <p:txBody>
          <a:bodyPr/>
          <a:lstStyle>
            <a:lvl1pPr>
              <a:defRPr/>
            </a:lvl1pPr>
          </a:lstStyle>
          <a:p>
            <a:pPr>
              <a:defRPr/>
            </a:pPr>
            <a:endParaRPr lang="en-US" altLang="zh-CN"/>
          </a:p>
          <a:p>
            <a:pPr>
              <a:defRPr/>
            </a:pPr>
            <a:fld id="{0287C78C-A64D-4D34-81BF-B5D396F2A89A}" type="slidenum">
              <a:rPr lang="en-US" altLang="zh-CN"/>
              <a:t>‹#›</a:t>
            </a:fld>
            <a:endParaRPr lang="en-US" altLang="zh-CN"/>
          </a:p>
        </p:txBody>
      </p:sp>
      <p:sp>
        <p:nvSpPr>
          <p:cNvPr id="7" name="Rectangle 15"/>
          <p:cNvSpPr>
            <a:spLocks noGrp="1" noChangeArrowheads="1"/>
          </p:cNvSpPr>
          <p:nvPr>
            <p:ph type="ftr" sz="quarter" idx="12"/>
          </p:nvPr>
        </p:nvSpPr>
        <p:spPr/>
        <p:txBody>
          <a:bodyPr/>
          <a:lstStyle>
            <a:lvl1pPr>
              <a:defRPr/>
            </a:lvl1pPr>
          </a:lstStyle>
          <a:p>
            <a:pPr>
              <a:defRPr/>
            </a:pPr>
            <a:r>
              <a:rPr lang="en-US" altLang="zh-CN"/>
              <a:t>Prof. Q. Wang</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3902075"/>
            <a:ext cx="3400425" cy="2949575"/>
            <a:chOff x="0" y="2458"/>
            <a:chExt cx="2142" cy="1858"/>
          </a:xfrm>
        </p:grpSpPr>
        <p:sp>
          <p:nvSpPr>
            <p:cNvPr id="152579"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2580"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2581"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2582"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036"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7"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8"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27"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p>
        </p:txBody>
      </p:sp>
      <p:sp>
        <p:nvSpPr>
          <p:cNvPr id="1028"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2588"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smtClean="0">
                <a:effectLst>
                  <a:outerShdw blurRad="38100" dist="38100" dir="2700000" algn="tl">
                    <a:srgbClr val="010199"/>
                  </a:outerShdw>
                </a:effectLst>
                <a:ea typeface="宋体" panose="02010600030101010101" pitchFamily="2" charset="-122"/>
              </a:defRPr>
            </a:lvl1pPr>
          </a:lstStyle>
          <a:p>
            <a:pPr>
              <a:defRPr/>
            </a:pPr>
            <a:endParaRPr lang="en-US" altLang="zh-CN"/>
          </a:p>
        </p:txBody>
      </p:sp>
      <p:sp>
        <p:nvSpPr>
          <p:cNvPr id="152590" name="Rectangle 14"/>
          <p:cNvSpPr>
            <a:spLocks noGrp="1" noChangeArrowheads="1"/>
          </p:cNvSpPr>
          <p:nvPr>
            <p:ph type="sldNum" sz="quarter" idx="4"/>
          </p:nvPr>
        </p:nvSpPr>
        <p:spPr bwMode="auto">
          <a:xfrm>
            <a:off x="6553200" y="640715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smtClean="0">
                <a:effectLst>
                  <a:outerShdw blurRad="38100" dist="38100" dir="2700000" algn="tl">
                    <a:srgbClr val="010199"/>
                  </a:outerShdw>
                </a:effectLst>
                <a:ea typeface="宋体" panose="02010600030101010101" pitchFamily="2" charset="-122"/>
              </a:defRPr>
            </a:lvl1pPr>
          </a:lstStyle>
          <a:p>
            <a:pPr>
              <a:defRPr/>
            </a:pPr>
            <a:endParaRPr lang="en-US" altLang="zh-CN"/>
          </a:p>
          <a:p>
            <a:pPr>
              <a:defRPr/>
            </a:pPr>
            <a:fld id="{213EC1A7-F216-47FB-90B3-69E6F1C02371}" type="slidenum">
              <a:rPr lang="en-US" altLang="zh-CN"/>
              <a:t>‹#›</a:t>
            </a:fld>
            <a:endParaRPr lang="en-US" altLang="zh-CN"/>
          </a:p>
        </p:txBody>
      </p:sp>
      <p:sp>
        <p:nvSpPr>
          <p:cNvPr id="152591" name="Rectangle 15"/>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000" smtClean="0">
                <a:effectLst>
                  <a:outerShdw blurRad="38100" dist="38100" dir="2700000" algn="tl">
                    <a:srgbClr val="010199"/>
                  </a:outerShdw>
                </a:effectLst>
                <a:ea typeface="宋体" panose="02010600030101010101" pitchFamily="2" charset="-122"/>
              </a:defRPr>
            </a:lvl1pPr>
          </a:lstStyle>
          <a:p>
            <a:pPr>
              <a:defRPr/>
            </a:pPr>
            <a:r>
              <a:rPr lang="en-US" altLang="zh-CN"/>
              <a:t>Prof. Q. Wang</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hyperlink" Target="../C&#35821;&#35328;&#35838;&#20214;(PPT&#29256;&#26412;)/C9.PPT" TargetMode="External"/><Relationship Id="rId3" Type="http://schemas.openxmlformats.org/officeDocument/2006/relationships/hyperlink" Target="../C&#35821;&#35328;&#35838;&#20214;(PPT&#29256;&#26412;)/C2%20.ppt" TargetMode="External"/><Relationship Id="rId7" Type="http://schemas.openxmlformats.org/officeDocument/2006/relationships/hyperlink" Target="../C&#35821;&#35328;&#35838;&#20214;(PPT&#29256;&#26412;)/C8.PPT" TargetMode="External"/><Relationship Id="rId2" Type="http://schemas.openxmlformats.org/officeDocument/2006/relationships/hyperlink" Target="../C&#35821;&#35328;&#35838;&#20214;(PPT&#29256;&#26412;)/C1%20.ppt" TargetMode="External"/><Relationship Id="rId1" Type="http://schemas.openxmlformats.org/officeDocument/2006/relationships/slideLayout" Target="../slideLayouts/slideLayout2.xml"/><Relationship Id="rId6" Type="http://schemas.openxmlformats.org/officeDocument/2006/relationships/hyperlink" Target="../C&#35821;&#35328;&#35838;&#20214;(PPT&#29256;&#26412;)/C6.PPT" TargetMode="External"/><Relationship Id="rId5" Type="http://schemas.openxmlformats.org/officeDocument/2006/relationships/hyperlink" Target="../C&#35821;&#35328;&#35838;&#20214;(PPT&#29256;&#26412;)/C5.PPT" TargetMode="External"/><Relationship Id="rId4" Type="http://schemas.openxmlformats.org/officeDocument/2006/relationships/hyperlink" Target="../C&#35821;&#35328;&#35838;&#20214;(PPT&#29256;&#26412;)/C4.PPT"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slide" Target="slide59.xml"/><Relationship Id="rId4" Type="http://schemas.openxmlformats.org/officeDocument/2006/relationships/slide" Target="slide55.xml"/></Relationships>
</file>

<file path=ppt/slides/_rels/slide54.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15.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zh-CN" b="1" dirty="0">
                <a:solidFill>
                  <a:schemeClr val="tx1"/>
                </a:solidFill>
                <a:ea typeface="黑体" panose="02010609060101010101" pitchFamily="2" charset="-122"/>
              </a:rPr>
              <a:t>Chapter 01 Introduction</a:t>
            </a:r>
            <a:br>
              <a:rPr lang="en-US" altLang="zh-CN" b="1" dirty="0">
                <a:solidFill>
                  <a:schemeClr val="tx1"/>
                </a:solidFill>
                <a:ea typeface="黑体" panose="02010609060101010101" pitchFamily="2" charset="-122"/>
              </a:rPr>
            </a:br>
            <a:r>
              <a:rPr lang="zh-CN" altLang="en-US" sz="3200" b="1" dirty="0">
                <a:solidFill>
                  <a:schemeClr val="tx1"/>
                </a:solidFill>
                <a:ea typeface="黑体" panose="02010609060101010101" pitchFamily="2" charset="-122"/>
              </a:rPr>
              <a:t>第一章 绪论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pPr>
              <a:defRPr/>
            </a:pPr>
            <a:endParaRPr lang="en-US" altLang="zh-CN"/>
          </a:p>
          <a:p>
            <a:pPr>
              <a:defRPr/>
            </a:pPr>
            <a:fld id="{448539BE-AED6-47B6-8EF0-E462579B9906}" type="slidenum">
              <a:rPr lang="en-US" altLang="zh-CN" smtClean="0"/>
              <a:t>10</a:t>
            </a:fld>
            <a:endParaRPr lang="en-US" altLang="zh-CN"/>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549399" y="476672"/>
                <a:ext cx="7772400" cy="1800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9pPr>
              </a:lstStyle>
              <a:p>
                <a:pPr eaLnBrk="1" hangingPunct="1"/>
                <a:r>
                  <a:rPr lang="en-US" altLang="zh-CN" kern="0" dirty="0">
                    <a:latin typeface="Arial" panose="020B0604020202090204" pitchFamily="34" charset="0"/>
                  </a:rPr>
                  <a:t>Complex</a:t>
                </a:r>
                <a:r>
                  <a:rPr lang="zh-CN" altLang="en-US" kern="0" dirty="0">
                    <a:latin typeface="Arial" panose="020B0604020202090204" pitchFamily="34" charset="0"/>
                  </a:rPr>
                  <a:t> </a:t>
                </a:r>
                <a:r>
                  <a:rPr lang="en-US" altLang="zh-CN" kern="0" dirty="0">
                    <a:latin typeface="Arial" panose="020B0604020202090204" pitchFamily="34" charset="0"/>
                  </a:rPr>
                  <a:t>Number</a:t>
                </a:r>
              </a:p>
              <a:p>
                <a:pPr marL="0" indent="0" eaLnBrk="1" hangingPunct="1">
                  <a:buNone/>
                </a:pPr>
                <a:endParaRPr lang="en-US" altLang="zh-CN" kern="0" dirty="0">
                  <a:latin typeface="Arial" panose="020B0604020202090204" pitchFamily="34" charset="0"/>
                </a:endParaRPr>
              </a:p>
              <a:p>
                <a:pPr marL="0" indent="0" eaLnBrk="1" hangingPunct="1">
                  <a:buNone/>
                </a:pPr>
                <a:r>
                  <a:rPr lang="zh-CN" altLang="en-US" kern="0" dirty="0">
                    <a:latin typeface="Arial" panose="020B0604020202090204" pitchFamily="34" charset="0"/>
                  </a:rPr>
                  <a:t>                    </a:t>
                </a:r>
                <a:r>
                  <a:rPr lang="zh-CN" altLang="en-US" dirty="0"/>
                  <a:t> </a:t>
                </a:r>
                <a14:m>
                  <m:oMath xmlns:m="http://schemas.openxmlformats.org/officeDocument/2006/math">
                    <m:r>
                      <a:rPr lang="en-US" altLang="zh-CN" b="0" i="1" smtClean="0">
                        <a:latin typeface="Cambria Math" charset="0"/>
                      </a:rPr>
                      <m:t>𝑧</m:t>
                    </m:r>
                    <m:r>
                      <a:rPr lang="en-US" altLang="zh-CN" b="0" i="1" smtClean="0">
                        <a:latin typeface="Cambria Math" charset="0"/>
                      </a:rPr>
                      <m:t>=</m:t>
                    </m:r>
                    <m:r>
                      <a:rPr lang="en-US" altLang="zh-CN" b="0" i="1" smtClean="0">
                        <a:latin typeface="Cambria Math" charset="0"/>
                      </a:rPr>
                      <m:t>𝑎</m:t>
                    </m:r>
                    <m:r>
                      <a:rPr lang="en-US" altLang="zh-CN" b="0" i="1" smtClean="0">
                        <a:latin typeface="Cambria Math" charset="0"/>
                      </a:rPr>
                      <m:t>+</m:t>
                    </m:r>
                    <m:r>
                      <a:rPr lang="en-US" altLang="zh-CN" b="0" i="1" smtClean="0">
                        <a:latin typeface="Cambria Math" charset="0"/>
                      </a:rPr>
                      <m:t>𝑏𝑖</m:t>
                    </m:r>
                    <m:r>
                      <a:rPr lang="zh-CN" altLang="en-US" b="0" i="1" smtClean="0">
                        <a:latin typeface="Cambria Math" charset="0"/>
                      </a:rPr>
                      <m:t> </m:t>
                    </m:r>
                    <m:r>
                      <a:rPr lang="zh-CN" altLang="en-US"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𝑍</m:t>
                    </m:r>
                  </m:oMath>
                </a14:m>
                <a:endParaRPr lang="en-US" altLang="zh-CN" kern="0" dirty="0">
                  <a:latin typeface="Arial" panose="020B0604020202090204" pitchFamily="34" charset="0"/>
                </a:endParaRP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549399" y="476672"/>
                <a:ext cx="7772400" cy="1800200"/>
              </a:xfrm>
              <a:prstGeom prst="rect">
                <a:avLst/>
              </a:prstGeom>
              <a:blipFill rotWithShape="1">
                <a:blip r:embed="rId2"/>
                <a:stretch>
                  <a:fillRect l="-2" t="-23" r="2" b="-1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 name="椭圆 8"/>
          <p:cNvSpPr/>
          <p:nvPr/>
        </p:nvSpPr>
        <p:spPr>
          <a:xfrm>
            <a:off x="3635896" y="1805104"/>
            <a:ext cx="360040" cy="360040"/>
          </a:xfrm>
          <a:prstGeom prst="ellipse">
            <a:avLst/>
          </a:prstGeom>
          <a:noFill/>
          <a:ln w="57150" cap="flat" cmpd="sng" algn="ctr">
            <a:solidFill>
              <a:srgbClr val="008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0" name="文本框 9"/>
          <p:cNvSpPr txBox="1"/>
          <p:nvPr/>
        </p:nvSpPr>
        <p:spPr>
          <a:xfrm>
            <a:off x="2555776" y="1344729"/>
            <a:ext cx="1532255" cy="460375"/>
          </a:xfrm>
          <a:prstGeom prst="rect">
            <a:avLst/>
          </a:prstGeom>
          <a:noFill/>
        </p:spPr>
        <p:txBody>
          <a:bodyPr wrap="square" rtlCol="0">
            <a:spAutoFit/>
          </a:bodyPr>
          <a:lstStyle/>
          <a:p>
            <a:r>
              <a:rPr lang="en-US" altLang="zh-CN" sz="2400" b="1">
                <a:solidFill>
                  <a:srgbClr val="008000"/>
                </a:solidFill>
                <a:latin typeface="Arial Bold" panose="020B0604020202090204" charset="0"/>
                <a:cs typeface="Arial Bold" panose="020B0604020202090204" charset="0"/>
              </a:rPr>
              <a:t>data item</a:t>
            </a:r>
          </a:p>
        </p:txBody>
      </p:sp>
      <p:sp>
        <p:nvSpPr>
          <p:cNvPr id="11" name="Rectangle 5"/>
          <p:cNvSpPr>
            <a:spLocks noChangeArrowheads="1"/>
          </p:cNvSpPr>
          <p:nvPr/>
        </p:nvSpPr>
        <p:spPr bwMode="auto">
          <a:xfrm>
            <a:off x="2950726" y="1772655"/>
            <a:ext cx="1909305" cy="360201"/>
          </a:xfrm>
          <a:prstGeom prst="rect">
            <a:avLst/>
          </a:prstGeom>
          <a:noFill/>
          <a:ln w="38100">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文本框 11"/>
          <p:cNvSpPr txBox="1"/>
          <p:nvPr/>
        </p:nvSpPr>
        <p:spPr>
          <a:xfrm>
            <a:off x="2276693" y="2062829"/>
            <a:ext cx="2090420" cy="460375"/>
          </a:xfrm>
          <a:prstGeom prst="rect">
            <a:avLst/>
          </a:prstGeom>
          <a:noFill/>
        </p:spPr>
        <p:txBody>
          <a:bodyPr wrap="square" rtlCol="0">
            <a:spAutoFit/>
          </a:bodyPr>
          <a:lstStyle/>
          <a:p>
            <a:r>
              <a:rPr lang="en-US" altLang="zh-CN" sz="2400" b="1">
                <a:ln>
                  <a:noFill/>
                </a:ln>
                <a:solidFill>
                  <a:srgbClr val="C00000"/>
                </a:solidFill>
                <a:latin typeface="Arial Bold" panose="020B0604020202090204" charset="0"/>
                <a:cs typeface="Arial Bold" panose="020B0604020202090204" charset="0"/>
              </a:rPr>
              <a:t>data element</a:t>
            </a:r>
          </a:p>
        </p:txBody>
      </p:sp>
      <p:sp>
        <p:nvSpPr>
          <p:cNvPr id="13" name="矩形 12"/>
          <p:cNvSpPr/>
          <p:nvPr/>
        </p:nvSpPr>
        <p:spPr>
          <a:xfrm>
            <a:off x="5292080" y="1772655"/>
            <a:ext cx="434237" cy="360201"/>
          </a:xfrm>
          <a:prstGeom prst="rect">
            <a:avLst/>
          </a:prstGeom>
          <a:noFill/>
          <a:ln w="38100" cap="flat" cmpd="sng" algn="ctr">
            <a:solidFill>
              <a:schemeClr val="accent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4" name="文本框 13"/>
          <p:cNvSpPr txBox="1"/>
          <p:nvPr/>
        </p:nvSpPr>
        <p:spPr>
          <a:xfrm>
            <a:off x="5148064" y="2061539"/>
            <a:ext cx="2016284" cy="461665"/>
          </a:xfrm>
          <a:prstGeom prst="rect">
            <a:avLst/>
          </a:prstGeom>
          <a:noFill/>
        </p:spPr>
        <p:txBody>
          <a:bodyPr wrap="square" rtlCol="0">
            <a:spAutoFit/>
          </a:bodyPr>
          <a:lstStyle/>
          <a:p>
            <a:r>
              <a:rPr lang="en-US" altLang="zh-CN" sz="2400" b="1" dirty="0">
                <a:solidFill>
                  <a:schemeClr val="accent1"/>
                </a:solidFill>
                <a:latin typeface="Arial Bold" panose="020B0604020202090204" charset="0"/>
                <a:cs typeface="Arial Bold" panose="020B0604020202090204" charset="0"/>
              </a:rPr>
              <a:t>data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A3C6887B-97A8-464A-A4B1-C9ADBBDA4F50}" type="slidenum">
              <a:rPr lang="en-US" altLang="zh-CN"/>
              <a:t>100</a:t>
            </a:fld>
            <a:endParaRPr lang="en-US" altLang="zh-CN"/>
          </a:p>
        </p:txBody>
      </p:sp>
      <p:sp>
        <p:nvSpPr>
          <p:cNvPr id="94212" name="Rectangle 2"/>
          <p:cNvSpPr>
            <a:spLocks noGrp="1" noChangeArrowheads="1"/>
          </p:cNvSpPr>
          <p:nvPr>
            <p:ph type="title"/>
          </p:nvPr>
        </p:nvSpPr>
        <p:spPr/>
        <p:txBody>
          <a:bodyPr/>
          <a:lstStyle/>
          <a:p>
            <a:pPr eaLnBrk="1" hangingPunct="1"/>
            <a:r>
              <a:rPr lang="en-US" altLang="zh-CN" sz="3200"/>
              <a:t>Review of C programming language </a:t>
            </a:r>
            <a:br>
              <a:rPr lang="en-US" altLang="zh-CN" sz="3200"/>
            </a:br>
            <a:r>
              <a:rPr lang="en-US" altLang="zh-CN" sz="3200"/>
              <a:t>(C</a:t>
            </a:r>
            <a:r>
              <a:rPr lang="zh-CN" altLang="en-US" sz="3200"/>
              <a:t>语言知识回顾</a:t>
            </a:r>
            <a:r>
              <a:rPr lang="en-US" altLang="zh-CN" sz="3200"/>
              <a:t>)</a:t>
            </a:r>
          </a:p>
        </p:txBody>
      </p:sp>
      <p:sp>
        <p:nvSpPr>
          <p:cNvPr id="94213" name="Rectangle 3"/>
          <p:cNvSpPr>
            <a:spLocks noGrp="1" noChangeArrowheads="1"/>
          </p:cNvSpPr>
          <p:nvPr>
            <p:ph type="body" idx="1"/>
          </p:nvPr>
        </p:nvSpPr>
        <p:spPr/>
        <p:txBody>
          <a:bodyPr/>
          <a:lstStyle/>
          <a:p>
            <a:pPr eaLnBrk="1" hangingPunct="1"/>
            <a:r>
              <a:rPr lang="en-US" altLang="zh-CN" dirty="0">
                <a:latin typeface="Arial" panose="020B0604020202090204" pitchFamily="34" charset="0"/>
                <a:hlinkClick r:id="rId2" action="ppaction://hlinkpres?slideindex=1&amp;slidetitle="/>
              </a:rPr>
              <a:t>C</a:t>
            </a:r>
            <a:r>
              <a:rPr lang="zh-CN" altLang="en-US" dirty="0">
                <a:latin typeface="Arial" panose="020B0604020202090204" pitchFamily="34" charset="0"/>
                <a:hlinkClick r:id="rId2" action="ppaction://hlinkpres?slideindex=1&amp;slidetitle="/>
              </a:rPr>
              <a:t>语言</a:t>
            </a:r>
            <a:endParaRPr lang="zh-CN" altLang="en-US" dirty="0">
              <a:latin typeface="Arial" panose="020B0604020202090204" pitchFamily="34" charset="0"/>
            </a:endParaRPr>
          </a:p>
          <a:p>
            <a:pPr eaLnBrk="1" hangingPunct="1"/>
            <a:r>
              <a:rPr lang="en-US" altLang="zh-CN" dirty="0">
                <a:latin typeface="Arial" panose="020B0604020202090204" pitchFamily="34" charset="0"/>
                <a:hlinkClick r:id="rId3" action="ppaction://hlinkpres?slideindex=1&amp;slidetitle="/>
              </a:rPr>
              <a:t>C</a:t>
            </a:r>
            <a:r>
              <a:rPr lang="zh-CN" altLang="en-US" dirty="0">
                <a:latin typeface="Arial" panose="020B0604020202090204" pitchFamily="34" charset="0"/>
                <a:hlinkClick r:id="rId3" action="ppaction://hlinkpres?slideindex=1&amp;slidetitle="/>
              </a:rPr>
              <a:t>语言的基本数据类型</a:t>
            </a:r>
            <a:endParaRPr lang="zh-CN" altLang="en-US" dirty="0">
              <a:latin typeface="Arial" panose="020B0604020202090204" pitchFamily="34" charset="0"/>
            </a:endParaRPr>
          </a:p>
          <a:p>
            <a:pPr eaLnBrk="1" hangingPunct="1"/>
            <a:r>
              <a:rPr lang="en-US" altLang="zh-CN" dirty="0">
                <a:latin typeface="Arial" panose="020B0604020202090204" pitchFamily="34" charset="0"/>
                <a:hlinkClick r:id="rId4" action="ppaction://hlinkpres?slideindex=1&amp;slidetitle="/>
              </a:rPr>
              <a:t>C</a:t>
            </a:r>
            <a:r>
              <a:rPr lang="zh-CN" altLang="zh-CN" dirty="0">
                <a:latin typeface="Arial" panose="020B0604020202090204" pitchFamily="34" charset="0"/>
                <a:hlinkClick r:id="rId4" action="ppaction://hlinkpres?slideindex=1&amp;slidetitle="/>
              </a:rPr>
              <a:t>程序流程设计</a:t>
            </a:r>
            <a:endParaRPr lang="zh-CN" altLang="en-US" dirty="0">
              <a:latin typeface="Arial" panose="020B0604020202090204" pitchFamily="34" charset="0"/>
            </a:endParaRPr>
          </a:p>
          <a:p>
            <a:pPr eaLnBrk="1" hangingPunct="1"/>
            <a:r>
              <a:rPr lang="zh-CN" altLang="en-US" dirty="0">
                <a:latin typeface="Arial" panose="020B0604020202090204" pitchFamily="34" charset="0"/>
                <a:hlinkClick r:id="rId5" action="ppaction://hlinkpres?slideindex=1&amp;slidetitle="/>
              </a:rPr>
              <a:t>数组 </a:t>
            </a:r>
            <a:r>
              <a:rPr lang="en-US" altLang="zh-CN" dirty="0">
                <a:latin typeface="Arial" panose="020B0604020202090204" pitchFamily="34" charset="0"/>
                <a:hlinkClick r:id="rId5" action="ppaction://hlinkpres?slideindex=1&amp;slidetitle="/>
              </a:rPr>
              <a:t>(array)</a:t>
            </a:r>
            <a:endParaRPr lang="en-US" altLang="zh-CN" dirty="0">
              <a:latin typeface="Arial" panose="020B0604020202090204" pitchFamily="34" charset="0"/>
            </a:endParaRPr>
          </a:p>
          <a:p>
            <a:pPr eaLnBrk="1" hangingPunct="1"/>
            <a:r>
              <a:rPr lang="zh-CN" altLang="en-US" dirty="0">
                <a:latin typeface="Arial" panose="020B0604020202090204" pitchFamily="34" charset="0"/>
                <a:hlinkClick r:id="rId6" action="ppaction://hlinkpres?slideindex=1&amp;slidetitle="/>
              </a:rPr>
              <a:t>函数 </a:t>
            </a:r>
            <a:r>
              <a:rPr lang="en-US" altLang="zh-CN" dirty="0">
                <a:latin typeface="Arial" panose="020B0604020202090204" pitchFamily="34" charset="0"/>
                <a:hlinkClick r:id="rId6" action="ppaction://hlinkpres?slideindex=1&amp;slidetitle="/>
              </a:rPr>
              <a:t>(function)</a:t>
            </a:r>
            <a:r>
              <a:rPr lang="en-US" altLang="zh-CN" dirty="0">
                <a:latin typeface="Arial" panose="020B0604020202090204" pitchFamily="34" charset="0"/>
              </a:rPr>
              <a:t> </a:t>
            </a:r>
          </a:p>
          <a:p>
            <a:pPr eaLnBrk="1" hangingPunct="1"/>
            <a:r>
              <a:rPr lang="zh-CN" altLang="en-US" dirty="0">
                <a:latin typeface="Arial" panose="020B0604020202090204" pitchFamily="34" charset="0"/>
                <a:hlinkClick r:id="rId7" action="ppaction://hlinkpres?slideindex=1&amp;slidetitle="/>
              </a:rPr>
              <a:t>指针 </a:t>
            </a:r>
            <a:r>
              <a:rPr lang="en-US" altLang="zh-CN" dirty="0">
                <a:latin typeface="Arial" panose="020B0604020202090204" pitchFamily="34" charset="0"/>
                <a:hlinkClick r:id="rId7" action="ppaction://hlinkpres?slideindex=1&amp;slidetitle="/>
              </a:rPr>
              <a:t>(pointer)</a:t>
            </a:r>
            <a:endParaRPr lang="en-US" altLang="zh-CN" dirty="0">
              <a:latin typeface="Arial" panose="020B0604020202090204" pitchFamily="34" charset="0"/>
            </a:endParaRPr>
          </a:p>
          <a:p>
            <a:pPr eaLnBrk="1" hangingPunct="1"/>
            <a:r>
              <a:rPr lang="zh-CN" altLang="en-US" dirty="0">
                <a:latin typeface="Arial" panose="020B0604020202090204" pitchFamily="34" charset="0"/>
                <a:hlinkClick r:id="rId8" action="ppaction://hlinkpres?slideindex=1&amp;slidetitle="/>
              </a:rPr>
              <a:t>结构体与共用体 </a:t>
            </a:r>
            <a:r>
              <a:rPr lang="en-US" altLang="zh-CN" dirty="0">
                <a:latin typeface="Arial" panose="020B0604020202090204" pitchFamily="34" charset="0"/>
                <a:hlinkClick r:id="rId8" action="ppaction://hlinkpres?slideindex=1&amp;slidetitle="/>
              </a:rPr>
              <a:t>(</a:t>
            </a:r>
            <a:r>
              <a:rPr lang="en-US" altLang="zh-CN" dirty="0" err="1">
                <a:latin typeface="Arial" panose="020B0604020202090204" pitchFamily="34" charset="0"/>
                <a:hlinkClick r:id="rId8" action="ppaction://hlinkpres?slideindex=1&amp;slidetitle="/>
              </a:rPr>
              <a:t>struct</a:t>
            </a:r>
            <a:r>
              <a:rPr lang="en-US" altLang="zh-CN" dirty="0">
                <a:latin typeface="Arial" panose="020B0604020202090204" pitchFamily="34" charset="0"/>
                <a:hlinkClick r:id="rId8" action="ppaction://hlinkpres?slideindex=1&amp;slidetitle="/>
              </a:rPr>
              <a:t> and union)</a:t>
            </a:r>
            <a:endParaRPr lang="en-US" altLang="zh-CN" dirty="0">
              <a:latin typeface="Arial" panose="020B0604020202090204" pitchFamily="34" charset="0"/>
            </a:endParaRPr>
          </a:p>
        </p:txBody>
      </p:sp>
      <p:sp>
        <p:nvSpPr>
          <p:cNvPr id="6" name="Rectangle 3"/>
          <p:cNvSpPr>
            <a:spLocks noChangeArrowheads="1"/>
          </p:cNvSpPr>
          <p:nvPr/>
        </p:nvSpPr>
        <p:spPr bwMode="auto">
          <a:xfrm>
            <a:off x="3707904" y="3886792"/>
            <a:ext cx="12362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dirty="0">
                <a:solidFill>
                  <a:srgbClr val="FF3300"/>
                </a:solidFill>
              </a:rPr>
              <a:t>★ ★</a:t>
            </a:r>
          </a:p>
        </p:txBody>
      </p:sp>
      <p:sp>
        <p:nvSpPr>
          <p:cNvPr id="7" name="Rectangle 3"/>
          <p:cNvSpPr>
            <a:spLocks noChangeArrowheads="1"/>
          </p:cNvSpPr>
          <p:nvPr/>
        </p:nvSpPr>
        <p:spPr bwMode="auto">
          <a:xfrm>
            <a:off x="3707904" y="4486859"/>
            <a:ext cx="1826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dirty="0">
                <a:solidFill>
                  <a:srgbClr val="FF3300"/>
                </a:solidFill>
              </a:rPr>
              <a:t>★ ★ ★</a:t>
            </a:r>
          </a:p>
        </p:txBody>
      </p:sp>
      <p:sp>
        <p:nvSpPr>
          <p:cNvPr id="8" name="Rectangle 3"/>
          <p:cNvSpPr>
            <a:spLocks noChangeArrowheads="1"/>
          </p:cNvSpPr>
          <p:nvPr/>
        </p:nvSpPr>
        <p:spPr bwMode="auto">
          <a:xfrm>
            <a:off x="7164288" y="5086925"/>
            <a:ext cx="12362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dirty="0">
                <a:solidFill>
                  <a:srgbClr val="FF3300"/>
                </a:solidFill>
              </a:rPr>
              <a:t>★ ★</a:t>
            </a:r>
          </a:p>
        </p:txBody>
      </p:sp>
      <p:sp>
        <p:nvSpPr>
          <p:cNvPr id="9" name="Rectangle 3"/>
          <p:cNvSpPr>
            <a:spLocks noChangeArrowheads="1"/>
          </p:cNvSpPr>
          <p:nvPr/>
        </p:nvSpPr>
        <p:spPr bwMode="auto">
          <a:xfrm>
            <a:off x="3707904" y="3286725"/>
            <a:ext cx="7745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dirty="0">
                <a:solidFill>
                  <a:srgbClr val="FF3300"/>
                </a:solidFill>
              </a:rPr>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091848C3-8319-4C07-B16A-EA8AF596FC73}" type="slidenum">
              <a:rPr lang="en-US" altLang="zh-CN"/>
              <a:t>101</a:t>
            </a:fld>
            <a:endParaRPr lang="en-US" altLang="zh-CN"/>
          </a:p>
        </p:txBody>
      </p:sp>
      <p:sp>
        <p:nvSpPr>
          <p:cNvPr id="95236" name="Rectangle 4"/>
          <p:cNvSpPr>
            <a:spLocks noChangeArrowheads="1"/>
          </p:cNvSpPr>
          <p:nvPr/>
        </p:nvSpPr>
        <p:spPr bwMode="auto">
          <a:xfrm>
            <a:off x="422275" y="1289050"/>
            <a:ext cx="8299450" cy="5262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503050405090304" pitchFamily="18" charset="0"/>
              </a:rPr>
              <a:t>        </a:t>
            </a:r>
            <a:r>
              <a:rPr kumimoji="1" lang="zh-CN" altLang="en-US" sz="2400" dirty="0">
                <a:latin typeface="Times New Roman" panose="02020503050405090304" pitchFamily="18" charset="0"/>
              </a:rPr>
              <a:t>在用计算机解题过程中，</a:t>
            </a:r>
            <a:r>
              <a:rPr kumimoji="1" lang="zh-CN" altLang="en-US" sz="2400" dirty="0">
                <a:solidFill>
                  <a:srgbClr val="FFFF00"/>
                </a:solidFill>
                <a:latin typeface="Times New Roman" panose="02020503050405090304" pitchFamily="18" charset="0"/>
              </a:rPr>
              <a:t>算法和数据结构是相辅相成、缺一不可的两个方面</a:t>
            </a:r>
            <a:r>
              <a:rPr kumimoji="1" lang="zh-CN" altLang="en-US" sz="2400" dirty="0">
                <a:latin typeface="Times New Roman" panose="02020503050405090304" pitchFamily="18" charset="0"/>
              </a:rPr>
              <a:t>。数据结构是算法处理的对象也是设计算法的基础。一个具体问题的数据在计算机中往往可以采用多种不同的数据结构来表示；一个计算过程的实现又常常有多种可用的算法。因此选择什么样的算法和数据结构就成为实现程序过程中最重要的一个课题。</a:t>
            </a:r>
          </a:p>
          <a:p>
            <a:endParaRPr kumimoji="1" lang="zh-CN" altLang="en-US" sz="2400" dirty="0">
              <a:latin typeface="Times New Roman" panose="02020503050405090304" pitchFamily="18" charset="0"/>
            </a:endParaRPr>
          </a:p>
          <a:p>
            <a:r>
              <a:rPr kumimoji="1" lang="zh-CN" altLang="en-US" sz="2400" dirty="0">
                <a:latin typeface="Times New Roman" panose="02020503050405090304" pitchFamily="18" charset="0"/>
              </a:rPr>
              <a:t>        抽象数据类型的引入，提高了程序设计的抽象层次，也为数据结构和算法的研究提供了一种分层的模型。</a:t>
            </a:r>
          </a:p>
          <a:p>
            <a:endParaRPr kumimoji="1" lang="zh-CN" altLang="en-US" sz="2400" dirty="0">
              <a:latin typeface="Times New Roman" panose="02020503050405090304" pitchFamily="18" charset="0"/>
            </a:endParaRPr>
          </a:p>
          <a:p>
            <a:r>
              <a:rPr kumimoji="1" lang="zh-CN" altLang="en-US" sz="2400" dirty="0">
                <a:latin typeface="Times New Roman" panose="02020503050405090304" pitchFamily="18" charset="0"/>
              </a:rPr>
              <a:t>        重点掌握</a:t>
            </a:r>
            <a:r>
              <a:rPr kumimoji="1" lang="zh-CN" altLang="en-US" sz="2400" dirty="0">
                <a:solidFill>
                  <a:srgbClr val="FFFF00"/>
                </a:solidFill>
                <a:latin typeface="Times New Roman" panose="02020503050405090304" pitchFamily="18" charset="0"/>
              </a:rPr>
              <a:t>数据结构和算法的基本知识</a:t>
            </a:r>
            <a:r>
              <a:rPr kumimoji="1" lang="zh-CN" altLang="en-US" sz="2400" dirty="0">
                <a:latin typeface="Times New Roman" panose="02020503050405090304" pitchFamily="18" charset="0"/>
              </a:rPr>
              <a:t>，理解它们在问题求解中的作用。了解下述概念：</a:t>
            </a:r>
            <a:r>
              <a:rPr kumimoji="1" lang="zh-CN" altLang="en-US" sz="2400" b="1" dirty="0">
                <a:latin typeface="Times New Roman" panose="02020503050405090304" pitchFamily="18" charset="0"/>
              </a:rPr>
              <a:t>数据的逻辑结构、存储结构和操作</a:t>
            </a:r>
            <a:r>
              <a:rPr kumimoji="1" lang="zh-CN" altLang="en-US" sz="2400" dirty="0">
                <a:latin typeface="Times New Roman" panose="02020503050405090304" pitchFamily="18" charset="0"/>
              </a:rPr>
              <a:t>，静态结构和动态结构，</a:t>
            </a:r>
            <a:r>
              <a:rPr kumimoji="1" lang="zh-CN" altLang="en-US" sz="2400" b="1" dirty="0">
                <a:latin typeface="Times New Roman" panose="02020503050405090304" pitchFamily="18" charset="0"/>
              </a:rPr>
              <a:t>抽象数据类型</a:t>
            </a:r>
            <a:r>
              <a:rPr kumimoji="1" lang="zh-CN" altLang="en-US" sz="2400" dirty="0">
                <a:latin typeface="Times New Roman" panose="02020503050405090304" pitchFamily="18" charset="0"/>
              </a:rPr>
              <a:t>，数据结构和算法的分类，算法的分析，空间代价和时间代价等。</a:t>
            </a:r>
          </a:p>
        </p:txBody>
      </p:sp>
      <p:sp>
        <p:nvSpPr>
          <p:cNvPr id="95237" name="Rectangle 6"/>
          <p:cNvSpPr>
            <a:spLocks noGrp="1" noChangeArrowheads="1"/>
          </p:cNvSpPr>
          <p:nvPr>
            <p:ph type="title"/>
          </p:nvPr>
        </p:nvSpPr>
        <p:spPr/>
        <p:txBody>
          <a:bodyPr/>
          <a:lstStyle/>
          <a:p>
            <a:pPr eaLnBrk="1" hangingPunct="1"/>
            <a:r>
              <a:rPr lang="en-US" altLang="zh-CN" dirty="0"/>
              <a:t>Conclusion (</a:t>
            </a:r>
            <a:r>
              <a:rPr lang="zh-CN" altLang="en-US" dirty="0"/>
              <a:t>小结</a:t>
            </a:r>
            <a:r>
              <a:rPr lang="en-US" altLang="zh-C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endParaRPr lang="en-US" altLang="zh-CN"/>
          </a:p>
          <a:p>
            <a:pPr>
              <a:defRPr/>
            </a:pPr>
            <a:fld id="{A02C505C-54E9-481F-9D4E-F7C8F3C31770}" type="slidenum">
              <a:rPr lang="en-US" altLang="zh-CN"/>
              <a:t>11</a:t>
            </a:fld>
            <a:endParaRPr lang="en-US" altLang="zh-CN"/>
          </a:p>
        </p:txBody>
      </p:sp>
      <p:sp>
        <p:nvSpPr>
          <p:cNvPr id="14341" name="Rectangle 3"/>
          <p:cNvSpPr>
            <a:spLocks noGrp="1" noChangeArrowheads="1"/>
          </p:cNvSpPr>
          <p:nvPr>
            <p:ph type="body" idx="1"/>
          </p:nvPr>
        </p:nvSpPr>
        <p:spPr>
          <a:xfrm>
            <a:off x="549399" y="476672"/>
            <a:ext cx="7772400" cy="4114800"/>
          </a:xfrm>
        </p:spPr>
        <p:txBody>
          <a:bodyPr/>
          <a:lstStyle/>
          <a:p>
            <a:pPr eaLnBrk="1" hangingPunct="1"/>
            <a:r>
              <a:rPr lang="en-US" altLang="zh-CN">
                <a:latin typeface="Arial" panose="020B0604020202090204" pitchFamily="34" charset="0"/>
              </a:rPr>
              <a:t>Student Form </a:t>
            </a:r>
          </a:p>
        </p:txBody>
      </p:sp>
      <p:graphicFrame>
        <p:nvGraphicFramePr>
          <p:cNvPr id="14342" name="Object 4"/>
          <p:cNvGraphicFramePr>
            <a:graphicFrameLocks noChangeAspect="1"/>
          </p:cNvGraphicFramePr>
          <p:nvPr/>
        </p:nvGraphicFramePr>
        <p:xfrm>
          <a:off x="406400" y="1515940"/>
          <a:ext cx="8280400" cy="4464050"/>
        </p:xfrm>
        <a:graphic>
          <a:graphicData uri="http://schemas.openxmlformats.org/presentationml/2006/ole">
            <mc:AlternateContent xmlns:mc="http://schemas.openxmlformats.org/markup-compatibility/2006">
              <mc:Choice xmlns:v="urn:schemas-microsoft-com:vml" Requires="v">
                <p:oleObj name="文档" r:id="rId2" imgW="6510020" imgH="3182620" progId="Word.Document.8">
                  <p:embed/>
                </p:oleObj>
              </mc:Choice>
              <mc:Fallback>
                <p:oleObj name="文档" r:id="rId2" imgW="6510020" imgH="318262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3033" t="-5373" r="4417" b="3304"/>
                      <a:stretch>
                        <a:fillRect/>
                      </a:stretch>
                    </p:blipFill>
                    <p:spPr bwMode="auto">
                      <a:xfrm>
                        <a:off x="406400" y="1515940"/>
                        <a:ext cx="8280400" cy="4464050"/>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343" name="Rectangle 5"/>
          <p:cNvSpPr>
            <a:spLocks noChangeArrowheads="1"/>
          </p:cNvSpPr>
          <p:nvPr/>
        </p:nvSpPr>
        <p:spPr bwMode="auto">
          <a:xfrm>
            <a:off x="787400" y="2446020"/>
            <a:ext cx="7777163" cy="360363"/>
          </a:xfrm>
          <a:prstGeom prst="rect">
            <a:avLst/>
          </a:prstGeom>
          <a:noFill/>
          <a:ln w="38100">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3124200" y="1985645"/>
            <a:ext cx="2090420" cy="460375"/>
          </a:xfrm>
          <a:prstGeom prst="rect">
            <a:avLst/>
          </a:prstGeom>
          <a:noFill/>
        </p:spPr>
        <p:txBody>
          <a:bodyPr wrap="square" rtlCol="0">
            <a:spAutoFit/>
          </a:bodyPr>
          <a:lstStyle/>
          <a:p>
            <a:r>
              <a:rPr lang="en-US" altLang="zh-CN" sz="2400" b="1">
                <a:ln>
                  <a:noFill/>
                </a:ln>
                <a:solidFill>
                  <a:srgbClr val="C00000"/>
                </a:solidFill>
                <a:latin typeface="Arial Bold" panose="020B0604020202090204" charset="0"/>
                <a:cs typeface="Arial Bold" panose="020B0604020202090204" charset="0"/>
              </a:rPr>
              <a:t>data element</a:t>
            </a:r>
          </a:p>
        </p:txBody>
      </p:sp>
      <p:sp>
        <p:nvSpPr>
          <p:cNvPr id="4" name="椭圆 3"/>
          <p:cNvSpPr/>
          <p:nvPr/>
        </p:nvSpPr>
        <p:spPr>
          <a:xfrm>
            <a:off x="899160" y="2348865"/>
            <a:ext cx="1008380" cy="504190"/>
          </a:xfrm>
          <a:prstGeom prst="ellipse">
            <a:avLst/>
          </a:prstGeom>
          <a:noFill/>
          <a:ln w="57150" cap="flat" cmpd="sng" algn="ctr">
            <a:solidFill>
              <a:srgbClr val="008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5" name="文本框 4"/>
          <p:cNvSpPr txBox="1"/>
          <p:nvPr/>
        </p:nvSpPr>
        <p:spPr>
          <a:xfrm>
            <a:off x="899160" y="1888490"/>
            <a:ext cx="1532255" cy="460375"/>
          </a:xfrm>
          <a:prstGeom prst="rect">
            <a:avLst/>
          </a:prstGeom>
          <a:noFill/>
        </p:spPr>
        <p:txBody>
          <a:bodyPr wrap="square" rtlCol="0">
            <a:spAutoFit/>
          </a:bodyPr>
          <a:lstStyle/>
          <a:p>
            <a:r>
              <a:rPr lang="en-US" altLang="zh-CN" sz="2400" b="1" dirty="0">
                <a:solidFill>
                  <a:srgbClr val="008000"/>
                </a:solidFill>
                <a:latin typeface="Arial Bold" panose="020B0604020202090204" charset="0"/>
                <a:cs typeface="Arial Bold" panose="020B0604020202090204" charset="0"/>
              </a:rPr>
              <a:t>data item</a:t>
            </a:r>
          </a:p>
        </p:txBody>
      </p:sp>
      <p:sp>
        <p:nvSpPr>
          <p:cNvPr id="8" name="矩形 7"/>
          <p:cNvSpPr/>
          <p:nvPr/>
        </p:nvSpPr>
        <p:spPr>
          <a:xfrm>
            <a:off x="251460" y="1340485"/>
            <a:ext cx="8641080" cy="4896485"/>
          </a:xfrm>
          <a:prstGeom prst="rect">
            <a:avLst/>
          </a:prstGeom>
          <a:noFill/>
          <a:ln w="38100" cap="flat" cmpd="sng" algn="ctr">
            <a:solidFill>
              <a:schemeClr val="accent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9" name="文本框 8"/>
          <p:cNvSpPr txBox="1"/>
          <p:nvPr/>
        </p:nvSpPr>
        <p:spPr>
          <a:xfrm>
            <a:off x="6504940" y="880110"/>
            <a:ext cx="2387600" cy="460375"/>
          </a:xfrm>
          <a:prstGeom prst="rect">
            <a:avLst/>
          </a:prstGeom>
          <a:noFill/>
        </p:spPr>
        <p:txBody>
          <a:bodyPr wrap="square" rtlCol="0">
            <a:spAutoFit/>
          </a:bodyPr>
          <a:lstStyle/>
          <a:p>
            <a:r>
              <a:rPr lang="en-US" altLang="zh-CN" sz="2400" b="1">
                <a:solidFill>
                  <a:schemeClr val="accent1"/>
                </a:solidFill>
                <a:latin typeface="Arial Bold" panose="020B0604020202090204" charset="0"/>
                <a:cs typeface="Arial Bold" panose="020B0604020202090204" charset="0"/>
              </a:rPr>
              <a:t>data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animBg="1"/>
      <p:bldP spid="2" grpId="0"/>
      <p:bldP spid="4" grpId="0" animBg="1"/>
      <p:bldP spid="5" grpId="0"/>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endParaRPr lang="en-US" altLang="zh-CN"/>
          </a:p>
          <a:p>
            <a:pPr>
              <a:defRPr/>
            </a:pPr>
            <a:fld id="{A02C505C-54E9-481F-9D4E-F7C8F3C31770}" type="slidenum">
              <a:rPr lang="en-US" altLang="zh-CN"/>
              <a:t>12</a:t>
            </a:fld>
            <a:endParaRPr lang="en-US" altLang="zh-CN"/>
          </a:p>
        </p:txBody>
      </p:sp>
      <p:sp>
        <p:nvSpPr>
          <p:cNvPr id="14341" name="Rectangle 3"/>
          <p:cNvSpPr>
            <a:spLocks noGrp="1" noChangeArrowheads="1"/>
          </p:cNvSpPr>
          <p:nvPr>
            <p:ph type="body" idx="1"/>
          </p:nvPr>
        </p:nvSpPr>
        <p:spPr>
          <a:xfrm>
            <a:off x="549399" y="476672"/>
            <a:ext cx="7772400" cy="648072"/>
          </a:xfrm>
        </p:spPr>
        <p:txBody>
          <a:bodyPr/>
          <a:lstStyle/>
          <a:p>
            <a:pPr eaLnBrk="1" hangingPunct="1"/>
            <a:r>
              <a:rPr lang="en-US" altLang="zh-CN" dirty="0">
                <a:latin typeface="Arial" panose="020B0604020202090204" pitchFamily="34" charset="0"/>
              </a:rPr>
              <a:t>Another Example</a:t>
            </a:r>
          </a:p>
        </p:txBody>
      </p:sp>
      <p:pic>
        <p:nvPicPr>
          <p:cNvPr id="7" name="图片 6" descr="图形用户界面, 应用程序&#10;&#10;中度可信度">
            <a:extLst>
              <a:ext uri="{FF2B5EF4-FFF2-40B4-BE49-F238E27FC236}">
                <a16:creationId xmlns:a16="http://schemas.microsoft.com/office/drawing/2014/main" id="{116890F7-1B1C-602C-39F9-2754C54B7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54" y="1916832"/>
            <a:ext cx="8116197" cy="2592288"/>
          </a:xfrm>
          <a:prstGeom prst="rect">
            <a:avLst/>
          </a:prstGeom>
        </p:spPr>
      </p:pic>
    </p:spTree>
    <p:extLst>
      <p:ext uri="{BB962C8B-B14F-4D97-AF65-F5344CB8AC3E}">
        <p14:creationId xmlns:p14="http://schemas.microsoft.com/office/powerpoint/2010/main" val="148941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466F2532-E7FC-44DF-B681-1FCD80F7C681}" type="slidenum">
              <a:rPr lang="en-US" altLang="zh-CN"/>
              <a:t>13</a:t>
            </a:fld>
            <a:endParaRPr lang="en-US" altLang="zh-CN"/>
          </a:p>
        </p:txBody>
      </p:sp>
      <p:sp>
        <p:nvSpPr>
          <p:cNvPr id="38916" name="Rectangle 2"/>
          <p:cNvSpPr>
            <a:spLocks noGrp="1" noChangeArrowheads="1"/>
          </p:cNvSpPr>
          <p:nvPr>
            <p:ph type="title"/>
          </p:nvPr>
        </p:nvSpPr>
        <p:spPr/>
        <p:txBody>
          <a:bodyPr/>
          <a:lstStyle/>
          <a:p>
            <a:pPr eaLnBrk="1" hangingPunct="1"/>
            <a:r>
              <a:rPr lang="en-US" altLang="zh-CN"/>
              <a:t>Definitions &amp; notations</a:t>
            </a:r>
          </a:p>
        </p:txBody>
      </p:sp>
      <p:sp>
        <p:nvSpPr>
          <p:cNvPr id="38917" name="Rectangle 3"/>
          <p:cNvSpPr>
            <a:spLocks noChangeArrowheads="1"/>
          </p:cNvSpPr>
          <p:nvPr/>
        </p:nvSpPr>
        <p:spPr bwMode="auto">
          <a:xfrm>
            <a:off x="495300" y="1556792"/>
            <a:ext cx="8153400" cy="3272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FontTx/>
              <a:buChar char="•"/>
            </a:pPr>
            <a:r>
              <a:rPr kumimoji="1" lang="en-US" altLang="zh-CN" sz="2400" b="1" dirty="0">
                <a:solidFill>
                  <a:srgbClr val="FF3300"/>
                </a:solidFill>
                <a:latin typeface="Times New Roman" panose="02020503050405090304" pitchFamily="18" charset="0"/>
              </a:rPr>
              <a:t> </a:t>
            </a:r>
            <a:r>
              <a:rPr kumimoji="1" lang="zh-CN" altLang="en-US" sz="2400" b="1" dirty="0">
                <a:solidFill>
                  <a:srgbClr val="FFFF00"/>
                </a:solidFill>
                <a:latin typeface="Times New Roman" panose="02020503050405090304" pitchFamily="18" charset="0"/>
              </a:rPr>
              <a:t>数据</a:t>
            </a:r>
            <a:r>
              <a:rPr kumimoji="1" lang="en-US" altLang="zh-CN" sz="2400" b="1" dirty="0">
                <a:latin typeface="Times New Roman" panose="02020503050405090304" pitchFamily="18" charset="0"/>
              </a:rPr>
              <a:t>(Data)</a:t>
            </a:r>
            <a:r>
              <a:rPr kumimoji="1" lang="zh-CN" altLang="en-US" sz="2400" b="1" dirty="0">
                <a:latin typeface="Times New Roman" panose="02020503050405090304" pitchFamily="18" charset="0"/>
              </a:rPr>
              <a:t>：</a:t>
            </a:r>
            <a:r>
              <a:rPr kumimoji="1" lang="zh-CN" altLang="en-US" sz="2400" dirty="0">
                <a:latin typeface="Times New Roman" panose="02020503050405090304" pitchFamily="18" charset="0"/>
              </a:rPr>
              <a:t>在计算机科学中是指所有能输入到计算机中并能被计算机程序处理的符号的总称。</a:t>
            </a:r>
          </a:p>
          <a:p>
            <a:pPr>
              <a:lnSpc>
                <a:spcPct val="110000"/>
              </a:lnSpc>
              <a:spcBef>
                <a:spcPct val="50000"/>
              </a:spcBef>
              <a:buFontTx/>
              <a:buChar char="•"/>
            </a:pPr>
            <a:r>
              <a:rPr kumimoji="1" lang="zh-CN" altLang="en-US" sz="2400" b="1" dirty="0">
                <a:solidFill>
                  <a:srgbClr val="FF3300"/>
                </a:solidFill>
                <a:latin typeface="Times New Roman" panose="02020503050405090304" pitchFamily="18" charset="0"/>
              </a:rPr>
              <a:t> </a:t>
            </a:r>
            <a:r>
              <a:rPr kumimoji="1" lang="zh-CN" altLang="en-US" sz="2400" b="1" dirty="0">
                <a:solidFill>
                  <a:srgbClr val="FFFF00"/>
                </a:solidFill>
                <a:latin typeface="Times New Roman" panose="02020503050405090304" pitchFamily="18" charset="0"/>
              </a:rPr>
              <a:t>数据元素</a:t>
            </a:r>
            <a:r>
              <a:rPr kumimoji="1" lang="en-US" altLang="zh-CN" sz="2400" b="1" dirty="0">
                <a:latin typeface="Times New Roman" panose="02020503050405090304" pitchFamily="18" charset="0"/>
              </a:rPr>
              <a:t>(Data Element)</a:t>
            </a:r>
            <a:r>
              <a:rPr kumimoji="1" lang="zh-CN" altLang="en-US" sz="2400" b="1" dirty="0">
                <a:latin typeface="Times New Roman" panose="02020503050405090304" pitchFamily="18" charset="0"/>
              </a:rPr>
              <a:t>：</a:t>
            </a:r>
            <a:r>
              <a:rPr kumimoji="1" lang="zh-CN" altLang="en-US" sz="2400" dirty="0">
                <a:latin typeface="Times New Roman" panose="02020503050405090304" pitchFamily="18" charset="0"/>
              </a:rPr>
              <a:t>数据的基本单位，在计算机程序中通常作为一个整体进行考虑和处理。</a:t>
            </a:r>
          </a:p>
          <a:p>
            <a:pPr>
              <a:lnSpc>
                <a:spcPct val="130000"/>
              </a:lnSpc>
              <a:spcBef>
                <a:spcPct val="50000"/>
              </a:spcBef>
            </a:pPr>
            <a:r>
              <a:rPr kumimoji="1" lang="zh-CN" altLang="en-US" sz="2400" dirty="0">
                <a:latin typeface="Times New Roman" panose="02020503050405090304" pitchFamily="18" charset="0"/>
              </a:rPr>
              <a:t>一个数据元素可以由若干个</a:t>
            </a:r>
            <a:r>
              <a:rPr kumimoji="1" lang="zh-CN" altLang="en-US" sz="2400" b="1" dirty="0">
                <a:solidFill>
                  <a:srgbClr val="FFFF00"/>
                </a:solidFill>
                <a:latin typeface="Times New Roman" panose="02020503050405090304" pitchFamily="18" charset="0"/>
              </a:rPr>
              <a:t>数据项</a:t>
            </a:r>
            <a:r>
              <a:rPr kumimoji="1" lang="en-US" altLang="zh-CN" sz="2400" b="1" dirty="0">
                <a:latin typeface="Times New Roman" panose="02020503050405090304" pitchFamily="18" charset="0"/>
              </a:rPr>
              <a:t>(Data Item)</a:t>
            </a:r>
            <a:r>
              <a:rPr kumimoji="1" lang="zh-CN" altLang="en-US" sz="2400" dirty="0">
                <a:latin typeface="Times New Roman" panose="02020503050405090304" pitchFamily="18" charset="0"/>
              </a:rPr>
              <a:t>组成。</a:t>
            </a:r>
          </a:p>
          <a:p>
            <a:pPr>
              <a:lnSpc>
                <a:spcPct val="110000"/>
              </a:lnSpc>
              <a:spcBef>
                <a:spcPct val="50000"/>
              </a:spcBef>
              <a:buFontTx/>
              <a:buChar char="•"/>
            </a:pPr>
            <a:r>
              <a:rPr kumimoji="1" lang="zh-CN" altLang="en-US" sz="2400" b="1" dirty="0">
                <a:solidFill>
                  <a:srgbClr val="FF3300"/>
                </a:solidFill>
                <a:latin typeface="Times New Roman" panose="02020503050405090304" pitchFamily="18" charset="0"/>
              </a:rPr>
              <a:t> </a:t>
            </a:r>
            <a:r>
              <a:rPr kumimoji="1" lang="zh-CN" altLang="en-US" sz="2400" b="1" dirty="0">
                <a:solidFill>
                  <a:srgbClr val="FFFF00"/>
                </a:solidFill>
                <a:latin typeface="Times New Roman" panose="02020503050405090304" pitchFamily="18" charset="0"/>
              </a:rPr>
              <a:t>数据对象</a:t>
            </a:r>
            <a:r>
              <a:rPr kumimoji="1" lang="en-US" altLang="zh-CN" sz="2400" b="1" dirty="0">
                <a:latin typeface="Times New Roman" panose="02020503050405090304" pitchFamily="18" charset="0"/>
              </a:rPr>
              <a:t>(Data Object)</a:t>
            </a:r>
            <a:r>
              <a:rPr kumimoji="1" lang="zh-CN" altLang="en-US" sz="2400" b="1" dirty="0">
                <a:latin typeface="Times New Roman" panose="02020503050405090304" pitchFamily="18" charset="0"/>
              </a:rPr>
              <a:t>：</a:t>
            </a:r>
            <a:r>
              <a:rPr kumimoji="1" lang="zh-CN" altLang="en-US" sz="2400" dirty="0">
                <a:latin typeface="Times New Roman" panose="02020503050405090304" pitchFamily="18" charset="0"/>
              </a:rPr>
              <a:t>是性质相同的数据元素的集合。</a:t>
            </a:r>
            <a:endParaRPr kumimoji="1" lang="zh-CN" altLang="en-US" sz="2400" b="1" dirty="0">
              <a:latin typeface="Times New Roman" panose="02020503050405090304" pitchFamily="18" charset="0"/>
            </a:endParaRPr>
          </a:p>
        </p:txBody>
      </p:sp>
    </p:spTree>
    <p:extLst>
      <p:ext uri="{BB962C8B-B14F-4D97-AF65-F5344CB8AC3E}">
        <p14:creationId xmlns:p14="http://schemas.microsoft.com/office/powerpoint/2010/main" val="38202137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endParaRPr lang="en-US" altLang="zh-CN"/>
          </a:p>
          <a:p>
            <a:pPr>
              <a:defRPr/>
            </a:pPr>
            <a:fld id="{D6498E88-CA1C-47EE-A548-C9500EE8FB6A}" type="slidenum">
              <a:rPr lang="en-US" altLang="zh-CN"/>
              <a:t>14</a:t>
            </a:fld>
            <a:endParaRPr lang="en-US" altLang="zh-CN"/>
          </a:p>
        </p:txBody>
      </p:sp>
      <p:sp>
        <p:nvSpPr>
          <p:cNvPr id="37892" name="Rectangle 4"/>
          <p:cNvSpPr>
            <a:spLocks noGrp="1" noChangeArrowheads="1"/>
          </p:cNvSpPr>
          <p:nvPr>
            <p:ph type="title"/>
          </p:nvPr>
        </p:nvSpPr>
        <p:spPr>
          <a:xfrm>
            <a:off x="685800" y="457200"/>
            <a:ext cx="7772400" cy="914400"/>
          </a:xfrm>
          <a:noFill/>
        </p:spPr>
        <p:txBody>
          <a:bodyPr anchorCtr="0"/>
          <a:lstStyle/>
          <a:p>
            <a:pPr eaLnBrk="1" hangingPunct="1"/>
            <a:r>
              <a:rPr lang="en-US" altLang="zh-CN"/>
              <a:t>Concepts and Notations</a:t>
            </a:r>
          </a:p>
        </p:txBody>
      </p:sp>
      <p:sp>
        <p:nvSpPr>
          <p:cNvPr id="37893" name="Rectangle 5"/>
          <p:cNvSpPr>
            <a:spLocks noGrp="1" noChangeArrowheads="1"/>
          </p:cNvSpPr>
          <p:nvPr>
            <p:ph type="body" idx="1"/>
          </p:nvPr>
        </p:nvSpPr>
        <p:spPr>
          <a:xfrm>
            <a:off x="685800" y="1524000"/>
            <a:ext cx="8134672" cy="5105400"/>
          </a:xfrm>
          <a:noFill/>
        </p:spPr>
        <p:txBody>
          <a:bodyPr/>
          <a:lstStyle/>
          <a:p>
            <a:pPr eaLnBrk="1" hangingPunct="1">
              <a:spcBef>
                <a:spcPts val="0"/>
              </a:spcBef>
            </a:pPr>
            <a:r>
              <a:rPr lang="en-US" altLang="zh-CN" sz="2800" dirty="0">
                <a:solidFill>
                  <a:srgbClr val="FFFF00"/>
                </a:solidFill>
                <a:latin typeface="Arial" panose="020B0604020202090204" pitchFamily="34" charset="0"/>
              </a:rPr>
              <a:t>Data Structure</a:t>
            </a:r>
            <a:r>
              <a:rPr lang="en-US" altLang="zh-CN" sz="2800" dirty="0">
                <a:latin typeface="Arial" panose="020B0604020202090204" pitchFamily="34" charset="0"/>
              </a:rPr>
              <a:t>:</a:t>
            </a:r>
          </a:p>
          <a:p>
            <a:pPr lvl="1" eaLnBrk="1" hangingPunct="1">
              <a:spcBef>
                <a:spcPts val="0"/>
              </a:spcBef>
            </a:pPr>
            <a:r>
              <a:rPr lang="en-US" altLang="zh-CN" sz="2400" dirty="0">
                <a:latin typeface="Arial" panose="020B0604020202090204" pitchFamily="34" charset="0"/>
              </a:rPr>
              <a:t>A data object + specific existing relationships between elements</a:t>
            </a:r>
          </a:p>
          <a:p>
            <a:pPr lvl="1" eaLnBrk="1" hangingPunct="1">
              <a:spcBef>
                <a:spcPts val="0"/>
              </a:spcBef>
            </a:pPr>
            <a:r>
              <a:rPr lang="en-US" altLang="zh-CN" sz="2400" dirty="0">
                <a:latin typeface="Arial" panose="020B0604020202090204" pitchFamily="34" charset="0"/>
              </a:rPr>
              <a:t>No relationship, no meaning</a:t>
            </a:r>
          </a:p>
          <a:p>
            <a:pPr lvl="1" eaLnBrk="1" hangingPunct="1">
              <a:spcBef>
                <a:spcPts val="0"/>
              </a:spcBef>
            </a:pPr>
            <a:r>
              <a:rPr lang="en-US" altLang="zh-CN" sz="2400" dirty="0">
                <a:latin typeface="Arial" panose="020B0604020202090204" pitchFamily="34" charset="0"/>
              </a:rPr>
              <a:t>Four basic kinds of relationships in Data Structures</a:t>
            </a:r>
          </a:p>
        </p:txBody>
      </p:sp>
      <p:sp>
        <p:nvSpPr>
          <p:cNvPr id="37894" name="Rectangle 6"/>
          <p:cNvSpPr>
            <a:spLocks noChangeArrowheads="1"/>
          </p:cNvSpPr>
          <p:nvPr/>
        </p:nvSpPr>
        <p:spPr bwMode="auto">
          <a:xfrm>
            <a:off x="2617787" y="5342616"/>
            <a:ext cx="3908425" cy="519112"/>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9999"/>
                </a:solidFill>
                <a:miter lim="800000"/>
                <a:headEnd/>
                <a:tailEnd/>
              </a14:hiddenLine>
            </a:ext>
          </a:extLst>
        </p:spPr>
        <p:txBody>
          <a:bodyPr wrap="none">
            <a:spAutoFit/>
          </a:bodyPr>
          <a:lstStyle/>
          <a:p>
            <a:r>
              <a:rPr lang="en-US" altLang="zh-CN" sz="2800" b="1">
                <a:solidFill>
                  <a:srgbClr val="FFFF00"/>
                </a:solidFill>
                <a:latin typeface="Times New Roman" panose="02020503050405090304" pitchFamily="18" charset="0"/>
                <a:ea typeface="仿宋_GB2312" pitchFamily="49" charset="-122"/>
              </a:rPr>
              <a:t>Data_Structure = {D, R}</a:t>
            </a:r>
          </a:p>
        </p:txBody>
      </p:sp>
      <p:sp>
        <p:nvSpPr>
          <p:cNvPr id="2" name="Rectangle 3">
            <a:extLst>
              <a:ext uri="{FF2B5EF4-FFF2-40B4-BE49-F238E27FC236}">
                <a16:creationId xmlns:a16="http://schemas.microsoft.com/office/drawing/2014/main" id="{128E7127-9E95-05F7-4D11-717CA813B871}"/>
              </a:ext>
            </a:extLst>
          </p:cNvPr>
          <p:cNvSpPr>
            <a:spLocks noChangeArrowheads="1"/>
          </p:cNvSpPr>
          <p:nvPr/>
        </p:nvSpPr>
        <p:spPr bwMode="auto">
          <a:xfrm>
            <a:off x="755576" y="3788253"/>
            <a:ext cx="8153400" cy="1000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FontTx/>
              <a:buChar char="•"/>
            </a:pPr>
            <a:r>
              <a:rPr kumimoji="1" lang="zh-CN" altLang="en-US" sz="2400" b="1" dirty="0">
                <a:solidFill>
                  <a:srgbClr val="FFFF00"/>
                </a:solidFill>
                <a:latin typeface="Times New Roman" panose="02020503050405090304" pitchFamily="18" charset="0"/>
              </a:rPr>
              <a:t>数据结构</a:t>
            </a:r>
            <a:r>
              <a:rPr kumimoji="1" lang="en-US" altLang="zh-CN" sz="2400" b="1" dirty="0">
                <a:latin typeface="Times New Roman" panose="02020503050405090304" pitchFamily="18" charset="0"/>
              </a:rPr>
              <a:t>(Data Structure)</a:t>
            </a:r>
            <a:r>
              <a:rPr kumimoji="1" lang="zh-CN" altLang="en-US" sz="2400" b="1" dirty="0">
                <a:latin typeface="Times New Roman" panose="02020503050405090304" pitchFamily="18" charset="0"/>
              </a:rPr>
              <a:t>：</a:t>
            </a:r>
            <a:r>
              <a:rPr kumimoji="1" lang="zh-CN" altLang="en-US" sz="2400" dirty="0">
                <a:latin typeface="Times New Roman" panose="02020503050405090304" pitchFamily="18" charset="0"/>
              </a:rPr>
              <a:t>是相互之间存</a:t>
            </a:r>
            <a:r>
              <a:rPr kumimoji="1" lang="zh-CN" altLang="en-US" sz="2400" dirty="0">
                <a:solidFill>
                  <a:schemeClr val="tx1"/>
                </a:solidFill>
                <a:latin typeface="Times New Roman" panose="02020503050405090304" pitchFamily="18" charset="0"/>
              </a:rPr>
              <a:t>在</a:t>
            </a:r>
            <a:r>
              <a:rPr kumimoji="1" lang="zh-CN" altLang="en-US" sz="2400" b="1" dirty="0">
                <a:solidFill>
                  <a:schemeClr val="tx1"/>
                </a:solidFill>
                <a:latin typeface="Times New Roman" panose="02020503050405090304" pitchFamily="18" charset="0"/>
              </a:rPr>
              <a:t>一种或多种特	定</a:t>
            </a:r>
            <a:r>
              <a:rPr kumimoji="1" lang="zh-CN" altLang="en-US" sz="2400" b="1" dirty="0">
                <a:solidFill>
                  <a:srgbClr val="FFFF00"/>
                </a:solidFill>
                <a:latin typeface="Times New Roman" panose="02020503050405090304" pitchFamily="18" charset="0"/>
              </a:rPr>
              <a:t>关系</a:t>
            </a:r>
            <a:r>
              <a:rPr kumimoji="1" lang="zh-CN" altLang="en-US" sz="2400" dirty="0">
                <a:latin typeface="Times New Roman" panose="02020503050405090304" pitchFamily="18" charset="0"/>
              </a:rPr>
              <a:t>的</a:t>
            </a:r>
            <a:r>
              <a:rPr kumimoji="1" lang="zh-CN" altLang="en-US" sz="2400" b="1" i="1" u="sng" dirty="0">
                <a:latin typeface="Times New Roman" panose="02020503050405090304" pitchFamily="18" charset="0"/>
              </a:rPr>
              <a:t>数据元素</a:t>
            </a:r>
            <a:r>
              <a:rPr kumimoji="1" lang="zh-CN" altLang="en-US" sz="2400" dirty="0">
                <a:latin typeface="Times New Roman" panose="02020503050405090304" pitchFamily="18" charset="0"/>
              </a:rPr>
              <a:t>的</a:t>
            </a:r>
            <a:r>
              <a:rPr kumimoji="1" lang="zh-CN" altLang="en-US" sz="2400" b="1" u="sng" dirty="0">
                <a:latin typeface="Times New Roman" panose="02020503050405090304" pitchFamily="18" charset="0"/>
              </a:rPr>
              <a:t>集合</a:t>
            </a:r>
            <a:r>
              <a:rPr kumimoji="1" lang="zh-CN" altLang="en-US" sz="2400" dirty="0">
                <a:latin typeface="Times New Roman" panose="0202050305040509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endParaRPr lang="en-US" altLang="zh-CN"/>
          </a:p>
          <a:p>
            <a:pPr>
              <a:defRPr/>
            </a:pPr>
            <a:fld id="{A02C505C-54E9-481F-9D4E-F7C8F3C31770}" type="slidenum">
              <a:rPr lang="en-US" altLang="zh-CN"/>
              <a:t>15</a:t>
            </a:fld>
            <a:endParaRPr lang="en-US" altLang="zh-CN"/>
          </a:p>
        </p:txBody>
      </p:sp>
      <p:sp>
        <p:nvSpPr>
          <p:cNvPr id="14341" name="Rectangle 3"/>
          <p:cNvSpPr>
            <a:spLocks noGrp="1" noChangeArrowheads="1"/>
          </p:cNvSpPr>
          <p:nvPr>
            <p:ph type="body" idx="1"/>
          </p:nvPr>
        </p:nvSpPr>
        <p:spPr>
          <a:xfrm>
            <a:off x="685800" y="1295400"/>
            <a:ext cx="7772400" cy="4114800"/>
          </a:xfrm>
        </p:spPr>
        <p:txBody>
          <a:bodyPr/>
          <a:lstStyle/>
          <a:p>
            <a:pPr eaLnBrk="1" hangingPunct="1"/>
            <a:r>
              <a:rPr lang="en-US" altLang="zh-CN">
                <a:latin typeface="Arial" panose="020B0604020202090204" pitchFamily="34" charset="0"/>
              </a:rPr>
              <a:t>Student Form </a:t>
            </a:r>
          </a:p>
        </p:txBody>
      </p:sp>
      <p:graphicFrame>
        <p:nvGraphicFramePr>
          <p:cNvPr id="14342" name="Object 4"/>
          <p:cNvGraphicFramePr>
            <a:graphicFrameLocks noChangeAspect="1"/>
          </p:cNvGraphicFramePr>
          <p:nvPr/>
        </p:nvGraphicFramePr>
        <p:xfrm>
          <a:off x="431800" y="1936433"/>
          <a:ext cx="8280400" cy="4464050"/>
        </p:xfrm>
        <a:graphic>
          <a:graphicData uri="http://schemas.openxmlformats.org/presentationml/2006/ole">
            <mc:AlternateContent xmlns:mc="http://schemas.openxmlformats.org/markup-compatibility/2006">
              <mc:Choice xmlns:v="urn:schemas-microsoft-com:vml" Requires="v">
                <p:oleObj name="文档" r:id="rId3" imgW="6510020" imgH="3182620" progId="Word.Document.8">
                  <p:embed/>
                </p:oleObj>
              </mc:Choice>
              <mc:Fallback>
                <p:oleObj name="文档" r:id="rId3" imgW="6510020" imgH="318262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3033" t="-5373" r="4417" b="3304"/>
                      <a:stretch>
                        <a:fillRect/>
                      </a:stretch>
                    </p:blipFill>
                    <p:spPr bwMode="auto">
                      <a:xfrm>
                        <a:off x="431800" y="1936433"/>
                        <a:ext cx="8280400" cy="4464050"/>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343" name="Rectangle 5"/>
          <p:cNvSpPr>
            <a:spLocks noChangeArrowheads="1"/>
          </p:cNvSpPr>
          <p:nvPr/>
        </p:nvSpPr>
        <p:spPr bwMode="auto">
          <a:xfrm>
            <a:off x="812800" y="2838450"/>
            <a:ext cx="7777163" cy="360363"/>
          </a:xfrm>
          <a:prstGeom prst="rect">
            <a:avLst/>
          </a:prstGeom>
          <a:noFill/>
          <a:ln w="38100">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下箭头 8"/>
          <p:cNvSpPr/>
          <p:nvPr/>
        </p:nvSpPr>
        <p:spPr>
          <a:xfrm>
            <a:off x="812800" y="3063875"/>
            <a:ext cx="287655" cy="2159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0" name="下箭头 9"/>
          <p:cNvSpPr/>
          <p:nvPr/>
        </p:nvSpPr>
        <p:spPr>
          <a:xfrm>
            <a:off x="812800" y="3396615"/>
            <a:ext cx="287655" cy="2159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1" name="下箭头 10"/>
          <p:cNvSpPr/>
          <p:nvPr/>
        </p:nvSpPr>
        <p:spPr>
          <a:xfrm>
            <a:off x="812800" y="3761740"/>
            <a:ext cx="287655" cy="2159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2" name="下箭头 11"/>
          <p:cNvSpPr/>
          <p:nvPr/>
        </p:nvSpPr>
        <p:spPr>
          <a:xfrm>
            <a:off x="812800" y="4060825"/>
            <a:ext cx="287655" cy="2159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3" name="下箭头 12"/>
          <p:cNvSpPr/>
          <p:nvPr/>
        </p:nvSpPr>
        <p:spPr>
          <a:xfrm>
            <a:off x="812800" y="4401185"/>
            <a:ext cx="287655" cy="2159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4" name="下箭头 13"/>
          <p:cNvSpPr/>
          <p:nvPr/>
        </p:nvSpPr>
        <p:spPr>
          <a:xfrm>
            <a:off x="812800" y="4743450"/>
            <a:ext cx="287655" cy="2159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5" name="下箭头 14"/>
          <p:cNvSpPr/>
          <p:nvPr/>
        </p:nvSpPr>
        <p:spPr>
          <a:xfrm>
            <a:off x="812800" y="5062855"/>
            <a:ext cx="287655" cy="2159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6" name="下箭头 15"/>
          <p:cNvSpPr/>
          <p:nvPr/>
        </p:nvSpPr>
        <p:spPr>
          <a:xfrm>
            <a:off x="812800" y="5410200"/>
            <a:ext cx="287655" cy="2159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7" name="下箭头 16"/>
          <p:cNvSpPr/>
          <p:nvPr/>
        </p:nvSpPr>
        <p:spPr>
          <a:xfrm>
            <a:off x="812800" y="5759450"/>
            <a:ext cx="287655" cy="2159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7412" name="Rectangle 2"/>
          <p:cNvSpPr>
            <a:spLocks noGrp="1" noChangeArrowheads="1"/>
          </p:cNvSpPr>
          <p:nvPr>
            <p:ph type="title"/>
          </p:nvPr>
        </p:nvSpPr>
        <p:spPr>
          <a:xfrm>
            <a:off x="827405" y="278130"/>
            <a:ext cx="4461510" cy="91122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nchorCtr="0"/>
          <a:lstStyle/>
          <a:p>
            <a:pPr eaLnBrk="1" hangingPunct="1"/>
            <a:r>
              <a:rPr lang="en-US" altLang="zh-CN" sz="4000" dirty="0"/>
              <a:t>Examples</a:t>
            </a:r>
          </a:p>
        </p:txBody>
      </p:sp>
      <p:sp>
        <p:nvSpPr>
          <p:cNvPr id="22" name="文本框 21"/>
          <p:cNvSpPr txBox="1"/>
          <p:nvPr/>
        </p:nvSpPr>
        <p:spPr>
          <a:xfrm>
            <a:off x="4860032" y="406400"/>
            <a:ext cx="4032448" cy="954107"/>
          </a:xfrm>
          <a:prstGeom prst="rect">
            <a:avLst/>
          </a:prstGeom>
          <a:noFill/>
        </p:spPr>
        <p:txBody>
          <a:bodyPr wrap="square" rtlCol="0">
            <a:spAutoFit/>
          </a:bodyPr>
          <a:lstStyle/>
          <a:p>
            <a:r>
              <a:rPr lang="zh-CN" altLang="en-US" sz="2800" b="1" dirty="0"/>
              <a:t>数据：学生信息</a:t>
            </a:r>
          </a:p>
          <a:p>
            <a:r>
              <a:rPr lang="zh-CN" altLang="en-US" sz="2800" b="1" dirty="0"/>
              <a:t>结构：学号递增（线性）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pPr>
              <a:defRPr/>
            </a:pPr>
            <a:endParaRPr lang="en-US" altLang="zh-CN"/>
          </a:p>
          <a:p>
            <a:pPr>
              <a:defRPr/>
            </a:pPr>
            <a:fld id="{A8A1C5A2-7D62-4B06-BA30-67CBD458DFA8}" type="slidenum">
              <a:rPr lang="en-US" altLang="zh-CN"/>
              <a:t>16</a:t>
            </a:fld>
            <a:endParaRPr lang="en-US" altLang="zh-CN"/>
          </a:p>
        </p:txBody>
      </p:sp>
      <p:sp>
        <p:nvSpPr>
          <p:cNvPr id="16397" name="Rectangle 16"/>
          <p:cNvSpPr>
            <a:spLocks noGrp="1" noChangeArrowheads="1"/>
          </p:cNvSpPr>
          <p:nvPr>
            <p:ph type="body" idx="1"/>
          </p:nvPr>
        </p:nvSpPr>
        <p:spPr>
          <a:xfrm>
            <a:off x="685800" y="1295400"/>
            <a:ext cx="7772400" cy="4114800"/>
          </a:xfrm>
          <a:noFill/>
        </p:spPr>
        <p:txBody>
          <a:bodyPr/>
          <a:lstStyle/>
          <a:p>
            <a:pPr eaLnBrk="1" hangingPunct="1"/>
            <a:r>
              <a:rPr lang="en-US" altLang="zh-CN" dirty="0">
                <a:latin typeface="Arial" panose="020B0604020202090204" pitchFamily="34" charset="0"/>
              </a:rPr>
              <a:t>Mind Map</a:t>
            </a:r>
          </a:p>
        </p:txBody>
      </p:sp>
      <p:sp>
        <p:nvSpPr>
          <p:cNvPr id="17412" name="Rectangle 2"/>
          <p:cNvSpPr>
            <a:spLocks noGrp="1" noChangeArrowheads="1"/>
          </p:cNvSpPr>
          <p:nvPr>
            <p:ph type="title"/>
          </p:nvPr>
        </p:nvSpPr>
        <p:spPr>
          <a:xfrm>
            <a:off x="827405" y="278130"/>
            <a:ext cx="4461510" cy="91122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nchorCtr="0"/>
          <a:lstStyle/>
          <a:p>
            <a:pPr eaLnBrk="1" hangingPunct="1"/>
            <a:r>
              <a:rPr lang="en-US" altLang="zh-CN" sz="4000" dirty="0"/>
              <a:t>Examples</a:t>
            </a:r>
          </a:p>
        </p:txBody>
      </p:sp>
      <p:sp>
        <p:nvSpPr>
          <p:cNvPr id="22" name="文本框 21"/>
          <p:cNvSpPr txBox="1"/>
          <p:nvPr/>
        </p:nvSpPr>
        <p:spPr>
          <a:xfrm>
            <a:off x="4211960" y="1197273"/>
            <a:ext cx="4860032" cy="954107"/>
          </a:xfrm>
          <a:prstGeom prst="rect">
            <a:avLst/>
          </a:prstGeom>
          <a:noFill/>
        </p:spPr>
        <p:txBody>
          <a:bodyPr wrap="square" rtlCol="0">
            <a:spAutoFit/>
          </a:bodyPr>
          <a:lstStyle/>
          <a:p>
            <a:r>
              <a:rPr lang="zh-CN" altLang="en-US" sz="2800" b="1" dirty="0"/>
              <a:t>数据：数据结构内容</a:t>
            </a:r>
          </a:p>
          <a:p>
            <a:r>
              <a:rPr lang="zh-CN" altLang="en-US" sz="2800" b="1" dirty="0"/>
              <a:t>结构：内容间层次关系（树形）</a:t>
            </a:r>
          </a:p>
        </p:txBody>
      </p:sp>
      <p:sp>
        <p:nvSpPr>
          <p:cNvPr id="3" name="圆角矩形 2"/>
          <p:cNvSpPr/>
          <p:nvPr/>
        </p:nvSpPr>
        <p:spPr>
          <a:xfrm>
            <a:off x="1398270" y="4069715"/>
            <a:ext cx="1390650"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数据结构</a:t>
            </a:r>
          </a:p>
        </p:txBody>
      </p:sp>
      <p:sp>
        <p:nvSpPr>
          <p:cNvPr id="4" name="圆角矩形 3"/>
          <p:cNvSpPr/>
          <p:nvPr/>
        </p:nvSpPr>
        <p:spPr>
          <a:xfrm>
            <a:off x="3221990" y="3561715"/>
            <a:ext cx="1457960"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逻辑结构</a:t>
            </a:r>
          </a:p>
        </p:txBody>
      </p:sp>
      <p:sp>
        <p:nvSpPr>
          <p:cNvPr id="5" name="圆角矩形 4"/>
          <p:cNvSpPr/>
          <p:nvPr/>
        </p:nvSpPr>
        <p:spPr>
          <a:xfrm>
            <a:off x="3221990" y="4765040"/>
            <a:ext cx="1457960"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物理结构</a:t>
            </a:r>
          </a:p>
        </p:txBody>
      </p:sp>
      <p:sp>
        <p:nvSpPr>
          <p:cNvPr id="6" name="圆角矩形 5"/>
          <p:cNvSpPr/>
          <p:nvPr/>
        </p:nvSpPr>
        <p:spPr>
          <a:xfrm>
            <a:off x="5780405" y="2649855"/>
            <a:ext cx="1504315"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集合结构</a:t>
            </a:r>
          </a:p>
        </p:txBody>
      </p:sp>
      <p:sp>
        <p:nvSpPr>
          <p:cNvPr id="7" name="圆角矩形 6"/>
          <p:cNvSpPr/>
          <p:nvPr/>
        </p:nvSpPr>
        <p:spPr>
          <a:xfrm>
            <a:off x="5780405" y="3370580"/>
            <a:ext cx="1504315"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线性结构</a:t>
            </a:r>
          </a:p>
        </p:txBody>
      </p:sp>
      <p:sp>
        <p:nvSpPr>
          <p:cNvPr id="8" name="圆角矩形 7"/>
          <p:cNvSpPr/>
          <p:nvPr/>
        </p:nvSpPr>
        <p:spPr>
          <a:xfrm>
            <a:off x="5780405" y="4069715"/>
            <a:ext cx="1504315"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树状结构</a:t>
            </a:r>
          </a:p>
        </p:txBody>
      </p:sp>
      <p:sp>
        <p:nvSpPr>
          <p:cNvPr id="9" name="圆角矩形 8"/>
          <p:cNvSpPr/>
          <p:nvPr/>
        </p:nvSpPr>
        <p:spPr>
          <a:xfrm>
            <a:off x="5780405" y="4878705"/>
            <a:ext cx="1504315"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图状结构</a:t>
            </a:r>
          </a:p>
        </p:txBody>
      </p:sp>
      <p:cxnSp>
        <p:nvCxnSpPr>
          <p:cNvPr id="10" name="直接箭头连接符 9"/>
          <p:cNvCxnSpPr>
            <a:stCxn id="3" idx="3"/>
            <a:endCxn id="4" idx="1"/>
          </p:cNvCxnSpPr>
          <p:nvPr/>
        </p:nvCxnSpPr>
        <p:spPr>
          <a:xfrm flipV="1">
            <a:off x="2788920" y="3810000"/>
            <a:ext cx="433070" cy="5080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a:stCxn id="3" idx="3"/>
            <a:endCxn id="5" idx="1"/>
          </p:cNvCxnSpPr>
          <p:nvPr/>
        </p:nvCxnSpPr>
        <p:spPr>
          <a:xfrm>
            <a:off x="2788920" y="4318000"/>
            <a:ext cx="433070" cy="6953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a:stCxn id="4" idx="3"/>
            <a:endCxn id="6" idx="1"/>
          </p:cNvCxnSpPr>
          <p:nvPr/>
        </p:nvCxnSpPr>
        <p:spPr>
          <a:xfrm flipV="1">
            <a:off x="4679950" y="2898140"/>
            <a:ext cx="1100455" cy="9118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a:stCxn id="4" idx="3"/>
            <a:endCxn id="9" idx="1"/>
          </p:cNvCxnSpPr>
          <p:nvPr/>
        </p:nvCxnSpPr>
        <p:spPr>
          <a:xfrm>
            <a:off x="4679950" y="3810000"/>
            <a:ext cx="1100455" cy="13169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a:stCxn id="4" idx="3"/>
            <a:endCxn id="7" idx="1"/>
          </p:cNvCxnSpPr>
          <p:nvPr/>
        </p:nvCxnSpPr>
        <p:spPr>
          <a:xfrm flipV="1">
            <a:off x="4679950" y="3618865"/>
            <a:ext cx="1100455" cy="191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7" name="直接箭头连接符 16"/>
          <p:cNvCxnSpPr>
            <a:stCxn id="4" idx="3"/>
            <a:endCxn id="8" idx="1"/>
          </p:cNvCxnSpPr>
          <p:nvPr/>
        </p:nvCxnSpPr>
        <p:spPr>
          <a:xfrm>
            <a:off x="4679950" y="3810000"/>
            <a:ext cx="1100455" cy="5080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a:defRPr/>
            </a:pPr>
            <a:endParaRPr lang="en-US" altLang="zh-CN"/>
          </a:p>
          <a:p>
            <a:pPr>
              <a:defRPr/>
            </a:pPr>
            <a:fld id="{E3190C20-EDEE-4A2B-8902-F44974ED1226}" type="slidenum">
              <a:rPr lang="en-US" altLang="zh-CN"/>
              <a:t>17</a:t>
            </a:fld>
            <a:endParaRPr lang="en-US" altLang="zh-CN"/>
          </a:p>
        </p:txBody>
      </p:sp>
      <p:pic>
        <p:nvPicPr>
          <p:cNvPr id="184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625" y="3783330"/>
            <a:ext cx="3527425" cy="304292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a:tailEnd/>
              </a14:hiddenLine>
            </a:ext>
          </a:extLst>
        </p:spPr>
      </p:pic>
      <p:sp>
        <p:nvSpPr>
          <p:cNvPr id="18438" name="Rectangle 4"/>
          <p:cNvSpPr>
            <a:spLocks noGrp="1" noChangeArrowheads="1"/>
          </p:cNvSpPr>
          <p:nvPr>
            <p:ph type="body" sz="half" idx="1"/>
          </p:nvPr>
        </p:nvSpPr>
        <p:spPr/>
        <p:txBody>
          <a:bodyPr/>
          <a:lstStyle/>
          <a:p>
            <a:pPr eaLnBrk="1" hangingPunct="1"/>
            <a:r>
              <a:rPr lang="en-US" altLang="zh-CN" sz="2800">
                <a:latin typeface="Arial" panose="020B0604020202090204" pitchFamily="34" charset="0"/>
              </a:rPr>
              <a:t>Air Routes</a:t>
            </a:r>
          </a:p>
        </p:txBody>
      </p:sp>
      <p:graphicFrame>
        <p:nvGraphicFramePr>
          <p:cNvPr id="18439" name="Object 19"/>
          <p:cNvGraphicFramePr>
            <a:graphicFrameLocks noChangeAspect="1"/>
          </p:cNvGraphicFramePr>
          <p:nvPr/>
        </p:nvGraphicFramePr>
        <p:xfrm>
          <a:off x="849948" y="1843405"/>
          <a:ext cx="6084887" cy="4364038"/>
        </p:xfrm>
        <a:graphic>
          <a:graphicData uri="http://schemas.openxmlformats.org/presentationml/2006/ole">
            <mc:AlternateContent xmlns:mc="http://schemas.openxmlformats.org/markup-compatibility/2006">
              <mc:Choice xmlns:v="urn:schemas-microsoft-com:vml" Requires="v">
                <p:oleObj name="VISIO" r:id="rId4" imgW="6542405" imgH="4701540" progId="Visio.Drawing.6">
                  <p:embed/>
                </p:oleObj>
              </mc:Choice>
              <mc:Fallback>
                <p:oleObj name="VISIO" r:id="rId4" imgW="6542405" imgH="4701540" progId="Visio.Drawing.6">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948" y="1843405"/>
                        <a:ext cx="6084887"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0" name="Freeform 21"/>
          <p:cNvSpPr/>
          <p:nvPr/>
        </p:nvSpPr>
        <p:spPr bwMode="auto">
          <a:xfrm>
            <a:off x="3419475" y="4518025"/>
            <a:ext cx="1400175" cy="1201738"/>
          </a:xfrm>
          <a:custGeom>
            <a:avLst/>
            <a:gdLst>
              <a:gd name="T0" fmla="*/ 0 w 882"/>
              <a:gd name="T1" fmla="*/ 1201738 h 757"/>
              <a:gd name="T2" fmla="*/ 42863 w 882"/>
              <a:gd name="T3" fmla="*/ 1039813 h 757"/>
              <a:gd name="T4" fmla="*/ 223838 w 882"/>
              <a:gd name="T5" fmla="*/ 801688 h 757"/>
              <a:gd name="T6" fmla="*/ 314325 w 882"/>
              <a:gd name="T7" fmla="*/ 658813 h 757"/>
              <a:gd name="T8" fmla="*/ 361950 w 882"/>
              <a:gd name="T9" fmla="*/ 554038 h 757"/>
              <a:gd name="T10" fmla="*/ 390525 w 882"/>
              <a:gd name="T11" fmla="*/ 525463 h 757"/>
              <a:gd name="T12" fmla="*/ 471488 w 882"/>
              <a:gd name="T13" fmla="*/ 396875 h 757"/>
              <a:gd name="T14" fmla="*/ 481013 w 882"/>
              <a:gd name="T15" fmla="*/ 377825 h 757"/>
              <a:gd name="T16" fmla="*/ 533400 w 882"/>
              <a:gd name="T17" fmla="*/ 334963 h 757"/>
              <a:gd name="T18" fmla="*/ 576263 w 882"/>
              <a:gd name="T19" fmla="*/ 282575 h 757"/>
              <a:gd name="T20" fmla="*/ 614363 w 882"/>
              <a:gd name="T21" fmla="*/ 254000 h 757"/>
              <a:gd name="T22" fmla="*/ 685800 w 882"/>
              <a:gd name="T23" fmla="*/ 187325 h 757"/>
              <a:gd name="T24" fmla="*/ 723900 w 882"/>
              <a:gd name="T25" fmla="*/ 158750 h 757"/>
              <a:gd name="T26" fmla="*/ 866775 w 882"/>
              <a:gd name="T27" fmla="*/ 73025 h 757"/>
              <a:gd name="T28" fmla="*/ 1262063 w 882"/>
              <a:gd name="T29" fmla="*/ 11113 h 757"/>
              <a:gd name="T30" fmla="*/ 1400175 w 882"/>
              <a:gd name="T31" fmla="*/ 1588 h 7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82" h="757">
                <a:moveTo>
                  <a:pt x="0" y="757"/>
                </a:moveTo>
                <a:cubicBezTo>
                  <a:pt x="2" y="733"/>
                  <a:pt x="10" y="677"/>
                  <a:pt x="27" y="655"/>
                </a:cubicBezTo>
                <a:cubicBezTo>
                  <a:pt x="67" y="606"/>
                  <a:pt x="102" y="555"/>
                  <a:pt x="141" y="505"/>
                </a:cubicBezTo>
                <a:cubicBezTo>
                  <a:pt x="159" y="482"/>
                  <a:pt x="179" y="428"/>
                  <a:pt x="198" y="415"/>
                </a:cubicBezTo>
                <a:cubicBezTo>
                  <a:pt x="206" y="391"/>
                  <a:pt x="220" y="373"/>
                  <a:pt x="228" y="349"/>
                </a:cubicBezTo>
                <a:cubicBezTo>
                  <a:pt x="231" y="341"/>
                  <a:pt x="241" y="338"/>
                  <a:pt x="246" y="331"/>
                </a:cubicBezTo>
                <a:cubicBezTo>
                  <a:pt x="254" y="297"/>
                  <a:pt x="278" y="277"/>
                  <a:pt x="297" y="250"/>
                </a:cubicBezTo>
                <a:cubicBezTo>
                  <a:pt x="300" y="246"/>
                  <a:pt x="300" y="241"/>
                  <a:pt x="303" y="238"/>
                </a:cubicBezTo>
                <a:cubicBezTo>
                  <a:pt x="313" y="228"/>
                  <a:pt x="326" y="221"/>
                  <a:pt x="336" y="211"/>
                </a:cubicBezTo>
                <a:cubicBezTo>
                  <a:pt x="346" y="201"/>
                  <a:pt x="352" y="188"/>
                  <a:pt x="363" y="178"/>
                </a:cubicBezTo>
                <a:cubicBezTo>
                  <a:pt x="376" y="167"/>
                  <a:pt x="372" y="177"/>
                  <a:pt x="387" y="160"/>
                </a:cubicBezTo>
                <a:cubicBezTo>
                  <a:pt x="403" y="142"/>
                  <a:pt x="410" y="129"/>
                  <a:pt x="432" y="118"/>
                </a:cubicBezTo>
                <a:cubicBezTo>
                  <a:pt x="440" y="106"/>
                  <a:pt x="446" y="109"/>
                  <a:pt x="456" y="100"/>
                </a:cubicBezTo>
                <a:cubicBezTo>
                  <a:pt x="484" y="75"/>
                  <a:pt x="508" y="54"/>
                  <a:pt x="546" y="46"/>
                </a:cubicBezTo>
                <a:cubicBezTo>
                  <a:pt x="592" y="0"/>
                  <a:pt x="766" y="8"/>
                  <a:pt x="795" y="7"/>
                </a:cubicBezTo>
                <a:cubicBezTo>
                  <a:pt x="823" y="6"/>
                  <a:pt x="854" y="1"/>
                  <a:pt x="882" y="1"/>
                </a:cubicBezTo>
              </a:path>
            </a:pathLst>
          </a:custGeom>
          <a:noFill/>
          <a:ln w="9525"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Text Box 22"/>
          <p:cNvSpPr txBox="1">
            <a:spLocks noChangeArrowheads="1"/>
          </p:cNvSpPr>
          <p:nvPr/>
        </p:nvSpPr>
        <p:spPr bwMode="auto">
          <a:xfrm>
            <a:off x="3419475" y="5516563"/>
            <a:ext cx="94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a:t>Sydney</a:t>
            </a:r>
          </a:p>
        </p:txBody>
      </p:sp>
      <p:sp>
        <p:nvSpPr>
          <p:cNvPr id="18442" name="Text Box 23"/>
          <p:cNvSpPr txBox="1">
            <a:spLocks noChangeArrowheads="1"/>
          </p:cNvSpPr>
          <p:nvPr/>
        </p:nvSpPr>
        <p:spPr bwMode="auto">
          <a:xfrm>
            <a:off x="4643438" y="4581525"/>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a:t>Honolulu</a:t>
            </a:r>
          </a:p>
        </p:txBody>
      </p:sp>
      <p:sp>
        <p:nvSpPr>
          <p:cNvPr id="17412" name="Rectangle 2"/>
          <p:cNvSpPr>
            <a:spLocks noGrp="1" noChangeArrowheads="1"/>
          </p:cNvSpPr>
          <p:nvPr>
            <p:ph type="title"/>
          </p:nvPr>
        </p:nvSpPr>
        <p:spPr>
          <a:xfrm>
            <a:off x="827405" y="278130"/>
            <a:ext cx="4461510" cy="91122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nchorCtr="0"/>
          <a:lstStyle/>
          <a:p>
            <a:pPr eaLnBrk="1" hangingPunct="1"/>
            <a:r>
              <a:rPr lang="en-US" altLang="zh-CN" sz="4000" dirty="0"/>
              <a:t>Examples</a:t>
            </a:r>
          </a:p>
        </p:txBody>
      </p:sp>
      <p:sp>
        <p:nvSpPr>
          <p:cNvPr id="22" name="文本框 21"/>
          <p:cNvSpPr txBox="1"/>
          <p:nvPr/>
        </p:nvSpPr>
        <p:spPr>
          <a:xfrm>
            <a:off x="4807952" y="726758"/>
            <a:ext cx="4084528" cy="954107"/>
          </a:xfrm>
          <a:prstGeom prst="rect">
            <a:avLst/>
          </a:prstGeom>
          <a:noFill/>
        </p:spPr>
        <p:txBody>
          <a:bodyPr wrap="square" rtlCol="0">
            <a:spAutoFit/>
          </a:bodyPr>
          <a:lstStyle/>
          <a:p>
            <a:r>
              <a:rPr lang="zh-CN" altLang="en-US" sz="2800" b="1" dirty="0"/>
              <a:t>数据：地点</a:t>
            </a:r>
          </a:p>
          <a:p>
            <a:r>
              <a:rPr lang="zh-CN" altLang="en-US" sz="2800" b="1" dirty="0"/>
              <a:t>结构：有直飞航班（图）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pPr>
              <a:defRPr/>
            </a:pPr>
            <a:endParaRPr lang="en-US" altLang="zh-CN"/>
          </a:p>
          <a:p>
            <a:pPr>
              <a:defRPr/>
            </a:pPr>
            <a:fld id="{448539BE-AED6-47B6-8EF0-E462579B9906}" type="slidenum">
              <a:rPr lang="en-US" altLang="zh-CN" smtClean="0"/>
              <a:t>18</a:t>
            </a:fld>
            <a:endParaRPr lang="en-US" altLang="zh-CN"/>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611560" y="1628800"/>
                <a:ext cx="7772400" cy="1800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9pPr>
              </a:lstStyle>
              <a:p>
                <a:pPr eaLnBrk="1" hangingPunct="1"/>
                <a:r>
                  <a:rPr lang="en-US" altLang="zh-CN" kern="0" dirty="0">
                    <a:latin typeface="Arial" panose="020B0604020202090204" pitchFamily="34" charset="0"/>
                  </a:rPr>
                  <a:t>Complex</a:t>
                </a:r>
                <a:r>
                  <a:rPr lang="zh-CN" altLang="en-US" kern="0" dirty="0">
                    <a:latin typeface="Arial" panose="020B0604020202090204" pitchFamily="34" charset="0"/>
                  </a:rPr>
                  <a:t> </a:t>
                </a:r>
                <a:r>
                  <a:rPr lang="en-US" altLang="zh-CN" kern="0" dirty="0">
                    <a:latin typeface="Arial" panose="020B0604020202090204" pitchFamily="34" charset="0"/>
                  </a:rPr>
                  <a:t>Number</a:t>
                </a:r>
              </a:p>
              <a:p>
                <a:pPr marL="0" indent="0" eaLnBrk="1" hangingPunct="1">
                  <a:buNone/>
                </a:pPr>
                <a:endParaRPr lang="en-US" altLang="zh-CN" kern="0" dirty="0">
                  <a:latin typeface="Arial" panose="020B0604020202090204" pitchFamily="34" charset="0"/>
                </a:endParaRPr>
              </a:p>
              <a:p>
                <a:pPr marL="0" indent="0" eaLnBrk="1" hangingPunct="1">
                  <a:buNone/>
                </a:pPr>
                <a:r>
                  <a:rPr lang="zh-CN" altLang="en-US" kern="0" dirty="0">
                    <a:latin typeface="Arial" panose="020B0604020202090204" pitchFamily="34" charset="0"/>
                  </a:rPr>
                  <a:t>                    </a:t>
                </a:r>
                <a:r>
                  <a:rPr lang="zh-CN" altLang="en-US" dirty="0"/>
                  <a:t> </a:t>
                </a:r>
                <a14:m>
                  <m:oMath xmlns:m="http://schemas.openxmlformats.org/officeDocument/2006/math">
                    <m:r>
                      <a:rPr lang="en-US" altLang="zh-CN" b="0" i="1" smtClean="0">
                        <a:latin typeface="Cambria Math" charset="0"/>
                      </a:rPr>
                      <m:t>𝑧</m:t>
                    </m:r>
                    <m:r>
                      <a:rPr lang="en-US" altLang="zh-CN" b="0" i="1" smtClean="0">
                        <a:latin typeface="Cambria Math" charset="0"/>
                      </a:rPr>
                      <m:t>=</m:t>
                    </m:r>
                    <m:r>
                      <a:rPr lang="en-US" altLang="zh-CN" b="0" i="1" smtClean="0">
                        <a:latin typeface="Cambria Math" charset="0"/>
                      </a:rPr>
                      <m:t>𝑎</m:t>
                    </m:r>
                    <m:r>
                      <a:rPr lang="en-US" altLang="zh-CN" b="0" i="1" smtClean="0">
                        <a:latin typeface="Cambria Math" charset="0"/>
                      </a:rPr>
                      <m:t>+</m:t>
                    </m:r>
                    <m:r>
                      <a:rPr lang="en-US" altLang="zh-CN" b="0" i="1" smtClean="0">
                        <a:latin typeface="Cambria Math" charset="0"/>
                      </a:rPr>
                      <m:t>𝑏𝑖</m:t>
                    </m:r>
                    <m:r>
                      <a:rPr lang="zh-CN" altLang="en-US" b="0" i="1" smtClean="0">
                        <a:latin typeface="Cambria Math" charset="0"/>
                      </a:rPr>
                      <m:t> </m:t>
                    </m:r>
                    <m:r>
                      <a:rPr lang="zh-CN" altLang="en-US"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𝑍</m:t>
                    </m:r>
                  </m:oMath>
                </a14:m>
                <a:endParaRPr lang="en-US" altLang="zh-CN" kern="0" dirty="0">
                  <a:latin typeface="Arial" panose="020B0604020202090204" pitchFamily="34" charset="0"/>
                </a:endParaRP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611560" y="1628800"/>
                <a:ext cx="7772400" cy="1800200"/>
              </a:xfrm>
              <a:prstGeom prst="rect">
                <a:avLst/>
              </a:prstGeom>
              <a:blipFill rotWithShape="1">
                <a:blip r:embed="rId2"/>
                <a:stretch>
                  <a:fillRect l="-1" t="-1" r="1" b="-2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5" name="文本框 14"/>
          <p:cNvSpPr txBox="1"/>
          <p:nvPr/>
        </p:nvSpPr>
        <p:spPr>
          <a:xfrm>
            <a:off x="4644008" y="1484784"/>
            <a:ext cx="4392488" cy="954107"/>
          </a:xfrm>
          <a:prstGeom prst="rect">
            <a:avLst/>
          </a:prstGeom>
          <a:noFill/>
        </p:spPr>
        <p:txBody>
          <a:bodyPr wrap="square" rtlCol="0">
            <a:spAutoFit/>
          </a:bodyPr>
          <a:lstStyle/>
          <a:p>
            <a:r>
              <a:rPr lang="zh-CN" altLang="en-US" sz="2800" b="1" dirty="0"/>
              <a:t>数据：数字</a:t>
            </a:r>
          </a:p>
          <a:p>
            <a:r>
              <a:rPr lang="zh-CN" altLang="en-US" sz="2800" b="1" dirty="0"/>
              <a:t>结构：无特殊关系（集合）</a:t>
            </a:r>
          </a:p>
        </p:txBody>
      </p:sp>
      <p:sp>
        <p:nvSpPr>
          <p:cNvPr id="16" name="Rectangle 2"/>
          <p:cNvSpPr>
            <a:spLocks noGrp="1" noChangeArrowheads="1"/>
          </p:cNvSpPr>
          <p:nvPr>
            <p:ph type="title"/>
          </p:nvPr>
        </p:nvSpPr>
        <p:spPr>
          <a:xfrm>
            <a:off x="827405" y="278130"/>
            <a:ext cx="4461510" cy="91122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nchorCtr="0"/>
          <a:lstStyle/>
          <a:p>
            <a:pPr eaLnBrk="1" hangingPunct="1"/>
            <a:r>
              <a:rPr lang="en-US" altLang="zh-CN" sz="4000" dirty="0"/>
              <a:t>Examples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1"/>
          </p:nvPr>
        </p:nvSpPr>
        <p:spPr/>
        <p:txBody>
          <a:bodyPr/>
          <a:lstStyle/>
          <a:p>
            <a:pPr>
              <a:defRPr/>
            </a:pPr>
            <a:endParaRPr lang="en-US" altLang="zh-CN"/>
          </a:p>
          <a:p>
            <a:pPr>
              <a:defRPr/>
            </a:pPr>
            <a:fld id="{860969CD-6D7A-48DB-9809-BB8DABF3E5C8}" type="slidenum">
              <a:rPr lang="en-US" altLang="zh-CN"/>
              <a:t>19</a:t>
            </a:fld>
            <a:endParaRPr lang="en-US" altLang="zh-CN"/>
          </a:p>
        </p:txBody>
      </p:sp>
      <p:sp>
        <p:nvSpPr>
          <p:cNvPr id="41988" name="Rectangle 24"/>
          <p:cNvSpPr>
            <a:spLocks noGrp="1" noChangeArrowheads="1"/>
          </p:cNvSpPr>
          <p:nvPr>
            <p:ph type="body" idx="1"/>
          </p:nvPr>
        </p:nvSpPr>
        <p:spPr>
          <a:xfrm>
            <a:off x="684000" y="1260000"/>
            <a:ext cx="7772400" cy="4114800"/>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Sets</a:t>
            </a:r>
          </a:p>
          <a:p>
            <a:pPr eaLnBrk="1" hangingPunct="1"/>
            <a:r>
              <a:rPr lang="en-US" altLang="zh-CN" dirty="0"/>
              <a:t>Linear (Chanpter 2&amp;3)</a:t>
            </a:r>
          </a:p>
          <a:p>
            <a:pPr eaLnBrk="1" hangingPunct="1"/>
            <a:r>
              <a:rPr lang="en-US" altLang="zh-CN" dirty="0"/>
              <a:t>Tree (Chapter 6)</a:t>
            </a:r>
          </a:p>
          <a:p>
            <a:pPr eaLnBrk="1" hangingPunct="1"/>
            <a:r>
              <a:rPr lang="en-US" altLang="zh-CN" dirty="0"/>
              <a:t>Graph/Net (Chapater 7)</a:t>
            </a:r>
          </a:p>
        </p:txBody>
      </p:sp>
      <p:sp>
        <p:nvSpPr>
          <p:cNvPr id="42008" name="Rectangle 46"/>
          <p:cNvSpPr>
            <a:spLocks noGrp="1" noChangeArrowheads="1"/>
          </p:cNvSpPr>
          <p:nvPr>
            <p:ph type="title"/>
          </p:nvPr>
        </p:nvSpPr>
        <p:spPr/>
        <p:txBody>
          <a:bodyPr/>
          <a:lstStyle/>
          <a:p>
            <a:pPr eaLnBrk="1" hangingPunct="1"/>
            <a:r>
              <a:rPr lang="en-US" altLang="zh-CN" sz="3600" dirty="0"/>
              <a:t>Basic relationship between elements</a:t>
            </a:r>
          </a:p>
        </p:txBody>
      </p:sp>
      <p:sp>
        <p:nvSpPr>
          <p:cNvPr id="2" name="矩形 1"/>
          <p:cNvSpPr/>
          <p:nvPr/>
        </p:nvSpPr>
        <p:spPr>
          <a:xfrm>
            <a:off x="539115" y="1844675"/>
            <a:ext cx="4739640" cy="1800225"/>
          </a:xfrm>
          <a:prstGeom prst="rect">
            <a:avLst/>
          </a:prstGeom>
          <a:noFill/>
          <a:ln w="38100" cap="flat" cmpd="sng"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826A9CAA-43AD-4F8D-92EB-DE4E94685389}" type="slidenum">
              <a:rPr lang="en-US" altLang="zh-CN"/>
              <a:t>2</a:t>
            </a:fld>
            <a:endParaRPr lang="en-US" altLang="zh-CN"/>
          </a:p>
        </p:txBody>
      </p:sp>
      <p:sp>
        <p:nvSpPr>
          <p:cNvPr id="5124" name="Rectangle 2"/>
          <p:cNvSpPr>
            <a:spLocks noGrp="1" noChangeArrowheads="1"/>
          </p:cNvSpPr>
          <p:nvPr>
            <p:ph type="title"/>
          </p:nvPr>
        </p:nvSpPr>
        <p:spPr/>
        <p:txBody>
          <a:bodyPr/>
          <a:lstStyle/>
          <a:p>
            <a:pPr eaLnBrk="1" hangingPunct="1"/>
            <a:r>
              <a:rPr lang="en-US" altLang="zh-CN" dirty="0"/>
              <a:t>A good example</a:t>
            </a:r>
          </a:p>
        </p:txBody>
      </p:sp>
      <p:sp>
        <p:nvSpPr>
          <p:cNvPr id="5125" name="Rectangle 3"/>
          <p:cNvSpPr>
            <a:spLocks noGrp="1" noChangeArrowheads="1"/>
          </p:cNvSpPr>
          <p:nvPr>
            <p:ph type="body" idx="1"/>
          </p:nvPr>
        </p:nvSpPr>
        <p:spPr>
          <a:xfrm>
            <a:off x="395536" y="2276872"/>
            <a:ext cx="8229600" cy="4530725"/>
          </a:xfrm>
        </p:spPr>
        <p:txBody>
          <a:bodyPr/>
          <a:lstStyle/>
          <a:p>
            <a:pPr eaLnBrk="1" hangingPunct="1">
              <a:buFont typeface="Wingdings" panose="05000000000000000000" pitchFamily="2" charset="2"/>
              <a:buNone/>
            </a:pPr>
            <a:r>
              <a:rPr lang="en-US" altLang="zh-CN" sz="2800" dirty="0" err="1"/>
              <a:t>int</a:t>
            </a:r>
            <a:r>
              <a:rPr lang="en-US" altLang="zh-CN" sz="2800" dirty="0"/>
              <a:t> a=1, b=2, c;</a:t>
            </a:r>
          </a:p>
          <a:p>
            <a:pPr eaLnBrk="1" hangingPunct="1">
              <a:buFont typeface="Wingdings" panose="05000000000000000000" pitchFamily="2" charset="2"/>
              <a:buNone/>
            </a:pPr>
            <a:r>
              <a:rPr lang="en-US" altLang="zh-CN" sz="2800" dirty="0"/>
              <a:t>c=</a:t>
            </a:r>
            <a:r>
              <a:rPr lang="en-US" altLang="zh-CN" sz="2800" dirty="0" err="1"/>
              <a:t>a+b</a:t>
            </a:r>
            <a:r>
              <a:rPr lang="en-US" altLang="zh-CN" sz="2800" dirty="0"/>
              <a:t>;</a:t>
            </a:r>
          </a:p>
          <a:p>
            <a:pPr eaLnBrk="1" hangingPunct="1">
              <a:buFont typeface="Wingdings" panose="05000000000000000000" pitchFamily="2" charset="2"/>
              <a:buNone/>
            </a:pPr>
            <a:r>
              <a:rPr lang="en-US" altLang="zh-CN" sz="2800" dirty="0"/>
              <a:t>float </a:t>
            </a:r>
            <a:r>
              <a:rPr lang="en-US" altLang="zh-CN" sz="2800" dirty="0" err="1"/>
              <a:t>f1</a:t>
            </a:r>
            <a:r>
              <a:rPr lang="en-US" altLang="zh-CN" sz="2800" dirty="0"/>
              <a:t>=1.0, </a:t>
            </a:r>
            <a:r>
              <a:rPr lang="en-US" altLang="zh-CN" sz="2800" dirty="0" err="1"/>
              <a:t>f2</a:t>
            </a:r>
            <a:r>
              <a:rPr lang="en-US" altLang="zh-CN" sz="2800" dirty="0"/>
              <a:t>=2.0, </a:t>
            </a:r>
            <a:r>
              <a:rPr lang="en-US" altLang="zh-CN" sz="2800" dirty="0" err="1"/>
              <a:t>f3</a:t>
            </a:r>
            <a:r>
              <a:rPr lang="en-US" altLang="zh-CN" sz="2800" dirty="0"/>
              <a:t>;</a:t>
            </a:r>
          </a:p>
          <a:p>
            <a:pPr eaLnBrk="1" hangingPunct="1">
              <a:buFont typeface="Wingdings" panose="05000000000000000000" pitchFamily="2" charset="2"/>
              <a:buNone/>
            </a:pPr>
            <a:r>
              <a:rPr lang="en-US" altLang="zh-CN" sz="2800" dirty="0" err="1"/>
              <a:t>f3</a:t>
            </a:r>
            <a:r>
              <a:rPr lang="en-US" altLang="zh-CN" sz="2800" dirty="0"/>
              <a:t>=</a:t>
            </a:r>
            <a:r>
              <a:rPr lang="en-US" altLang="zh-CN" sz="2800" dirty="0" err="1"/>
              <a:t>f1+f2</a:t>
            </a:r>
            <a:r>
              <a:rPr lang="en-US" altLang="zh-CN" sz="2800" dirty="0"/>
              <a:t>;</a:t>
            </a:r>
          </a:p>
          <a:p>
            <a:pPr eaLnBrk="1" hangingPunct="1">
              <a:buFont typeface="Wingdings" panose="05000000000000000000" pitchFamily="2" charset="2"/>
              <a:buNone/>
            </a:pPr>
            <a:endParaRPr lang="en-US" altLang="zh-CN" sz="2800" dirty="0"/>
          </a:p>
          <a:p>
            <a:pPr eaLnBrk="1" hangingPunct="1">
              <a:buFont typeface="Wingdings" panose="05000000000000000000" pitchFamily="2" charset="2"/>
              <a:buNone/>
            </a:pPr>
            <a:r>
              <a:rPr lang="en-US" altLang="zh-CN" sz="2800" dirty="0"/>
              <a:t>If </a:t>
            </a:r>
            <a:r>
              <a:rPr lang="en-US" altLang="zh-CN" sz="2800" dirty="0" err="1"/>
              <a:t>c1</a:t>
            </a:r>
            <a:r>
              <a:rPr lang="en-US" altLang="zh-CN" sz="2800" dirty="0"/>
              <a:t> and </a:t>
            </a:r>
            <a:r>
              <a:rPr lang="en-US" altLang="zh-CN" sz="2800" dirty="0" err="1"/>
              <a:t>c2</a:t>
            </a:r>
            <a:r>
              <a:rPr lang="en-US" altLang="zh-CN" sz="2800" dirty="0"/>
              <a:t> are two complex numbers (z=a+bi), how to deal with </a:t>
            </a:r>
            <a:r>
              <a:rPr lang="en-US" altLang="zh-CN" sz="2800" dirty="0" err="1"/>
              <a:t>c1+c2</a:t>
            </a:r>
            <a:r>
              <a:rPr lang="en-US" altLang="zh-CN" sz="2800" dirty="0"/>
              <a:t>?</a:t>
            </a:r>
          </a:p>
        </p:txBody>
      </p:sp>
      <p:sp>
        <p:nvSpPr>
          <p:cNvPr id="2" name="文本框 1">
            <a:extLst>
              <a:ext uri="{FF2B5EF4-FFF2-40B4-BE49-F238E27FC236}">
                <a16:creationId xmlns:a16="http://schemas.microsoft.com/office/drawing/2014/main" id="{118B4055-C4FE-B9D7-4B72-3F7B7E7E8CD4}"/>
              </a:ext>
            </a:extLst>
          </p:cNvPr>
          <p:cNvSpPr txBox="1"/>
          <p:nvPr/>
        </p:nvSpPr>
        <p:spPr>
          <a:xfrm>
            <a:off x="395536" y="1450694"/>
            <a:ext cx="3960440" cy="523220"/>
          </a:xfrm>
          <a:prstGeom prst="rect">
            <a:avLst/>
          </a:prstGeom>
          <a:noFill/>
        </p:spPr>
        <p:txBody>
          <a:bodyPr wrap="square" rtlCol="0">
            <a:spAutoFit/>
          </a:bodyPr>
          <a:lstStyle/>
          <a:p>
            <a:r>
              <a:rPr lang="zh-CN" altLang="en-US" sz="2800" b="1" dirty="0"/>
              <a:t>编程实现两个数的相加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1"/>
          </p:nvPr>
        </p:nvSpPr>
        <p:spPr/>
        <p:txBody>
          <a:bodyPr/>
          <a:lstStyle/>
          <a:p>
            <a:pPr>
              <a:defRPr/>
            </a:pPr>
            <a:endParaRPr lang="en-US" altLang="zh-CN"/>
          </a:p>
          <a:p>
            <a:pPr>
              <a:defRPr/>
            </a:pPr>
            <a:fld id="{860969CD-6D7A-48DB-9809-BB8DABF3E5C8}" type="slidenum">
              <a:rPr lang="en-US" altLang="zh-CN"/>
              <a:t>20</a:t>
            </a:fld>
            <a:endParaRPr lang="en-US" altLang="zh-CN"/>
          </a:p>
        </p:txBody>
      </p:sp>
      <p:sp>
        <p:nvSpPr>
          <p:cNvPr id="41988" name="Rectangle 24"/>
          <p:cNvSpPr>
            <a:spLocks noGrp="1" noChangeArrowheads="1"/>
          </p:cNvSpPr>
          <p:nvPr>
            <p:ph type="body" idx="1"/>
          </p:nvPr>
        </p:nvSpPr>
        <p:spPr>
          <a:xfrm>
            <a:off x="684000" y="1260000"/>
            <a:ext cx="7772400" cy="4114800"/>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solidFill>
                  <a:srgbClr val="FFFF00"/>
                </a:solidFill>
              </a:rPr>
              <a:t>Sets</a:t>
            </a:r>
            <a:endParaRPr lang="en-US" altLang="zh-CN" dirty="0"/>
          </a:p>
          <a:p>
            <a:pPr lvl="1" eaLnBrk="1" hangingPunct="1"/>
            <a:r>
              <a:rPr lang="en-US" altLang="zh-CN" dirty="0"/>
              <a:t>Belonging to the same set, but no other specific relationships</a:t>
            </a:r>
          </a:p>
        </p:txBody>
      </p:sp>
      <p:sp>
        <p:nvSpPr>
          <p:cNvPr id="41989" name="Oval 25"/>
          <p:cNvSpPr>
            <a:spLocks noChangeArrowheads="1"/>
          </p:cNvSpPr>
          <p:nvPr/>
        </p:nvSpPr>
        <p:spPr bwMode="auto">
          <a:xfrm>
            <a:off x="228600" y="2761456"/>
            <a:ext cx="3962400" cy="2971800"/>
          </a:xfrm>
          <a:prstGeom prst="ellipse">
            <a:avLst/>
          </a:prstGeom>
          <a:solidFill>
            <a:schemeClr val="bg1"/>
          </a:solidFill>
          <a:ln w="25400">
            <a:solidFill>
              <a:srgbClr val="00CC99"/>
            </a:solidFill>
            <a:round/>
          </a:ln>
          <a:effectLst>
            <a:outerShdw dist="107763" dir="2700000" algn="ctr" rotWithShape="0">
              <a:schemeClr val="bg2">
                <a:alpha val="50000"/>
              </a:schemeClr>
            </a:outerShdw>
          </a:effectLst>
        </p:spPr>
        <p:txBody>
          <a:bodyPr wrap="none" anchor="ctr"/>
          <a:lstStyle/>
          <a:p>
            <a:endParaRPr lang="zh-CN" altLang="en-US"/>
          </a:p>
        </p:txBody>
      </p:sp>
      <p:sp>
        <p:nvSpPr>
          <p:cNvPr id="41990" name="Text Box 26"/>
          <p:cNvSpPr txBox="1">
            <a:spLocks noChangeArrowheads="1"/>
          </p:cNvSpPr>
          <p:nvPr/>
        </p:nvSpPr>
        <p:spPr bwMode="auto">
          <a:xfrm>
            <a:off x="1325637" y="2996952"/>
            <a:ext cx="55562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car</a:t>
            </a:r>
          </a:p>
        </p:txBody>
      </p:sp>
      <p:sp>
        <p:nvSpPr>
          <p:cNvPr id="41991" name="Text Box 27"/>
          <p:cNvSpPr txBox="1">
            <a:spLocks noChangeArrowheads="1"/>
          </p:cNvSpPr>
          <p:nvPr/>
        </p:nvSpPr>
        <p:spPr bwMode="auto">
          <a:xfrm>
            <a:off x="852562" y="3647827"/>
            <a:ext cx="69056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jeep</a:t>
            </a:r>
          </a:p>
        </p:txBody>
      </p:sp>
      <p:sp>
        <p:nvSpPr>
          <p:cNvPr id="41992" name="Text Box 28"/>
          <p:cNvSpPr txBox="1">
            <a:spLocks noChangeArrowheads="1"/>
          </p:cNvSpPr>
          <p:nvPr/>
        </p:nvSpPr>
        <p:spPr bwMode="auto">
          <a:xfrm>
            <a:off x="2387675" y="3682752"/>
            <a:ext cx="1392237"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racing car</a:t>
            </a:r>
          </a:p>
        </p:txBody>
      </p:sp>
      <p:sp>
        <p:nvSpPr>
          <p:cNvPr id="41993" name="Text Box 29"/>
          <p:cNvSpPr txBox="1">
            <a:spLocks noChangeArrowheads="1"/>
          </p:cNvSpPr>
          <p:nvPr/>
        </p:nvSpPr>
        <p:spPr bwMode="auto">
          <a:xfrm>
            <a:off x="777950" y="4309814"/>
            <a:ext cx="80962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truck</a:t>
            </a:r>
          </a:p>
        </p:txBody>
      </p:sp>
      <p:sp>
        <p:nvSpPr>
          <p:cNvPr id="41994" name="Text Box 30"/>
          <p:cNvSpPr txBox="1">
            <a:spLocks noChangeArrowheads="1"/>
          </p:cNvSpPr>
          <p:nvPr/>
        </p:nvSpPr>
        <p:spPr bwMode="auto">
          <a:xfrm>
            <a:off x="2651200" y="4381252"/>
            <a:ext cx="111442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pumper</a:t>
            </a:r>
          </a:p>
        </p:txBody>
      </p:sp>
      <p:sp>
        <p:nvSpPr>
          <p:cNvPr id="41995" name="Text Box 31"/>
          <p:cNvSpPr txBox="1">
            <a:spLocks noChangeArrowheads="1"/>
          </p:cNvSpPr>
          <p:nvPr/>
        </p:nvSpPr>
        <p:spPr bwMode="auto">
          <a:xfrm>
            <a:off x="2268612" y="2996952"/>
            <a:ext cx="608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bus</a:t>
            </a:r>
          </a:p>
        </p:txBody>
      </p:sp>
      <p:sp>
        <p:nvSpPr>
          <p:cNvPr id="41996" name="Text Box 32"/>
          <p:cNvSpPr txBox="1">
            <a:spLocks noChangeArrowheads="1"/>
          </p:cNvSpPr>
          <p:nvPr/>
        </p:nvSpPr>
        <p:spPr bwMode="auto">
          <a:xfrm>
            <a:off x="854075" y="5995988"/>
            <a:ext cx="2743200"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algn="ctr" eaLnBrk="1" hangingPunct="1">
              <a:spcBef>
                <a:spcPct val="50000"/>
              </a:spcBef>
            </a:pPr>
            <a:r>
              <a:rPr kumimoji="1" lang="en-US" altLang="zh-CN" sz="2400">
                <a:solidFill>
                  <a:srgbClr val="FFFF00"/>
                </a:solidFill>
                <a:latin typeface="Times New Roman" panose="02020503050405090304" pitchFamily="18" charset="0"/>
                <a:ea typeface="宋体" panose="02010600030101010101" pitchFamily="2" charset="-122"/>
              </a:rPr>
              <a:t>Automobile set</a:t>
            </a:r>
          </a:p>
        </p:txBody>
      </p:sp>
      <p:sp>
        <p:nvSpPr>
          <p:cNvPr id="41997" name="AutoShape 33"/>
          <p:cNvSpPr>
            <a:spLocks noChangeArrowheads="1"/>
          </p:cNvSpPr>
          <p:nvPr/>
        </p:nvSpPr>
        <p:spPr bwMode="auto">
          <a:xfrm>
            <a:off x="5715000" y="2762250"/>
            <a:ext cx="2743200" cy="2971800"/>
          </a:xfrm>
          <a:prstGeom prst="octagon">
            <a:avLst>
              <a:gd name="adj" fmla="val 29287"/>
            </a:avLst>
          </a:prstGeom>
          <a:solidFill>
            <a:schemeClr val="bg1"/>
          </a:solidFill>
          <a:ln w="38100">
            <a:solidFill>
              <a:srgbClr val="FFCC00"/>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41998" name="Text Box 34"/>
          <p:cNvSpPr txBox="1">
            <a:spLocks noChangeArrowheads="1"/>
          </p:cNvSpPr>
          <p:nvPr/>
        </p:nvSpPr>
        <p:spPr bwMode="auto">
          <a:xfrm>
            <a:off x="7391400" y="4133850"/>
            <a:ext cx="84296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apple</a:t>
            </a:r>
          </a:p>
        </p:txBody>
      </p:sp>
      <p:sp>
        <p:nvSpPr>
          <p:cNvPr id="41999" name="Text Box 35"/>
          <p:cNvSpPr txBox="1">
            <a:spLocks noChangeArrowheads="1"/>
          </p:cNvSpPr>
          <p:nvPr/>
        </p:nvSpPr>
        <p:spPr bwMode="auto">
          <a:xfrm>
            <a:off x="7019925" y="4652963"/>
            <a:ext cx="101282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orange</a:t>
            </a:r>
          </a:p>
        </p:txBody>
      </p:sp>
      <p:sp>
        <p:nvSpPr>
          <p:cNvPr id="42000" name="Text Box 36"/>
          <p:cNvSpPr txBox="1">
            <a:spLocks noChangeArrowheads="1"/>
          </p:cNvSpPr>
          <p:nvPr/>
        </p:nvSpPr>
        <p:spPr bwMode="auto">
          <a:xfrm>
            <a:off x="6400800" y="2914650"/>
            <a:ext cx="104616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banana</a:t>
            </a:r>
          </a:p>
        </p:txBody>
      </p:sp>
      <p:sp>
        <p:nvSpPr>
          <p:cNvPr id="42001" name="Text Box 37"/>
          <p:cNvSpPr txBox="1">
            <a:spLocks noChangeArrowheads="1"/>
          </p:cNvSpPr>
          <p:nvPr/>
        </p:nvSpPr>
        <p:spPr bwMode="auto">
          <a:xfrm>
            <a:off x="6172200" y="4743450"/>
            <a:ext cx="70802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pear</a:t>
            </a:r>
          </a:p>
        </p:txBody>
      </p:sp>
      <p:sp>
        <p:nvSpPr>
          <p:cNvPr id="42002" name="Text Box 38"/>
          <p:cNvSpPr txBox="1">
            <a:spLocks noChangeArrowheads="1"/>
          </p:cNvSpPr>
          <p:nvPr/>
        </p:nvSpPr>
        <p:spPr bwMode="auto">
          <a:xfrm>
            <a:off x="6934200" y="3448050"/>
            <a:ext cx="1487488"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strawberry</a:t>
            </a:r>
          </a:p>
        </p:txBody>
      </p:sp>
      <p:sp>
        <p:nvSpPr>
          <p:cNvPr id="42003" name="Text Box 39"/>
          <p:cNvSpPr txBox="1">
            <a:spLocks noChangeArrowheads="1"/>
          </p:cNvSpPr>
          <p:nvPr/>
        </p:nvSpPr>
        <p:spPr bwMode="auto">
          <a:xfrm>
            <a:off x="6011863" y="3524250"/>
            <a:ext cx="944562"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melon</a:t>
            </a:r>
          </a:p>
        </p:txBody>
      </p:sp>
      <p:sp>
        <p:nvSpPr>
          <p:cNvPr id="42004" name="Text Box 40"/>
          <p:cNvSpPr txBox="1">
            <a:spLocks noChangeArrowheads="1"/>
          </p:cNvSpPr>
          <p:nvPr/>
        </p:nvSpPr>
        <p:spPr bwMode="auto">
          <a:xfrm>
            <a:off x="6084888" y="4171950"/>
            <a:ext cx="944562"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lemon</a:t>
            </a:r>
          </a:p>
        </p:txBody>
      </p:sp>
      <p:sp>
        <p:nvSpPr>
          <p:cNvPr id="42005" name="Text Box 41"/>
          <p:cNvSpPr txBox="1">
            <a:spLocks noChangeArrowheads="1"/>
          </p:cNvSpPr>
          <p:nvPr/>
        </p:nvSpPr>
        <p:spPr bwMode="auto">
          <a:xfrm>
            <a:off x="5715000" y="5995988"/>
            <a:ext cx="2743200"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algn="ctr" eaLnBrk="1" hangingPunct="1">
              <a:spcBef>
                <a:spcPct val="50000"/>
              </a:spcBef>
            </a:pPr>
            <a:r>
              <a:rPr kumimoji="1" lang="en-US" altLang="zh-CN" sz="2400">
                <a:solidFill>
                  <a:srgbClr val="FFFF00"/>
                </a:solidFill>
                <a:latin typeface="Times New Roman" panose="02020503050405090304" pitchFamily="18" charset="0"/>
                <a:ea typeface="宋体" panose="02010600030101010101" pitchFamily="2" charset="-122"/>
              </a:rPr>
              <a:t>Fruits</a:t>
            </a:r>
          </a:p>
        </p:txBody>
      </p:sp>
      <p:sp>
        <p:nvSpPr>
          <p:cNvPr id="42006" name="Text Box 42"/>
          <p:cNvSpPr txBox="1">
            <a:spLocks noChangeArrowheads="1"/>
          </p:cNvSpPr>
          <p:nvPr/>
        </p:nvSpPr>
        <p:spPr bwMode="auto">
          <a:xfrm>
            <a:off x="1425650" y="5101977"/>
            <a:ext cx="150177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ambulance</a:t>
            </a:r>
          </a:p>
        </p:txBody>
      </p:sp>
      <p:sp>
        <p:nvSpPr>
          <p:cNvPr id="42007" name="Text Box 43"/>
          <p:cNvSpPr txBox="1">
            <a:spLocks noChangeArrowheads="1"/>
          </p:cNvSpPr>
          <p:nvPr/>
        </p:nvSpPr>
        <p:spPr bwMode="auto">
          <a:xfrm>
            <a:off x="6443663" y="5180013"/>
            <a:ext cx="1384300"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a:solidFill>
                  <a:srgbClr val="FFFF00"/>
                </a:solidFill>
                <a:latin typeface="Times New Roman" panose="02020503050405090304" pitchFamily="18" charset="0"/>
                <a:ea typeface="宋体" panose="02010600030101010101" pitchFamily="2" charset="-122"/>
              </a:rPr>
              <a:t>grapefruit</a:t>
            </a:r>
          </a:p>
        </p:txBody>
      </p:sp>
      <p:sp>
        <p:nvSpPr>
          <p:cNvPr id="42008" name="Rectangle 46"/>
          <p:cNvSpPr>
            <a:spLocks noGrp="1" noChangeArrowheads="1"/>
          </p:cNvSpPr>
          <p:nvPr>
            <p:ph type="title"/>
          </p:nvPr>
        </p:nvSpPr>
        <p:spPr/>
        <p:txBody>
          <a:bodyPr/>
          <a:lstStyle/>
          <a:p>
            <a:pPr eaLnBrk="1" hangingPunct="1"/>
            <a:r>
              <a:rPr lang="en-US" altLang="zh-CN" sz="3600" dirty="0"/>
              <a:t>Basic relationship between elements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1"/>
          </p:nvPr>
        </p:nvSpPr>
        <p:spPr/>
        <p:txBody>
          <a:bodyPr/>
          <a:lstStyle/>
          <a:p>
            <a:pPr>
              <a:defRPr/>
            </a:pPr>
            <a:endParaRPr lang="en-US" altLang="zh-CN"/>
          </a:p>
          <a:p>
            <a:pPr>
              <a:defRPr/>
            </a:pPr>
            <a:fld id="{38535C55-F8F9-43BF-AA52-D965481173DC}" type="slidenum">
              <a:rPr lang="en-US" altLang="zh-CN"/>
              <a:t>21</a:t>
            </a:fld>
            <a:endParaRPr lang="en-US" altLang="zh-CN"/>
          </a:p>
        </p:txBody>
      </p:sp>
      <p:sp>
        <p:nvSpPr>
          <p:cNvPr id="43012" name="Rectangle 21"/>
          <p:cNvSpPr>
            <a:spLocks noGrp="1" noChangeArrowheads="1"/>
          </p:cNvSpPr>
          <p:nvPr>
            <p:ph type="body" idx="1"/>
          </p:nvPr>
        </p:nvSpPr>
        <p:spPr>
          <a:xfrm>
            <a:off x="684000" y="1618456"/>
            <a:ext cx="7772400" cy="4114800"/>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solidFill>
                  <a:srgbClr val="FFFF00"/>
                </a:solidFill>
                <a:latin typeface="Arial" panose="020B0604020202090204" pitchFamily="34" charset="0"/>
              </a:rPr>
              <a:t>Linear</a:t>
            </a:r>
            <a:r>
              <a:rPr lang="zh-CN" altLang="en-US" dirty="0">
                <a:latin typeface="Arial" panose="020B0604020202090204" pitchFamily="34" charset="0"/>
              </a:rPr>
              <a:t> </a:t>
            </a:r>
            <a:r>
              <a:rPr lang="en-US" altLang="zh-CN" dirty="0">
                <a:latin typeface="Arial" panose="020B0604020202090204" pitchFamily="34" charset="0"/>
              </a:rPr>
              <a:t>-</a:t>
            </a:r>
            <a:r>
              <a:rPr lang="zh-CN" altLang="en-US" dirty="0">
                <a:latin typeface="Arial" panose="020B0604020202090204" pitchFamily="34" charset="0"/>
              </a:rPr>
              <a:t> </a:t>
            </a:r>
            <a:r>
              <a:rPr lang="en-US" altLang="zh-CN" dirty="0">
                <a:latin typeface="Arial" panose="020B0604020202090204" pitchFamily="34" charset="0"/>
              </a:rPr>
              <a:t>example</a:t>
            </a:r>
          </a:p>
        </p:txBody>
      </p:sp>
      <p:sp>
        <p:nvSpPr>
          <p:cNvPr id="43023" name="Rectangle 44"/>
          <p:cNvSpPr>
            <a:spLocks noGrp="1" noChangeArrowheads="1"/>
          </p:cNvSpPr>
          <p:nvPr>
            <p:ph type="title"/>
          </p:nvPr>
        </p:nvSpPr>
        <p:spPr>
          <a:noFill/>
        </p:spPr>
        <p:txBody>
          <a:bodyPr/>
          <a:lstStyle/>
          <a:p>
            <a:pPr eaLnBrk="1" hangingPunct="1"/>
            <a:r>
              <a:rPr lang="en-US" altLang="zh-CN" sz="3600" dirty="0"/>
              <a:t>Basic relationship between elements</a:t>
            </a:r>
          </a:p>
        </p:txBody>
      </p:sp>
      <p:graphicFrame>
        <p:nvGraphicFramePr>
          <p:cNvPr id="14342" name="Object 4"/>
          <p:cNvGraphicFramePr>
            <a:graphicFrameLocks noChangeAspect="1"/>
          </p:cNvGraphicFramePr>
          <p:nvPr/>
        </p:nvGraphicFramePr>
        <p:xfrm>
          <a:off x="1000125" y="2323465"/>
          <a:ext cx="6945630" cy="3744595"/>
        </p:xfrm>
        <a:graphic>
          <a:graphicData uri="http://schemas.openxmlformats.org/presentationml/2006/ole">
            <mc:AlternateContent xmlns:mc="http://schemas.openxmlformats.org/markup-compatibility/2006">
              <mc:Choice xmlns:v="urn:schemas-microsoft-com:vml" Requires="v">
                <p:oleObj name="文档" r:id="rId2" imgW="6510020" imgH="3182620" progId="Word.Document.8">
                  <p:embed/>
                </p:oleObj>
              </mc:Choice>
              <mc:Fallback>
                <p:oleObj name="文档" r:id="rId2" imgW="6510020" imgH="318262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3033" t="-5373" r="4417" b="3304"/>
                      <a:stretch>
                        <a:fillRect/>
                      </a:stretch>
                    </p:blipFill>
                    <p:spPr bwMode="auto">
                      <a:xfrm>
                        <a:off x="1000125" y="2323465"/>
                        <a:ext cx="6945630" cy="374459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1"/>
          </p:nvPr>
        </p:nvSpPr>
        <p:spPr/>
        <p:txBody>
          <a:bodyPr/>
          <a:lstStyle/>
          <a:p>
            <a:pPr>
              <a:defRPr/>
            </a:pPr>
            <a:endParaRPr lang="en-US" altLang="zh-CN"/>
          </a:p>
          <a:p>
            <a:pPr>
              <a:defRPr/>
            </a:pPr>
            <a:fld id="{38535C55-F8F9-43BF-AA52-D965481173DC}" type="slidenum">
              <a:rPr lang="en-US" altLang="zh-CN"/>
              <a:t>22</a:t>
            </a:fld>
            <a:endParaRPr lang="en-US" altLang="zh-CN"/>
          </a:p>
        </p:txBody>
      </p:sp>
      <p:sp>
        <p:nvSpPr>
          <p:cNvPr id="43012" name="Rectangle 21"/>
          <p:cNvSpPr>
            <a:spLocks noGrp="1" noChangeArrowheads="1"/>
          </p:cNvSpPr>
          <p:nvPr>
            <p:ph type="body" idx="1"/>
          </p:nvPr>
        </p:nvSpPr>
        <p:spPr>
          <a:xfrm>
            <a:off x="684000" y="1618456"/>
            <a:ext cx="7772400" cy="4114800"/>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solidFill>
                  <a:srgbClr val="FFFF00"/>
                </a:solidFill>
                <a:latin typeface="Arial" panose="020B0604020202090204" pitchFamily="34" charset="0"/>
              </a:rPr>
              <a:t>Linear</a:t>
            </a:r>
            <a:r>
              <a:rPr lang="zh-CN" altLang="en-US" dirty="0">
                <a:latin typeface="Arial" panose="020B0604020202090204" pitchFamily="34" charset="0"/>
              </a:rPr>
              <a:t> </a:t>
            </a:r>
            <a:r>
              <a:rPr lang="en-US" altLang="zh-CN" dirty="0">
                <a:latin typeface="Arial" panose="020B0604020202090204" pitchFamily="34" charset="0"/>
              </a:rPr>
              <a:t>–</a:t>
            </a:r>
            <a:r>
              <a:rPr lang="zh-CN" altLang="en-US" dirty="0">
                <a:latin typeface="Arial" panose="020B0604020202090204" pitchFamily="34" charset="0"/>
              </a:rPr>
              <a:t> </a:t>
            </a:r>
            <a:r>
              <a:rPr lang="en-US" altLang="zh-CN" dirty="0">
                <a:latin typeface="Arial" panose="020B0604020202090204" pitchFamily="34" charset="0"/>
              </a:rPr>
              <a:t>representation</a:t>
            </a:r>
          </a:p>
        </p:txBody>
      </p:sp>
      <p:sp>
        <p:nvSpPr>
          <p:cNvPr id="43023" name="Rectangle 44"/>
          <p:cNvSpPr>
            <a:spLocks noGrp="1" noChangeArrowheads="1"/>
          </p:cNvSpPr>
          <p:nvPr>
            <p:ph type="title"/>
          </p:nvPr>
        </p:nvSpPr>
        <p:spPr>
          <a:noFill/>
        </p:spPr>
        <p:txBody>
          <a:bodyPr/>
          <a:lstStyle/>
          <a:p>
            <a:pPr eaLnBrk="1" hangingPunct="1"/>
            <a:r>
              <a:rPr lang="en-US" altLang="zh-CN" sz="3600" dirty="0"/>
              <a:t>Basic relationship between elements</a:t>
            </a:r>
          </a:p>
        </p:txBody>
      </p:sp>
      <p:sp>
        <p:nvSpPr>
          <p:cNvPr id="44088" name="Oval 168"/>
          <p:cNvSpPr>
            <a:spLocks noChangeArrowheads="1"/>
          </p:cNvSpPr>
          <p:nvPr/>
        </p:nvSpPr>
        <p:spPr bwMode="auto">
          <a:xfrm>
            <a:off x="2084705" y="2827655"/>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p>
        </p:txBody>
      </p:sp>
      <p:sp>
        <p:nvSpPr>
          <p:cNvPr id="44092" name="Oval 172"/>
          <p:cNvSpPr>
            <a:spLocks noChangeArrowheads="1"/>
          </p:cNvSpPr>
          <p:nvPr/>
        </p:nvSpPr>
        <p:spPr bwMode="auto">
          <a:xfrm>
            <a:off x="4445635" y="2827655"/>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p>
        </p:txBody>
      </p:sp>
      <p:sp>
        <p:nvSpPr>
          <p:cNvPr id="44095" name="Oval 175"/>
          <p:cNvSpPr>
            <a:spLocks noChangeArrowheads="1"/>
          </p:cNvSpPr>
          <p:nvPr/>
        </p:nvSpPr>
        <p:spPr bwMode="auto">
          <a:xfrm>
            <a:off x="5626735" y="2827655"/>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p>
        </p:txBody>
      </p:sp>
      <p:sp>
        <p:nvSpPr>
          <p:cNvPr id="44097" name="Oval 177"/>
          <p:cNvSpPr>
            <a:spLocks noChangeArrowheads="1"/>
          </p:cNvSpPr>
          <p:nvPr/>
        </p:nvSpPr>
        <p:spPr bwMode="auto">
          <a:xfrm>
            <a:off x="3295015" y="2827655"/>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p>
        </p:txBody>
      </p:sp>
      <p:cxnSp>
        <p:nvCxnSpPr>
          <p:cNvPr id="2" name="直接连接符 1"/>
          <p:cNvCxnSpPr>
            <a:stCxn id="44088" idx="6"/>
            <a:endCxn id="44097" idx="2"/>
          </p:cNvCxnSpPr>
          <p:nvPr/>
        </p:nvCxnSpPr>
        <p:spPr>
          <a:xfrm>
            <a:off x="2465705" y="3018155"/>
            <a:ext cx="829310" cy="0"/>
          </a:xfrm>
          <a:prstGeom prst="line">
            <a:avLst/>
          </a:prstGeom>
          <a:solidFill>
            <a:schemeClr val="accent1"/>
          </a:solidFill>
          <a:ln w="38100" cap="flat" cmpd="sng" algn="ctr">
            <a:solidFill>
              <a:srgbClr val="CC0000"/>
            </a:solidFill>
            <a:prstDash val="solid"/>
            <a:round/>
            <a:headEnd type="none" w="med" len="med"/>
            <a:tailEnd type="arrow" w="med" len="med"/>
          </a:ln>
        </p:spPr>
      </p:cxnSp>
      <p:cxnSp>
        <p:nvCxnSpPr>
          <p:cNvPr id="3" name="直接连接符 2"/>
          <p:cNvCxnSpPr>
            <a:stCxn id="44097" idx="6"/>
          </p:cNvCxnSpPr>
          <p:nvPr/>
        </p:nvCxnSpPr>
        <p:spPr>
          <a:xfrm>
            <a:off x="3676015" y="3018155"/>
            <a:ext cx="766445" cy="0"/>
          </a:xfrm>
          <a:prstGeom prst="line">
            <a:avLst/>
          </a:prstGeom>
          <a:solidFill>
            <a:schemeClr val="accent1"/>
          </a:solidFill>
          <a:ln w="38100" cap="flat" cmpd="sng" algn="ctr">
            <a:solidFill>
              <a:srgbClr val="CC0000"/>
            </a:solidFill>
            <a:prstDash val="solid"/>
            <a:round/>
            <a:headEnd type="none" w="med" len="med"/>
            <a:tailEnd type="arrow" w="med" len="med"/>
          </a:ln>
        </p:spPr>
      </p:cxnSp>
      <p:cxnSp>
        <p:nvCxnSpPr>
          <p:cNvPr id="4" name="直接连接符 3"/>
          <p:cNvCxnSpPr>
            <a:endCxn id="44095" idx="2"/>
          </p:cNvCxnSpPr>
          <p:nvPr/>
        </p:nvCxnSpPr>
        <p:spPr>
          <a:xfrm>
            <a:off x="4802505" y="3018155"/>
            <a:ext cx="824230" cy="0"/>
          </a:xfrm>
          <a:prstGeom prst="line">
            <a:avLst/>
          </a:prstGeom>
          <a:solidFill>
            <a:schemeClr val="accent1"/>
          </a:solidFill>
          <a:ln w="38100" cap="flat" cmpd="sng" algn="ctr">
            <a:solidFill>
              <a:srgbClr val="CC0000"/>
            </a:solidFill>
            <a:prstDash val="solid"/>
            <a:round/>
            <a:headEnd type="none" w="med" len="med"/>
            <a:tailEnd type="arrow"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2F7E324E-9628-4FDA-B663-AA8508B0D539}" type="slidenum">
              <a:rPr lang="en-US" altLang="zh-CN"/>
              <a:t>23</a:t>
            </a:fld>
            <a:endParaRPr lang="en-US" altLang="zh-CN"/>
          </a:p>
        </p:txBody>
      </p:sp>
      <p:sp>
        <p:nvSpPr>
          <p:cNvPr id="49156" name="Rectangle 4"/>
          <p:cNvSpPr>
            <a:spLocks noGrp="1" noChangeArrowheads="1"/>
          </p:cNvSpPr>
          <p:nvPr>
            <p:ph type="title"/>
          </p:nvPr>
        </p:nvSpPr>
        <p:spPr>
          <a:xfrm>
            <a:off x="160020" y="278130"/>
            <a:ext cx="8791575" cy="1139825"/>
          </a:xfrm>
        </p:spPr>
        <p:txBody>
          <a:bodyPr/>
          <a:lstStyle/>
          <a:p>
            <a:pPr eaLnBrk="1" hangingPunct="1"/>
            <a:r>
              <a:rPr lang="en-US" altLang="zh-CN" sz="4000"/>
              <a:t>Main structures learned in this course (</a:t>
            </a:r>
            <a:r>
              <a:rPr lang="zh-CN" altLang="en-US" sz="4000"/>
              <a:t>本课程涉及的主要结构</a:t>
            </a:r>
            <a:r>
              <a:rPr lang="en-US" altLang="zh-CN" sz="4000"/>
              <a:t>)</a:t>
            </a:r>
          </a:p>
        </p:txBody>
      </p:sp>
      <p:sp>
        <p:nvSpPr>
          <p:cNvPr id="49157" name="Rectangle 3"/>
          <p:cNvSpPr>
            <a:spLocks noChangeArrowheads="1"/>
          </p:cNvSpPr>
          <p:nvPr/>
        </p:nvSpPr>
        <p:spPr bwMode="auto">
          <a:xfrm>
            <a:off x="571500" y="1746250"/>
            <a:ext cx="8001000" cy="3661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dirty="0">
                <a:solidFill>
                  <a:srgbClr val="FFFF00"/>
                </a:solidFill>
              </a:rPr>
              <a:t>Linear list (</a:t>
            </a:r>
            <a:r>
              <a:rPr kumimoji="1" lang="zh-CN" altLang="en-US" sz="3200" dirty="0">
                <a:solidFill>
                  <a:srgbClr val="FFFF00"/>
                </a:solidFill>
              </a:rPr>
              <a:t>线性表</a:t>
            </a:r>
            <a:r>
              <a:rPr kumimoji="1" lang="en-US" altLang="zh-CN" sz="3200" dirty="0">
                <a:solidFill>
                  <a:srgbClr val="FFFF00"/>
                </a:solidFill>
              </a:rPr>
              <a:t>)</a:t>
            </a:r>
            <a:r>
              <a:rPr kumimoji="1" lang="zh-CN" altLang="en-US" sz="2400" b="1" dirty="0"/>
              <a:t>：</a:t>
            </a:r>
            <a:r>
              <a:rPr kumimoji="1" lang="zh-CN" altLang="en-US" sz="2400" dirty="0"/>
              <a:t>线性表是一种逻辑上十分简单但应用非常广泛的数据结构，线性表中各元素之间是一种简单的</a:t>
            </a:r>
            <a:r>
              <a:rPr kumimoji="1" lang="en-US" altLang="zh-CN" sz="2400" dirty="0"/>
              <a:t>”</a:t>
            </a:r>
            <a:r>
              <a:rPr kumimoji="1" lang="zh-CN" altLang="en-US" sz="2400" dirty="0"/>
              <a:t>线性</a:t>
            </a:r>
            <a:r>
              <a:rPr kumimoji="1" lang="en-US" altLang="zh-CN" sz="2400" dirty="0"/>
              <a:t>”</a:t>
            </a:r>
            <a:r>
              <a:rPr kumimoji="1" lang="zh-CN" altLang="en-US" sz="2400" dirty="0"/>
              <a:t>关系。</a:t>
            </a:r>
            <a:r>
              <a:rPr kumimoji="1" lang="zh-CN" altLang="en-US" sz="2400" b="1" dirty="0"/>
              <a:t>顺序表</a:t>
            </a:r>
            <a:r>
              <a:rPr kumimoji="1" lang="zh-CN" altLang="en-US" sz="2400" dirty="0"/>
              <a:t>和</a:t>
            </a:r>
            <a:r>
              <a:rPr kumimoji="1" lang="zh-CN" altLang="en-US" sz="2400" b="1" dirty="0"/>
              <a:t>链表</a:t>
            </a:r>
            <a:r>
              <a:rPr kumimoji="1" lang="zh-CN" altLang="en-US" sz="2400" dirty="0"/>
              <a:t>是两种常用的实现线性表的数据结构，它们也是许多复杂结构的基本表示形式。</a:t>
            </a:r>
            <a:br>
              <a:rPr kumimoji="1" lang="zh-CN" altLang="en-US" sz="2400" dirty="0"/>
            </a:br>
            <a:endParaRPr kumimoji="1" lang="zh-CN" altLang="en-US" sz="2400" dirty="0"/>
          </a:p>
          <a:p>
            <a:r>
              <a:rPr kumimoji="1" lang="en-US" altLang="zh-CN" sz="3200" dirty="0">
                <a:solidFill>
                  <a:srgbClr val="FFFF00"/>
                </a:solidFill>
              </a:rPr>
              <a:t>Stack &amp; Queue (</a:t>
            </a:r>
            <a:r>
              <a:rPr kumimoji="1" lang="zh-CN" altLang="en-US" sz="3200" dirty="0">
                <a:solidFill>
                  <a:srgbClr val="FFFF00"/>
                </a:solidFill>
              </a:rPr>
              <a:t>栈与队列</a:t>
            </a:r>
            <a:r>
              <a:rPr kumimoji="1" lang="en-US" altLang="zh-CN" sz="3200" dirty="0">
                <a:solidFill>
                  <a:srgbClr val="FFFF00"/>
                </a:solidFill>
              </a:rPr>
              <a:t>)</a:t>
            </a:r>
            <a:r>
              <a:rPr kumimoji="1" lang="zh-CN" altLang="en-US" sz="2400" dirty="0"/>
              <a:t>：栈和队列是两种十分重要的数据结构。栈元素的存入和取出按照后进先出原则，最先取出的总是在此之前最后放进去的那个元素；而队列实现先进先出的原则，最先到达的元素也最先离开队列。</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4"/>
          <p:cNvSpPr>
            <a:spLocks noGrp="1"/>
          </p:cNvSpPr>
          <p:nvPr>
            <p:ph type="sldNum" sz="quarter" idx="11"/>
          </p:nvPr>
        </p:nvSpPr>
        <p:spPr/>
        <p:txBody>
          <a:bodyPr/>
          <a:lstStyle/>
          <a:p>
            <a:pPr>
              <a:defRPr/>
            </a:pPr>
            <a:endParaRPr lang="en-US" altLang="zh-CN"/>
          </a:p>
          <a:p>
            <a:pPr>
              <a:defRPr/>
            </a:pPr>
            <a:fld id="{20F5B3DC-EFD1-4F4A-AED6-B88FC3EA79CE}" type="slidenum">
              <a:rPr lang="en-US" altLang="zh-CN"/>
              <a:t>24</a:t>
            </a:fld>
            <a:endParaRPr lang="en-US" altLang="zh-CN"/>
          </a:p>
        </p:txBody>
      </p:sp>
      <p:sp>
        <p:nvSpPr>
          <p:cNvPr id="44037" name="Rectangle 104"/>
          <p:cNvSpPr>
            <a:spLocks noGrp="1" noChangeArrowheads="1"/>
          </p:cNvSpPr>
          <p:nvPr>
            <p:ph type="body" idx="1"/>
          </p:nvPr>
        </p:nvSpPr>
        <p:spPr>
          <a:xfrm>
            <a:off x="684000" y="1620000"/>
            <a:ext cx="7772400" cy="4114800"/>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solidFill>
                  <a:srgbClr val="FFFF00"/>
                </a:solidFill>
                <a:latin typeface="Arial" panose="020B0604020202090204" pitchFamily="34" charset="0"/>
              </a:rPr>
              <a:t>Tree</a:t>
            </a:r>
            <a:r>
              <a:rPr lang="zh-CN" altLang="en-US" dirty="0">
                <a:latin typeface="Arial" panose="020B0604020202090204" pitchFamily="34" charset="0"/>
              </a:rPr>
              <a:t> </a:t>
            </a:r>
            <a:r>
              <a:rPr lang="en-US" altLang="zh-CN" dirty="0">
                <a:latin typeface="Arial" panose="020B0604020202090204" pitchFamily="34" charset="0"/>
              </a:rPr>
              <a:t>-</a:t>
            </a:r>
            <a:r>
              <a:rPr lang="zh-CN" altLang="en-US" dirty="0">
                <a:latin typeface="Arial" panose="020B0604020202090204" pitchFamily="34" charset="0"/>
              </a:rPr>
              <a:t> </a:t>
            </a:r>
            <a:r>
              <a:rPr lang="en-US" altLang="zh-CN" dirty="0">
                <a:latin typeface="Arial" panose="020B0604020202090204" pitchFamily="34" charset="0"/>
              </a:rPr>
              <a:t>example</a:t>
            </a:r>
          </a:p>
        </p:txBody>
      </p:sp>
      <p:sp>
        <p:nvSpPr>
          <p:cNvPr id="44101" name="Rectangle 203"/>
          <p:cNvSpPr>
            <a:spLocks noGrp="1" noChangeArrowheads="1"/>
          </p:cNvSpPr>
          <p:nvPr>
            <p:ph type="title"/>
          </p:nvPr>
        </p:nvSpPr>
        <p:spPr>
          <a:noFill/>
        </p:spPr>
        <p:txBody>
          <a:bodyPr/>
          <a:lstStyle/>
          <a:p>
            <a:pPr eaLnBrk="1" hangingPunct="1"/>
            <a:r>
              <a:rPr lang="en-US" altLang="zh-CN" sz="3600" dirty="0"/>
              <a:t>Basic relationship between elements</a:t>
            </a:r>
          </a:p>
        </p:txBody>
      </p:sp>
      <p:sp>
        <p:nvSpPr>
          <p:cNvPr id="3" name="圆角矩形 2"/>
          <p:cNvSpPr/>
          <p:nvPr/>
        </p:nvSpPr>
        <p:spPr>
          <a:xfrm>
            <a:off x="1398270" y="4069715"/>
            <a:ext cx="1390650"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数据结构</a:t>
            </a:r>
          </a:p>
        </p:txBody>
      </p:sp>
      <p:sp>
        <p:nvSpPr>
          <p:cNvPr id="4" name="圆角矩形 3"/>
          <p:cNvSpPr/>
          <p:nvPr/>
        </p:nvSpPr>
        <p:spPr>
          <a:xfrm>
            <a:off x="3221990" y="3561715"/>
            <a:ext cx="1457960"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逻辑结构</a:t>
            </a:r>
          </a:p>
        </p:txBody>
      </p:sp>
      <p:sp>
        <p:nvSpPr>
          <p:cNvPr id="5" name="圆角矩形 4"/>
          <p:cNvSpPr/>
          <p:nvPr/>
        </p:nvSpPr>
        <p:spPr>
          <a:xfrm>
            <a:off x="3221990" y="4765040"/>
            <a:ext cx="1457960"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物理结构</a:t>
            </a:r>
          </a:p>
        </p:txBody>
      </p:sp>
      <p:sp>
        <p:nvSpPr>
          <p:cNvPr id="6" name="圆角矩形 5"/>
          <p:cNvSpPr/>
          <p:nvPr/>
        </p:nvSpPr>
        <p:spPr>
          <a:xfrm>
            <a:off x="5780405" y="2649855"/>
            <a:ext cx="1504315"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集合结构</a:t>
            </a:r>
          </a:p>
        </p:txBody>
      </p:sp>
      <p:sp>
        <p:nvSpPr>
          <p:cNvPr id="7" name="圆角矩形 6"/>
          <p:cNvSpPr/>
          <p:nvPr/>
        </p:nvSpPr>
        <p:spPr>
          <a:xfrm>
            <a:off x="5780405" y="3370580"/>
            <a:ext cx="1504315"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线性结构</a:t>
            </a:r>
          </a:p>
        </p:txBody>
      </p:sp>
      <p:sp>
        <p:nvSpPr>
          <p:cNvPr id="8" name="圆角矩形 7"/>
          <p:cNvSpPr/>
          <p:nvPr/>
        </p:nvSpPr>
        <p:spPr>
          <a:xfrm>
            <a:off x="5780405" y="4069715"/>
            <a:ext cx="1504315"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树状结构</a:t>
            </a:r>
          </a:p>
        </p:txBody>
      </p:sp>
      <p:sp>
        <p:nvSpPr>
          <p:cNvPr id="9" name="圆角矩形 8"/>
          <p:cNvSpPr/>
          <p:nvPr/>
        </p:nvSpPr>
        <p:spPr>
          <a:xfrm>
            <a:off x="5780405" y="4878705"/>
            <a:ext cx="1504315" cy="49657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90204" pitchFamily="34" charset="0"/>
                <a:ea typeface="幼圆" panose="02010509060101010101" pitchFamily="49" charset="-122"/>
              </a:rPr>
              <a:t>图状结构</a:t>
            </a:r>
          </a:p>
        </p:txBody>
      </p:sp>
      <p:cxnSp>
        <p:nvCxnSpPr>
          <p:cNvPr id="10" name="直接箭头连接符 9"/>
          <p:cNvCxnSpPr>
            <a:stCxn id="3" idx="3"/>
            <a:endCxn id="4" idx="1"/>
          </p:cNvCxnSpPr>
          <p:nvPr/>
        </p:nvCxnSpPr>
        <p:spPr>
          <a:xfrm flipV="1">
            <a:off x="2788920" y="3810000"/>
            <a:ext cx="433070" cy="5080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a:stCxn id="3" idx="3"/>
            <a:endCxn id="5" idx="1"/>
          </p:cNvCxnSpPr>
          <p:nvPr/>
        </p:nvCxnSpPr>
        <p:spPr>
          <a:xfrm>
            <a:off x="2788920" y="4318000"/>
            <a:ext cx="433070" cy="6953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a:stCxn id="4" idx="3"/>
            <a:endCxn id="6" idx="1"/>
          </p:cNvCxnSpPr>
          <p:nvPr/>
        </p:nvCxnSpPr>
        <p:spPr>
          <a:xfrm flipV="1">
            <a:off x="4679950" y="2898140"/>
            <a:ext cx="1100455" cy="9118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a:stCxn id="4" idx="3"/>
            <a:endCxn id="9" idx="1"/>
          </p:cNvCxnSpPr>
          <p:nvPr/>
        </p:nvCxnSpPr>
        <p:spPr>
          <a:xfrm>
            <a:off x="4679950" y="3810000"/>
            <a:ext cx="1100455" cy="13169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a:stCxn id="4" idx="3"/>
            <a:endCxn id="7" idx="1"/>
          </p:cNvCxnSpPr>
          <p:nvPr/>
        </p:nvCxnSpPr>
        <p:spPr>
          <a:xfrm flipV="1">
            <a:off x="4679950" y="3618865"/>
            <a:ext cx="1100455" cy="191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7" name="直接箭头连接符 16"/>
          <p:cNvCxnSpPr>
            <a:stCxn id="4" idx="3"/>
            <a:endCxn id="8" idx="1"/>
          </p:cNvCxnSpPr>
          <p:nvPr/>
        </p:nvCxnSpPr>
        <p:spPr>
          <a:xfrm>
            <a:off x="4679950" y="3810000"/>
            <a:ext cx="1100455" cy="5080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4"/>
          <p:cNvSpPr>
            <a:spLocks noGrp="1"/>
          </p:cNvSpPr>
          <p:nvPr>
            <p:ph type="sldNum" sz="quarter" idx="11"/>
          </p:nvPr>
        </p:nvSpPr>
        <p:spPr/>
        <p:txBody>
          <a:bodyPr/>
          <a:lstStyle/>
          <a:p>
            <a:pPr>
              <a:defRPr/>
            </a:pPr>
            <a:endParaRPr lang="en-US" altLang="zh-CN"/>
          </a:p>
          <a:p>
            <a:pPr>
              <a:defRPr/>
            </a:pPr>
            <a:fld id="{20F5B3DC-EFD1-4F4A-AED6-B88FC3EA79CE}" type="slidenum">
              <a:rPr lang="en-US" altLang="zh-CN"/>
              <a:t>25</a:t>
            </a:fld>
            <a:endParaRPr lang="en-US" altLang="zh-CN"/>
          </a:p>
        </p:txBody>
      </p:sp>
      <p:sp>
        <p:nvSpPr>
          <p:cNvPr id="44036" name="Line 103"/>
          <p:cNvSpPr>
            <a:spLocks noChangeShapeType="1"/>
          </p:cNvSpPr>
          <p:nvPr/>
        </p:nvSpPr>
        <p:spPr bwMode="auto">
          <a:xfrm flipH="1">
            <a:off x="1403350" y="3573463"/>
            <a:ext cx="144463" cy="431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7" name="Rectangle 104"/>
          <p:cNvSpPr>
            <a:spLocks noGrp="1" noChangeArrowheads="1"/>
          </p:cNvSpPr>
          <p:nvPr>
            <p:ph type="body" idx="1"/>
          </p:nvPr>
        </p:nvSpPr>
        <p:spPr>
          <a:xfrm>
            <a:off x="684000" y="1620000"/>
            <a:ext cx="7772400" cy="4114800"/>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solidFill>
                  <a:srgbClr val="FFFF00"/>
                </a:solidFill>
                <a:latin typeface="Arial" panose="020B0604020202090204" pitchFamily="34" charset="0"/>
              </a:rPr>
              <a:t>Tree</a:t>
            </a:r>
            <a:r>
              <a:rPr lang="zh-CN" altLang="en-US" dirty="0">
                <a:latin typeface="Arial" panose="020B0604020202090204" pitchFamily="34" charset="0"/>
              </a:rPr>
              <a:t> </a:t>
            </a:r>
            <a:r>
              <a:rPr lang="en-US" altLang="zh-CN" dirty="0">
                <a:latin typeface="Arial" panose="020B0604020202090204" pitchFamily="34" charset="0"/>
              </a:rPr>
              <a:t>-</a:t>
            </a:r>
            <a:r>
              <a:rPr lang="zh-CN" altLang="en-US" dirty="0">
                <a:latin typeface="Arial" panose="020B0604020202090204" pitchFamily="34" charset="0"/>
              </a:rPr>
              <a:t> </a:t>
            </a:r>
            <a:r>
              <a:rPr lang="en-US" altLang="zh-CN" dirty="0">
                <a:latin typeface="Arial" panose="020B0604020202090204" pitchFamily="34" charset="0"/>
              </a:rPr>
              <a:t>representation</a:t>
            </a:r>
          </a:p>
        </p:txBody>
      </p:sp>
      <p:sp>
        <p:nvSpPr>
          <p:cNvPr id="44038" name="Line 105"/>
          <p:cNvSpPr>
            <a:spLocks noChangeShapeType="1"/>
          </p:cNvSpPr>
          <p:nvPr/>
        </p:nvSpPr>
        <p:spPr bwMode="auto">
          <a:xfrm>
            <a:off x="6896100" y="4279900"/>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9" name="Line 106"/>
          <p:cNvSpPr>
            <a:spLocks noChangeShapeType="1"/>
          </p:cNvSpPr>
          <p:nvPr/>
        </p:nvSpPr>
        <p:spPr bwMode="auto">
          <a:xfrm flipH="1">
            <a:off x="8178800" y="4216400"/>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0" name="Line 107"/>
          <p:cNvSpPr>
            <a:spLocks noChangeShapeType="1"/>
          </p:cNvSpPr>
          <p:nvPr/>
        </p:nvSpPr>
        <p:spPr bwMode="auto">
          <a:xfrm flipH="1">
            <a:off x="6375400" y="4241800"/>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1" name="Line 108"/>
          <p:cNvSpPr>
            <a:spLocks noChangeShapeType="1"/>
          </p:cNvSpPr>
          <p:nvPr/>
        </p:nvSpPr>
        <p:spPr bwMode="auto">
          <a:xfrm>
            <a:off x="8191500" y="5105400"/>
            <a:ext cx="152400"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2" name="Line 109"/>
          <p:cNvSpPr>
            <a:spLocks noChangeShapeType="1"/>
          </p:cNvSpPr>
          <p:nvPr/>
        </p:nvSpPr>
        <p:spPr bwMode="auto">
          <a:xfrm>
            <a:off x="6426200" y="5054600"/>
            <a:ext cx="152400"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3" name="Line 110"/>
          <p:cNvSpPr>
            <a:spLocks noChangeShapeType="1"/>
          </p:cNvSpPr>
          <p:nvPr/>
        </p:nvSpPr>
        <p:spPr bwMode="auto">
          <a:xfrm flipH="1">
            <a:off x="7011988" y="4991100"/>
            <a:ext cx="214312"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4" name="Line 111"/>
          <p:cNvSpPr>
            <a:spLocks noChangeShapeType="1"/>
          </p:cNvSpPr>
          <p:nvPr/>
        </p:nvSpPr>
        <p:spPr bwMode="auto">
          <a:xfrm flipH="1">
            <a:off x="6110288" y="5016500"/>
            <a:ext cx="214312"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5" name="Line 112"/>
          <p:cNvSpPr>
            <a:spLocks noChangeShapeType="1"/>
          </p:cNvSpPr>
          <p:nvPr/>
        </p:nvSpPr>
        <p:spPr bwMode="auto">
          <a:xfrm>
            <a:off x="7874000" y="3556000"/>
            <a:ext cx="685800" cy="4572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6" name="Line 113"/>
          <p:cNvSpPr>
            <a:spLocks noChangeShapeType="1"/>
          </p:cNvSpPr>
          <p:nvPr/>
        </p:nvSpPr>
        <p:spPr bwMode="auto">
          <a:xfrm flipH="1">
            <a:off x="6870700" y="3543300"/>
            <a:ext cx="76200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7" name="Line 114"/>
          <p:cNvSpPr>
            <a:spLocks noChangeShapeType="1"/>
          </p:cNvSpPr>
          <p:nvPr/>
        </p:nvSpPr>
        <p:spPr bwMode="auto">
          <a:xfrm>
            <a:off x="4953000" y="3581400"/>
            <a:ext cx="685800" cy="4572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8" name="Line 115"/>
          <p:cNvSpPr>
            <a:spLocks noChangeShapeType="1"/>
          </p:cNvSpPr>
          <p:nvPr/>
        </p:nvSpPr>
        <p:spPr bwMode="auto">
          <a:xfrm flipH="1">
            <a:off x="3962400" y="3581400"/>
            <a:ext cx="76200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9" name="Line 116"/>
          <p:cNvSpPr>
            <a:spLocks noChangeShapeType="1"/>
          </p:cNvSpPr>
          <p:nvPr/>
        </p:nvSpPr>
        <p:spPr bwMode="auto">
          <a:xfrm>
            <a:off x="3962400" y="4191000"/>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Line 117"/>
          <p:cNvSpPr>
            <a:spLocks noChangeShapeType="1"/>
          </p:cNvSpPr>
          <p:nvPr/>
        </p:nvSpPr>
        <p:spPr bwMode="auto">
          <a:xfrm flipH="1">
            <a:off x="5334000" y="4191000"/>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1" name="Line 118"/>
          <p:cNvSpPr>
            <a:spLocks noChangeShapeType="1"/>
          </p:cNvSpPr>
          <p:nvPr/>
        </p:nvSpPr>
        <p:spPr bwMode="auto">
          <a:xfrm flipH="1">
            <a:off x="3505200" y="4191000"/>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2" name="Line 119"/>
          <p:cNvSpPr>
            <a:spLocks noChangeShapeType="1"/>
          </p:cNvSpPr>
          <p:nvPr/>
        </p:nvSpPr>
        <p:spPr bwMode="auto">
          <a:xfrm>
            <a:off x="4419600" y="5029200"/>
            <a:ext cx="152400"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3" name="Line 120"/>
          <p:cNvSpPr>
            <a:spLocks noChangeShapeType="1"/>
          </p:cNvSpPr>
          <p:nvPr/>
        </p:nvSpPr>
        <p:spPr bwMode="auto">
          <a:xfrm>
            <a:off x="3505200" y="5029200"/>
            <a:ext cx="152400"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121"/>
          <p:cNvSpPr>
            <a:spLocks noChangeShapeType="1"/>
          </p:cNvSpPr>
          <p:nvPr/>
        </p:nvSpPr>
        <p:spPr bwMode="auto">
          <a:xfrm flipH="1">
            <a:off x="3189288" y="5029200"/>
            <a:ext cx="214312"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5" name="Line 122"/>
          <p:cNvSpPr>
            <a:spLocks noChangeShapeType="1"/>
          </p:cNvSpPr>
          <p:nvPr/>
        </p:nvSpPr>
        <p:spPr bwMode="auto">
          <a:xfrm>
            <a:off x="1447800" y="4953000"/>
            <a:ext cx="6096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6" name="Line 123"/>
          <p:cNvSpPr>
            <a:spLocks noChangeShapeType="1"/>
          </p:cNvSpPr>
          <p:nvPr/>
        </p:nvSpPr>
        <p:spPr bwMode="auto">
          <a:xfrm flipH="1">
            <a:off x="788988" y="4953000"/>
            <a:ext cx="608012"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7" name="Line 124"/>
          <p:cNvSpPr>
            <a:spLocks noChangeShapeType="1"/>
          </p:cNvSpPr>
          <p:nvPr/>
        </p:nvSpPr>
        <p:spPr bwMode="auto">
          <a:xfrm>
            <a:off x="2320925" y="4114800"/>
            <a:ext cx="422275"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8" name="Line 125"/>
          <p:cNvSpPr>
            <a:spLocks noChangeShapeType="1"/>
          </p:cNvSpPr>
          <p:nvPr/>
        </p:nvSpPr>
        <p:spPr bwMode="auto">
          <a:xfrm flipH="1">
            <a:off x="1905000" y="4114800"/>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9" name="Line 126"/>
          <p:cNvSpPr>
            <a:spLocks noChangeShapeType="1"/>
          </p:cNvSpPr>
          <p:nvPr/>
        </p:nvSpPr>
        <p:spPr bwMode="auto">
          <a:xfrm>
            <a:off x="1409700" y="4343400"/>
            <a:ext cx="0"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0" name="Line 127"/>
          <p:cNvSpPr>
            <a:spLocks noChangeShapeType="1"/>
          </p:cNvSpPr>
          <p:nvPr/>
        </p:nvSpPr>
        <p:spPr bwMode="auto">
          <a:xfrm>
            <a:off x="762000" y="4343400"/>
            <a:ext cx="134938"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1" name="Line 128"/>
          <p:cNvSpPr>
            <a:spLocks noChangeShapeType="1"/>
          </p:cNvSpPr>
          <p:nvPr/>
        </p:nvSpPr>
        <p:spPr bwMode="auto">
          <a:xfrm flipH="1">
            <a:off x="571500" y="4343400"/>
            <a:ext cx="112713"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2" name="Line 129"/>
          <p:cNvSpPr>
            <a:spLocks noChangeShapeType="1"/>
          </p:cNvSpPr>
          <p:nvPr/>
        </p:nvSpPr>
        <p:spPr bwMode="auto">
          <a:xfrm>
            <a:off x="1676400" y="3530600"/>
            <a:ext cx="609600" cy="5842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Line 130"/>
          <p:cNvSpPr>
            <a:spLocks noChangeShapeType="1"/>
          </p:cNvSpPr>
          <p:nvPr/>
        </p:nvSpPr>
        <p:spPr bwMode="auto">
          <a:xfrm flipH="1">
            <a:off x="788988" y="3530600"/>
            <a:ext cx="658812" cy="5842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4" name="Oval 131"/>
          <p:cNvSpPr>
            <a:spLocks noChangeArrowheads="1"/>
          </p:cNvSpPr>
          <p:nvPr/>
        </p:nvSpPr>
        <p:spPr bwMode="auto">
          <a:xfrm>
            <a:off x="3048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5</a:t>
            </a:r>
          </a:p>
        </p:txBody>
      </p:sp>
      <p:sp>
        <p:nvSpPr>
          <p:cNvPr id="44065" name="Oval 132"/>
          <p:cNvSpPr>
            <a:spLocks noChangeArrowheads="1"/>
          </p:cNvSpPr>
          <p:nvPr/>
        </p:nvSpPr>
        <p:spPr bwMode="auto">
          <a:xfrm>
            <a:off x="7620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6</a:t>
            </a:r>
          </a:p>
        </p:txBody>
      </p:sp>
      <p:sp>
        <p:nvSpPr>
          <p:cNvPr id="44066" name="Oval 133"/>
          <p:cNvSpPr>
            <a:spLocks noChangeArrowheads="1"/>
          </p:cNvSpPr>
          <p:nvPr/>
        </p:nvSpPr>
        <p:spPr bwMode="auto">
          <a:xfrm>
            <a:off x="12192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7</a:t>
            </a:r>
          </a:p>
        </p:txBody>
      </p:sp>
      <p:sp>
        <p:nvSpPr>
          <p:cNvPr id="44067" name="Oval 134"/>
          <p:cNvSpPr>
            <a:spLocks noChangeArrowheads="1"/>
          </p:cNvSpPr>
          <p:nvPr/>
        </p:nvSpPr>
        <p:spPr bwMode="auto">
          <a:xfrm>
            <a:off x="16764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8</a:t>
            </a:r>
          </a:p>
        </p:txBody>
      </p:sp>
      <p:sp>
        <p:nvSpPr>
          <p:cNvPr id="44068" name="Oval 135"/>
          <p:cNvSpPr>
            <a:spLocks noChangeArrowheads="1"/>
          </p:cNvSpPr>
          <p:nvPr/>
        </p:nvSpPr>
        <p:spPr bwMode="auto">
          <a:xfrm>
            <a:off x="21336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9</a:t>
            </a:r>
          </a:p>
        </p:txBody>
      </p:sp>
      <p:sp>
        <p:nvSpPr>
          <p:cNvPr id="44069" name="Oval 136"/>
          <p:cNvSpPr>
            <a:spLocks noChangeArrowheads="1"/>
          </p:cNvSpPr>
          <p:nvPr/>
        </p:nvSpPr>
        <p:spPr bwMode="auto">
          <a:xfrm>
            <a:off x="25908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10</a:t>
            </a:r>
          </a:p>
        </p:txBody>
      </p:sp>
      <p:sp>
        <p:nvSpPr>
          <p:cNvPr id="44070" name="Oval 137"/>
          <p:cNvSpPr>
            <a:spLocks noChangeArrowheads="1"/>
          </p:cNvSpPr>
          <p:nvPr/>
        </p:nvSpPr>
        <p:spPr bwMode="auto">
          <a:xfrm>
            <a:off x="9906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12</a:t>
            </a:r>
          </a:p>
        </p:txBody>
      </p:sp>
      <p:sp>
        <p:nvSpPr>
          <p:cNvPr id="44071" name="Oval 138"/>
          <p:cNvSpPr>
            <a:spLocks noChangeArrowheads="1"/>
          </p:cNvSpPr>
          <p:nvPr/>
        </p:nvSpPr>
        <p:spPr bwMode="auto">
          <a:xfrm>
            <a:off x="14478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13</a:t>
            </a:r>
          </a:p>
        </p:txBody>
      </p:sp>
      <p:sp>
        <p:nvSpPr>
          <p:cNvPr id="44072" name="Oval 139"/>
          <p:cNvSpPr>
            <a:spLocks noChangeArrowheads="1"/>
          </p:cNvSpPr>
          <p:nvPr/>
        </p:nvSpPr>
        <p:spPr bwMode="auto">
          <a:xfrm>
            <a:off x="19050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14</a:t>
            </a:r>
          </a:p>
        </p:txBody>
      </p:sp>
      <p:sp>
        <p:nvSpPr>
          <p:cNvPr id="44073" name="Oval 140"/>
          <p:cNvSpPr>
            <a:spLocks noChangeArrowheads="1"/>
          </p:cNvSpPr>
          <p:nvPr/>
        </p:nvSpPr>
        <p:spPr bwMode="auto">
          <a:xfrm>
            <a:off x="5334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11</a:t>
            </a:r>
          </a:p>
        </p:txBody>
      </p:sp>
      <p:sp>
        <p:nvSpPr>
          <p:cNvPr id="44074" name="Oval 141"/>
          <p:cNvSpPr>
            <a:spLocks noChangeArrowheads="1"/>
          </p:cNvSpPr>
          <p:nvPr/>
        </p:nvSpPr>
        <p:spPr bwMode="auto">
          <a:xfrm>
            <a:off x="533400" y="3962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p>
        </p:txBody>
      </p:sp>
      <p:sp>
        <p:nvSpPr>
          <p:cNvPr id="44075" name="Oval 142"/>
          <p:cNvSpPr>
            <a:spLocks noChangeArrowheads="1"/>
          </p:cNvSpPr>
          <p:nvPr/>
        </p:nvSpPr>
        <p:spPr bwMode="auto">
          <a:xfrm>
            <a:off x="1219200" y="3962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p>
        </p:txBody>
      </p:sp>
      <p:sp>
        <p:nvSpPr>
          <p:cNvPr id="44076" name="Oval 143"/>
          <p:cNvSpPr>
            <a:spLocks noChangeArrowheads="1"/>
          </p:cNvSpPr>
          <p:nvPr/>
        </p:nvSpPr>
        <p:spPr bwMode="auto">
          <a:xfrm>
            <a:off x="2133600" y="3962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p>
        </p:txBody>
      </p:sp>
      <p:sp>
        <p:nvSpPr>
          <p:cNvPr id="44077" name="Oval 144"/>
          <p:cNvSpPr>
            <a:spLocks noChangeArrowheads="1"/>
          </p:cNvSpPr>
          <p:nvPr/>
        </p:nvSpPr>
        <p:spPr bwMode="auto">
          <a:xfrm>
            <a:off x="1371600" y="3200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p>
        </p:txBody>
      </p:sp>
      <p:sp>
        <p:nvSpPr>
          <p:cNvPr id="44078" name="Line 158"/>
          <p:cNvSpPr>
            <a:spLocks noChangeShapeType="1"/>
          </p:cNvSpPr>
          <p:nvPr/>
        </p:nvSpPr>
        <p:spPr bwMode="auto">
          <a:xfrm>
            <a:off x="2320925" y="4343400"/>
            <a:ext cx="0"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9" name="Line 159"/>
          <p:cNvSpPr>
            <a:spLocks noChangeShapeType="1"/>
          </p:cNvSpPr>
          <p:nvPr/>
        </p:nvSpPr>
        <p:spPr bwMode="auto">
          <a:xfrm flipH="1">
            <a:off x="1246188" y="5105400"/>
            <a:ext cx="125412" cy="304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0" name="Line 160"/>
          <p:cNvSpPr>
            <a:spLocks noChangeShapeType="1"/>
          </p:cNvSpPr>
          <p:nvPr/>
        </p:nvSpPr>
        <p:spPr bwMode="auto">
          <a:xfrm>
            <a:off x="1447800" y="5105400"/>
            <a:ext cx="142875" cy="304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1" name="Oval 161"/>
          <p:cNvSpPr>
            <a:spLocks noChangeArrowheads="1"/>
          </p:cNvSpPr>
          <p:nvPr/>
        </p:nvSpPr>
        <p:spPr bwMode="auto">
          <a:xfrm>
            <a:off x="30480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7</a:t>
            </a:r>
          </a:p>
        </p:txBody>
      </p:sp>
      <p:sp>
        <p:nvSpPr>
          <p:cNvPr id="44082" name="Oval 162"/>
          <p:cNvSpPr>
            <a:spLocks noChangeArrowheads="1"/>
          </p:cNvSpPr>
          <p:nvPr/>
        </p:nvSpPr>
        <p:spPr bwMode="auto">
          <a:xfrm>
            <a:off x="35052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8</a:t>
            </a:r>
          </a:p>
        </p:txBody>
      </p:sp>
      <p:sp>
        <p:nvSpPr>
          <p:cNvPr id="44083" name="Oval 163"/>
          <p:cNvSpPr>
            <a:spLocks noChangeArrowheads="1"/>
          </p:cNvSpPr>
          <p:nvPr/>
        </p:nvSpPr>
        <p:spPr bwMode="auto">
          <a:xfrm>
            <a:off x="3733800" y="3962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p>
        </p:txBody>
      </p:sp>
      <p:sp>
        <p:nvSpPr>
          <p:cNvPr id="44084" name="Oval 164"/>
          <p:cNvSpPr>
            <a:spLocks noChangeArrowheads="1"/>
          </p:cNvSpPr>
          <p:nvPr/>
        </p:nvSpPr>
        <p:spPr bwMode="auto">
          <a:xfrm>
            <a:off x="32766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p>
        </p:txBody>
      </p:sp>
      <p:sp>
        <p:nvSpPr>
          <p:cNvPr id="44085" name="Oval 165"/>
          <p:cNvSpPr>
            <a:spLocks noChangeArrowheads="1"/>
          </p:cNvSpPr>
          <p:nvPr/>
        </p:nvSpPr>
        <p:spPr bwMode="auto">
          <a:xfrm>
            <a:off x="44196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9</a:t>
            </a:r>
          </a:p>
        </p:txBody>
      </p:sp>
      <p:sp>
        <p:nvSpPr>
          <p:cNvPr id="44086" name="Oval 166"/>
          <p:cNvSpPr>
            <a:spLocks noChangeArrowheads="1"/>
          </p:cNvSpPr>
          <p:nvPr/>
        </p:nvSpPr>
        <p:spPr bwMode="auto">
          <a:xfrm>
            <a:off x="41910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5</a:t>
            </a:r>
          </a:p>
        </p:txBody>
      </p:sp>
      <p:sp>
        <p:nvSpPr>
          <p:cNvPr id="44087" name="Oval 167"/>
          <p:cNvSpPr>
            <a:spLocks noChangeArrowheads="1"/>
          </p:cNvSpPr>
          <p:nvPr/>
        </p:nvSpPr>
        <p:spPr bwMode="auto">
          <a:xfrm>
            <a:off x="4648200" y="32766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p>
        </p:txBody>
      </p:sp>
      <p:sp>
        <p:nvSpPr>
          <p:cNvPr id="44088" name="Oval 168"/>
          <p:cNvSpPr>
            <a:spLocks noChangeArrowheads="1"/>
          </p:cNvSpPr>
          <p:nvPr/>
        </p:nvSpPr>
        <p:spPr bwMode="auto">
          <a:xfrm>
            <a:off x="59436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p>
        </p:txBody>
      </p:sp>
      <p:sp>
        <p:nvSpPr>
          <p:cNvPr id="44089" name="Oval 169"/>
          <p:cNvSpPr>
            <a:spLocks noChangeArrowheads="1"/>
          </p:cNvSpPr>
          <p:nvPr/>
        </p:nvSpPr>
        <p:spPr bwMode="auto">
          <a:xfrm>
            <a:off x="64008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5</a:t>
            </a:r>
          </a:p>
        </p:txBody>
      </p:sp>
      <p:sp>
        <p:nvSpPr>
          <p:cNvPr id="44090" name="Oval 170"/>
          <p:cNvSpPr>
            <a:spLocks noChangeArrowheads="1"/>
          </p:cNvSpPr>
          <p:nvPr/>
        </p:nvSpPr>
        <p:spPr bwMode="auto">
          <a:xfrm>
            <a:off x="5562600" y="3962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p>
        </p:txBody>
      </p:sp>
      <p:sp>
        <p:nvSpPr>
          <p:cNvPr id="44091" name="Oval 171"/>
          <p:cNvSpPr>
            <a:spLocks noChangeArrowheads="1"/>
          </p:cNvSpPr>
          <p:nvPr/>
        </p:nvSpPr>
        <p:spPr bwMode="auto">
          <a:xfrm>
            <a:off x="68453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7</a:t>
            </a:r>
          </a:p>
        </p:txBody>
      </p:sp>
      <p:sp>
        <p:nvSpPr>
          <p:cNvPr id="44092" name="Oval 172"/>
          <p:cNvSpPr>
            <a:spLocks noChangeArrowheads="1"/>
          </p:cNvSpPr>
          <p:nvPr/>
        </p:nvSpPr>
        <p:spPr bwMode="auto">
          <a:xfrm>
            <a:off x="6616700" y="39497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6</a:t>
            </a:r>
          </a:p>
        </p:txBody>
      </p:sp>
      <p:sp>
        <p:nvSpPr>
          <p:cNvPr id="44093" name="Oval 173"/>
          <p:cNvSpPr>
            <a:spLocks noChangeArrowheads="1"/>
          </p:cNvSpPr>
          <p:nvPr/>
        </p:nvSpPr>
        <p:spPr bwMode="auto">
          <a:xfrm>
            <a:off x="8432800" y="39370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13</a:t>
            </a:r>
          </a:p>
        </p:txBody>
      </p:sp>
      <p:sp>
        <p:nvSpPr>
          <p:cNvPr id="44094" name="Oval 174"/>
          <p:cNvSpPr>
            <a:spLocks noChangeArrowheads="1"/>
          </p:cNvSpPr>
          <p:nvPr/>
        </p:nvSpPr>
        <p:spPr bwMode="auto">
          <a:xfrm>
            <a:off x="8153400" y="54102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11</a:t>
            </a:r>
          </a:p>
        </p:txBody>
      </p:sp>
      <p:sp>
        <p:nvSpPr>
          <p:cNvPr id="44095" name="Oval 175"/>
          <p:cNvSpPr>
            <a:spLocks noChangeArrowheads="1"/>
          </p:cNvSpPr>
          <p:nvPr/>
        </p:nvSpPr>
        <p:spPr bwMode="auto">
          <a:xfrm>
            <a:off x="7556500" y="32385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9</a:t>
            </a:r>
          </a:p>
        </p:txBody>
      </p:sp>
      <p:sp>
        <p:nvSpPr>
          <p:cNvPr id="44096" name="Oval 176"/>
          <p:cNvSpPr>
            <a:spLocks noChangeArrowheads="1"/>
          </p:cNvSpPr>
          <p:nvPr/>
        </p:nvSpPr>
        <p:spPr bwMode="auto">
          <a:xfrm>
            <a:off x="51054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6</a:t>
            </a:r>
          </a:p>
        </p:txBody>
      </p:sp>
      <p:sp>
        <p:nvSpPr>
          <p:cNvPr id="44097" name="Oval 177"/>
          <p:cNvSpPr>
            <a:spLocks noChangeArrowheads="1"/>
          </p:cNvSpPr>
          <p:nvPr/>
        </p:nvSpPr>
        <p:spPr bwMode="auto">
          <a:xfrm>
            <a:off x="61722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p>
        </p:txBody>
      </p:sp>
      <p:sp>
        <p:nvSpPr>
          <p:cNvPr id="44098" name="Oval 178"/>
          <p:cNvSpPr>
            <a:spLocks noChangeArrowheads="1"/>
          </p:cNvSpPr>
          <p:nvPr/>
        </p:nvSpPr>
        <p:spPr bwMode="auto">
          <a:xfrm>
            <a:off x="70485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8</a:t>
            </a:r>
          </a:p>
        </p:txBody>
      </p:sp>
      <p:sp>
        <p:nvSpPr>
          <p:cNvPr id="44099" name="Oval 179"/>
          <p:cNvSpPr>
            <a:spLocks noChangeArrowheads="1"/>
          </p:cNvSpPr>
          <p:nvPr/>
        </p:nvSpPr>
        <p:spPr bwMode="auto">
          <a:xfrm>
            <a:off x="7937500" y="4724400"/>
            <a:ext cx="381000" cy="381000"/>
          </a:xfrm>
          <a:prstGeom prst="ellipse">
            <a:avLst/>
          </a:prstGeom>
          <a:solidFill>
            <a:schemeClr val="bg1"/>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10</a:t>
            </a:r>
          </a:p>
        </p:txBody>
      </p:sp>
      <p:sp>
        <p:nvSpPr>
          <p:cNvPr id="44100" name="Text Box 200"/>
          <p:cNvSpPr txBox="1">
            <a:spLocks noChangeArrowheads="1"/>
          </p:cNvSpPr>
          <p:nvPr/>
        </p:nvSpPr>
        <p:spPr bwMode="auto">
          <a:xfrm>
            <a:off x="644525" y="5943600"/>
            <a:ext cx="8428038" cy="5413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395" eaLnBrk="0" hangingPunct="0">
              <a:defRPr>
                <a:solidFill>
                  <a:schemeClr val="tx1"/>
                </a:solidFill>
                <a:latin typeface="Arial" panose="020B0604020202090204" pitchFamily="34" charset="0"/>
                <a:ea typeface="幼圆" panose="02010509060101010101" pitchFamily="49" charset="-122"/>
              </a:defRPr>
            </a:lvl1pPr>
            <a:lvl2pPr marL="742950" indent="-285750" defTabSz="1128395" eaLnBrk="0" hangingPunct="0">
              <a:defRPr>
                <a:solidFill>
                  <a:schemeClr val="tx1"/>
                </a:solidFill>
                <a:latin typeface="Arial" panose="020B0604020202090204" pitchFamily="34" charset="0"/>
                <a:ea typeface="幼圆" panose="02010509060101010101" pitchFamily="49" charset="-122"/>
              </a:defRPr>
            </a:lvl2pPr>
            <a:lvl3pPr marL="1143000" indent="-228600" defTabSz="1128395" eaLnBrk="0" hangingPunct="0">
              <a:defRPr>
                <a:solidFill>
                  <a:schemeClr val="tx1"/>
                </a:solidFill>
                <a:latin typeface="Arial" panose="020B0604020202090204" pitchFamily="34" charset="0"/>
                <a:ea typeface="幼圆" panose="02010509060101010101" pitchFamily="49" charset="-122"/>
              </a:defRPr>
            </a:lvl3pPr>
            <a:lvl4pPr marL="1600200" indent="-228600" defTabSz="1128395" eaLnBrk="0" hangingPunct="0">
              <a:defRPr>
                <a:solidFill>
                  <a:schemeClr val="tx1"/>
                </a:solidFill>
                <a:latin typeface="Arial" panose="020B0604020202090204" pitchFamily="34" charset="0"/>
                <a:ea typeface="幼圆" panose="02010509060101010101" pitchFamily="49" charset="-122"/>
              </a:defRPr>
            </a:lvl4pPr>
            <a:lvl5pPr marL="2057400" indent="-228600" defTabSz="1128395" eaLnBrk="0" hangingPunct="0">
              <a:defRPr>
                <a:solidFill>
                  <a:schemeClr val="tx1"/>
                </a:solidFill>
                <a:latin typeface="Arial" panose="020B0604020202090204" pitchFamily="34" charset="0"/>
                <a:ea typeface="幼圆" panose="02010509060101010101" pitchFamily="49" charset="-122"/>
              </a:defRPr>
            </a:lvl5pPr>
            <a:lvl6pPr marL="2514600" indent="-228600" defTabSz="1128395"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defTabSz="1128395"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defTabSz="1128395"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defTabSz="1128395"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800">
                <a:solidFill>
                  <a:srgbClr val="FFFF00"/>
                </a:solidFill>
                <a:ea typeface="楷体_GB2312" pitchFamily="49" charset="-122"/>
              </a:rPr>
              <a:t>Tree                  Binary Tree        Binary Search Tree</a:t>
            </a:r>
            <a:endParaRPr kumimoji="1" lang="en-US" altLang="zh-CN" sz="2800">
              <a:solidFill>
                <a:srgbClr val="FFFF00"/>
              </a:solidFill>
              <a:ea typeface="隶书" panose="02010509060101010101" pitchFamily="49" charset="-122"/>
            </a:endParaRPr>
          </a:p>
        </p:txBody>
      </p:sp>
      <p:sp>
        <p:nvSpPr>
          <p:cNvPr id="44101" name="Rectangle 203"/>
          <p:cNvSpPr>
            <a:spLocks noGrp="1" noChangeArrowheads="1"/>
          </p:cNvSpPr>
          <p:nvPr>
            <p:ph type="title"/>
          </p:nvPr>
        </p:nvSpPr>
        <p:spPr>
          <a:noFill/>
        </p:spPr>
        <p:txBody>
          <a:bodyPr/>
          <a:lstStyle/>
          <a:p>
            <a:pPr eaLnBrk="1" hangingPunct="1"/>
            <a:r>
              <a:rPr lang="en-US" altLang="zh-CN" sz="3600" dirty="0"/>
              <a:t>Basic relationship between elements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pPr>
              <a:defRPr/>
            </a:pPr>
            <a:endParaRPr lang="en-US" altLang="zh-CN"/>
          </a:p>
          <a:p>
            <a:pPr>
              <a:defRPr/>
            </a:pPr>
            <a:fld id="{CC9EDC9C-7C6C-46CE-8F7E-E90D92191610}" type="slidenum">
              <a:rPr lang="en-US" altLang="zh-CN"/>
              <a:t>26</a:t>
            </a:fld>
            <a:endParaRPr lang="en-US" altLang="zh-CN"/>
          </a:p>
        </p:txBody>
      </p:sp>
      <p:sp>
        <p:nvSpPr>
          <p:cNvPr id="50180" name="Rectangle 3"/>
          <p:cNvSpPr>
            <a:spLocks noChangeArrowheads="1"/>
          </p:cNvSpPr>
          <p:nvPr/>
        </p:nvSpPr>
        <p:spPr bwMode="auto">
          <a:xfrm>
            <a:off x="631825" y="2216785"/>
            <a:ext cx="7848600" cy="206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dirty="0">
                <a:solidFill>
                  <a:srgbClr val="FFFF00"/>
                </a:solidFill>
              </a:rPr>
              <a:t>Tree &amp; binary tree (</a:t>
            </a:r>
            <a:r>
              <a:rPr kumimoji="1" lang="zh-CN" altLang="en-US" sz="3200" dirty="0">
                <a:solidFill>
                  <a:srgbClr val="FFFF00"/>
                </a:solidFill>
              </a:rPr>
              <a:t>树与二叉树</a:t>
            </a:r>
            <a:r>
              <a:rPr kumimoji="1" lang="en-US" altLang="zh-CN" sz="3200" dirty="0">
                <a:solidFill>
                  <a:srgbClr val="FFFF00"/>
                </a:solidFill>
              </a:rPr>
              <a:t>)</a:t>
            </a:r>
            <a:r>
              <a:rPr kumimoji="1" lang="zh-CN" altLang="en-US" sz="2400" b="1" dirty="0"/>
              <a:t>：</a:t>
            </a:r>
            <a:r>
              <a:rPr kumimoji="1" lang="zh-CN" altLang="en-US" sz="2400" dirty="0"/>
              <a:t>树和二叉树都属</a:t>
            </a:r>
            <a:r>
              <a:rPr kumimoji="1" lang="en-US" altLang="zh-CN" sz="2400" dirty="0"/>
              <a:t>”</a:t>
            </a:r>
            <a:r>
              <a:rPr kumimoji="1" lang="zh-CN" altLang="en-US" sz="2400" dirty="0"/>
              <a:t>树形结构</a:t>
            </a:r>
            <a:r>
              <a:rPr kumimoji="1" lang="en-US" altLang="zh-CN" sz="2400" dirty="0"/>
              <a:t>”</a:t>
            </a:r>
            <a:r>
              <a:rPr kumimoji="1" lang="zh-CN" altLang="en-US" sz="2400" dirty="0"/>
              <a:t>，在逻辑上表示了结点的层次关系，是一种非线性结构。许多实际的和理论的问题中都可以抽象出某种树形结构来。</a:t>
            </a:r>
            <a:br>
              <a:rPr kumimoji="1" lang="zh-CN" altLang="en-US" sz="2400" dirty="0"/>
            </a:br>
            <a:endParaRPr kumimoji="1" lang="zh-CN" altLang="en-US" sz="2400" dirty="0"/>
          </a:p>
        </p:txBody>
      </p:sp>
      <p:sp>
        <p:nvSpPr>
          <p:cNvPr id="49156" name="Rectangle 4"/>
          <p:cNvSpPr>
            <a:spLocks noGrp="1" noChangeArrowheads="1"/>
          </p:cNvSpPr>
          <p:nvPr/>
        </p:nvSpPr>
        <p:spPr>
          <a:xfrm>
            <a:off x="160020" y="278130"/>
            <a:ext cx="8791575" cy="1139825"/>
          </a:xfrm>
          <a:prstGeom prst="rect">
            <a:avLst/>
          </a:prstGeom>
          <a:noFill/>
          <a:ln>
            <a:noFill/>
          </a:ln>
          <a:effectLst/>
        </p:spPr>
        <p:txBody>
          <a:bodyPr vert="horz" wrap="square" lIns="91440" tIns="45720" rIns="91440" bIns="45720" numCol="1" anchor="ctr" anchorCtr="1" compatLnSpc="1"/>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a:lstStyle>
          <a:p>
            <a:pPr eaLnBrk="1" hangingPunct="1"/>
            <a:r>
              <a:rPr lang="en-US" altLang="zh-CN" sz="4000"/>
              <a:t>Main structures learned in this course (</a:t>
            </a:r>
            <a:r>
              <a:rPr lang="zh-CN" altLang="en-US" sz="4000"/>
              <a:t>本课程涉及的主要结构</a:t>
            </a:r>
            <a:r>
              <a:rPr lang="en-US" altLang="zh-CN" sz="400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1"/>
          </p:nvPr>
        </p:nvSpPr>
        <p:spPr/>
        <p:txBody>
          <a:bodyPr/>
          <a:lstStyle/>
          <a:p>
            <a:pPr>
              <a:defRPr/>
            </a:pPr>
            <a:endParaRPr lang="en-US" altLang="zh-CN"/>
          </a:p>
          <a:p>
            <a:pPr>
              <a:defRPr/>
            </a:pPr>
            <a:fld id="{6FD4AB04-3FB7-4402-9837-F88994FBE3B2}" type="slidenum">
              <a:rPr lang="en-US" altLang="zh-CN"/>
              <a:t>27</a:t>
            </a:fld>
            <a:endParaRPr lang="en-US" altLang="zh-CN"/>
          </a:p>
        </p:txBody>
      </p:sp>
      <p:sp>
        <p:nvSpPr>
          <p:cNvPr id="46084" name="Rectangle 62"/>
          <p:cNvSpPr>
            <a:spLocks noGrp="1" noChangeArrowheads="1"/>
          </p:cNvSpPr>
          <p:nvPr>
            <p:ph type="body" idx="1"/>
          </p:nvPr>
        </p:nvSpPr>
        <p:spPr>
          <a:xfrm>
            <a:off x="684000" y="1620000"/>
            <a:ext cx="7489825" cy="4365625"/>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solidFill>
                  <a:srgbClr val="FFFF00"/>
                </a:solidFill>
                <a:latin typeface="Arial" panose="020B0604020202090204" pitchFamily="34" charset="0"/>
              </a:rPr>
              <a:t>Graph (Net)</a:t>
            </a:r>
            <a:r>
              <a:rPr lang="zh-CN" altLang="en-US" dirty="0">
                <a:latin typeface="Arial" panose="020B0604020202090204" pitchFamily="34" charset="0"/>
              </a:rPr>
              <a:t> </a:t>
            </a:r>
            <a:r>
              <a:rPr lang="en-US" altLang="zh-CN" dirty="0">
                <a:latin typeface="Arial" panose="020B0604020202090204" pitchFamily="34" charset="0"/>
              </a:rPr>
              <a:t>-</a:t>
            </a:r>
            <a:r>
              <a:rPr lang="zh-CN" altLang="en-US" dirty="0">
                <a:latin typeface="Arial" panose="020B0604020202090204" pitchFamily="34" charset="0"/>
              </a:rPr>
              <a:t> </a:t>
            </a:r>
            <a:r>
              <a:rPr lang="en-US" altLang="zh-CN" dirty="0">
                <a:latin typeface="Arial" panose="020B0604020202090204" pitchFamily="34" charset="0"/>
              </a:rPr>
              <a:t>example</a:t>
            </a:r>
          </a:p>
        </p:txBody>
      </p:sp>
      <p:sp>
        <p:nvSpPr>
          <p:cNvPr id="46141" name="Rectangle 120"/>
          <p:cNvSpPr>
            <a:spLocks noGrp="1" noChangeArrowheads="1"/>
          </p:cNvSpPr>
          <p:nvPr>
            <p:ph type="title"/>
          </p:nvPr>
        </p:nvSpPr>
        <p:spPr>
          <a:noFill/>
        </p:spPr>
        <p:txBody>
          <a:bodyPr/>
          <a:lstStyle/>
          <a:p>
            <a:pPr eaLnBrk="1" hangingPunct="1"/>
            <a:r>
              <a:rPr lang="en-US" altLang="zh-CN" sz="3600" dirty="0"/>
              <a:t>Basic relationship between elements</a:t>
            </a:r>
          </a:p>
        </p:txBody>
      </p:sp>
      <p:pic>
        <p:nvPicPr>
          <p:cNvPr id="1843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0390" y="2324735"/>
            <a:ext cx="4702810" cy="405701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1"/>
          </p:nvPr>
        </p:nvSpPr>
        <p:spPr/>
        <p:txBody>
          <a:bodyPr/>
          <a:lstStyle/>
          <a:p>
            <a:pPr>
              <a:defRPr/>
            </a:pPr>
            <a:endParaRPr lang="en-US" altLang="zh-CN"/>
          </a:p>
          <a:p>
            <a:pPr>
              <a:defRPr/>
            </a:pPr>
            <a:fld id="{6FD4AB04-3FB7-4402-9837-F88994FBE3B2}" type="slidenum">
              <a:rPr lang="en-US" altLang="zh-CN"/>
              <a:t>28</a:t>
            </a:fld>
            <a:endParaRPr lang="en-US" altLang="zh-CN"/>
          </a:p>
        </p:txBody>
      </p:sp>
      <p:sp>
        <p:nvSpPr>
          <p:cNvPr id="46084" name="Rectangle 62"/>
          <p:cNvSpPr>
            <a:spLocks noGrp="1" noChangeArrowheads="1"/>
          </p:cNvSpPr>
          <p:nvPr>
            <p:ph type="body" idx="1"/>
          </p:nvPr>
        </p:nvSpPr>
        <p:spPr>
          <a:xfrm>
            <a:off x="684000" y="1620000"/>
            <a:ext cx="7489825" cy="4365625"/>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solidFill>
                  <a:srgbClr val="FFFF00"/>
                </a:solidFill>
                <a:latin typeface="Arial" panose="020B0604020202090204" pitchFamily="34" charset="0"/>
              </a:rPr>
              <a:t>Graph (Net)</a:t>
            </a:r>
            <a:r>
              <a:rPr lang="zh-CN" altLang="en-US" dirty="0">
                <a:latin typeface="Arial" panose="020B0604020202090204" pitchFamily="34" charset="0"/>
              </a:rPr>
              <a:t> </a:t>
            </a:r>
            <a:r>
              <a:rPr lang="en-US" altLang="zh-CN" dirty="0">
                <a:latin typeface="Arial" panose="020B0604020202090204" pitchFamily="34" charset="0"/>
              </a:rPr>
              <a:t>-</a:t>
            </a:r>
            <a:r>
              <a:rPr lang="zh-CN" altLang="en-US" dirty="0">
                <a:latin typeface="Arial" panose="020B0604020202090204" pitchFamily="34" charset="0"/>
              </a:rPr>
              <a:t> </a:t>
            </a:r>
            <a:r>
              <a:rPr lang="en-US" altLang="zh-CN" dirty="0">
                <a:latin typeface="Arial" panose="020B0604020202090204" pitchFamily="34" charset="0"/>
              </a:rPr>
              <a:t>representation</a:t>
            </a:r>
          </a:p>
        </p:txBody>
      </p:sp>
      <p:sp>
        <p:nvSpPr>
          <p:cNvPr id="46085" name="Line 63"/>
          <p:cNvSpPr>
            <a:spLocks noChangeShapeType="1"/>
          </p:cNvSpPr>
          <p:nvPr/>
        </p:nvSpPr>
        <p:spPr bwMode="auto">
          <a:xfrm flipH="1">
            <a:off x="2362200" y="3352800"/>
            <a:ext cx="533400" cy="7620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6" name="Line 64"/>
          <p:cNvSpPr>
            <a:spLocks noChangeShapeType="1"/>
          </p:cNvSpPr>
          <p:nvPr/>
        </p:nvSpPr>
        <p:spPr bwMode="auto">
          <a:xfrm flipH="1">
            <a:off x="3200400" y="4495800"/>
            <a:ext cx="685800" cy="9144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7" name="Line 65"/>
          <p:cNvSpPr>
            <a:spLocks noChangeShapeType="1"/>
          </p:cNvSpPr>
          <p:nvPr/>
        </p:nvSpPr>
        <p:spPr bwMode="auto">
          <a:xfrm flipH="1">
            <a:off x="1524000" y="4419600"/>
            <a:ext cx="609600" cy="9906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Line 66"/>
          <p:cNvSpPr>
            <a:spLocks noChangeShapeType="1"/>
          </p:cNvSpPr>
          <p:nvPr/>
        </p:nvSpPr>
        <p:spPr bwMode="auto">
          <a:xfrm>
            <a:off x="2286000" y="4419600"/>
            <a:ext cx="685800" cy="9906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Oval 67"/>
          <p:cNvSpPr>
            <a:spLocks noChangeArrowheads="1"/>
          </p:cNvSpPr>
          <p:nvPr/>
        </p:nvSpPr>
        <p:spPr bwMode="auto">
          <a:xfrm>
            <a:off x="1143000" y="2971800"/>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0" name="Text Box 68"/>
          <p:cNvSpPr txBox="1">
            <a:spLocks noChangeArrowheads="1"/>
          </p:cNvSpPr>
          <p:nvPr/>
        </p:nvSpPr>
        <p:spPr bwMode="auto">
          <a:xfrm>
            <a:off x="1219200" y="2970213"/>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1</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091" name="Oval 69"/>
          <p:cNvSpPr>
            <a:spLocks noChangeArrowheads="1"/>
          </p:cNvSpPr>
          <p:nvPr/>
        </p:nvSpPr>
        <p:spPr bwMode="auto">
          <a:xfrm>
            <a:off x="2819400" y="2971800"/>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2" name="Oval 70"/>
          <p:cNvSpPr>
            <a:spLocks noChangeArrowheads="1"/>
          </p:cNvSpPr>
          <p:nvPr/>
        </p:nvSpPr>
        <p:spPr bwMode="auto">
          <a:xfrm>
            <a:off x="1143000" y="5334000"/>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Oval 71"/>
          <p:cNvSpPr>
            <a:spLocks noChangeArrowheads="1"/>
          </p:cNvSpPr>
          <p:nvPr/>
        </p:nvSpPr>
        <p:spPr bwMode="auto">
          <a:xfrm>
            <a:off x="2819400" y="5334000"/>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Line 72"/>
          <p:cNvSpPr>
            <a:spLocks noChangeShapeType="1"/>
          </p:cNvSpPr>
          <p:nvPr/>
        </p:nvSpPr>
        <p:spPr bwMode="auto">
          <a:xfrm>
            <a:off x="1371600" y="3429000"/>
            <a:ext cx="0" cy="1905000"/>
          </a:xfrm>
          <a:prstGeom prst="line">
            <a:avLst/>
          </a:prstGeom>
          <a:noFill/>
          <a:ln w="28575">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Line 73"/>
          <p:cNvSpPr>
            <a:spLocks noChangeShapeType="1"/>
          </p:cNvSpPr>
          <p:nvPr/>
        </p:nvSpPr>
        <p:spPr bwMode="auto">
          <a:xfrm>
            <a:off x="1600200" y="5562600"/>
            <a:ext cx="1219200" cy="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Line 74"/>
          <p:cNvSpPr>
            <a:spLocks noChangeShapeType="1"/>
          </p:cNvSpPr>
          <p:nvPr/>
        </p:nvSpPr>
        <p:spPr bwMode="auto">
          <a:xfrm>
            <a:off x="1600200" y="3200400"/>
            <a:ext cx="1219200" cy="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Oval 75"/>
          <p:cNvSpPr>
            <a:spLocks noChangeArrowheads="1"/>
          </p:cNvSpPr>
          <p:nvPr/>
        </p:nvSpPr>
        <p:spPr bwMode="auto">
          <a:xfrm>
            <a:off x="1981200" y="4038600"/>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Oval 76"/>
          <p:cNvSpPr>
            <a:spLocks noChangeArrowheads="1"/>
          </p:cNvSpPr>
          <p:nvPr/>
        </p:nvSpPr>
        <p:spPr bwMode="auto">
          <a:xfrm>
            <a:off x="3733800" y="4114800"/>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Line 77"/>
          <p:cNvSpPr>
            <a:spLocks noChangeShapeType="1"/>
          </p:cNvSpPr>
          <p:nvPr/>
        </p:nvSpPr>
        <p:spPr bwMode="auto">
          <a:xfrm>
            <a:off x="3200400" y="3352800"/>
            <a:ext cx="609600" cy="8382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0" name="Line 78"/>
          <p:cNvSpPr>
            <a:spLocks noChangeShapeType="1"/>
          </p:cNvSpPr>
          <p:nvPr/>
        </p:nvSpPr>
        <p:spPr bwMode="auto">
          <a:xfrm>
            <a:off x="1524000" y="3352800"/>
            <a:ext cx="533400" cy="7620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1" name="Line 79"/>
          <p:cNvSpPr>
            <a:spLocks noChangeShapeType="1"/>
          </p:cNvSpPr>
          <p:nvPr/>
        </p:nvSpPr>
        <p:spPr bwMode="auto">
          <a:xfrm>
            <a:off x="3048000" y="3429000"/>
            <a:ext cx="0" cy="1905000"/>
          </a:xfrm>
          <a:prstGeom prst="line">
            <a:avLst/>
          </a:prstGeom>
          <a:noFill/>
          <a:ln w="28575">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2" name="Text Box 80"/>
          <p:cNvSpPr txBox="1">
            <a:spLocks noChangeArrowheads="1"/>
          </p:cNvSpPr>
          <p:nvPr/>
        </p:nvSpPr>
        <p:spPr bwMode="auto">
          <a:xfrm>
            <a:off x="2895600" y="2970213"/>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2</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03" name="Text Box 81"/>
          <p:cNvSpPr txBox="1">
            <a:spLocks noChangeArrowheads="1"/>
          </p:cNvSpPr>
          <p:nvPr/>
        </p:nvSpPr>
        <p:spPr bwMode="auto">
          <a:xfrm>
            <a:off x="1219200" y="5334000"/>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5</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04" name="Text Box 82"/>
          <p:cNvSpPr txBox="1">
            <a:spLocks noChangeArrowheads="1"/>
          </p:cNvSpPr>
          <p:nvPr/>
        </p:nvSpPr>
        <p:spPr bwMode="auto">
          <a:xfrm>
            <a:off x="2057400" y="4038600"/>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6</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05" name="Text Box 83"/>
          <p:cNvSpPr txBox="1">
            <a:spLocks noChangeArrowheads="1"/>
          </p:cNvSpPr>
          <p:nvPr/>
        </p:nvSpPr>
        <p:spPr bwMode="auto">
          <a:xfrm>
            <a:off x="2895600" y="5334000"/>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4</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06" name="Text Box 84"/>
          <p:cNvSpPr txBox="1">
            <a:spLocks noChangeArrowheads="1"/>
          </p:cNvSpPr>
          <p:nvPr/>
        </p:nvSpPr>
        <p:spPr bwMode="auto">
          <a:xfrm>
            <a:off x="3810000" y="4114800"/>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3</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07" name="Line 85"/>
          <p:cNvSpPr>
            <a:spLocks noChangeShapeType="1"/>
          </p:cNvSpPr>
          <p:nvPr/>
        </p:nvSpPr>
        <p:spPr bwMode="auto">
          <a:xfrm flipH="1">
            <a:off x="6781800" y="3354388"/>
            <a:ext cx="533400" cy="7620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8" name="Line 86"/>
          <p:cNvSpPr>
            <a:spLocks noChangeShapeType="1"/>
          </p:cNvSpPr>
          <p:nvPr/>
        </p:nvSpPr>
        <p:spPr bwMode="auto">
          <a:xfrm flipH="1">
            <a:off x="7620000" y="4497388"/>
            <a:ext cx="685800" cy="9144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9" name="Line 87"/>
          <p:cNvSpPr>
            <a:spLocks noChangeShapeType="1"/>
          </p:cNvSpPr>
          <p:nvPr/>
        </p:nvSpPr>
        <p:spPr bwMode="auto">
          <a:xfrm flipH="1">
            <a:off x="5943600" y="4421188"/>
            <a:ext cx="609600" cy="9906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0" name="Line 88"/>
          <p:cNvSpPr>
            <a:spLocks noChangeShapeType="1"/>
          </p:cNvSpPr>
          <p:nvPr/>
        </p:nvSpPr>
        <p:spPr bwMode="auto">
          <a:xfrm>
            <a:off x="6705600" y="4421188"/>
            <a:ext cx="685800" cy="9906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1" name="Oval 89"/>
          <p:cNvSpPr>
            <a:spLocks noChangeArrowheads="1"/>
          </p:cNvSpPr>
          <p:nvPr/>
        </p:nvSpPr>
        <p:spPr bwMode="auto">
          <a:xfrm>
            <a:off x="5562600" y="2973388"/>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2" name="Text Box 90"/>
          <p:cNvSpPr txBox="1">
            <a:spLocks noChangeArrowheads="1"/>
          </p:cNvSpPr>
          <p:nvPr/>
        </p:nvSpPr>
        <p:spPr bwMode="auto">
          <a:xfrm>
            <a:off x="5638800" y="2971800"/>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1</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13" name="Oval 91"/>
          <p:cNvSpPr>
            <a:spLocks noChangeArrowheads="1"/>
          </p:cNvSpPr>
          <p:nvPr/>
        </p:nvSpPr>
        <p:spPr bwMode="auto">
          <a:xfrm>
            <a:off x="7239000" y="2973388"/>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4" name="Oval 92"/>
          <p:cNvSpPr>
            <a:spLocks noChangeArrowheads="1"/>
          </p:cNvSpPr>
          <p:nvPr/>
        </p:nvSpPr>
        <p:spPr bwMode="auto">
          <a:xfrm>
            <a:off x="5562600" y="5335588"/>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5" name="Oval 93"/>
          <p:cNvSpPr>
            <a:spLocks noChangeArrowheads="1"/>
          </p:cNvSpPr>
          <p:nvPr/>
        </p:nvSpPr>
        <p:spPr bwMode="auto">
          <a:xfrm>
            <a:off x="7239000" y="5335588"/>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6" name="Line 94"/>
          <p:cNvSpPr>
            <a:spLocks noChangeShapeType="1"/>
          </p:cNvSpPr>
          <p:nvPr/>
        </p:nvSpPr>
        <p:spPr bwMode="auto">
          <a:xfrm>
            <a:off x="5791200" y="3430588"/>
            <a:ext cx="0" cy="1905000"/>
          </a:xfrm>
          <a:prstGeom prst="line">
            <a:avLst/>
          </a:prstGeom>
          <a:noFill/>
          <a:ln w="28575">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7" name="Line 95"/>
          <p:cNvSpPr>
            <a:spLocks noChangeShapeType="1"/>
          </p:cNvSpPr>
          <p:nvPr/>
        </p:nvSpPr>
        <p:spPr bwMode="auto">
          <a:xfrm>
            <a:off x="6019800" y="5564188"/>
            <a:ext cx="1219200" cy="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8" name="Line 96"/>
          <p:cNvSpPr>
            <a:spLocks noChangeShapeType="1"/>
          </p:cNvSpPr>
          <p:nvPr/>
        </p:nvSpPr>
        <p:spPr bwMode="auto">
          <a:xfrm>
            <a:off x="6019800" y="3201988"/>
            <a:ext cx="1219200" cy="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9" name="Oval 97"/>
          <p:cNvSpPr>
            <a:spLocks noChangeArrowheads="1"/>
          </p:cNvSpPr>
          <p:nvPr/>
        </p:nvSpPr>
        <p:spPr bwMode="auto">
          <a:xfrm>
            <a:off x="8153400" y="4116388"/>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0" name="Line 98"/>
          <p:cNvSpPr>
            <a:spLocks noChangeShapeType="1"/>
          </p:cNvSpPr>
          <p:nvPr/>
        </p:nvSpPr>
        <p:spPr bwMode="auto">
          <a:xfrm>
            <a:off x="7620000" y="3354388"/>
            <a:ext cx="609600" cy="8382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1" name="Line 99"/>
          <p:cNvSpPr>
            <a:spLocks noChangeShapeType="1"/>
          </p:cNvSpPr>
          <p:nvPr/>
        </p:nvSpPr>
        <p:spPr bwMode="auto">
          <a:xfrm>
            <a:off x="5943600" y="3354388"/>
            <a:ext cx="533400" cy="762000"/>
          </a:xfrm>
          <a:prstGeom prst="line">
            <a:avLst/>
          </a:prstGeom>
          <a:noFill/>
          <a:ln w="38100">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2" name="Line 100"/>
          <p:cNvSpPr>
            <a:spLocks noChangeShapeType="1"/>
          </p:cNvSpPr>
          <p:nvPr/>
        </p:nvSpPr>
        <p:spPr bwMode="auto">
          <a:xfrm>
            <a:off x="7467600" y="3430588"/>
            <a:ext cx="0" cy="1905000"/>
          </a:xfrm>
          <a:prstGeom prst="line">
            <a:avLst/>
          </a:prstGeom>
          <a:noFill/>
          <a:ln w="28575">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3" name="Text Box 101"/>
          <p:cNvSpPr txBox="1">
            <a:spLocks noChangeArrowheads="1"/>
          </p:cNvSpPr>
          <p:nvPr/>
        </p:nvSpPr>
        <p:spPr bwMode="auto">
          <a:xfrm>
            <a:off x="7315200" y="2971800"/>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2</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24" name="Text Box 102"/>
          <p:cNvSpPr txBox="1">
            <a:spLocks noChangeArrowheads="1"/>
          </p:cNvSpPr>
          <p:nvPr/>
        </p:nvSpPr>
        <p:spPr bwMode="auto">
          <a:xfrm>
            <a:off x="5638800" y="5335588"/>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5</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25" name="Text Box 103"/>
          <p:cNvSpPr txBox="1">
            <a:spLocks noChangeArrowheads="1"/>
          </p:cNvSpPr>
          <p:nvPr/>
        </p:nvSpPr>
        <p:spPr bwMode="auto">
          <a:xfrm>
            <a:off x="7315200" y="5335588"/>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4</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26" name="Text Box 104"/>
          <p:cNvSpPr txBox="1">
            <a:spLocks noChangeArrowheads="1"/>
          </p:cNvSpPr>
          <p:nvPr/>
        </p:nvSpPr>
        <p:spPr bwMode="auto">
          <a:xfrm>
            <a:off x="8229600" y="4116388"/>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3</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27" name="Oval 105"/>
          <p:cNvSpPr>
            <a:spLocks noChangeArrowheads="1"/>
          </p:cNvSpPr>
          <p:nvPr/>
        </p:nvSpPr>
        <p:spPr bwMode="auto">
          <a:xfrm>
            <a:off x="6400800" y="4038600"/>
            <a:ext cx="457200" cy="457200"/>
          </a:xfrm>
          <a:prstGeom prst="ellipse">
            <a:avLst/>
          </a:prstGeom>
          <a:gradFill rotWithShape="0">
            <a:gsLst>
              <a:gs pos="0">
                <a:srgbClr val="00CC00"/>
              </a:gs>
              <a:gs pos="100000">
                <a:srgbClr val="005E00"/>
              </a:gs>
            </a:gsLst>
            <a:path path="rect">
              <a:fillToRect r="100000" b="100000"/>
            </a:path>
          </a:gra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8" name="Text Box 106"/>
          <p:cNvSpPr txBox="1">
            <a:spLocks noChangeArrowheads="1"/>
          </p:cNvSpPr>
          <p:nvPr/>
        </p:nvSpPr>
        <p:spPr bwMode="auto">
          <a:xfrm>
            <a:off x="6477000" y="4040188"/>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FF99"/>
                </a:solidFill>
                <a:ea typeface="隶书" panose="02010509060101010101" pitchFamily="49" charset="-122"/>
              </a:rPr>
              <a:t>6</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29" name="Text Box 107"/>
          <p:cNvSpPr txBox="1">
            <a:spLocks noChangeArrowheads="1"/>
          </p:cNvSpPr>
          <p:nvPr/>
        </p:nvSpPr>
        <p:spPr bwMode="auto">
          <a:xfrm>
            <a:off x="5267325" y="4114800"/>
            <a:ext cx="52387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0000"/>
                </a:solidFill>
                <a:ea typeface="隶书" panose="02010509060101010101" pitchFamily="49" charset="-122"/>
              </a:rPr>
              <a:t>11</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30" name="Text Box 108"/>
          <p:cNvSpPr txBox="1">
            <a:spLocks noChangeArrowheads="1"/>
          </p:cNvSpPr>
          <p:nvPr/>
        </p:nvSpPr>
        <p:spPr bwMode="auto">
          <a:xfrm>
            <a:off x="5876925" y="4495800"/>
            <a:ext cx="52387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0000"/>
                </a:solidFill>
                <a:ea typeface="隶书" panose="02010509060101010101" pitchFamily="49" charset="-122"/>
              </a:rPr>
              <a:t>33</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31" name="Text Box 109"/>
          <p:cNvSpPr txBox="1">
            <a:spLocks noChangeArrowheads="1"/>
          </p:cNvSpPr>
          <p:nvPr/>
        </p:nvSpPr>
        <p:spPr bwMode="auto">
          <a:xfrm>
            <a:off x="6334125" y="5562600"/>
            <a:ext cx="52387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0000"/>
                </a:solidFill>
                <a:ea typeface="隶书" panose="02010509060101010101" pitchFamily="49" charset="-122"/>
              </a:rPr>
              <a:t>18</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32" name="Text Box 110"/>
          <p:cNvSpPr txBox="1">
            <a:spLocks noChangeArrowheads="1"/>
          </p:cNvSpPr>
          <p:nvPr/>
        </p:nvSpPr>
        <p:spPr bwMode="auto">
          <a:xfrm>
            <a:off x="6943725" y="4495800"/>
            <a:ext cx="52387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0000"/>
                </a:solidFill>
                <a:ea typeface="隶书" panose="02010509060101010101" pitchFamily="49" charset="-122"/>
              </a:rPr>
              <a:t>14</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33" name="Text Box 111"/>
          <p:cNvSpPr txBox="1">
            <a:spLocks noChangeArrowheads="1"/>
          </p:cNvSpPr>
          <p:nvPr/>
        </p:nvSpPr>
        <p:spPr bwMode="auto">
          <a:xfrm>
            <a:off x="7477125" y="4114800"/>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0000"/>
                </a:solidFill>
                <a:ea typeface="隶书" panose="02010509060101010101" pitchFamily="49" charset="-122"/>
              </a:rPr>
              <a:t>6</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34" name="Text Box 112"/>
          <p:cNvSpPr txBox="1">
            <a:spLocks noChangeArrowheads="1"/>
          </p:cNvSpPr>
          <p:nvPr/>
        </p:nvSpPr>
        <p:spPr bwMode="auto">
          <a:xfrm>
            <a:off x="7924800" y="4876800"/>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0000"/>
                </a:solidFill>
                <a:ea typeface="隶书" panose="02010509060101010101" pitchFamily="49" charset="-122"/>
              </a:rPr>
              <a:t>6</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35" name="Text Box 113"/>
          <p:cNvSpPr txBox="1">
            <a:spLocks noChangeArrowheads="1"/>
          </p:cNvSpPr>
          <p:nvPr/>
        </p:nvSpPr>
        <p:spPr bwMode="auto">
          <a:xfrm>
            <a:off x="7924800" y="3429000"/>
            <a:ext cx="354013"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0000"/>
                </a:solidFill>
                <a:ea typeface="隶书" panose="02010509060101010101" pitchFamily="49" charset="-122"/>
              </a:rPr>
              <a:t>5</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36" name="Text Box 114"/>
          <p:cNvSpPr txBox="1">
            <a:spLocks noChangeArrowheads="1"/>
          </p:cNvSpPr>
          <p:nvPr/>
        </p:nvSpPr>
        <p:spPr bwMode="auto">
          <a:xfrm>
            <a:off x="6334125" y="2743200"/>
            <a:ext cx="52387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0000"/>
                </a:solidFill>
                <a:ea typeface="隶书" panose="02010509060101010101" pitchFamily="49" charset="-122"/>
              </a:rPr>
              <a:t>16</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37" name="Text Box 115"/>
          <p:cNvSpPr txBox="1">
            <a:spLocks noChangeArrowheads="1"/>
          </p:cNvSpPr>
          <p:nvPr/>
        </p:nvSpPr>
        <p:spPr bwMode="auto">
          <a:xfrm>
            <a:off x="5791200" y="3657600"/>
            <a:ext cx="52387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0000"/>
                </a:solidFill>
                <a:ea typeface="隶书" panose="02010509060101010101" pitchFamily="49" charset="-122"/>
              </a:rPr>
              <a:t>19</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38" name="Text Box 116"/>
          <p:cNvSpPr txBox="1">
            <a:spLocks noChangeArrowheads="1"/>
          </p:cNvSpPr>
          <p:nvPr/>
        </p:nvSpPr>
        <p:spPr bwMode="auto">
          <a:xfrm>
            <a:off x="6638925" y="3352800"/>
            <a:ext cx="52387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b="1">
                <a:solidFill>
                  <a:srgbClr val="FF0000"/>
                </a:solidFill>
                <a:ea typeface="隶书" panose="02010509060101010101" pitchFamily="49" charset="-122"/>
              </a:rPr>
              <a:t>21</a:t>
            </a:r>
            <a:endParaRPr kumimoji="1" lang="en-US" altLang="zh-CN" sz="3200">
              <a:solidFill>
                <a:srgbClr val="000000"/>
              </a:solidFill>
              <a:latin typeface="Times New Roman" panose="02020503050405090304" pitchFamily="18" charset="0"/>
              <a:ea typeface="隶书" panose="02010509060101010101" pitchFamily="49" charset="-122"/>
            </a:endParaRPr>
          </a:p>
        </p:txBody>
      </p:sp>
      <p:sp>
        <p:nvSpPr>
          <p:cNvPr id="46141" name="Rectangle 120"/>
          <p:cNvSpPr>
            <a:spLocks noGrp="1" noChangeArrowheads="1"/>
          </p:cNvSpPr>
          <p:nvPr>
            <p:ph type="title"/>
          </p:nvPr>
        </p:nvSpPr>
        <p:spPr>
          <a:noFill/>
        </p:spPr>
        <p:txBody>
          <a:bodyPr/>
          <a:lstStyle/>
          <a:p>
            <a:pPr eaLnBrk="1" hangingPunct="1"/>
            <a:r>
              <a:rPr lang="en-US" altLang="zh-CN" sz="3600" dirty="0"/>
              <a:t>Basic relationship between elements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a:defRPr/>
            </a:pPr>
            <a:endParaRPr lang="en-US" altLang="zh-CN"/>
          </a:p>
          <a:p>
            <a:pPr>
              <a:defRPr/>
            </a:pPr>
            <a:fld id="{AD699ECF-BA68-4172-86C3-DDED8C0723F5}" type="slidenum">
              <a:rPr lang="en-US" altLang="zh-CN"/>
              <a:t>29</a:t>
            </a:fld>
            <a:endParaRPr lang="en-US" altLang="zh-CN"/>
          </a:p>
        </p:txBody>
      </p:sp>
      <p:sp>
        <p:nvSpPr>
          <p:cNvPr id="51204" name="Rectangle 1026"/>
          <p:cNvSpPr>
            <a:spLocks noChangeArrowheads="1"/>
          </p:cNvSpPr>
          <p:nvPr/>
        </p:nvSpPr>
        <p:spPr bwMode="auto">
          <a:xfrm>
            <a:off x="598488" y="1811020"/>
            <a:ext cx="7913687" cy="206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dirty="0">
                <a:solidFill>
                  <a:srgbClr val="FFFF00"/>
                </a:solidFill>
              </a:rPr>
              <a:t>Graph /Net (</a:t>
            </a:r>
            <a:r>
              <a:rPr kumimoji="1" lang="zh-CN" altLang="en-US" sz="3200" dirty="0">
                <a:solidFill>
                  <a:srgbClr val="FFFF00"/>
                </a:solidFill>
              </a:rPr>
              <a:t>图</a:t>
            </a:r>
            <a:r>
              <a:rPr kumimoji="1" lang="en-US" altLang="zh-CN" sz="3200" dirty="0">
                <a:solidFill>
                  <a:srgbClr val="FFFF00"/>
                </a:solidFill>
              </a:rPr>
              <a:t>)</a:t>
            </a:r>
            <a:r>
              <a:rPr kumimoji="1" lang="zh-CN" altLang="en-US" sz="2400" dirty="0"/>
              <a:t>：图是一种较复杂的结构，它包括一个结点集合和一个边集合，边集合中每条边联系着两个结点。信息可以存储在结点里，也可以存储在边里。许多实际问题中的数据可以用图表示，如公路网络、通信网络、不同事物间的联系，等等。</a:t>
            </a:r>
          </a:p>
        </p:txBody>
      </p:sp>
      <p:sp>
        <p:nvSpPr>
          <p:cNvPr id="49156" name="Rectangle 4"/>
          <p:cNvSpPr>
            <a:spLocks noGrp="1" noChangeArrowheads="1"/>
          </p:cNvSpPr>
          <p:nvPr/>
        </p:nvSpPr>
        <p:spPr>
          <a:xfrm>
            <a:off x="160020" y="278130"/>
            <a:ext cx="8791575" cy="1139825"/>
          </a:xfrm>
          <a:prstGeom prst="rect">
            <a:avLst/>
          </a:prstGeom>
          <a:noFill/>
          <a:ln>
            <a:noFill/>
          </a:ln>
          <a:effectLst/>
        </p:spPr>
        <p:txBody>
          <a:bodyPr vert="horz" wrap="square" lIns="91440" tIns="45720" rIns="91440" bIns="45720" numCol="1" anchor="ctr" anchorCtr="1" compatLnSpc="1"/>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a:lstStyle>
          <a:p>
            <a:pPr eaLnBrk="1" hangingPunct="1"/>
            <a:r>
              <a:rPr lang="en-US" altLang="zh-CN" sz="4000"/>
              <a:t>Main structures learned in this course (</a:t>
            </a:r>
            <a:r>
              <a:rPr lang="zh-CN" altLang="en-US" sz="4000"/>
              <a:t>本课程涉及的主要结构</a:t>
            </a:r>
            <a:r>
              <a:rPr lang="en-US" altLang="zh-CN" sz="40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826A9CAA-43AD-4F8D-92EB-DE4E94685389}" type="slidenum">
              <a:rPr lang="en-US" altLang="zh-CN"/>
              <a:t>3</a:t>
            </a:fld>
            <a:endParaRPr lang="en-US" altLang="zh-CN"/>
          </a:p>
        </p:txBody>
      </p:sp>
      <p:sp>
        <p:nvSpPr>
          <p:cNvPr id="5124" name="Rectangle 2"/>
          <p:cNvSpPr>
            <a:spLocks noGrp="1" noChangeArrowheads="1"/>
          </p:cNvSpPr>
          <p:nvPr>
            <p:ph type="title"/>
          </p:nvPr>
        </p:nvSpPr>
        <p:spPr/>
        <p:txBody>
          <a:bodyPr/>
          <a:lstStyle/>
          <a:p>
            <a:pPr eaLnBrk="1" hangingPunct="1"/>
            <a:r>
              <a:rPr lang="en-US" altLang="zh-CN" dirty="0"/>
              <a:t>A good example</a:t>
            </a:r>
          </a:p>
        </p:txBody>
      </p:sp>
      <p:sp>
        <p:nvSpPr>
          <p:cNvPr id="512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a:t>float r1=1.0, i1=2.0, r2=3.0, i2=4.0, r3, i3;</a:t>
            </a:r>
          </a:p>
          <a:p>
            <a:pPr eaLnBrk="1" hangingPunct="1">
              <a:buFont typeface="Wingdings" panose="05000000000000000000" pitchFamily="2" charset="2"/>
              <a:buNone/>
            </a:pPr>
            <a:r>
              <a:rPr lang="en-US" altLang="zh-CN" dirty="0"/>
              <a:t>r3=r1+r2;</a:t>
            </a:r>
          </a:p>
          <a:p>
            <a:pPr eaLnBrk="1" hangingPunct="1">
              <a:buFont typeface="Wingdings" panose="05000000000000000000" pitchFamily="2" charset="2"/>
              <a:buNone/>
            </a:pPr>
            <a:r>
              <a:rPr lang="en-US" altLang="zh-CN" dirty="0"/>
              <a:t>i3=i1+i2;</a:t>
            </a:r>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zh-CN" altLang="en-US" dirty="0"/>
              <a:t>存在的问题：缺少封装性</a:t>
            </a:r>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r>
              <a:rPr lang="zh-CN" altLang="en-US" sz="2400" dirty="0"/>
              <a:t>函数的封装（模块化、信息隐藏、安全、复用、简洁、可读）</a:t>
            </a:r>
            <a:r>
              <a:rPr lang="en-US" altLang="zh-CN" sz="2400" dirty="0"/>
              <a:t>=&gt; </a:t>
            </a:r>
            <a:r>
              <a:rPr lang="zh-CN" altLang="en-US" sz="2400" dirty="0"/>
              <a:t>数据的封装</a:t>
            </a:r>
            <a:endParaRPr lang="en-US" altLang="zh-CN" dirty="0"/>
          </a:p>
          <a:p>
            <a:pPr eaLnBrk="1" hangingPunct="1">
              <a:buFont typeface="Wingdings" panose="05000000000000000000" pitchFamily="2" charset="2"/>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466F2532-E7FC-44DF-B681-1FCD80F7C681}" type="slidenum">
              <a:rPr lang="en-US" altLang="zh-CN"/>
              <a:t>30</a:t>
            </a:fld>
            <a:endParaRPr lang="en-US" altLang="zh-CN"/>
          </a:p>
        </p:txBody>
      </p:sp>
      <p:sp>
        <p:nvSpPr>
          <p:cNvPr id="38916" name="Rectangle 2"/>
          <p:cNvSpPr>
            <a:spLocks noGrp="1" noChangeArrowheads="1"/>
          </p:cNvSpPr>
          <p:nvPr>
            <p:ph type="title"/>
          </p:nvPr>
        </p:nvSpPr>
        <p:spPr/>
        <p:txBody>
          <a:bodyPr/>
          <a:lstStyle/>
          <a:p>
            <a:pPr eaLnBrk="1" hangingPunct="1"/>
            <a:r>
              <a:rPr lang="en-US" altLang="zh-CN"/>
              <a:t>Definitions &amp; notations</a:t>
            </a:r>
          </a:p>
        </p:txBody>
      </p:sp>
      <p:sp>
        <p:nvSpPr>
          <p:cNvPr id="38917" name="Rectangle 3"/>
          <p:cNvSpPr>
            <a:spLocks noChangeArrowheads="1"/>
          </p:cNvSpPr>
          <p:nvPr/>
        </p:nvSpPr>
        <p:spPr bwMode="auto">
          <a:xfrm>
            <a:off x="683568" y="4731874"/>
            <a:ext cx="8153400" cy="1000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400" b="1" dirty="0">
                <a:solidFill>
                  <a:srgbClr val="FFFF00"/>
                </a:solidFill>
                <a:latin typeface="Times New Roman" panose="02020503050405090304" pitchFamily="18" charset="0"/>
              </a:rPr>
              <a:t>数据结构</a:t>
            </a:r>
            <a:r>
              <a:rPr kumimoji="1" lang="en-US" altLang="zh-CN" sz="2400" b="1" dirty="0">
                <a:latin typeface="Times New Roman" panose="02020503050405090304" pitchFamily="18" charset="0"/>
              </a:rPr>
              <a:t>(Data Structure)</a:t>
            </a:r>
            <a:r>
              <a:rPr kumimoji="1" lang="zh-CN" altLang="en-US" sz="2400" b="1" dirty="0">
                <a:latin typeface="Times New Roman" panose="02020503050405090304" pitchFamily="18" charset="0"/>
              </a:rPr>
              <a:t>：</a:t>
            </a:r>
            <a:r>
              <a:rPr kumimoji="1" lang="zh-CN" altLang="en-US" sz="2400" dirty="0">
                <a:latin typeface="Times New Roman" panose="02020503050405090304" pitchFamily="18" charset="0"/>
              </a:rPr>
              <a:t>是相互之间存</a:t>
            </a:r>
            <a:r>
              <a:rPr kumimoji="1" lang="zh-CN" altLang="en-US" sz="2400" dirty="0">
                <a:solidFill>
                  <a:schemeClr val="tx1"/>
                </a:solidFill>
                <a:latin typeface="Times New Roman" panose="02020503050405090304" pitchFamily="18" charset="0"/>
              </a:rPr>
              <a:t>在</a:t>
            </a:r>
            <a:r>
              <a:rPr kumimoji="1" lang="zh-CN" altLang="en-US" sz="2400" b="1" dirty="0">
                <a:solidFill>
                  <a:schemeClr val="tx1"/>
                </a:solidFill>
                <a:latin typeface="Times New Roman" panose="02020503050405090304" pitchFamily="18" charset="0"/>
              </a:rPr>
              <a:t>一种或多种特	定关系</a:t>
            </a:r>
            <a:r>
              <a:rPr kumimoji="1" lang="zh-CN" altLang="en-US" sz="2400" dirty="0">
                <a:latin typeface="Times New Roman" panose="02020503050405090304" pitchFamily="18" charset="0"/>
              </a:rPr>
              <a:t>的</a:t>
            </a:r>
            <a:r>
              <a:rPr kumimoji="1" lang="zh-CN" altLang="en-US" sz="2400" b="1" i="1" u="sng" dirty="0">
                <a:latin typeface="Times New Roman" panose="02020503050405090304" pitchFamily="18" charset="0"/>
              </a:rPr>
              <a:t>数据元素</a:t>
            </a:r>
            <a:r>
              <a:rPr kumimoji="1" lang="zh-CN" altLang="en-US" sz="2400" dirty="0">
                <a:latin typeface="Times New Roman" panose="02020503050405090304" pitchFamily="18" charset="0"/>
              </a:rPr>
              <a:t>的</a:t>
            </a:r>
            <a:r>
              <a:rPr kumimoji="1" lang="zh-CN" altLang="en-US" sz="2400" b="1" u="sng" dirty="0">
                <a:latin typeface="Times New Roman" panose="02020503050405090304" pitchFamily="18" charset="0"/>
              </a:rPr>
              <a:t>集合</a:t>
            </a:r>
            <a:r>
              <a:rPr kumimoji="1" lang="zh-CN" altLang="en-US" sz="2400" dirty="0">
                <a:latin typeface="Times New Roman" panose="02020503050405090304" pitchFamily="18" charset="0"/>
              </a:rPr>
              <a:t>。</a:t>
            </a:r>
          </a:p>
        </p:txBody>
      </p:sp>
      <p:sp>
        <p:nvSpPr>
          <p:cNvPr id="198660" name="Rectangle 4"/>
          <p:cNvSpPr>
            <a:spLocks noChangeArrowheads="1"/>
          </p:cNvSpPr>
          <p:nvPr/>
        </p:nvSpPr>
        <p:spPr bwMode="auto">
          <a:xfrm>
            <a:off x="2644775" y="6059537"/>
            <a:ext cx="3908425" cy="519112"/>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9999"/>
                </a:solidFill>
                <a:miter lim="800000"/>
                <a:headEnd/>
                <a:tailEnd/>
              </a14:hiddenLine>
            </a:ext>
          </a:extLst>
        </p:spPr>
        <p:txBody>
          <a:bodyPr wrap="none">
            <a:spAutoFit/>
          </a:bodyPr>
          <a:lstStyle/>
          <a:p>
            <a:pPr>
              <a:defRPr/>
            </a:pPr>
            <a:r>
              <a:rPr lang="en-US" altLang="zh-CN" sz="2800" b="1">
                <a:solidFill>
                  <a:srgbClr val="FFFF00"/>
                </a:solidFill>
                <a:effectLst>
                  <a:outerShdw blurRad="38100" dist="38100" dir="2700000" algn="tl">
                    <a:srgbClr val="000000"/>
                  </a:outerShdw>
                </a:effectLst>
                <a:latin typeface="Times New Roman" panose="02020503050405090304" pitchFamily="18" charset="0"/>
                <a:ea typeface="仿宋_GB2312" pitchFamily="49" charset="-122"/>
              </a:rPr>
              <a:t>Data_Structure = {D, R}</a:t>
            </a:r>
          </a:p>
        </p:txBody>
      </p:sp>
      <p:sp>
        <p:nvSpPr>
          <p:cNvPr id="2" name="矩形 1">
            <a:extLst>
              <a:ext uri="{FF2B5EF4-FFF2-40B4-BE49-F238E27FC236}">
                <a16:creationId xmlns:a16="http://schemas.microsoft.com/office/drawing/2014/main" id="{8EBEAC0A-65CF-69B6-BF57-FFF864856195}"/>
              </a:ext>
            </a:extLst>
          </p:cNvPr>
          <p:cNvSpPr/>
          <p:nvPr/>
        </p:nvSpPr>
        <p:spPr bwMode="auto">
          <a:xfrm>
            <a:off x="2231740" y="1609306"/>
            <a:ext cx="2232248" cy="2448272"/>
          </a:xfrm>
          <a:prstGeom prst="rect">
            <a:avLst/>
          </a:prstGeom>
          <a:noFill/>
          <a:ln w="19050"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3" name="文本框 2">
            <a:extLst>
              <a:ext uri="{FF2B5EF4-FFF2-40B4-BE49-F238E27FC236}">
                <a16:creationId xmlns:a16="http://schemas.microsoft.com/office/drawing/2014/main" id="{A663469B-E7F8-FEFC-656A-E5A052B8874C}"/>
              </a:ext>
            </a:extLst>
          </p:cNvPr>
          <p:cNvSpPr txBox="1"/>
          <p:nvPr/>
        </p:nvSpPr>
        <p:spPr>
          <a:xfrm>
            <a:off x="2375756" y="1825330"/>
            <a:ext cx="1944216" cy="1723549"/>
          </a:xfrm>
          <a:prstGeom prst="rect">
            <a:avLst/>
          </a:prstGeom>
          <a:noFill/>
        </p:spPr>
        <p:txBody>
          <a:bodyPr wrap="square" rtlCol="0">
            <a:spAutoFit/>
          </a:bodyPr>
          <a:lstStyle/>
          <a:p>
            <a:pPr algn="ctr">
              <a:spcAft>
                <a:spcPts val="1200"/>
              </a:spcAft>
            </a:pPr>
            <a:r>
              <a:rPr lang="zh-CN" altLang="en-US" sz="2400" b="1" dirty="0">
                <a:solidFill>
                  <a:srgbClr val="FFFF00"/>
                </a:solidFill>
              </a:rPr>
              <a:t>数据</a:t>
            </a:r>
            <a:endParaRPr lang="en-US" altLang="zh-CN" sz="2400" b="1" dirty="0">
              <a:solidFill>
                <a:srgbClr val="FFFF00"/>
              </a:solidFill>
            </a:endParaRPr>
          </a:p>
          <a:p>
            <a:pPr algn="ctr"/>
            <a:r>
              <a:rPr lang="zh-CN" altLang="en-US" sz="2400" dirty="0"/>
              <a:t>数据元素</a:t>
            </a:r>
            <a:endParaRPr lang="en-US" altLang="zh-CN" sz="2400" dirty="0"/>
          </a:p>
          <a:p>
            <a:pPr algn="ctr"/>
            <a:r>
              <a:rPr lang="zh-CN" altLang="en-US" sz="2400" dirty="0"/>
              <a:t>数据项</a:t>
            </a:r>
            <a:endParaRPr lang="en-US" altLang="zh-CN" sz="2400" dirty="0"/>
          </a:p>
          <a:p>
            <a:pPr algn="ctr"/>
            <a:r>
              <a:rPr lang="zh-CN" altLang="en-US" sz="2400" dirty="0"/>
              <a:t>数据对象</a:t>
            </a:r>
          </a:p>
        </p:txBody>
      </p:sp>
      <p:sp>
        <p:nvSpPr>
          <p:cNvPr id="4" name="矩形 3">
            <a:extLst>
              <a:ext uri="{FF2B5EF4-FFF2-40B4-BE49-F238E27FC236}">
                <a16:creationId xmlns:a16="http://schemas.microsoft.com/office/drawing/2014/main" id="{AAC82033-A7C1-9D7C-3DCB-3B2472FD2664}"/>
              </a:ext>
            </a:extLst>
          </p:cNvPr>
          <p:cNvSpPr/>
          <p:nvPr/>
        </p:nvSpPr>
        <p:spPr bwMode="auto">
          <a:xfrm>
            <a:off x="4860032" y="1618830"/>
            <a:ext cx="2232248" cy="2438748"/>
          </a:xfrm>
          <a:prstGeom prst="rect">
            <a:avLst/>
          </a:prstGeom>
          <a:noFill/>
          <a:ln w="19050"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6" name="文本框 5">
            <a:extLst>
              <a:ext uri="{FF2B5EF4-FFF2-40B4-BE49-F238E27FC236}">
                <a16:creationId xmlns:a16="http://schemas.microsoft.com/office/drawing/2014/main" id="{6CE142EF-6D84-0197-6411-E95BB73B0270}"/>
              </a:ext>
            </a:extLst>
          </p:cNvPr>
          <p:cNvSpPr txBox="1"/>
          <p:nvPr/>
        </p:nvSpPr>
        <p:spPr>
          <a:xfrm>
            <a:off x="5004048" y="1834854"/>
            <a:ext cx="1944216" cy="2092881"/>
          </a:xfrm>
          <a:prstGeom prst="rect">
            <a:avLst/>
          </a:prstGeom>
          <a:noFill/>
        </p:spPr>
        <p:txBody>
          <a:bodyPr wrap="square" rtlCol="0">
            <a:spAutoFit/>
          </a:bodyPr>
          <a:lstStyle/>
          <a:p>
            <a:pPr algn="ctr">
              <a:spcAft>
                <a:spcPts val="1200"/>
              </a:spcAft>
            </a:pPr>
            <a:r>
              <a:rPr lang="zh-CN" altLang="en-US" sz="2400" b="1" dirty="0">
                <a:solidFill>
                  <a:srgbClr val="FFFF00"/>
                </a:solidFill>
              </a:rPr>
              <a:t>结构</a:t>
            </a:r>
            <a:endParaRPr lang="en-US" altLang="zh-CN" sz="2400" b="1" dirty="0">
              <a:solidFill>
                <a:srgbClr val="FFFF00"/>
              </a:solidFill>
            </a:endParaRPr>
          </a:p>
          <a:p>
            <a:pPr algn="ctr"/>
            <a:r>
              <a:rPr lang="zh-CN" altLang="en-US" sz="2400" dirty="0"/>
              <a:t>集合</a:t>
            </a:r>
            <a:endParaRPr lang="en-US" altLang="zh-CN" sz="2400" dirty="0"/>
          </a:p>
          <a:p>
            <a:pPr algn="ctr"/>
            <a:r>
              <a:rPr lang="zh-CN" altLang="en-US" sz="2400" dirty="0"/>
              <a:t>线性表</a:t>
            </a:r>
            <a:endParaRPr lang="en-US" altLang="zh-CN" sz="2400" dirty="0"/>
          </a:p>
          <a:p>
            <a:pPr algn="ctr"/>
            <a:r>
              <a:rPr lang="zh-CN" altLang="en-US" sz="2400" dirty="0"/>
              <a:t>树</a:t>
            </a:r>
            <a:endParaRPr lang="en-US" altLang="zh-CN" sz="2400" dirty="0"/>
          </a:p>
          <a:p>
            <a:pPr algn="ctr"/>
            <a:r>
              <a:rPr lang="zh-CN" altLang="en-US" sz="2400" dirty="0"/>
              <a:t>图</a:t>
            </a:r>
          </a:p>
        </p:txBody>
      </p:sp>
      <p:sp>
        <p:nvSpPr>
          <p:cNvPr id="7" name="右大括号 6">
            <a:extLst>
              <a:ext uri="{FF2B5EF4-FFF2-40B4-BE49-F238E27FC236}">
                <a16:creationId xmlns:a16="http://schemas.microsoft.com/office/drawing/2014/main" id="{C5662F2F-EC74-C7EA-75CC-4082EB8468C8}"/>
              </a:ext>
            </a:extLst>
          </p:cNvPr>
          <p:cNvSpPr/>
          <p:nvPr/>
        </p:nvSpPr>
        <p:spPr bwMode="auto">
          <a:xfrm rot="5400000">
            <a:off x="4463594" y="3053467"/>
            <a:ext cx="432836" cy="2664296"/>
          </a:xfrm>
          <a:prstGeom prst="rightBrace">
            <a:avLst/>
          </a:prstGeom>
          <a:noFill/>
          <a:ln w="19050"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C79A49FB-31CC-4C56-944E-D3BEEFE36878}" type="slidenum">
              <a:rPr lang="en-US" altLang="zh-CN"/>
              <a:t>31</a:t>
            </a:fld>
            <a:endParaRPr lang="en-US" altLang="zh-CN"/>
          </a:p>
        </p:txBody>
      </p:sp>
      <p:sp>
        <p:nvSpPr>
          <p:cNvPr id="12292" name="Rectangle 3"/>
          <p:cNvSpPr>
            <a:spLocks noGrp="1" noChangeArrowheads="1"/>
          </p:cNvSpPr>
          <p:nvPr>
            <p:ph type="title"/>
          </p:nvPr>
        </p:nvSpPr>
        <p:spPr/>
        <p:txBody>
          <a:bodyPr/>
          <a:lstStyle/>
          <a:p>
            <a:pPr eaLnBrk="1" hangingPunct="1"/>
            <a:r>
              <a:rPr lang="en-US" altLang="zh-CN"/>
              <a:t>Contents</a:t>
            </a:r>
          </a:p>
        </p:txBody>
      </p:sp>
      <p:sp>
        <p:nvSpPr>
          <p:cNvPr id="12293" name="Rectangle 5"/>
          <p:cNvSpPr>
            <a:spLocks noGrp="1" noChangeArrowheads="1"/>
          </p:cNvSpPr>
          <p:nvPr>
            <p:ph type="body" idx="1"/>
          </p:nvPr>
        </p:nvSpPr>
        <p:spPr/>
        <p:txBody>
          <a:bodyPr/>
          <a:lstStyle/>
          <a:p>
            <a:pPr eaLnBrk="1" hangingPunct="1">
              <a:lnSpc>
                <a:spcPct val="90000"/>
              </a:lnSpc>
            </a:pPr>
            <a:r>
              <a:rPr lang="en-US" altLang="zh-CN" dirty="0">
                <a:latin typeface="Arial" panose="020B0604020202090204" pitchFamily="34" charset="0"/>
              </a:rPr>
              <a:t>1.1 Data Structure</a:t>
            </a:r>
          </a:p>
          <a:p>
            <a:pPr eaLnBrk="1" hangingPunct="1">
              <a:lnSpc>
                <a:spcPct val="90000"/>
              </a:lnSpc>
            </a:pPr>
            <a:r>
              <a:rPr lang="en-US" altLang="zh-CN" dirty="0">
                <a:solidFill>
                  <a:srgbClr val="FFFF00"/>
                </a:solidFill>
                <a:latin typeface="Arial" panose="020B0604020202090204" pitchFamily="34" charset="0"/>
              </a:rPr>
              <a:t>1.2 Abstract Data Type (ADT) </a:t>
            </a:r>
          </a:p>
          <a:p>
            <a:pPr eaLnBrk="1" hangingPunct="1">
              <a:lnSpc>
                <a:spcPct val="90000"/>
              </a:lnSpc>
            </a:pPr>
            <a:r>
              <a:rPr lang="en-US" altLang="zh-CN" dirty="0">
                <a:latin typeface="Arial" panose="020B0604020202090204" pitchFamily="34" charset="0"/>
              </a:rPr>
              <a:t>1.3 Problem Solving</a:t>
            </a:r>
          </a:p>
          <a:p>
            <a:pPr eaLnBrk="1" hangingPunct="1">
              <a:lnSpc>
                <a:spcPct val="90000"/>
              </a:lnSpc>
            </a:pPr>
            <a:r>
              <a:rPr lang="en-US" altLang="zh-CN" dirty="0">
                <a:latin typeface="Arial" panose="020B0604020202090204" pitchFamily="34" charset="0"/>
                <a:sym typeface="+mn-ea"/>
              </a:rPr>
              <a:t>1.4 Algorithm Efficiency Analysis</a:t>
            </a:r>
            <a:endParaRPr lang="en-US" altLang="zh-CN" dirty="0">
              <a:latin typeface="Arial" panose="020B0604020202090204" pitchFamily="34" charset="0"/>
            </a:endParaRPr>
          </a:p>
          <a:p>
            <a:pPr eaLnBrk="1" hangingPunct="1">
              <a:lnSpc>
                <a:spcPct val="90000"/>
              </a:lnSpc>
            </a:pPr>
            <a:r>
              <a:rPr lang="en-US" altLang="zh-CN" dirty="0">
                <a:latin typeface="Arial" panose="020B0604020202090204" pitchFamily="34" charset="0"/>
              </a:rPr>
              <a:t>Reviews of C language</a:t>
            </a:r>
          </a:p>
          <a:p>
            <a:pPr eaLnBrk="1" hangingPunct="1">
              <a:lnSpc>
                <a:spcPct val="90000"/>
              </a:lnSpc>
            </a:pPr>
            <a:r>
              <a:rPr lang="en-US" altLang="zh-CN" dirty="0">
                <a:latin typeface="Arial" panose="020B0604020202090204" pitchFamily="34" charset="0"/>
              </a:rPr>
              <a:t>Conclusion</a:t>
            </a:r>
          </a:p>
        </p:txBody>
      </p:sp>
      <p:sp>
        <p:nvSpPr>
          <p:cNvPr id="2" name="三角形 1"/>
          <p:cNvSpPr/>
          <p:nvPr/>
        </p:nvSpPr>
        <p:spPr bwMode="auto">
          <a:xfrm>
            <a:off x="4355976" y="1772816"/>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7" name="三角形 6"/>
          <p:cNvSpPr/>
          <p:nvPr/>
        </p:nvSpPr>
        <p:spPr bwMode="auto">
          <a:xfrm>
            <a:off x="6409184" y="2276872"/>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8" name="三角形 7"/>
          <p:cNvSpPr/>
          <p:nvPr/>
        </p:nvSpPr>
        <p:spPr bwMode="auto">
          <a:xfrm>
            <a:off x="6876256" y="2275125"/>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9" name="三角形 8"/>
          <p:cNvSpPr/>
          <p:nvPr/>
        </p:nvSpPr>
        <p:spPr bwMode="auto">
          <a:xfrm>
            <a:off x="6908517" y="3356992"/>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0A2794A3-F63C-4E36-8737-97D607A047BC}" type="slidenum">
              <a:rPr lang="en-US" altLang="zh-CN"/>
              <a:t>32</a:t>
            </a:fld>
            <a:endParaRPr lang="en-US" altLang="zh-CN"/>
          </a:p>
        </p:txBody>
      </p:sp>
      <p:sp>
        <p:nvSpPr>
          <p:cNvPr id="52228" name="Rectangle 5"/>
          <p:cNvSpPr>
            <a:spLocks noGrp="1" noChangeArrowheads="1"/>
          </p:cNvSpPr>
          <p:nvPr>
            <p:ph type="title"/>
          </p:nvPr>
        </p:nvSpPr>
        <p:spPr/>
        <p:txBody>
          <a:bodyPr/>
          <a:lstStyle/>
          <a:p>
            <a:pPr eaLnBrk="1" hangingPunct="1"/>
            <a:r>
              <a:rPr lang="en-US" altLang="zh-CN" sz="3600" dirty="0"/>
              <a:t>Abstract data type (ADT)</a:t>
            </a:r>
            <a:br>
              <a:rPr lang="en-US" altLang="zh-CN" sz="3600" dirty="0"/>
            </a:br>
            <a:r>
              <a:rPr lang="zh-CN" altLang="en-US" sz="3600" dirty="0"/>
              <a:t>抽象数据类型</a:t>
            </a:r>
          </a:p>
        </p:txBody>
      </p:sp>
      <p:sp>
        <p:nvSpPr>
          <p:cNvPr id="52229" name="Rectangle 10"/>
          <p:cNvSpPr>
            <a:spLocks noGrp="1" noChangeArrowheads="1"/>
          </p:cNvSpPr>
          <p:nvPr>
            <p:ph type="body" idx="1"/>
          </p:nvPr>
        </p:nvSpPr>
        <p:spPr>
          <a:xfrm>
            <a:off x="456883" y="1740218"/>
            <a:ext cx="8226425" cy="4570412"/>
          </a:xfrm>
          <a:noFill/>
        </p:spPr>
        <p:txBody>
          <a:bodyPr/>
          <a:lstStyle/>
          <a:p>
            <a:pPr eaLnBrk="1" hangingPunct="1"/>
            <a:r>
              <a:rPr lang="en-US" altLang="zh-CN" sz="2800" u="sng" dirty="0">
                <a:solidFill>
                  <a:srgbClr val="FFFF00"/>
                </a:solidFill>
                <a:latin typeface="Arial" panose="020B0604020202090204" pitchFamily="34" charset="0"/>
              </a:rPr>
              <a:t>Abstract Data Type</a:t>
            </a:r>
            <a:r>
              <a:rPr lang="en-US" altLang="zh-CN" sz="2800" dirty="0">
                <a:latin typeface="Arial" panose="020B0604020202090204" pitchFamily="34" charset="0"/>
              </a:rPr>
              <a:t>  (ADT): a definition for a data type solely in terms of a set of values and a set of </a:t>
            </a:r>
            <a:r>
              <a:rPr lang="en-US" altLang="zh-CN" sz="2800" dirty="0">
                <a:latin typeface="Arial" panose="020B0604020202090204" pitchFamily="34" charset="0"/>
                <a:hlinkClick r:id="rId2" action="ppaction://hlinksldjump"/>
              </a:rPr>
              <a:t>operations</a:t>
            </a:r>
            <a:r>
              <a:rPr lang="en-US" altLang="zh-CN" sz="2800" dirty="0">
                <a:latin typeface="Arial" panose="020B0604020202090204" pitchFamily="34" charset="0"/>
              </a:rPr>
              <a:t> on that data type.</a:t>
            </a:r>
          </a:p>
          <a:p>
            <a:pPr eaLnBrk="1" hangingPunct="1"/>
            <a:endParaRPr lang="en-US" altLang="zh-CN" sz="2800" dirty="0">
              <a:latin typeface="Arial" panose="020B0604020202090204" pitchFamily="34" charset="0"/>
            </a:endParaRPr>
          </a:p>
          <a:p>
            <a:pPr eaLnBrk="1" hangingPunct="1"/>
            <a:r>
              <a:rPr lang="en-US" altLang="zh-CN" sz="2800" dirty="0">
                <a:latin typeface="Arial" panose="020B0604020202090204" pitchFamily="34" charset="0"/>
              </a:rPr>
              <a:t>Each ADT operation is defined by its inputs and outputs.</a:t>
            </a:r>
          </a:p>
          <a:p>
            <a:pPr eaLnBrk="1" hangingPunct="1"/>
            <a:endParaRPr lang="en-US" altLang="zh-CN" sz="2800" dirty="0">
              <a:latin typeface="Arial" panose="020B0604020202090204" pitchFamily="34" charset="0"/>
            </a:endParaRPr>
          </a:p>
          <a:p>
            <a:pPr eaLnBrk="1" hangingPunct="1"/>
            <a:r>
              <a:rPr lang="en-US" altLang="zh-CN" sz="2800" u="sng" dirty="0">
                <a:latin typeface="Arial" panose="020B0604020202090204" pitchFamily="34" charset="0"/>
              </a:rPr>
              <a:t>Encapsulation</a:t>
            </a:r>
            <a:r>
              <a:rPr lang="en-US" altLang="zh-CN" sz="2800" dirty="0">
                <a:latin typeface="Arial" panose="020B0604020202090204" pitchFamily="34" charset="0"/>
              </a:rPr>
              <a:t> (</a:t>
            </a:r>
            <a:r>
              <a:rPr lang="zh-CN" altLang="en-US" sz="2800" dirty="0">
                <a:solidFill>
                  <a:srgbClr val="FFFF00"/>
                </a:solidFill>
                <a:latin typeface="Arial" panose="020B0604020202090204" pitchFamily="34" charset="0"/>
              </a:rPr>
              <a:t>封装</a:t>
            </a:r>
            <a:r>
              <a:rPr lang="en-US" altLang="zh-CN" sz="2800" dirty="0">
                <a:latin typeface="Arial" panose="020B0604020202090204" pitchFamily="34" charset="0"/>
              </a:rPr>
              <a:t>): Hide implementation details.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9FE9F3D0-BAA3-476C-9BBF-CD91BCC167B4}" type="slidenum">
              <a:rPr lang="en-US" altLang="zh-CN"/>
              <a:t>33</a:t>
            </a:fld>
            <a:endParaRPr lang="en-US" altLang="zh-CN"/>
          </a:p>
        </p:txBody>
      </p:sp>
      <p:sp>
        <p:nvSpPr>
          <p:cNvPr id="35844" name="Rectangle 7"/>
          <p:cNvSpPr>
            <a:spLocks noGrp="1" noChangeArrowheads="1"/>
          </p:cNvSpPr>
          <p:nvPr>
            <p:ph type="title"/>
          </p:nvPr>
        </p:nvSpPr>
        <p:spPr/>
        <p:txBody>
          <a:bodyPr/>
          <a:lstStyle/>
          <a:p>
            <a:pPr eaLnBrk="1" hangingPunct="1"/>
            <a:r>
              <a:rPr lang="en-US" altLang="zh-CN"/>
              <a:t>Definitions &amp; notations</a:t>
            </a:r>
          </a:p>
        </p:txBody>
      </p:sp>
      <p:sp>
        <p:nvSpPr>
          <p:cNvPr id="35845" name="Rectangle 4"/>
          <p:cNvSpPr>
            <a:spLocks noChangeArrowheads="1"/>
          </p:cNvSpPr>
          <p:nvPr/>
        </p:nvSpPr>
        <p:spPr bwMode="auto">
          <a:xfrm>
            <a:off x="495300" y="1524000"/>
            <a:ext cx="8153400" cy="1175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57505" indent="-357505">
              <a:spcBef>
                <a:spcPct val="20000"/>
              </a:spcBef>
              <a:buFontTx/>
              <a:buChar char="•"/>
            </a:pPr>
            <a:r>
              <a:rPr kumimoji="1" lang="en-US" altLang="zh-CN" sz="3200" dirty="0">
                <a:ea typeface="Arial Unicode MS" panose="020B0604020202020204" pitchFamily="34" charset="-122"/>
                <a:cs typeface="Arial Unicode MS" panose="020B0604020202020204" pitchFamily="34" charset="-122"/>
              </a:rPr>
              <a:t>Abstract</a:t>
            </a:r>
            <a:r>
              <a:rPr kumimoji="1" lang="zh-CN" altLang="en-US" sz="3200" dirty="0">
                <a:ea typeface="Arial Unicode MS" panose="020B0604020202020204" pitchFamily="34" charset="-122"/>
                <a:cs typeface="Arial Unicode MS" panose="020B0604020202020204" pitchFamily="34" charset="-122"/>
              </a:rPr>
              <a:t> </a:t>
            </a:r>
            <a:r>
              <a:rPr kumimoji="1" lang="en-US" altLang="zh-CN" sz="3200" dirty="0">
                <a:ea typeface="Arial Unicode MS" panose="020B0604020202020204" pitchFamily="34" charset="-122"/>
                <a:cs typeface="Arial Unicode MS" panose="020B0604020202020204" pitchFamily="34" charset="-122"/>
              </a:rPr>
              <a:t>Data</a:t>
            </a:r>
            <a:r>
              <a:rPr kumimoji="1" lang="zh-CN" altLang="en-US" sz="3200" dirty="0">
                <a:ea typeface="Arial Unicode MS" panose="020B0604020202020204" pitchFamily="34" charset="-122"/>
                <a:cs typeface="Arial Unicode MS" panose="020B0604020202020204" pitchFamily="34" charset="-122"/>
              </a:rPr>
              <a:t> </a:t>
            </a:r>
            <a:r>
              <a:rPr kumimoji="1" lang="en-US" altLang="zh-CN" sz="3200" dirty="0">
                <a:ea typeface="Arial Unicode MS" panose="020B0604020202020204" pitchFamily="34" charset="-122"/>
                <a:cs typeface="Arial Unicode MS" panose="020B0604020202020204" pitchFamily="34" charset="-122"/>
              </a:rPr>
              <a:t>Type</a:t>
            </a:r>
            <a:r>
              <a:rPr kumimoji="1" lang="zh-CN" altLang="en-US" sz="3200" dirty="0">
                <a:ea typeface="Arial Unicode MS" panose="020B0604020202020204" pitchFamily="34" charset="-122"/>
                <a:cs typeface="Arial Unicode MS" panose="020B0604020202020204" pitchFamily="34" charset="-122"/>
              </a:rPr>
              <a:t> </a:t>
            </a:r>
            <a:r>
              <a:rPr kumimoji="1" lang="en-US" altLang="zh-CN" sz="3200" dirty="0">
                <a:ea typeface="Arial Unicode MS" panose="020B0604020202020204" pitchFamily="34" charset="-122"/>
                <a:cs typeface="Arial Unicode MS" panose="020B0604020202020204" pitchFamily="34" charset="-122"/>
              </a:rPr>
              <a:t>(ADT)</a:t>
            </a:r>
          </a:p>
          <a:p>
            <a:pPr marL="357505" indent="-357505">
              <a:spcBef>
                <a:spcPct val="20000"/>
              </a:spcBef>
              <a:buFontTx/>
              <a:buChar char="•"/>
            </a:pPr>
            <a:r>
              <a:rPr kumimoji="1" lang="en-US" altLang="zh-CN" sz="3200" dirty="0">
                <a:ea typeface="Arial Unicode MS" panose="020B0604020202020204" pitchFamily="34" charset="-122"/>
                <a:cs typeface="Arial Unicode MS" panose="020B0604020202020204" pitchFamily="34" charset="-122"/>
              </a:rPr>
              <a:t>Data Type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a:defRPr/>
            </a:pPr>
            <a:endParaRPr lang="en-US" altLang="zh-CN"/>
          </a:p>
          <a:p>
            <a:pPr>
              <a:defRPr/>
            </a:pPr>
            <a:fld id="{D3B8F525-D1AC-49F6-A243-00D336BF1BEA}" type="slidenum">
              <a:rPr lang="en-US" altLang="zh-CN"/>
              <a:t>34</a:t>
            </a:fld>
            <a:endParaRPr lang="en-US" altLang="zh-CN"/>
          </a:p>
        </p:txBody>
      </p:sp>
      <p:sp>
        <p:nvSpPr>
          <p:cNvPr id="53252" name="Rectangle 4"/>
          <p:cNvSpPr>
            <a:spLocks noChangeArrowheads="1"/>
          </p:cNvSpPr>
          <p:nvPr/>
        </p:nvSpPr>
        <p:spPr bwMode="auto">
          <a:xfrm>
            <a:off x="469900" y="260350"/>
            <a:ext cx="8202613" cy="5447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3200" b="1" dirty="0">
              <a:solidFill>
                <a:srgbClr val="FFFF00"/>
              </a:solidFill>
            </a:endParaRPr>
          </a:p>
          <a:p>
            <a:r>
              <a:rPr kumimoji="1" lang="zh-CN" altLang="en-US" sz="3200" b="1" dirty="0">
                <a:solidFill>
                  <a:srgbClr val="FFFF00"/>
                </a:solidFill>
              </a:rPr>
              <a:t>抽象数据类型</a:t>
            </a:r>
            <a:r>
              <a:rPr kumimoji="1" lang="en-US" altLang="zh-CN" sz="3200" dirty="0"/>
              <a:t>(Abstract Data Type, ADT)</a:t>
            </a:r>
          </a:p>
          <a:p>
            <a:endParaRPr kumimoji="1" lang="en-US" altLang="zh-CN" sz="3200" dirty="0"/>
          </a:p>
          <a:p>
            <a:r>
              <a:rPr kumimoji="1" lang="zh-CN" altLang="en-US" sz="3200" b="1" dirty="0"/>
              <a:t>基于一类逻辑关系的数据类型（数据</a:t>
            </a:r>
            <a:r>
              <a:rPr kumimoji="1" lang="en-US" altLang="zh-CN" sz="3200" b="1" dirty="0"/>
              <a:t>+</a:t>
            </a:r>
            <a:r>
              <a:rPr kumimoji="1" lang="zh-CN" altLang="en-US" sz="3200" b="1" dirty="0"/>
              <a:t>结构）以及定义在这个类型上的一组操作（操作）</a:t>
            </a:r>
            <a:endParaRPr kumimoji="1" lang="en-US" altLang="zh-CN" sz="3200" b="1" dirty="0"/>
          </a:p>
          <a:p>
            <a:pPr eaLnBrk="1" latinLnBrk="0" hangingPunct="1">
              <a:spcBef>
                <a:spcPts val="1200"/>
              </a:spcBef>
            </a:pPr>
            <a:endParaRPr kumimoji="1" lang="en-US" altLang="zh-CN" sz="3200" dirty="0"/>
          </a:p>
          <a:p>
            <a:pPr eaLnBrk="1" latinLnBrk="0" hangingPunct="1">
              <a:spcBef>
                <a:spcPts val="1200"/>
              </a:spcBef>
            </a:pPr>
            <a:r>
              <a:rPr kumimoji="1" lang="zh-CN" altLang="en-US" sz="3200" dirty="0"/>
              <a:t>具有</a:t>
            </a:r>
            <a:r>
              <a:rPr kumimoji="1" lang="zh-CN" altLang="en-US" sz="3200" dirty="0">
                <a:solidFill>
                  <a:srgbClr val="FFFF00"/>
                </a:solidFill>
              </a:rPr>
              <a:t>封装性</a:t>
            </a:r>
            <a:endParaRPr kumimoji="1" lang="zh-CN" altLang="en-US" sz="3200" dirty="0"/>
          </a:p>
          <a:p>
            <a:endParaRPr kumimoji="1" lang="en-US" altLang="zh-CN" sz="2800" dirty="0"/>
          </a:p>
          <a:p>
            <a:endParaRPr kumimoji="1" lang="zh-CN" altLang="en-US" sz="2800" dirty="0"/>
          </a:p>
          <a:p>
            <a:r>
              <a:rPr kumimoji="1" lang="zh-CN" altLang="en-US" sz="2400" dirty="0"/>
              <a:t>例如，集合与集合的并、交、差运算就可以定义为一个的抽象数据类型。</a:t>
            </a:r>
          </a:p>
        </p:txBody>
      </p:sp>
      <p:sp>
        <p:nvSpPr>
          <p:cNvPr id="8" name="Rectangle 4"/>
          <p:cNvSpPr>
            <a:spLocks noChangeArrowheads="1"/>
          </p:cNvSpPr>
          <p:nvPr/>
        </p:nvSpPr>
        <p:spPr bwMode="auto">
          <a:xfrm>
            <a:off x="3275856" y="3068960"/>
            <a:ext cx="2760628" cy="523220"/>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9999"/>
                </a:solidFill>
                <a:miter lim="800000"/>
                <a:headEnd/>
                <a:tailEnd/>
              </a14:hiddenLine>
            </a:ext>
          </a:extLst>
        </p:spPr>
        <p:txBody>
          <a:bodyPr wrap="none">
            <a:spAutoFit/>
          </a:bodyPr>
          <a:lstStyle/>
          <a:p>
            <a:pPr>
              <a:defRPr/>
            </a:pPr>
            <a:r>
              <a:rPr lang="en-US" altLang="zh-CN" sz="2800" b="1" dirty="0">
                <a:solidFill>
                  <a:srgbClr val="FFFF00"/>
                </a:solidFill>
                <a:effectLst>
                  <a:outerShdw blurRad="38100" dist="38100" dir="2700000" algn="tl">
                    <a:srgbClr val="000000"/>
                  </a:outerShdw>
                </a:effectLst>
                <a:latin typeface="Times New Roman" panose="02020503050405090304" pitchFamily="18" charset="0"/>
                <a:ea typeface="仿宋_GB2312" pitchFamily="49" charset="-122"/>
              </a:rPr>
              <a:t>ADT = {D, R,</a:t>
            </a:r>
            <a:r>
              <a:rPr lang="zh-CN" altLang="en-US" sz="2800" b="1" dirty="0">
                <a:solidFill>
                  <a:srgbClr val="FFFF00"/>
                </a:solidFill>
                <a:effectLst>
                  <a:outerShdw blurRad="38100" dist="38100" dir="2700000" algn="tl">
                    <a:srgbClr val="000000"/>
                  </a:outerShdw>
                </a:effectLst>
                <a:latin typeface="Times New Roman" panose="02020503050405090304" pitchFamily="18" charset="0"/>
                <a:ea typeface="仿宋_GB2312" pitchFamily="49" charset="-122"/>
              </a:rPr>
              <a:t> </a:t>
            </a:r>
            <a:r>
              <a:rPr lang="en-US" altLang="zh-CN" sz="2800" b="1" dirty="0">
                <a:solidFill>
                  <a:srgbClr val="FFFF00"/>
                </a:solidFill>
                <a:effectLst>
                  <a:outerShdw blurRad="38100" dist="38100" dir="2700000" algn="tl">
                    <a:srgbClr val="000000"/>
                  </a:outerShdw>
                </a:effectLst>
                <a:latin typeface="Times New Roman" panose="02020503050405090304" pitchFamily="18" charset="0"/>
                <a:ea typeface="仿宋_GB2312" pitchFamily="49" charset="-122"/>
              </a:rPr>
              <a:t>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8610A6BE-375A-493F-AC12-773FDCF0827B}" type="slidenum">
              <a:rPr lang="en-US" altLang="zh-CN"/>
              <a:t>35</a:t>
            </a:fld>
            <a:endParaRPr lang="en-US" altLang="zh-CN"/>
          </a:p>
        </p:txBody>
      </p:sp>
      <p:sp>
        <p:nvSpPr>
          <p:cNvPr id="54276" name="Rectangle 2"/>
          <p:cNvSpPr>
            <a:spLocks noGrp="1" noChangeArrowheads="1"/>
          </p:cNvSpPr>
          <p:nvPr>
            <p:ph type="title"/>
          </p:nvPr>
        </p:nvSpPr>
        <p:spPr/>
        <p:txBody>
          <a:bodyPr/>
          <a:lstStyle/>
          <a:p>
            <a:pPr algn="l" eaLnBrk="1" hangingPunct="1"/>
            <a:r>
              <a:rPr lang="en-US" altLang="zh-CN" dirty="0"/>
              <a:t>Operations </a:t>
            </a:r>
            <a:r>
              <a:rPr lang="en-US" altLang="zh-CN" dirty="0">
                <a:solidFill>
                  <a:schemeClr val="tx1"/>
                </a:solidFill>
              </a:rPr>
              <a:t>(</a:t>
            </a:r>
            <a:r>
              <a:rPr lang="zh-CN" altLang="en-US" dirty="0">
                <a:solidFill>
                  <a:schemeClr val="tx1"/>
                </a:solidFill>
              </a:rPr>
              <a:t>操作</a:t>
            </a:r>
            <a:r>
              <a:rPr lang="en-US" altLang="zh-CN" dirty="0">
                <a:solidFill>
                  <a:schemeClr val="tx1"/>
                </a:solidFill>
              </a:rPr>
              <a:t>)</a:t>
            </a:r>
          </a:p>
        </p:txBody>
      </p:sp>
      <p:sp>
        <p:nvSpPr>
          <p:cNvPr id="54277" name="Rectangle 3"/>
          <p:cNvSpPr>
            <a:spLocks noGrp="1" noChangeArrowheads="1"/>
          </p:cNvSpPr>
          <p:nvPr>
            <p:ph type="body" idx="1"/>
          </p:nvPr>
        </p:nvSpPr>
        <p:spPr>
          <a:xfrm>
            <a:off x="457200" y="1600201"/>
            <a:ext cx="8229600" cy="820688"/>
          </a:xfrm>
        </p:spPr>
        <p:txBody>
          <a:bodyPr/>
          <a:lstStyle/>
          <a:p>
            <a:pPr eaLnBrk="1" hangingPunct="1"/>
            <a:r>
              <a:rPr lang="en-US" altLang="zh-CN" dirty="0">
                <a:solidFill>
                  <a:srgbClr val="FFFF00"/>
                </a:solidFill>
                <a:latin typeface="Arial" panose="020B0604020202090204" pitchFamily="34" charset="0"/>
              </a:rPr>
              <a:t>Attribute read/get</a:t>
            </a:r>
            <a:r>
              <a:rPr lang="en-US" altLang="zh-CN" dirty="0">
                <a:latin typeface="Arial" panose="020B0604020202090204" pitchFamily="34" charset="0"/>
              </a:rPr>
              <a:t> (</a:t>
            </a:r>
            <a:r>
              <a:rPr lang="zh-CN" altLang="en-US" dirty="0">
                <a:latin typeface="Arial" panose="020B0604020202090204" pitchFamily="34" charset="0"/>
              </a:rPr>
              <a:t>属性读取</a:t>
            </a:r>
            <a:r>
              <a:rPr lang="en-US" altLang="zh-CN" dirty="0">
                <a:latin typeface="Arial" panose="020B0604020202090204" pitchFamily="34" charset="0"/>
              </a:rPr>
              <a:t>)</a:t>
            </a:r>
          </a:p>
        </p:txBody>
      </p:sp>
      <p:graphicFrame>
        <p:nvGraphicFramePr>
          <p:cNvPr id="7" name="Object 4"/>
          <p:cNvGraphicFramePr>
            <a:graphicFrameLocks noChangeAspect="1"/>
          </p:cNvGraphicFramePr>
          <p:nvPr/>
        </p:nvGraphicFramePr>
        <p:xfrm>
          <a:off x="899592" y="2451683"/>
          <a:ext cx="6945630" cy="3744595"/>
        </p:xfrm>
        <a:graphic>
          <a:graphicData uri="http://schemas.openxmlformats.org/presentationml/2006/ole">
            <mc:AlternateContent xmlns:mc="http://schemas.openxmlformats.org/markup-compatibility/2006">
              <mc:Choice xmlns:v="urn:schemas-microsoft-com:vml" Requires="v">
                <p:oleObj name="文档" r:id="rId2" imgW="6510020" imgH="3182620" progId="Word.Document.8">
                  <p:embed/>
                </p:oleObj>
              </mc:Choice>
              <mc:Fallback>
                <p:oleObj name="文档" r:id="rId2" imgW="6510020" imgH="3182620" progId="Word.Document.8">
                  <p:embed/>
                  <p:pic>
                    <p:nvPicPr>
                      <p:cNvPr id="0" name="图片 30792"/>
                      <p:cNvPicPr>
                        <a:picLocks noChangeAspect="1" noChangeArrowheads="1"/>
                      </p:cNvPicPr>
                      <p:nvPr/>
                    </p:nvPicPr>
                    <p:blipFill>
                      <a:blip r:embed="rId3">
                        <a:extLst>
                          <a:ext uri="{28A0092B-C50C-407E-A947-70E740481C1C}">
                            <a14:useLocalDpi xmlns:a14="http://schemas.microsoft.com/office/drawing/2010/main" val="0"/>
                          </a:ext>
                        </a:extLst>
                      </a:blip>
                      <a:srcRect l="3033" t="-5373" r="4417" b="3304"/>
                      <a:stretch>
                        <a:fillRect/>
                      </a:stretch>
                    </p:blipFill>
                    <p:spPr bwMode="auto">
                      <a:xfrm>
                        <a:off x="899592" y="2451683"/>
                        <a:ext cx="6945630" cy="374459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8610A6BE-375A-493F-AC12-773FDCF0827B}" type="slidenum">
              <a:rPr lang="en-US" altLang="zh-CN"/>
              <a:t>36</a:t>
            </a:fld>
            <a:endParaRPr lang="en-US" altLang="zh-CN"/>
          </a:p>
        </p:txBody>
      </p:sp>
      <p:sp>
        <p:nvSpPr>
          <p:cNvPr id="54276" name="Rectangle 2"/>
          <p:cNvSpPr>
            <a:spLocks noGrp="1" noChangeArrowheads="1"/>
          </p:cNvSpPr>
          <p:nvPr>
            <p:ph type="title"/>
          </p:nvPr>
        </p:nvSpPr>
        <p:spPr/>
        <p:txBody>
          <a:bodyPr/>
          <a:lstStyle/>
          <a:p>
            <a:pPr algn="l" eaLnBrk="1" hangingPunct="1"/>
            <a:r>
              <a:rPr lang="en-US" altLang="zh-CN" dirty="0"/>
              <a:t>Operations </a:t>
            </a:r>
            <a:r>
              <a:rPr lang="en-US" altLang="zh-CN" dirty="0">
                <a:solidFill>
                  <a:schemeClr val="tx1"/>
                </a:solidFill>
              </a:rPr>
              <a:t>(</a:t>
            </a:r>
            <a:r>
              <a:rPr lang="zh-CN" altLang="en-US" dirty="0">
                <a:solidFill>
                  <a:schemeClr val="tx1"/>
                </a:solidFill>
              </a:rPr>
              <a:t>操作</a:t>
            </a:r>
            <a:r>
              <a:rPr lang="en-US" altLang="zh-CN" dirty="0">
                <a:solidFill>
                  <a:schemeClr val="tx1"/>
                </a:solidFill>
              </a:rPr>
              <a:t>)</a:t>
            </a:r>
          </a:p>
        </p:txBody>
      </p:sp>
      <p:sp>
        <p:nvSpPr>
          <p:cNvPr id="54277" name="Rectangle 3"/>
          <p:cNvSpPr>
            <a:spLocks noGrp="1" noChangeArrowheads="1"/>
          </p:cNvSpPr>
          <p:nvPr>
            <p:ph type="body" idx="1"/>
          </p:nvPr>
        </p:nvSpPr>
        <p:spPr>
          <a:xfrm>
            <a:off x="457200" y="1600201"/>
            <a:ext cx="8229600" cy="820688"/>
          </a:xfrm>
        </p:spPr>
        <p:txBody>
          <a:bodyPr/>
          <a:lstStyle/>
          <a:p>
            <a:pPr eaLnBrk="1" hangingPunct="1"/>
            <a:r>
              <a:rPr lang="en-US" altLang="zh-CN" dirty="0">
                <a:solidFill>
                  <a:srgbClr val="FFFF00"/>
                </a:solidFill>
                <a:latin typeface="Arial" panose="020B0604020202090204" pitchFamily="34" charset="0"/>
              </a:rPr>
              <a:t>Attribute write/set</a:t>
            </a:r>
            <a:r>
              <a:rPr lang="en-US" altLang="zh-CN" dirty="0">
                <a:latin typeface="Arial" panose="020B0604020202090204" pitchFamily="34" charset="0"/>
              </a:rPr>
              <a:t> (</a:t>
            </a:r>
            <a:r>
              <a:rPr lang="zh-CN" altLang="en-US" dirty="0">
                <a:latin typeface="Arial" panose="020B0604020202090204" pitchFamily="34" charset="0"/>
              </a:rPr>
              <a:t>属性设置</a:t>
            </a:r>
            <a:r>
              <a:rPr lang="en-US" altLang="zh-CN" dirty="0">
                <a:latin typeface="Arial" panose="020B0604020202090204" pitchFamily="34" charset="0"/>
              </a:rPr>
              <a:t>)</a:t>
            </a:r>
          </a:p>
        </p:txBody>
      </p:sp>
      <p:graphicFrame>
        <p:nvGraphicFramePr>
          <p:cNvPr id="7" name="Object 4"/>
          <p:cNvGraphicFramePr>
            <a:graphicFrameLocks noChangeAspect="1"/>
          </p:cNvGraphicFramePr>
          <p:nvPr/>
        </p:nvGraphicFramePr>
        <p:xfrm>
          <a:off x="899592" y="2451683"/>
          <a:ext cx="6945630" cy="3744595"/>
        </p:xfrm>
        <a:graphic>
          <a:graphicData uri="http://schemas.openxmlformats.org/presentationml/2006/ole">
            <mc:AlternateContent xmlns:mc="http://schemas.openxmlformats.org/markup-compatibility/2006">
              <mc:Choice xmlns:v="urn:schemas-microsoft-com:vml" Requires="v">
                <p:oleObj name="文档" r:id="rId2" imgW="6510020" imgH="3182620" progId="Word.Document.8">
                  <p:embed/>
                </p:oleObj>
              </mc:Choice>
              <mc:Fallback>
                <p:oleObj name="文档" r:id="rId2" imgW="6510020" imgH="3182620" progId="Word.Document.8">
                  <p:embed/>
                  <p:pic>
                    <p:nvPicPr>
                      <p:cNvPr id="0" name="图片 31816"/>
                      <p:cNvPicPr>
                        <a:picLocks noChangeAspect="1" noChangeArrowheads="1"/>
                      </p:cNvPicPr>
                      <p:nvPr/>
                    </p:nvPicPr>
                    <p:blipFill>
                      <a:blip r:embed="rId3">
                        <a:extLst>
                          <a:ext uri="{28A0092B-C50C-407E-A947-70E740481C1C}">
                            <a14:useLocalDpi xmlns:a14="http://schemas.microsoft.com/office/drawing/2010/main" val="0"/>
                          </a:ext>
                        </a:extLst>
                      </a:blip>
                      <a:srcRect l="3033" t="-5373" r="4417" b="3304"/>
                      <a:stretch>
                        <a:fillRect/>
                      </a:stretch>
                    </p:blipFill>
                    <p:spPr bwMode="auto">
                      <a:xfrm>
                        <a:off x="899592" y="2451683"/>
                        <a:ext cx="6945630" cy="374459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8610A6BE-375A-493F-AC12-773FDCF0827B}" type="slidenum">
              <a:rPr lang="en-US" altLang="zh-CN"/>
              <a:t>37</a:t>
            </a:fld>
            <a:endParaRPr lang="en-US" altLang="zh-CN"/>
          </a:p>
        </p:txBody>
      </p:sp>
      <p:sp>
        <p:nvSpPr>
          <p:cNvPr id="54276" name="Rectangle 2"/>
          <p:cNvSpPr>
            <a:spLocks noGrp="1" noChangeArrowheads="1"/>
          </p:cNvSpPr>
          <p:nvPr>
            <p:ph type="title"/>
          </p:nvPr>
        </p:nvSpPr>
        <p:spPr/>
        <p:txBody>
          <a:bodyPr/>
          <a:lstStyle/>
          <a:p>
            <a:pPr algn="l" eaLnBrk="1" hangingPunct="1"/>
            <a:r>
              <a:rPr lang="en-US" altLang="zh-CN" dirty="0"/>
              <a:t>Operations </a:t>
            </a:r>
            <a:r>
              <a:rPr lang="en-US" altLang="zh-CN" dirty="0">
                <a:solidFill>
                  <a:schemeClr val="tx1"/>
                </a:solidFill>
              </a:rPr>
              <a:t>(</a:t>
            </a:r>
            <a:r>
              <a:rPr lang="zh-CN" altLang="en-US" dirty="0">
                <a:solidFill>
                  <a:schemeClr val="tx1"/>
                </a:solidFill>
              </a:rPr>
              <a:t>操作</a:t>
            </a:r>
            <a:r>
              <a:rPr lang="en-US" altLang="zh-CN" dirty="0">
                <a:solidFill>
                  <a:schemeClr val="tx1"/>
                </a:solidFill>
              </a:rPr>
              <a:t>)</a:t>
            </a:r>
          </a:p>
        </p:txBody>
      </p:sp>
      <p:sp>
        <p:nvSpPr>
          <p:cNvPr id="54277" name="Rectangle 3"/>
          <p:cNvSpPr>
            <a:spLocks noGrp="1" noChangeArrowheads="1"/>
          </p:cNvSpPr>
          <p:nvPr>
            <p:ph type="body" idx="1"/>
          </p:nvPr>
        </p:nvSpPr>
        <p:spPr>
          <a:xfrm>
            <a:off x="457200" y="1600201"/>
            <a:ext cx="8229600" cy="820688"/>
          </a:xfrm>
        </p:spPr>
        <p:txBody>
          <a:bodyPr/>
          <a:lstStyle/>
          <a:p>
            <a:pPr eaLnBrk="1" hangingPunct="1"/>
            <a:r>
              <a:rPr lang="en-US" altLang="zh-CN" dirty="0">
                <a:solidFill>
                  <a:srgbClr val="FFFF00"/>
                </a:solidFill>
                <a:latin typeface="Arial" panose="020B0604020202090204" pitchFamily="34" charset="0"/>
              </a:rPr>
              <a:t>Searching / Retrieval</a:t>
            </a:r>
            <a:r>
              <a:rPr lang="en-US" altLang="zh-CN" dirty="0">
                <a:latin typeface="Arial" panose="020B0604020202090204" pitchFamily="34" charset="0"/>
              </a:rPr>
              <a:t> (</a:t>
            </a:r>
            <a:r>
              <a:rPr lang="zh-CN" altLang="en-US" dirty="0">
                <a:latin typeface="Arial" panose="020B0604020202090204" pitchFamily="34" charset="0"/>
              </a:rPr>
              <a:t>查找</a:t>
            </a:r>
            <a:r>
              <a:rPr lang="en-US" altLang="zh-CN" dirty="0">
                <a:latin typeface="Arial" panose="020B0604020202090204" pitchFamily="34" charset="0"/>
              </a:rPr>
              <a:t>)</a:t>
            </a:r>
          </a:p>
        </p:txBody>
      </p:sp>
      <p:graphicFrame>
        <p:nvGraphicFramePr>
          <p:cNvPr id="7" name="Object 4"/>
          <p:cNvGraphicFramePr>
            <a:graphicFrameLocks noChangeAspect="1"/>
          </p:cNvGraphicFramePr>
          <p:nvPr/>
        </p:nvGraphicFramePr>
        <p:xfrm>
          <a:off x="899592" y="2451683"/>
          <a:ext cx="6945630" cy="3744595"/>
        </p:xfrm>
        <a:graphic>
          <a:graphicData uri="http://schemas.openxmlformats.org/presentationml/2006/ole">
            <mc:AlternateContent xmlns:mc="http://schemas.openxmlformats.org/markup-compatibility/2006">
              <mc:Choice xmlns:v="urn:schemas-microsoft-com:vml" Requires="v">
                <p:oleObj name="文档" r:id="rId2" imgW="6510020" imgH="3182620" progId="Word.Document.8">
                  <p:embed/>
                </p:oleObj>
              </mc:Choice>
              <mc:Fallback>
                <p:oleObj name="文档" r:id="rId2" imgW="6510020" imgH="3182620" progId="Word.Document.8">
                  <p:embed/>
                  <p:pic>
                    <p:nvPicPr>
                      <p:cNvPr id="0" name="图片 32840"/>
                      <p:cNvPicPr>
                        <a:picLocks noChangeAspect="1" noChangeArrowheads="1"/>
                      </p:cNvPicPr>
                      <p:nvPr/>
                    </p:nvPicPr>
                    <p:blipFill>
                      <a:blip r:embed="rId3">
                        <a:extLst>
                          <a:ext uri="{28A0092B-C50C-407E-A947-70E740481C1C}">
                            <a14:useLocalDpi xmlns:a14="http://schemas.microsoft.com/office/drawing/2010/main" val="0"/>
                          </a:ext>
                        </a:extLst>
                      </a:blip>
                      <a:srcRect l="3033" t="-5373" r="4417" b="3304"/>
                      <a:stretch>
                        <a:fillRect/>
                      </a:stretch>
                    </p:blipFill>
                    <p:spPr bwMode="auto">
                      <a:xfrm>
                        <a:off x="899592" y="2451683"/>
                        <a:ext cx="6945630" cy="374459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8610A6BE-375A-493F-AC12-773FDCF0827B}" type="slidenum">
              <a:rPr lang="en-US" altLang="zh-CN"/>
              <a:t>38</a:t>
            </a:fld>
            <a:endParaRPr lang="en-US" altLang="zh-CN"/>
          </a:p>
        </p:txBody>
      </p:sp>
      <p:sp>
        <p:nvSpPr>
          <p:cNvPr id="54276" name="Rectangle 2"/>
          <p:cNvSpPr>
            <a:spLocks noGrp="1" noChangeArrowheads="1"/>
          </p:cNvSpPr>
          <p:nvPr>
            <p:ph type="title"/>
          </p:nvPr>
        </p:nvSpPr>
        <p:spPr/>
        <p:txBody>
          <a:bodyPr/>
          <a:lstStyle/>
          <a:p>
            <a:pPr algn="l" eaLnBrk="1" hangingPunct="1"/>
            <a:r>
              <a:rPr lang="en-US" altLang="zh-CN" dirty="0"/>
              <a:t>Operations </a:t>
            </a:r>
            <a:r>
              <a:rPr lang="en-US" altLang="zh-CN" dirty="0">
                <a:solidFill>
                  <a:schemeClr val="tx1"/>
                </a:solidFill>
              </a:rPr>
              <a:t>(</a:t>
            </a:r>
            <a:r>
              <a:rPr lang="zh-CN" altLang="en-US" dirty="0">
                <a:solidFill>
                  <a:schemeClr val="tx1"/>
                </a:solidFill>
              </a:rPr>
              <a:t>操作</a:t>
            </a:r>
            <a:r>
              <a:rPr lang="en-US" altLang="zh-CN" dirty="0">
                <a:solidFill>
                  <a:schemeClr val="tx1"/>
                </a:solidFill>
              </a:rPr>
              <a:t>)</a:t>
            </a:r>
          </a:p>
        </p:txBody>
      </p:sp>
      <p:sp>
        <p:nvSpPr>
          <p:cNvPr id="54277" name="Rectangle 3"/>
          <p:cNvSpPr>
            <a:spLocks noGrp="1" noChangeArrowheads="1"/>
          </p:cNvSpPr>
          <p:nvPr>
            <p:ph type="body" idx="1"/>
          </p:nvPr>
        </p:nvSpPr>
        <p:spPr>
          <a:xfrm>
            <a:off x="457200" y="1600201"/>
            <a:ext cx="8229600" cy="820688"/>
          </a:xfrm>
        </p:spPr>
        <p:txBody>
          <a:bodyPr/>
          <a:lstStyle/>
          <a:p>
            <a:pPr eaLnBrk="1" hangingPunct="1"/>
            <a:r>
              <a:rPr lang="en-US" altLang="zh-CN" dirty="0">
                <a:solidFill>
                  <a:srgbClr val="FFFF00"/>
                </a:solidFill>
                <a:latin typeface="Arial" panose="020B0604020202090204" pitchFamily="34" charset="0"/>
              </a:rPr>
              <a:t>Insertion</a:t>
            </a:r>
            <a:r>
              <a:rPr lang="en-US" altLang="zh-CN" dirty="0">
                <a:latin typeface="Arial" panose="020B0604020202090204" pitchFamily="34" charset="0"/>
              </a:rPr>
              <a:t> (</a:t>
            </a:r>
            <a:r>
              <a:rPr lang="zh-CN" altLang="en-US" dirty="0">
                <a:latin typeface="Arial" panose="020B0604020202090204" pitchFamily="34" charset="0"/>
              </a:rPr>
              <a:t>插入</a:t>
            </a:r>
            <a:r>
              <a:rPr lang="en-US" altLang="zh-CN" dirty="0">
                <a:latin typeface="Arial" panose="020B0604020202090204" pitchFamily="34" charset="0"/>
              </a:rPr>
              <a:t>)</a:t>
            </a:r>
          </a:p>
        </p:txBody>
      </p:sp>
      <p:graphicFrame>
        <p:nvGraphicFramePr>
          <p:cNvPr id="7" name="Object 4"/>
          <p:cNvGraphicFramePr>
            <a:graphicFrameLocks noChangeAspect="1"/>
          </p:cNvGraphicFramePr>
          <p:nvPr/>
        </p:nvGraphicFramePr>
        <p:xfrm>
          <a:off x="899592" y="2451683"/>
          <a:ext cx="6945630" cy="3744595"/>
        </p:xfrm>
        <a:graphic>
          <a:graphicData uri="http://schemas.openxmlformats.org/presentationml/2006/ole">
            <mc:AlternateContent xmlns:mc="http://schemas.openxmlformats.org/markup-compatibility/2006">
              <mc:Choice xmlns:v="urn:schemas-microsoft-com:vml" Requires="v">
                <p:oleObj name="文档" r:id="rId2" imgW="6510020" imgH="3182620" progId="Word.Document.8">
                  <p:embed/>
                </p:oleObj>
              </mc:Choice>
              <mc:Fallback>
                <p:oleObj name="文档" r:id="rId2" imgW="6510020" imgH="3182620" progId="Word.Document.8">
                  <p:embed/>
                  <p:pic>
                    <p:nvPicPr>
                      <p:cNvPr id="0" name="图片 33864"/>
                      <p:cNvPicPr>
                        <a:picLocks noChangeAspect="1" noChangeArrowheads="1"/>
                      </p:cNvPicPr>
                      <p:nvPr/>
                    </p:nvPicPr>
                    <p:blipFill>
                      <a:blip r:embed="rId3">
                        <a:extLst>
                          <a:ext uri="{28A0092B-C50C-407E-A947-70E740481C1C}">
                            <a14:useLocalDpi xmlns:a14="http://schemas.microsoft.com/office/drawing/2010/main" val="0"/>
                          </a:ext>
                        </a:extLst>
                      </a:blip>
                      <a:srcRect l="3033" t="-5373" r="4417" b="3304"/>
                      <a:stretch>
                        <a:fillRect/>
                      </a:stretch>
                    </p:blipFill>
                    <p:spPr bwMode="auto">
                      <a:xfrm>
                        <a:off x="899592" y="2451683"/>
                        <a:ext cx="6945630" cy="374459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8610A6BE-375A-493F-AC12-773FDCF0827B}" type="slidenum">
              <a:rPr lang="en-US" altLang="zh-CN"/>
              <a:t>39</a:t>
            </a:fld>
            <a:endParaRPr lang="en-US" altLang="zh-CN"/>
          </a:p>
        </p:txBody>
      </p:sp>
      <p:sp>
        <p:nvSpPr>
          <p:cNvPr id="54276" name="Rectangle 2"/>
          <p:cNvSpPr>
            <a:spLocks noGrp="1" noChangeArrowheads="1"/>
          </p:cNvSpPr>
          <p:nvPr>
            <p:ph type="title"/>
          </p:nvPr>
        </p:nvSpPr>
        <p:spPr/>
        <p:txBody>
          <a:bodyPr/>
          <a:lstStyle/>
          <a:p>
            <a:pPr algn="l" eaLnBrk="1" hangingPunct="1"/>
            <a:r>
              <a:rPr lang="en-US" altLang="zh-CN" dirty="0"/>
              <a:t>Operations </a:t>
            </a:r>
            <a:r>
              <a:rPr lang="en-US" altLang="zh-CN" dirty="0">
                <a:solidFill>
                  <a:schemeClr val="tx1"/>
                </a:solidFill>
              </a:rPr>
              <a:t>(</a:t>
            </a:r>
            <a:r>
              <a:rPr lang="zh-CN" altLang="en-US" dirty="0">
                <a:solidFill>
                  <a:schemeClr val="tx1"/>
                </a:solidFill>
              </a:rPr>
              <a:t>操作</a:t>
            </a:r>
            <a:r>
              <a:rPr lang="en-US" altLang="zh-CN" dirty="0">
                <a:solidFill>
                  <a:schemeClr val="tx1"/>
                </a:solidFill>
              </a:rPr>
              <a:t>)</a:t>
            </a:r>
          </a:p>
        </p:txBody>
      </p:sp>
      <p:sp>
        <p:nvSpPr>
          <p:cNvPr id="54277" name="Rectangle 3"/>
          <p:cNvSpPr>
            <a:spLocks noGrp="1" noChangeArrowheads="1"/>
          </p:cNvSpPr>
          <p:nvPr>
            <p:ph type="body" idx="1"/>
          </p:nvPr>
        </p:nvSpPr>
        <p:spPr>
          <a:xfrm>
            <a:off x="457200" y="1600201"/>
            <a:ext cx="8229600" cy="820688"/>
          </a:xfrm>
        </p:spPr>
        <p:txBody>
          <a:bodyPr/>
          <a:lstStyle/>
          <a:p>
            <a:pPr eaLnBrk="1" hangingPunct="1"/>
            <a:r>
              <a:rPr lang="en-US" altLang="zh-CN" dirty="0">
                <a:solidFill>
                  <a:srgbClr val="FFFF00"/>
                </a:solidFill>
                <a:latin typeface="Arial" panose="020B0604020202090204" pitchFamily="34" charset="0"/>
              </a:rPr>
              <a:t>Deletion/removal</a:t>
            </a:r>
            <a:r>
              <a:rPr lang="en-US" altLang="zh-CN" dirty="0">
                <a:latin typeface="Arial" panose="020B0604020202090204" pitchFamily="34" charset="0"/>
              </a:rPr>
              <a:t> (</a:t>
            </a:r>
            <a:r>
              <a:rPr lang="zh-CN" altLang="en-US" dirty="0">
                <a:latin typeface="Arial" panose="020B0604020202090204" pitchFamily="34" charset="0"/>
              </a:rPr>
              <a:t>删除</a:t>
            </a:r>
            <a:r>
              <a:rPr lang="en-US" altLang="zh-CN" dirty="0">
                <a:latin typeface="Arial" panose="020B0604020202090204" pitchFamily="34" charset="0"/>
              </a:rPr>
              <a:t>)</a:t>
            </a:r>
          </a:p>
        </p:txBody>
      </p:sp>
      <p:graphicFrame>
        <p:nvGraphicFramePr>
          <p:cNvPr id="7" name="Object 4"/>
          <p:cNvGraphicFramePr>
            <a:graphicFrameLocks noChangeAspect="1"/>
          </p:cNvGraphicFramePr>
          <p:nvPr/>
        </p:nvGraphicFramePr>
        <p:xfrm>
          <a:off x="899592" y="2451683"/>
          <a:ext cx="6945630" cy="3744595"/>
        </p:xfrm>
        <a:graphic>
          <a:graphicData uri="http://schemas.openxmlformats.org/presentationml/2006/ole">
            <mc:AlternateContent xmlns:mc="http://schemas.openxmlformats.org/markup-compatibility/2006">
              <mc:Choice xmlns:v="urn:schemas-microsoft-com:vml" Requires="v">
                <p:oleObj name="文档" r:id="rId2" imgW="6510020" imgH="3182620" progId="Word.Document.8">
                  <p:embed/>
                </p:oleObj>
              </mc:Choice>
              <mc:Fallback>
                <p:oleObj name="文档" r:id="rId2" imgW="6510020" imgH="3182620" progId="Word.Document.8">
                  <p:embed/>
                  <p:pic>
                    <p:nvPicPr>
                      <p:cNvPr id="0" name="图片 34888"/>
                      <p:cNvPicPr>
                        <a:picLocks noChangeAspect="1" noChangeArrowheads="1"/>
                      </p:cNvPicPr>
                      <p:nvPr/>
                    </p:nvPicPr>
                    <p:blipFill>
                      <a:blip r:embed="rId3">
                        <a:extLst>
                          <a:ext uri="{28A0092B-C50C-407E-A947-70E740481C1C}">
                            <a14:useLocalDpi xmlns:a14="http://schemas.microsoft.com/office/drawing/2010/main" val="0"/>
                          </a:ext>
                        </a:extLst>
                      </a:blip>
                      <a:srcRect l="3033" t="-5373" r="4417" b="3304"/>
                      <a:stretch>
                        <a:fillRect/>
                      </a:stretch>
                    </p:blipFill>
                    <p:spPr bwMode="auto">
                      <a:xfrm>
                        <a:off x="899592" y="2451683"/>
                        <a:ext cx="6945630" cy="374459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A89AD9AD-8326-46C6-B0FC-D5350E5B346D}" type="slidenum">
              <a:rPr lang="en-US" altLang="zh-CN"/>
              <a:t>4</a:t>
            </a:fld>
            <a:endParaRPr lang="en-US" altLang="zh-CN"/>
          </a:p>
        </p:txBody>
      </p:sp>
      <p:sp>
        <p:nvSpPr>
          <p:cNvPr id="6148" name="Text Box 4"/>
          <p:cNvSpPr txBox="1">
            <a:spLocks noChangeArrowheads="1"/>
          </p:cNvSpPr>
          <p:nvPr/>
        </p:nvSpPr>
        <p:spPr bwMode="auto">
          <a:xfrm>
            <a:off x="4500563" y="1228725"/>
            <a:ext cx="4589462" cy="5588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sz="2000" dirty="0">
                <a:latin typeface="Times New Roman" panose="02020503050405090304" pitchFamily="18" charset="0"/>
              </a:rPr>
              <a:t>  Complex </a:t>
            </a:r>
            <a:r>
              <a:rPr lang="en-US" altLang="zh-CN" sz="2000" dirty="0">
                <a:solidFill>
                  <a:srgbClr val="FFFF00"/>
                </a:solidFill>
                <a:latin typeface="Times New Roman" panose="02020503050405090304" pitchFamily="18" charset="0"/>
              </a:rPr>
              <a:t>operator *</a:t>
            </a:r>
            <a:r>
              <a:rPr lang="en-US" altLang="zh-CN" sz="2000" dirty="0">
                <a:latin typeface="Times New Roman" panose="02020503050405090304" pitchFamily="18" charset="0"/>
              </a:rPr>
              <a:t>(Complex c) { </a:t>
            </a:r>
          </a:p>
          <a:p>
            <a:pPr eaLnBrk="1" hangingPunct="1"/>
            <a:r>
              <a:rPr lang="en-US" altLang="zh-CN" sz="2000" dirty="0">
                <a:latin typeface="Times New Roman" panose="02020503050405090304" pitchFamily="18" charset="0"/>
              </a:rPr>
              <a:t>      Complex temp;</a:t>
            </a:r>
          </a:p>
          <a:p>
            <a:pPr eaLnBrk="1" hangingPunct="1"/>
            <a:r>
              <a:rPr lang="en-US" altLang="zh-CN" dirty="0"/>
              <a:t>      </a:t>
            </a:r>
            <a:r>
              <a:rPr lang="en-US" altLang="zh-CN" sz="2000" dirty="0" err="1">
                <a:latin typeface="Times New Roman" panose="02020503050405090304" pitchFamily="18" charset="0"/>
              </a:rPr>
              <a:t>temp.real</a:t>
            </a:r>
            <a:r>
              <a:rPr lang="en-US" altLang="zh-CN" sz="2000" dirty="0">
                <a:latin typeface="Times New Roman" panose="02020503050405090304" pitchFamily="18" charset="0"/>
              </a:rPr>
              <a:t>=real*</a:t>
            </a:r>
            <a:r>
              <a:rPr lang="en-US" altLang="zh-CN" sz="2000" dirty="0" err="1">
                <a:latin typeface="Times New Roman" panose="02020503050405090304" pitchFamily="18" charset="0"/>
              </a:rPr>
              <a:t>c.real-imag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c.imag</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temp.imag</a:t>
            </a:r>
            <a:r>
              <a:rPr lang="en-US" altLang="zh-CN" sz="2000" dirty="0">
                <a:latin typeface="Times New Roman" panose="02020503050405090304" pitchFamily="18" charset="0"/>
              </a:rPr>
              <a:t>=real*</a:t>
            </a:r>
            <a:r>
              <a:rPr lang="en-US" altLang="zh-CN" sz="2000" dirty="0" err="1">
                <a:latin typeface="Times New Roman" panose="02020503050405090304" pitchFamily="18" charset="0"/>
              </a:rPr>
              <a:t>c.imag+imag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c.real</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return temp;</a:t>
            </a:r>
          </a:p>
          <a:p>
            <a:pPr eaLnBrk="1" hangingPunct="1"/>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Complex&amp; </a:t>
            </a:r>
            <a:r>
              <a:rPr lang="en-US" altLang="zh-CN" sz="2000" dirty="0">
                <a:solidFill>
                  <a:srgbClr val="FFFF00"/>
                </a:solidFill>
                <a:latin typeface="Times New Roman" panose="02020503050405090304" pitchFamily="18" charset="0"/>
              </a:rPr>
              <a:t>operator =</a:t>
            </a:r>
            <a:r>
              <a:rPr lang="en-US" altLang="zh-CN" sz="2000" dirty="0">
                <a:latin typeface="Times New Roman" panose="02020503050405090304" pitchFamily="18" charset="0"/>
              </a:rPr>
              <a:t>(Complex c) {</a:t>
            </a:r>
          </a:p>
          <a:p>
            <a:pPr eaLnBrk="1" hangingPunct="1"/>
            <a:r>
              <a:rPr lang="en-US" altLang="zh-CN" sz="2000" dirty="0">
                <a:latin typeface="Times New Roman" panose="02020503050405090304" pitchFamily="18" charset="0"/>
              </a:rPr>
              <a:t>      real=</a:t>
            </a:r>
            <a:r>
              <a:rPr lang="en-US" altLang="zh-CN" sz="2000" dirty="0" err="1">
                <a:latin typeface="Times New Roman" panose="02020503050405090304" pitchFamily="18" charset="0"/>
              </a:rPr>
              <a:t>c.real</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c.imag</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return *this;</a:t>
            </a:r>
          </a:p>
          <a:p>
            <a:pPr eaLnBrk="1" hangingPunct="1"/>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int</a:t>
            </a:r>
            <a:r>
              <a:rPr lang="en-US" altLang="zh-CN" sz="2000" dirty="0">
                <a:latin typeface="Times New Roman" panose="02020503050405090304" pitchFamily="18" charset="0"/>
              </a:rPr>
              <a:t> </a:t>
            </a:r>
            <a:r>
              <a:rPr lang="en-US" altLang="zh-CN" sz="2000" dirty="0">
                <a:solidFill>
                  <a:srgbClr val="FFFF00"/>
                </a:solidFill>
                <a:latin typeface="Times New Roman" panose="02020503050405090304" pitchFamily="18" charset="0"/>
              </a:rPr>
              <a:t>operator ==</a:t>
            </a:r>
            <a:r>
              <a:rPr lang="en-US" altLang="zh-CN" sz="2000" dirty="0">
                <a:latin typeface="Times New Roman" panose="02020503050405090304" pitchFamily="18" charset="0"/>
              </a:rPr>
              <a:t>(Complex c) {</a:t>
            </a:r>
          </a:p>
          <a:p>
            <a:pPr eaLnBrk="1" hangingPunct="1"/>
            <a:r>
              <a:rPr lang="en-US" altLang="zh-CN" sz="2000" dirty="0">
                <a:latin typeface="Times New Roman" panose="02020503050405090304" pitchFamily="18" charset="0"/>
              </a:rPr>
              <a:t>      return((real==</a:t>
            </a:r>
            <a:r>
              <a:rPr lang="en-US" altLang="zh-CN" sz="2000" dirty="0" err="1">
                <a:latin typeface="Times New Roman" panose="02020503050405090304" pitchFamily="18" charset="0"/>
              </a:rPr>
              <a:t>c.real</a:t>
            </a:r>
            <a:r>
              <a:rPr lang="en-US" altLang="zh-CN" sz="2000" dirty="0">
                <a:latin typeface="Times New Roman" panose="02020503050405090304" pitchFamily="18" charset="0"/>
              </a:rPr>
              <a:t>)&amp;&amp;(</a:t>
            </a:r>
            <a:r>
              <a:rPr lang="en-US" altLang="zh-CN" sz="2000" dirty="0" err="1">
                <a:latin typeface="Times New Roman" panose="02020503050405090304" pitchFamily="18" charset="0"/>
              </a:rPr>
              <a:t>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c.imag</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int</a:t>
            </a:r>
            <a:r>
              <a:rPr lang="en-US" altLang="zh-CN" sz="2000" dirty="0">
                <a:latin typeface="Times New Roman" panose="02020503050405090304" pitchFamily="18" charset="0"/>
              </a:rPr>
              <a:t> </a:t>
            </a:r>
            <a:r>
              <a:rPr lang="en-US" altLang="zh-CN" sz="2000" dirty="0">
                <a:solidFill>
                  <a:srgbClr val="FFFF00"/>
                </a:solidFill>
                <a:latin typeface="Times New Roman" panose="02020503050405090304" pitchFamily="18" charset="0"/>
              </a:rPr>
              <a:t>operator !=</a:t>
            </a:r>
            <a:r>
              <a:rPr lang="en-US" altLang="zh-CN" sz="2000" dirty="0">
                <a:latin typeface="Times New Roman" panose="02020503050405090304" pitchFamily="18" charset="0"/>
              </a:rPr>
              <a:t>(Complex c) {</a:t>
            </a:r>
          </a:p>
          <a:p>
            <a:pPr eaLnBrk="1" hangingPunct="1"/>
            <a:r>
              <a:rPr lang="en-US" altLang="zh-CN" sz="2000" dirty="0">
                <a:latin typeface="Times New Roman" panose="02020503050405090304" pitchFamily="18" charset="0"/>
              </a:rPr>
              <a:t>      return((real!=</a:t>
            </a:r>
            <a:r>
              <a:rPr lang="en-US" altLang="zh-CN" sz="2000" dirty="0" err="1">
                <a:latin typeface="Times New Roman" panose="02020503050405090304" pitchFamily="18" charset="0"/>
              </a:rPr>
              <a:t>c.real</a:t>
            </a:r>
            <a:r>
              <a:rPr lang="en-US" altLang="zh-CN" sz="2000" dirty="0">
                <a:latin typeface="Times New Roman" panose="02020503050405090304" pitchFamily="18" charset="0"/>
              </a:rPr>
              <a:t>)||(</a:t>
            </a:r>
            <a:r>
              <a:rPr lang="en-US" altLang="zh-CN" sz="2000" dirty="0" err="1">
                <a:latin typeface="Times New Roman" panose="02020503050405090304" pitchFamily="18" charset="0"/>
              </a:rPr>
              <a:t>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c.imag</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a:t>
            </a:r>
          </a:p>
        </p:txBody>
      </p:sp>
      <p:sp>
        <p:nvSpPr>
          <p:cNvPr id="6149" name="Text Box 5"/>
          <p:cNvSpPr txBox="1">
            <a:spLocks noChangeArrowheads="1"/>
          </p:cNvSpPr>
          <p:nvPr/>
        </p:nvSpPr>
        <p:spPr bwMode="auto">
          <a:xfrm>
            <a:off x="35496" y="44624"/>
            <a:ext cx="4353756" cy="6768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sz="2000" dirty="0">
                <a:latin typeface="Times New Roman" panose="02020503050405090304" pitchFamily="18" charset="0"/>
              </a:rPr>
              <a:t>  class Complex</a:t>
            </a:r>
          </a:p>
          <a:p>
            <a:pPr eaLnBrk="1" hangingPunct="1"/>
            <a:r>
              <a:rPr lang="en-US" altLang="zh-CN" sz="2000" dirty="0">
                <a:latin typeface="Times New Roman" panose="02020503050405090304" pitchFamily="18" charset="0"/>
              </a:rPr>
              <a:t>  {</a:t>
            </a:r>
          </a:p>
          <a:p>
            <a:pPr eaLnBrk="1" hangingPunct="1"/>
            <a:r>
              <a:rPr lang="en-US" altLang="zh-CN" sz="2000" dirty="0">
                <a:solidFill>
                  <a:srgbClr val="FFFF00"/>
                </a:solidFill>
                <a:latin typeface="Times New Roman" panose="02020503050405090304" pitchFamily="18" charset="0"/>
              </a:rPr>
              <a:t>      double real, </a:t>
            </a:r>
            <a:r>
              <a:rPr lang="en-US" altLang="zh-CN" sz="2000" dirty="0" err="1">
                <a:solidFill>
                  <a:srgbClr val="FFFF00"/>
                </a:solidFill>
                <a:latin typeface="Times New Roman" panose="02020503050405090304" pitchFamily="18" charset="0"/>
              </a:rPr>
              <a:t>imag</a:t>
            </a:r>
            <a:r>
              <a:rPr lang="en-US" altLang="zh-CN" sz="2000" dirty="0">
                <a:solidFill>
                  <a:srgbClr val="FFFF00"/>
                </a:solidFill>
                <a:latin typeface="Times New Roman" panose="02020503050405090304" pitchFamily="18" charset="0"/>
              </a:rPr>
              <a:t>;</a:t>
            </a:r>
          </a:p>
          <a:p>
            <a:pPr eaLnBrk="1" hangingPunct="1"/>
            <a:r>
              <a:rPr lang="en-US" altLang="zh-CN" sz="2000" dirty="0">
                <a:latin typeface="Times New Roman" panose="02020503050405090304" pitchFamily="18" charset="0"/>
              </a:rPr>
              <a:t>  public:</a:t>
            </a:r>
          </a:p>
          <a:p>
            <a:pPr eaLnBrk="1" hangingPunct="1"/>
            <a:r>
              <a:rPr lang="en-US" altLang="zh-CN" sz="2000" dirty="0">
                <a:latin typeface="Times New Roman" panose="02020503050405090304" pitchFamily="18" charset="0"/>
              </a:rPr>
              <a:t>      Complex(double r=</a:t>
            </a:r>
            <a:r>
              <a:rPr lang="en-US" altLang="zh-CN" sz="2000" dirty="0" err="1">
                <a:latin typeface="Times New Roman" panose="02020503050405090304" pitchFamily="18" charset="0"/>
              </a:rPr>
              <a:t>0.0,double</a:t>
            </a:r>
            <a:r>
              <a:rPr lang="en-US" altLang="zh-CN" sz="2000" dirty="0">
                <a:latin typeface="Times New Roman" panose="02020503050405090304" pitchFamily="18" charset="0"/>
              </a:rPr>
              <a:t> i=0.0) {</a:t>
            </a:r>
          </a:p>
          <a:p>
            <a:pPr eaLnBrk="1" hangingPunct="1"/>
            <a:r>
              <a:rPr lang="en-US" altLang="zh-CN" sz="2000" dirty="0">
                <a:latin typeface="Times New Roman" panose="02020503050405090304" pitchFamily="18" charset="0"/>
              </a:rPr>
              <a:t>          real=r; </a:t>
            </a:r>
            <a:r>
              <a:rPr lang="en-US" altLang="zh-CN" sz="2000" dirty="0" err="1">
                <a:latin typeface="Times New Roman" panose="02020503050405090304" pitchFamily="18" charset="0"/>
              </a:rPr>
              <a:t>imag</a:t>
            </a:r>
            <a:r>
              <a:rPr lang="en-US" altLang="zh-CN" sz="2000" dirty="0">
                <a:latin typeface="Times New Roman" panose="02020503050405090304" pitchFamily="18" charset="0"/>
              </a:rPr>
              <a:t>=i;</a:t>
            </a:r>
          </a:p>
          <a:p>
            <a:pPr eaLnBrk="1" hangingPunct="1"/>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Complex(</a:t>
            </a:r>
            <a:r>
              <a:rPr lang="en-US" altLang="zh-CN" sz="2000" dirty="0" err="1">
                <a:latin typeface="Times New Roman" panose="02020503050405090304" pitchFamily="18" charset="0"/>
              </a:rPr>
              <a:t>const</a:t>
            </a:r>
            <a:r>
              <a:rPr lang="en-US" altLang="zh-CN" sz="2000" dirty="0">
                <a:latin typeface="Times New Roman" panose="02020503050405090304" pitchFamily="18" charset="0"/>
              </a:rPr>
              <a:t> Complex&amp; </a:t>
            </a:r>
            <a:r>
              <a:rPr lang="en-US" altLang="zh-CN" sz="2000" dirty="0" err="1">
                <a:latin typeface="Times New Roman" panose="02020503050405090304" pitchFamily="18" charset="0"/>
              </a:rPr>
              <a:t>ob</a:t>
            </a:r>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real=</a:t>
            </a:r>
            <a:r>
              <a:rPr lang="en-US" altLang="zh-CN" sz="2000" dirty="0" err="1">
                <a:latin typeface="Times New Roman" panose="02020503050405090304" pitchFamily="18" charset="0"/>
              </a:rPr>
              <a:t>ob.real</a:t>
            </a:r>
            <a:r>
              <a:rPr lang="en-US" altLang="zh-CN" sz="2000" dirty="0">
                <a:latin typeface="Times New Roman" panose="02020503050405090304" pitchFamily="18" charset="0"/>
              </a:rPr>
              <a:t>; </a:t>
            </a:r>
            <a:r>
              <a:rPr lang="en-US" altLang="zh-CN" sz="2000" dirty="0" err="1">
                <a:latin typeface="Times New Roman" panose="02020503050405090304" pitchFamily="18" charset="0"/>
              </a:rPr>
              <a:t>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ob.imag</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Complex </a:t>
            </a:r>
            <a:r>
              <a:rPr lang="en-US" altLang="zh-CN" sz="2000" dirty="0">
                <a:solidFill>
                  <a:srgbClr val="FFFF00"/>
                </a:solidFill>
                <a:latin typeface="Times New Roman" panose="02020503050405090304" pitchFamily="18" charset="0"/>
              </a:rPr>
              <a:t>operator +</a:t>
            </a:r>
            <a:r>
              <a:rPr lang="en-US" altLang="zh-CN" sz="2000" dirty="0">
                <a:latin typeface="Times New Roman" panose="02020503050405090304" pitchFamily="18" charset="0"/>
              </a:rPr>
              <a:t>(Complex c) {</a:t>
            </a:r>
          </a:p>
          <a:p>
            <a:pPr eaLnBrk="1" hangingPunct="1"/>
            <a:r>
              <a:rPr lang="en-US" altLang="zh-CN" sz="2000" dirty="0">
                <a:latin typeface="Times New Roman" panose="02020503050405090304" pitchFamily="18" charset="0"/>
              </a:rPr>
              <a:t>          Complex temp;</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temp.real</a:t>
            </a:r>
            <a:r>
              <a:rPr lang="en-US" altLang="zh-CN" sz="2000" dirty="0">
                <a:latin typeface="Times New Roman" panose="02020503050405090304" pitchFamily="18" charset="0"/>
              </a:rPr>
              <a:t>=</a:t>
            </a:r>
            <a:r>
              <a:rPr lang="en-US" altLang="zh-CN" sz="2000" dirty="0" err="1">
                <a:latin typeface="Times New Roman" panose="02020503050405090304" pitchFamily="18" charset="0"/>
              </a:rPr>
              <a:t>real+c.real</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temp.imag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imag+c.imag</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return temp;</a:t>
            </a:r>
          </a:p>
          <a:p>
            <a:pPr eaLnBrk="1" hangingPunct="1"/>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Complex </a:t>
            </a:r>
            <a:r>
              <a:rPr lang="en-US" altLang="zh-CN" sz="2000" dirty="0">
                <a:solidFill>
                  <a:srgbClr val="FFFF00"/>
                </a:solidFill>
                <a:latin typeface="Times New Roman" panose="02020503050405090304" pitchFamily="18" charset="0"/>
              </a:rPr>
              <a:t>operator -</a:t>
            </a:r>
            <a:r>
              <a:rPr lang="en-US" altLang="zh-CN" sz="2000" dirty="0">
                <a:latin typeface="Times New Roman" panose="02020503050405090304" pitchFamily="18" charset="0"/>
              </a:rPr>
              <a:t>(Complex c) { </a:t>
            </a:r>
          </a:p>
          <a:p>
            <a:pPr eaLnBrk="1" hangingPunct="1"/>
            <a:r>
              <a:rPr lang="en-US" altLang="zh-CN" sz="2000" dirty="0">
                <a:latin typeface="Times New Roman" panose="02020503050405090304" pitchFamily="18" charset="0"/>
              </a:rPr>
              <a:t>          Complex temp;</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temp.real</a:t>
            </a:r>
            <a:r>
              <a:rPr lang="en-US" altLang="zh-CN" sz="2000" dirty="0">
                <a:latin typeface="Times New Roman" panose="02020503050405090304" pitchFamily="18" charset="0"/>
              </a:rPr>
              <a:t>=real-</a:t>
            </a:r>
            <a:r>
              <a:rPr lang="en-US" altLang="zh-CN" sz="2000" dirty="0" err="1">
                <a:latin typeface="Times New Roman" panose="02020503050405090304" pitchFamily="18" charset="0"/>
              </a:rPr>
              <a:t>c.real</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temp.imag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imag-c.imag</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return temp;</a:t>
            </a:r>
          </a:p>
          <a:p>
            <a:pPr eaLnBrk="1" hangingPunct="1"/>
            <a:r>
              <a:rPr lang="en-US" altLang="zh-CN" sz="2000" dirty="0">
                <a:latin typeface="Times New Roman" panose="02020503050405090304" pitchFamily="18" charset="0"/>
              </a:rPr>
              <a:t>      }</a:t>
            </a:r>
          </a:p>
        </p:txBody>
      </p:sp>
      <p:sp>
        <p:nvSpPr>
          <p:cNvPr id="6150" name="Rectangle 6"/>
          <p:cNvSpPr>
            <a:spLocks noChangeArrowheads="1"/>
          </p:cNvSpPr>
          <p:nvPr/>
        </p:nvSpPr>
        <p:spPr bwMode="auto">
          <a:xfrm>
            <a:off x="5164138" y="375047"/>
            <a:ext cx="23054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FFFF00"/>
                </a:solidFill>
              </a:rPr>
              <a:t>C++</a:t>
            </a:r>
            <a:r>
              <a:rPr lang="zh-CN" altLang="en-US" sz="2400" b="1" dirty="0">
                <a:solidFill>
                  <a:srgbClr val="FFFF00"/>
                </a:solidFill>
              </a:rPr>
              <a:t>：数据封装</a:t>
            </a:r>
            <a:endParaRPr lang="en-US" altLang="zh-CN" sz="2400" b="1" dirty="0">
              <a:solidFill>
                <a:srgbClr val="FFFF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8610A6BE-375A-493F-AC12-773FDCF0827B}" type="slidenum">
              <a:rPr lang="en-US" altLang="zh-CN"/>
              <a:t>40</a:t>
            </a:fld>
            <a:endParaRPr lang="en-US" altLang="zh-CN"/>
          </a:p>
        </p:txBody>
      </p:sp>
      <p:sp>
        <p:nvSpPr>
          <p:cNvPr id="54276" name="Rectangle 2"/>
          <p:cNvSpPr>
            <a:spLocks noGrp="1" noChangeArrowheads="1"/>
          </p:cNvSpPr>
          <p:nvPr>
            <p:ph type="title"/>
          </p:nvPr>
        </p:nvSpPr>
        <p:spPr/>
        <p:txBody>
          <a:bodyPr/>
          <a:lstStyle/>
          <a:p>
            <a:pPr algn="l" eaLnBrk="1" hangingPunct="1"/>
            <a:r>
              <a:rPr lang="en-US" altLang="zh-CN" dirty="0"/>
              <a:t>Operations </a:t>
            </a:r>
            <a:r>
              <a:rPr lang="en-US" altLang="zh-CN" dirty="0">
                <a:solidFill>
                  <a:schemeClr val="tx1"/>
                </a:solidFill>
              </a:rPr>
              <a:t>(</a:t>
            </a:r>
            <a:r>
              <a:rPr lang="zh-CN" altLang="en-US" dirty="0">
                <a:solidFill>
                  <a:schemeClr val="tx1"/>
                </a:solidFill>
              </a:rPr>
              <a:t>操作</a:t>
            </a:r>
            <a:r>
              <a:rPr lang="en-US" altLang="zh-CN" dirty="0">
                <a:solidFill>
                  <a:schemeClr val="tx1"/>
                </a:solidFill>
              </a:rPr>
              <a:t>)</a:t>
            </a:r>
          </a:p>
        </p:txBody>
      </p:sp>
      <p:sp>
        <p:nvSpPr>
          <p:cNvPr id="54277" name="Rectangle 3"/>
          <p:cNvSpPr>
            <a:spLocks noGrp="1" noChangeArrowheads="1"/>
          </p:cNvSpPr>
          <p:nvPr>
            <p:ph type="body" idx="1"/>
          </p:nvPr>
        </p:nvSpPr>
        <p:spPr>
          <a:xfrm>
            <a:off x="457200" y="1600201"/>
            <a:ext cx="8229600" cy="820688"/>
          </a:xfrm>
        </p:spPr>
        <p:txBody>
          <a:bodyPr/>
          <a:lstStyle/>
          <a:p>
            <a:pPr eaLnBrk="1" hangingPunct="1"/>
            <a:r>
              <a:rPr lang="en-US" altLang="zh-CN" dirty="0">
                <a:solidFill>
                  <a:srgbClr val="FFFF00"/>
                </a:solidFill>
                <a:latin typeface="Arial" panose="020B0604020202090204" pitchFamily="34" charset="0"/>
              </a:rPr>
              <a:t>Access of relationship</a:t>
            </a:r>
            <a:r>
              <a:rPr lang="en-US" altLang="zh-CN" dirty="0">
                <a:latin typeface="Arial" panose="020B0604020202090204" pitchFamily="34" charset="0"/>
              </a:rPr>
              <a:t> (</a:t>
            </a:r>
            <a:r>
              <a:rPr lang="zh-CN" altLang="en-US" dirty="0">
                <a:latin typeface="Arial" panose="020B0604020202090204" pitchFamily="34" charset="0"/>
              </a:rPr>
              <a:t>关系访问</a:t>
            </a:r>
            <a:r>
              <a:rPr lang="en-US" altLang="zh-CN" dirty="0">
                <a:latin typeface="Arial" panose="020B0604020202090204" pitchFamily="34" charset="0"/>
              </a:rPr>
              <a:t>)</a:t>
            </a:r>
          </a:p>
        </p:txBody>
      </p:sp>
      <p:graphicFrame>
        <p:nvGraphicFramePr>
          <p:cNvPr id="7" name="Object 4"/>
          <p:cNvGraphicFramePr>
            <a:graphicFrameLocks noChangeAspect="1"/>
          </p:cNvGraphicFramePr>
          <p:nvPr/>
        </p:nvGraphicFramePr>
        <p:xfrm>
          <a:off x="899592" y="2451683"/>
          <a:ext cx="6945630" cy="3744595"/>
        </p:xfrm>
        <a:graphic>
          <a:graphicData uri="http://schemas.openxmlformats.org/presentationml/2006/ole">
            <mc:AlternateContent xmlns:mc="http://schemas.openxmlformats.org/markup-compatibility/2006">
              <mc:Choice xmlns:v="urn:schemas-microsoft-com:vml" Requires="v">
                <p:oleObj name="文档" r:id="rId2" imgW="6510020" imgH="3182620" progId="Word.Document.8">
                  <p:embed/>
                </p:oleObj>
              </mc:Choice>
              <mc:Fallback>
                <p:oleObj name="文档" r:id="rId2" imgW="6510020" imgH="3182620" progId="Word.Document.8">
                  <p:embed/>
                  <p:pic>
                    <p:nvPicPr>
                      <p:cNvPr id="0" name="图片 35912"/>
                      <p:cNvPicPr>
                        <a:picLocks noChangeAspect="1" noChangeArrowheads="1"/>
                      </p:cNvPicPr>
                      <p:nvPr/>
                    </p:nvPicPr>
                    <p:blipFill>
                      <a:blip r:embed="rId3">
                        <a:extLst>
                          <a:ext uri="{28A0092B-C50C-407E-A947-70E740481C1C}">
                            <a14:useLocalDpi xmlns:a14="http://schemas.microsoft.com/office/drawing/2010/main" val="0"/>
                          </a:ext>
                        </a:extLst>
                      </a:blip>
                      <a:srcRect l="3033" t="-5373" r="4417" b="3304"/>
                      <a:stretch>
                        <a:fillRect/>
                      </a:stretch>
                    </p:blipFill>
                    <p:spPr bwMode="auto">
                      <a:xfrm>
                        <a:off x="899592" y="2451683"/>
                        <a:ext cx="6945630" cy="374459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8610A6BE-375A-493F-AC12-773FDCF0827B}" type="slidenum">
              <a:rPr lang="en-US" altLang="zh-CN"/>
              <a:t>41</a:t>
            </a:fld>
            <a:endParaRPr lang="en-US" altLang="zh-CN"/>
          </a:p>
        </p:txBody>
      </p:sp>
      <p:sp>
        <p:nvSpPr>
          <p:cNvPr id="54276" name="Rectangle 2"/>
          <p:cNvSpPr>
            <a:spLocks noGrp="1" noChangeArrowheads="1"/>
          </p:cNvSpPr>
          <p:nvPr>
            <p:ph type="title"/>
          </p:nvPr>
        </p:nvSpPr>
        <p:spPr/>
        <p:txBody>
          <a:bodyPr/>
          <a:lstStyle/>
          <a:p>
            <a:pPr algn="l" eaLnBrk="1" hangingPunct="1"/>
            <a:r>
              <a:rPr lang="en-US" altLang="zh-CN" dirty="0"/>
              <a:t>Operations </a:t>
            </a:r>
            <a:r>
              <a:rPr lang="en-US" altLang="zh-CN" dirty="0">
                <a:solidFill>
                  <a:schemeClr val="tx1"/>
                </a:solidFill>
              </a:rPr>
              <a:t>(</a:t>
            </a:r>
            <a:r>
              <a:rPr lang="zh-CN" altLang="en-US" dirty="0">
                <a:solidFill>
                  <a:schemeClr val="tx1"/>
                </a:solidFill>
              </a:rPr>
              <a:t>操作</a:t>
            </a:r>
            <a:r>
              <a:rPr lang="en-US" altLang="zh-CN" dirty="0">
                <a:solidFill>
                  <a:schemeClr val="tx1"/>
                </a:solidFill>
              </a:rPr>
              <a:t>)</a:t>
            </a:r>
          </a:p>
        </p:txBody>
      </p:sp>
      <p:sp>
        <p:nvSpPr>
          <p:cNvPr id="54277" name="Rectangle 3"/>
          <p:cNvSpPr>
            <a:spLocks noGrp="1" noChangeArrowheads="1"/>
          </p:cNvSpPr>
          <p:nvPr>
            <p:ph type="body" idx="1"/>
          </p:nvPr>
        </p:nvSpPr>
        <p:spPr>
          <a:xfrm>
            <a:off x="457200" y="1600201"/>
            <a:ext cx="8229600" cy="820688"/>
          </a:xfrm>
        </p:spPr>
        <p:txBody>
          <a:bodyPr/>
          <a:lstStyle/>
          <a:p>
            <a:pPr eaLnBrk="1" hangingPunct="1"/>
            <a:r>
              <a:rPr lang="en-US" altLang="zh-CN" dirty="0">
                <a:solidFill>
                  <a:srgbClr val="FFFF00"/>
                </a:solidFill>
                <a:latin typeface="Arial" panose="020B0604020202090204" pitchFamily="34" charset="0"/>
              </a:rPr>
              <a:t>Traversal</a:t>
            </a:r>
            <a:r>
              <a:rPr lang="en-US" altLang="zh-CN" dirty="0">
                <a:latin typeface="Arial" panose="020B0604020202090204" pitchFamily="34" charset="0"/>
              </a:rPr>
              <a:t> (</a:t>
            </a:r>
            <a:r>
              <a:rPr lang="zh-CN" altLang="en-US" dirty="0">
                <a:latin typeface="Arial" panose="020B0604020202090204" pitchFamily="34" charset="0"/>
              </a:rPr>
              <a:t>遍历</a:t>
            </a:r>
            <a:r>
              <a:rPr lang="en-US" altLang="zh-CN" dirty="0">
                <a:latin typeface="Arial" panose="020B0604020202090204" pitchFamily="34" charset="0"/>
              </a:rPr>
              <a:t>)</a:t>
            </a:r>
          </a:p>
        </p:txBody>
      </p:sp>
      <p:graphicFrame>
        <p:nvGraphicFramePr>
          <p:cNvPr id="7" name="Object 4"/>
          <p:cNvGraphicFramePr>
            <a:graphicFrameLocks noChangeAspect="1"/>
          </p:cNvGraphicFramePr>
          <p:nvPr/>
        </p:nvGraphicFramePr>
        <p:xfrm>
          <a:off x="899592" y="2451683"/>
          <a:ext cx="6945630" cy="3744595"/>
        </p:xfrm>
        <a:graphic>
          <a:graphicData uri="http://schemas.openxmlformats.org/presentationml/2006/ole">
            <mc:AlternateContent xmlns:mc="http://schemas.openxmlformats.org/markup-compatibility/2006">
              <mc:Choice xmlns:v="urn:schemas-microsoft-com:vml" Requires="v">
                <p:oleObj name="文档" r:id="rId2" imgW="6510020" imgH="3182620" progId="Word.Document.8">
                  <p:embed/>
                </p:oleObj>
              </mc:Choice>
              <mc:Fallback>
                <p:oleObj name="文档" r:id="rId2" imgW="6510020" imgH="3182620" progId="Word.Document.8">
                  <p:embed/>
                  <p:pic>
                    <p:nvPicPr>
                      <p:cNvPr id="0" name="图片 36936"/>
                      <p:cNvPicPr>
                        <a:picLocks noChangeAspect="1" noChangeArrowheads="1"/>
                      </p:cNvPicPr>
                      <p:nvPr/>
                    </p:nvPicPr>
                    <p:blipFill>
                      <a:blip r:embed="rId3">
                        <a:extLst>
                          <a:ext uri="{28A0092B-C50C-407E-A947-70E740481C1C}">
                            <a14:useLocalDpi xmlns:a14="http://schemas.microsoft.com/office/drawing/2010/main" val="0"/>
                          </a:ext>
                        </a:extLst>
                      </a:blip>
                      <a:srcRect l="3033" t="-5373" r="4417" b="3304"/>
                      <a:stretch>
                        <a:fillRect/>
                      </a:stretch>
                    </p:blipFill>
                    <p:spPr bwMode="auto">
                      <a:xfrm>
                        <a:off x="899592" y="2451683"/>
                        <a:ext cx="6945630" cy="374459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p>
            <a:pPr>
              <a:defRPr/>
            </a:pPr>
            <a:endParaRPr lang="en-US" altLang="zh-CN"/>
          </a:p>
          <a:p>
            <a:pPr>
              <a:defRPr/>
            </a:pPr>
            <a:fld id="{57B5461C-ED49-4268-B1B8-8D4F12B2FAFA}" type="slidenum">
              <a:rPr lang="en-US" altLang="zh-CN"/>
              <a:t>42</a:t>
            </a:fld>
            <a:endParaRPr lang="en-US" altLang="zh-CN"/>
          </a:p>
        </p:txBody>
      </p:sp>
      <p:sp>
        <p:nvSpPr>
          <p:cNvPr id="57348" name="Oval 39"/>
          <p:cNvSpPr>
            <a:spLocks noChangeArrowheads="1"/>
          </p:cNvSpPr>
          <p:nvPr/>
        </p:nvSpPr>
        <p:spPr bwMode="auto">
          <a:xfrm>
            <a:off x="1219200" y="1524000"/>
            <a:ext cx="762000" cy="381000"/>
          </a:xfrm>
          <a:prstGeom prst="ellipse">
            <a:avLst/>
          </a:prstGeom>
          <a:solidFill>
            <a:srgbClr val="00CC99"/>
          </a:solidFill>
          <a:ln w="9525">
            <a:solidFill>
              <a:srgbClr val="000000"/>
            </a:solidFill>
            <a:round/>
          </a:ln>
          <a:effectLst>
            <a:outerShdw dist="107763" dir="2700000" algn="ctr" rotWithShape="0">
              <a:schemeClr val="bg2"/>
            </a:outerShdw>
          </a:effectLst>
        </p:spPr>
        <p:txBody>
          <a:bodyPr wrap="none" anchor="ctr"/>
          <a:lstStyle/>
          <a:p>
            <a:pPr algn="ctr"/>
            <a:r>
              <a:rPr lang="en-US" altLang="zh-CN" b="1">
                <a:solidFill>
                  <a:srgbClr val="CC0000"/>
                </a:solidFill>
              </a:rPr>
              <a:t>App1</a:t>
            </a:r>
          </a:p>
        </p:txBody>
      </p:sp>
      <p:sp>
        <p:nvSpPr>
          <p:cNvPr id="57349" name="Oval 40"/>
          <p:cNvSpPr>
            <a:spLocks noChangeArrowheads="1"/>
          </p:cNvSpPr>
          <p:nvPr/>
        </p:nvSpPr>
        <p:spPr bwMode="auto">
          <a:xfrm>
            <a:off x="2667000" y="1143000"/>
            <a:ext cx="838200" cy="381000"/>
          </a:xfrm>
          <a:prstGeom prst="ellipse">
            <a:avLst/>
          </a:prstGeom>
          <a:solidFill>
            <a:srgbClr val="00CC99"/>
          </a:solidFill>
          <a:ln w="9525">
            <a:solidFill>
              <a:srgbClr val="000000"/>
            </a:solidFill>
            <a:round/>
          </a:ln>
          <a:effectLst>
            <a:outerShdw dist="107763" dir="2700000" algn="ctr" rotWithShape="0">
              <a:schemeClr val="bg2"/>
            </a:outerShdw>
          </a:effectLst>
        </p:spPr>
        <p:txBody>
          <a:bodyPr wrap="none" anchor="ctr"/>
          <a:lstStyle/>
          <a:p>
            <a:pPr algn="ctr"/>
            <a:r>
              <a:rPr lang="en-US" altLang="zh-CN" b="1">
                <a:solidFill>
                  <a:srgbClr val="CC0000"/>
                </a:solidFill>
              </a:rPr>
              <a:t>App2</a:t>
            </a:r>
          </a:p>
        </p:txBody>
      </p:sp>
      <p:sp>
        <p:nvSpPr>
          <p:cNvPr id="57350" name="Oval 41"/>
          <p:cNvSpPr>
            <a:spLocks noChangeArrowheads="1"/>
          </p:cNvSpPr>
          <p:nvPr/>
        </p:nvSpPr>
        <p:spPr bwMode="auto">
          <a:xfrm>
            <a:off x="3810000" y="2362200"/>
            <a:ext cx="762000" cy="381000"/>
          </a:xfrm>
          <a:prstGeom prst="ellipse">
            <a:avLst/>
          </a:prstGeom>
          <a:solidFill>
            <a:srgbClr val="00CC99"/>
          </a:solidFill>
          <a:ln w="9525">
            <a:solidFill>
              <a:srgbClr val="000000"/>
            </a:solidFill>
            <a:round/>
          </a:ln>
          <a:effectLst>
            <a:outerShdw dist="107763" dir="2700000" algn="ctr" rotWithShape="0">
              <a:schemeClr val="bg2"/>
            </a:outerShdw>
          </a:effectLst>
        </p:spPr>
        <p:txBody>
          <a:bodyPr wrap="none" anchor="ctr"/>
          <a:lstStyle/>
          <a:p>
            <a:pPr algn="ctr"/>
            <a:r>
              <a:rPr lang="en-US" altLang="zh-CN"/>
              <a:t>…</a:t>
            </a:r>
          </a:p>
        </p:txBody>
      </p:sp>
      <p:sp>
        <p:nvSpPr>
          <p:cNvPr id="57351" name="Oval 42"/>
          <p:cNvSpPr>
            <a:spLocks noChangeArrowheads="1"/>
          </p:cNvSpPr>
          <p:nvPr/>
        </p:nvSpPr>
        <p:spPr bwMode="auto">
          <a:xfrm>
            <a:off x="5105400" y="990600"/>
            <a:ext cx="762000" cy="381000"/>
          </a:xfrm>
          <a:prstGeom prst="ellipse">
            <a:avLst/>
          </a:prstGeom>
          <a:solidFill>
            <a:srgbClr val="00CC99"/>
          </a:solidFill>
          <a:ln w="9525">
            <a:solidFill>
              <a:srgbClr val="000000"/>
            </a:solidFill>
            <a:round/>
          </a:ln>
          <a:effectLst>
            <a:outerShdw dist="107763" dir="2700000" algn="ctr" rotWithShape="0">
              <a:schemeClr val="bg2"/>
            </a:outerShdw>
          </a:effectLst>
        </p:spPr>
        <p:txBody>
          <a:bodyPr wrap="none" anchor="ctr"/>
          <a:lstStyle/>
          <a:p>
            <a:pPr algn="ctr"/>
            <a:r>
              <a:rPr lang="en-US" altLang="zh-CN" b="1">
                <a:solidFill>
                  <a:srgbClr val="CC0000"/>
                </a:solidFill>
              </a:rPr>
              <a:t>App3</a:t>
            </a:r>
          </a:p>
        </p:txBody>
      </p:sp>
      <p:sp>
        <p:nvSpPr>
          <p:cNvPr id="57352" name="Oval 43"/>
          <p:cNvSpPr>
            <a:spLocks noChangeArrowheads="1"/>
          </p:cNvSpPr>
          <p:nvPr/>
        </p:nvSpPr>
        <p:spPr bwMode="auto">
          <a:xfrm>
            <a:off x="6705600" y="2590800"/>
            <a:ext cx="838200" cy="381000"/>
          </a:xfrm>
          <a:prstGeom prst="ellipse">
            <a:avLst/>
          </a:prstGeom>
          <a:solidFill>
            <a:srgbClr val="00CC99"/>
          </a:solidFill>
          <a:ln w="9525">
            <a:solidFill>
              <a:srgbClr val="000000"/>
            </a:solidFill>
            <a:round/>
          </a:ln>
          <a:effectLst>
            <a:outerShdw dist="107763" dir="2700000" algn="ctr" rotWithShape="0">
              <a:schemeClr val="bg2"/>
            </a:outerShdw>
          </a:effectLst>
        </p:spPr>
        <p:txBody>
          <a:bodyPr wrap="none" anchor="ctr"/>
          <a:lstStyle/>
          <a:p>
            <a:pPr algn="ctr"/>
            <a:r>
              <a:rPr lang="en-US" altLang="zh-CN"/>
              <a:t>…</a:t>
            </a:r>
          </a:p>
        </p:txBody>
      </p:sp>
      <p:sp>
        <p:nvSpPr>
          <p:cNvPr id="57353" name="Oval 44"/>
          <p:cNvSpPr>
            <a:spLocks noChangeArrowheads="1"/>
          </p:cNvSpPr>
          <p:nvPr/>
        </p:nvSpPr>
        <p:spPr bwMode="auto">
          <a:xfrm>
            <a:off x="6629400" y="685800"/>
            <a:ext cx="762000" cy="381000"/>
          </a:xfrm>
          <a:prstGeom prst="ellipse">
            <a:avLst/>
          </a:prstGeom>
          <a:solidFill>
            <a:srgbClr val="00CC99"/>
          </a:solidFill>
          <a:ln w="9525">
            <a:solidFill>
              <a:srgbClr val="000000"/>
            </a:solidFill>
            <a:round/>
          </a:ln>
          <a:effectLst>
            <a:outerShdw dist="107763" dir="2700000" algn="ctr" rotWithShape="0">
              <a:schemeClr val="bg2"/>
            </a:outerShdw>
          </a:effectLst>
        </p:spPr>
        <p:txBody>
          <a:bodyPr wrap="none" anchor="ctr"/>
          <a:lstStyle/>
          <a:p>
            <a:pPr algn="ctr"/>
            <a:r>
              <a:rPr lang="en-US" altLang="zh-CN"/>
              <a:t>…</a:t>
            </a:r>
          </a:p>
        </p:txBody>
      </p:sp>
      <p:sp>
        <p:nvSpPr>
          <p:cNvPr id="57354" name="Oval 45"/>
          <p:cNvSpPr>
            <a:spLocks noChangeArrowheads="1"/>
          </p:cNvSpPr>
          <p:nvPr/>
        </p:nvSpPr>
        <p:spPr bwMode="auto">
          <a:xfrm>
            <a:off x="7696200" y="1600200"/>
            <a:ext cx="762000" cy="304800"/>
          </a:xfrm>
          <a:prstGeom prst="ellipse">
            <a:avLst/>
          </a:prstGeom>
          <a:solidFill>
            <a:srgbClr val="00CC99"/>
          </a:solidFill>
          <a:ln w="9525" algn="ctr">
            <a:solidFill>
              <a:srgbClr val="000000"/>
            </a:solidFill>
            <a:round/>
          </a:ln>
          <a:effectLst>
            <a:outerShdw dist="107763" dir="2700000" algn="ctr" rotWithShape="0">
              <a:schemeClr val="bg2"/>
            </a:outerShdw>
          </a:effectLst>
        </p:spPr>
        <p:txBody>
          <a:bodyPr wrap="none" anchor="ctr"/>
          <a:lstStyle/>
          <a:p>
            <a:pPr algn="ctr"/>
            <a:r>
              <a:rPr lang="en-US" altLang="zh-CN" b="1">
                <a:solidFill>
                  <a:srgbClr val="CC0000"/>
                </a:solidFill>
              </a:rPr>
              <a:t>Appn</a:t>
            </a:r>
          </a:p>
        </p:txBody>
      </p:sp>
      <p:sp>
        <p:nvSpPr>
          <p:cNvPr id="57355" name="Rectangle 46"/>
          <p:cNvSpPr>
            <a:spLocks noChangeArrowheads="1"/>
          </p:cNvSpPr>
          <p:nvPr/>
        </p:nvSpPr>
        <p:spPr bwMode="auto">
          <a:xfrm>
            <a:off x="1447800" y="3346450"/>
            <a:ext cx="5638800" cy="2819400"/>
          </a:xfrm>
          <a:prstGeom prst="rect">
            <a:avLst/>
          </a:prstGeom>
          <a:gradFill rotWithShape="1">
            <a:gsLst>
              <a:gs pos="0">
                <a:srgbClr val="006666"/>
              </a:gs>
              <a:gs pos="100000">
                <a:srgbClr val="339966"/>
              </a:gs>
            </a:gsLst>
            <a:path path="shape">
              <a:fillToRect l="50000" t="50000" r="50000" b="50000"/>
            </a:path>
          </a:gradFill>
          <a:ln w="9525">
            <a:miter lim="800000"/>
          </a:ln>
          <a:effectLst/>
          <a:scene3d>
            <a:camera prst="legacyObliqueTopRight"/>
            <a:lightRig rig="legacyFlat3" dir="b"/>
          </a:scene3d>
          <a:sp3d extrusionH="430200" prstMaterial="legacyMatte">
            <a:bevelT w="13500" h="13500" prst="angle"/>
            <a:bevelB w="13500" h="13500" prst="angle"/>
            <a:extrusionClr>
              <a:srgbClr val="0066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356" name="Rectangle 47"/>
          <p:cNvSpPr>
            <a:spLocks noChangeArrowheads="1"/>
          </p:cNvSpPr>
          <p:nvPr/>
        </p:nvSpPr>
        <p:spPr bwMode="auto">
          <a:xfrm>
            <a:off x="1828800" y="3505200"/>
            <a:ext cx="1066800" cy="457200"/>
          </a:xfrm>
          <a:prstGeom prst="rect">
            <a:avLst/>
          </a:prstGeom>
          <a:solidFill>
            <a:srgbClr val="00CC99"/>
          </a:solidFill>
          <a:ln>
            <a:noFill/>
          </a:ln>
          <a:effectLst>
            <a:prstShdw prst="shdw17" dist="17961" dir="2700000">
              <a:srgbClr val="007A5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7357" name="Rectangle 48"/>
          <p:cNvSpPr>
            <a:spLocks noChangeArrowheads="1"/>
          </p:cNvSpPr>
          <p:nvPr/>
        </p:nvSpPr>
        <p:spPr bwMode="auto">
          <a:xfrm>
            <a:off x="3124200" y="3505200"/>
            <a:ext cx="990600" cy="457200"/>
          </a:xfrm>
          <a:prstGeom prst="rect">
            <a:avLst/>
          </a:prstGeom>
          <a:solidFill>
            <a:srgbClr val="00CC99"/>
          </a:solidFill>
          <a:ln>
            <a:noFill/>
          </a:ln>
          <a:effectLst>
            <a:prstShdw prst="shdw17" dist="17961" dir="2700000">
              <a:srgbClr val="007A5C"/>
            </a:prstShdw>
          </a:effectLst>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zh-CN" altLang="en-US"/>
          </a:p>
        </p:txBody>
      </p:sp>
      <p:sp>
        <p:nvSpPr>
          <p:cNvPr id="57358" name="Rectangle 49"/>
          <p:cNvSpPr>
            <a:spLocks noChangeArrowheads="1"/>
          </p:cNvSpPr>
          <p:nvPr/>
        </p:nvSpPr>
        <p:spPr bwMode="auto">
          <a:xfrm>
            <a:off x="4308475" y="3505200"/>
            <a:ext cx="1066800" cy="457200"/>
          </a:xfrm>
          <a:prstGeom prst="rect">
            <a:avLst/>
          </a:prstGeom>
          <a:solidFill>
            <a:srgbClr val="00CC99"/>
          </a:solidFill>
          <a:ln>
            <a:noFill/>
          </a:ln>
          <a:effectLst>
            <a:prstShdw prst="shdw17" dist="17961" dir="2700000">
              <a:srgbClr val="007A5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7359" name="Rectangle 50"/>
          <p:cNvSpPr>
            <a:spLocks noChangeArrowheads="1"/>
          </p:cNvSpPr>
          <p:nvPr/>
        </p:nvSpPr>
        <p:spPr bwMode="auto">
          <a:xfrm>
            <a:off x="5562600" y="3505200"/>
            <a:ext cx="1447800" cy="457200"/>
          </a:xfrm>
          <a:prstGeom prst="rect">
            <a:avLst/>
          </a:prstGeom>
          <a:solidFill>
            <a:srgbClr val="00CC99"/>
          </a:solidFill>
          <a:ln>
            <a:noFill/>
          </a:ln>
          <a:effectLst>
            <a:prstShdw prst="shdw17" dist="17961" dir="2700000">
              <a:srgbClr val="007A5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7360" name="Text Box 51"/>
          <p:cNvSpPr txBox="1">
            <a:spLocks noChangeArrowheads="1"/>
          </p:cNvSpPr>
          <p:nvPr/>
        </p:nvSpPr>
        <p:spPr bwMode="auto">
          <a:xfrm>
            <a:off x="1733550" y="3551238"/>
            <a:ext cx="5326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1600" b="1">
                <a:solidFill>
                  <a:srgbClr val="CC0000"/>
                </a:solidFill>
                <a:ea typeface="隶书" panose="02010509060101010101" pitchFamily="49" charset="-122"/>
              </a:rPr>
              <a:t>Searching       Insertion      Removal        Modification </a:t>
            </a:r>
          </a:p>
        </p:txBody>
      </p:sp>
      <p:cxnSp>
        <p:nvCxnSpPr>
          <p:cNvPr id="57361" name="AutoShape 52"/>
          <p:cNvCxnSpPr>
            <a:cxnSpLocks noChangeShapeType="1"/>
          </p:cNvCxnSpPr>
          <p:nvPr/>
        </p:nvCxnSpPr>
        <p:spPr bwMode="auto">
          <a:xfrm rot="5400000">
            <a:off x="6694487" y="1970088"/>
            <a:ext cx="1470025" cy="1295400"/>
          </a:xfrm>
          <a:prstGeom prst="curvedConnector3">
            <a:avLst>
              <a:gd name="adj1" fmla="val 77102"/>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62" name="Line 53"/>
          <p:cNvSpPr>
            <a:spLocks noChangeShapeType="1"/>
          </p:cNvSpPr>
          <p:nvPr/>
        </p:nvSpPr>
        <p:spPr bwMode="auto">
          <a:xfrm>
            <a:off x="1600200" y="1905000"/>
            <a:ext cx="381000" cy="1447800"/>
          </a:xfrm>
          <a:prstGeom prst="line">
            <a:avLst/>
          </a:prstGeom>
          <a:noFill/>
          <a:ln w="31750">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3" name="Line 54"/>
          <p:cNvSpPr>
            <a:spLocks noChangeShapeType="1"/>
          </p:cNvSpPr>
          <p:nvPr/>
        </p:nvSpPr>
        <p:spPr bwMode="auto">
          <a:xfrm flipH="1">
            <a:off x="2133600" y="1524000"/>
            <a:ext cx="838200" cy="1828800"/>
          </a:xfrm>
          <a:prstGeom prst="line">
            <a:avLst/>
          </a:prstGeom>
          <a:noFill/>
          <a:ln w="31750">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4" name="Line 55"/>
          <p:cNvSpPr>
            <a:spLocks noChangeShapeType="1"/>
          </p:cNvSpPr>
          <p:nvPr/>
        </p:nvSpPr>
        <p:spPr bwMode="auto">
          <a:xfrm flipH="1">
            <a:off x="2209800" y="1371600"/>
            <a:ext cx="2971800" cy="1981200"/>
          </a:xfrm>
          <a:prstGeom prst="line">
            <a:avLst/>
          </a:prstGeom>
          <a:noFill/>
          <a:ln w="31750">
            <a:solidFill>
              <a:srgbClr val="00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5" name="Line 56"/>
          <p:cNvSpPr>
            <a:spLocks noChangeShapeType="1"/>
          </p:cNvSpPr>
          <p:nvPr/>
        </p:nvSpPr>
        <p:spPr bwMode="auto">
          <a:xfrm flipH="1">
            <a:off x="2514600" y="2590800"/>
            <a:ext cx="1295400" cy="762000"/>
          </a:xfrm>
          <a:prstGeom prst="line">
            <a:avLst/>
          </a:prstGeom>
          <a:noFill/>
          <a:ln w="31750">
            <a:solidFill>
              <a:srgbClr val="FF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6" name="Line 57"/>
          <p:cNvSpPr>
            <a:spLocks noChangeShapeType="1"/>
          </p:cNvSpPr>
          <p:nvPr/>
        </p:nvSpPr>
        <p:spPr bwMode="auto">
          <a:xfrm flipH="1">
            <a:off x="2743200" y="1828800"/>
            <a:ext cx="4953000" cy="1524000"/>
          </a:xfrm>
          <a:prstGeom prst="line">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7" name="Line 58"/>
          <p:cNvSpPr>
            <a:spLocks noChangeShapeType="1"/>
          </p:cNvSpPr>
          <p:nvPr/>
        </p:nvSpPr>
        <p:spPr bwMode="auto">
          <a:xfrm>
            <a:off x="3200400" y="1524000"/>
            <a:ext cx="228600" cy="1828800"/>
          </a:xfrm>
          <a:prstGeom prst="line">
            <a:avLst/>
          </a:prstGeom>
          <a:noFill/>
          <a:ln w="31750">
            <a:solidFill>
              <a:srgbClr val="333399"/>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8" name="Line 59"/>
          <p:cNvSpPr>
            <a:spLocks noChangeShapeType="1"/>
          </p:cNvSpPr>
          <p:nvPr/>
        </p:nvSpPr>
        <p:spPr bwMode="auto">
          <a:xfrm flipH="1">
            <a:off x="3581400" y="1905000"/>
            <a:ext cx="4343400" cy="1371600"/>
          </a:xfrm>
          <a:prstGeom prst="line">
            <a:avLst/>
          </a:prstGeom>
          <a:noFill/>
          <a:ln w="317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9" name="Line 60"/>
          <p:cNvSpPr>
            <a:spLocks noChangeShapeType="1"/>
          </p:cNvSpPr>
          <p:nvPr/>
        </p:nvSpPr>
        <p:spPr bwMode="auto">
          <a:xfrm>
            <a:off x="4267200" y="2743200"/>
            <a:ext cx="457200" cy="609600"/>
          </a:xfrm>
          <a:prstGeom prst="line">
            <a:avLst/>
          </a:prstGeom>
          <a:noFill/>
          <a:ln w="31750">
            <a:solidFill>
              <a:srgbClr val="FF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0" name="Line 61"/>
          <p:cNvSpPr>
            <a:spLocks noChangeShapeType="1"/>
          </p:cNvSpPr>
          <p:nvPr/>
        </p:nvSpPr>
        <p:spPr bwMode="auto">
          <a:xfrm>
            <a:off x="5562600" y="1371600"/>
            <a:ext cx="381000" cy="1981200"/>
          </a:xfrm>
          <a:prstGeom prst="line">
            <a:avLst/>
          </a:prstGeom>
          <a:noFill/>
          <a:ln w="31750">
            <a:solidFill>
              <a:srgbClr val="0033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1" name="Line 62"/>
          <p:cNvSpPr>
            <a:spLocks noChangeShapeType="1"/>
          </p:cNvSpPr>
          <p:nvPr/>
        </p:nvSpPr>
        <p:spPr bwMode="auto">
          <a:xfrm flipH="1">
            <a:off x="6096000" y="1066800"/>
            <a:ext cx="762000" cy="2286000"/>
          </a:xfrm>
          <a:prstGeom prst="line">
            <a:avLst/>
          </a:prstGeom>
          <a:noFill/>
          <a:ln w="31750">
            <a:solidFill>
              <a:srgbClr val="80008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2" name="Line 63"/>
          <p:cNvSpPr>
            <a:spLocks noChangeShapeType="1"/>
          </p:cNvSpPr>
          <p:nvPr/>
        </p:nvSpPr>
        <p:spPr bwMode="auto">
          <a:xfrm flipH="1">
            <a:off x="6477000" y="2971800"/>
            <a:ext cx="381000" cy="381000"/>
          </a:xfrm>
          <a:prstGeom prst="line">
            <a:avLst/>
          </a:prstGeom>
          <a:noFill/>
          <a:ln w="31750">
            <a:solidFill>
              <a:srgbClr val="8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3" name="Rectangle 64"/>
          <p:cNvSpPr>
            <a:spLocks noChangeArrowheads="1"/>
          </p:cNvSpPr>
          <p:nvPr/>
        </p:nvSpPr>
        <p:spPr bwMode="auto">
          <a:xfrm>
            <a:off x="2514600" y="5105400"/>
            <a:ext cx="4114800" cy="533400"/>
          </a:xfrm>
          <a:prstGeom prst="rect">
            <a:avLst/>
          </a:prstGeom>
          <a:gradFill rotWithShape="0">
            <a:gsLst>
              <a:gs pos="0">
                <a:srgbClr val="FFFF99"/>
              </a:gs>
              <a:gs pos="100000">
                <a:srgbClr val="767647"/>
              </a:gs>
            </a:gsLst>
            <a:lin ang="5400000" scaled="1"/>
          </a:gradFill>
          <a:ln w="9525" cap="rnd">
            <a:solidFill>
              <a:srgbClr val="000000"/>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4" name="Rectangle 65"/>
          <p:cNvSpPr>
            <a:spLocks noChangeArrowheads="1"/>
          </p:cNvSpPr>
          <p:nvPr/>
        </p:nvSpPr>
        <p:spPr bwMode="auto">
          <a:xfrm>
            <a:off x="2362200" y="4953000"/>
            <a:ext cx="4114800" cy="533400"/>
          </a:xfrm>
          <a:prstGeom prst="rect">
            <a:avLst/>
          </a:prstGeom>
          <a:gradFill rotWithShape="0">
            <a:gsLst>
              <a:gs pos="0">
                <a:srgbClr val="00CC99"/>
              </a:gs>
              <a:gs pos="100000">
                <a:srgbClr val="005E47"/>
              </a:gs>
            </a:gsLst>
            <a:lin ang="5400000" scaled="1"/>
          </a:gradFill>
          <a:ln w="9525" cap="rnd">
            <a:solidFill>
              <a:srgbClr val="000000"/>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5" name="Rectangle 66"/>
          <p:cNvSpPr>
            <a:spLocks noChangeArrowheads="1"/>
          </p:cNvSpPr>
          <p:nvPr/>
        </p:nvSpPr>
        <p:spPr bwMode="auto">
          <a:xfrm>
            <a:off x="2209800" y="4800600"/>
            <a:ext cx="4114800" cy="533400"/>
          </a:xfrm>
          <a:prstGeom prst="rect">
            <a:avLst/>
          </a:prstGeom>
          <a:gradFill rotWithShape="0">
            <a:gsLst>
              <a:gs pos="0">
                <a:srgbClr val="00CC00"/>
              </a:gs>
              <a:gs pos="100000">
                <a:srgbClr val="005E00"/>
              </a:gs>
            </a:gsLst>
            <a:lin ang="5400000" scaled="1"/>
          </a:gradFill>
          <a:ln w="9525" cap="rnd">
            <a:solidFill>
              <a:srgbClr val="000000"/>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6" name="Rectangle 67"/>
          <p:cNvSpPr>
            <a:spLocks noChangeArrowheads="1"/>
          </p:cNvSpPr>
          <p:nvPr/>
        </p:nvSpPr>
        <p:spPr bwMode="auto">
          <a:xfrm>
            <a:off x="2057400" y="4648200"/>
            <a:ext cx="4114800" cy="533400"/>
          </a:xfrm>
          <a:prstGeom prst="rect">
            <a:avLst/>
          </a:prstGeom>
          <a:gradFill rotWithShape="0">
            <a:gsLst>
              <a:gs pos="0">
                <a:srgbClr val="FFFF99"/>
              </a:gs>
              <a:gs pos="100000">
                <a:srgbClr val="767647"/>
              </a:gs>
            </a:gsLst>
            <a:lin ang="5400000" scaled="1"/>
          </a:gradFill>
          <a:ln w="9525" cap="rnd">
            <a:solidFill>
              <a:srgbClr val="000000"/>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0000CC"/>
                </a:solidFill>
                <a:ea typeface="长城新魏碑体" pitchFamily="49" charset="-122"/>
              </a:rPr>
              <a:t>Symbols</a:t>
            </a:r>
          </a:p>
        </p:txBody>
      </p:sp>
      <p:sp>
        <p:nvSpPr>
          <p:cNvPr id="57377" name="Line 68"/>
          <p:cNvSpPr>
            <a:spLocks noChangeShapeType="1"/>
          </p:cNvSpPr>
          <p:nvPr/>
        </p:nvSpPr>
        <p:spPr bwMode="auto">
          <a:xfrm flipH="1" flipV="1">
            <a:off x="2286000" y="3886200"/>
            <a:ext cx="304800" cy="76200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8" name="Line 69"/>
          <p:cNvSpPr>
            <a:spLocks noChangeShapeType="1"/>
          </p:cNvSpPr>
          <p:nvPr/>
        </p:nvSpPr>
        <p:spPr bwMode="auto">
          <a:xfrm>
            <a:off x="3581400" y="3886200"/>
            <a:ext cx="304800" cy="76200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9" name="Line 70"/>
          <p:cNvSpPr>
            <a:spLocks noChangeShapeType="1"/>
          </p:cNvSpPr>
          <p:nvPr/>
        </p:nvSpPr>
        <p:spPr bwMode="auto">
          <a:xfrm flipH="1">
            <a:off x="4648200" y="3886200"/>
            <a:ext cx="304800" cy="76200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0" name="Line 71"/>
          <p:cNvSpPr>
            <a:spLocks noChangeShapeType="1"/>
          </p:cNvSpPr>
          <p:nvPr/>
        </p:nvSpPr>
        <p:spPr bwMode="auto">
          <a:xfrm flipH="1">
            <a:off x="5562600" y="3886200"/>
            <a:ext cx="609600" cy="762000"/>
          </a:xfrm>
          <a:prstGeom prst="line">
            <a:avLst/>
          </a:prstGeom>
          <a:noFill/>
          <a:ln w="38100">
            <a:solidFill>
              <a:srgbClr val="FF66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1" name="Text Box 73"/>
          <p:cNvSpPr txBox="1">
            <a:spLocks noChangeArrowheads="1"/>
          </p:cNvSpPr>
          <p:nvPr/>
        </p:nvSpPr>
        <p:spPr bwMode="auto">
          <a:xfrm>
            <a:off x="7585495" y="4477434"/>
            <a:ext cx="1264096" cy="64633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3600" b="1">
                <a:solidFill>
                  <a:srgbClr val="FFFF00"/>
                </a:solidFill>
                <a:ea typeface="隶书" panose="02010509060101010101" pitchFamily="49" charset="-122"/>
              </a:rPr>
              <a:t>ADT</a:t>
            </a:r>
            <a:endParaRPr kumimoji="1" lang="en-US" altLang="zh-CN" sz="3200">
              <a:solidFill>
                <a:srgbClr val="FFFF00"/>
              </a:solidFill>
              <a:ea typeface="隶书" panose="02010509060101010101" pitchFamily="49" charset="-122"/>
            </a:endParaRPr>
          </a:p>
        </p:txBody>
      </p:sp>
      <p:sp>
        <p:nvSpPr>
          <p:cNvPr id="2" name="矩形 1"/>
          <p:cNvSpPr/>
          <p:nvPr/>
        </p:nvSpPr>
        <p:spPr>
          <a:xfrm>
            <a:off x="381824" y="320388"/>
            <a:ext cx="2236510" cy="584775"/>
          </a:xfrm>
          <a:prstGeom prst="rect">
            <a:avLst/>
          </a:prstGeom>
        </p:spPr>
        <p:txBody>
          <a:bodyPr wrap="none">
            <a:spAutoFit/>
          </a:bodyPr>
          <a:lstStyle/>
          <a:p>
            <a:pPr eaLnBrk="1" latinLnBrk="0" hangingPunct="1">
              <a:spcBef>
                <a:spcPts val="1200"/>
              </a:spcBef>
            </a:pPr>
            <a:r>
              <a:rPr kumimoji="1" lang="zh-CN" altLang="en-US" sz="3200" b="1" dirty="0"/>
              <a:t>具有</a:t>
            </a:r>
            <a:r>
              <a:rPr kumimoji="1" lang="zh-CN" altLang="en-US" sz="3200" b="1" dirty="0">
                <a:solidFill>
                  <a:srgbClr val="FFFF00"/>
                </a:solidFill>
              </a:rPr>
              <a:t>封装性</a:t>
            </a:r>
            <a:endParaRPr kumimoji="1" lang="zh-CN" altLang="en-US" sz="32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EFD051CC-A324-4636-9F14-EED03B5210D2}" type="slidenum">
              <a:rPr lang="en-US" altLang="zh-CN"/>
              <a:t>43</a:t>
            </a:fld>
            <a:endParaRPr lang="en-US" altLang="zh-CN"/>
          </a:p>
        </p:txBody>
      </p:sp>
      <p:sp>
        <p:nvSpPr>
          <p:cNvPr id="58372" name="Text Box 2"/>
          <p:cNvSpPr txBox="1">
            <a:spLocks noChangeArrowheads="1"/>
          </p:cNvSpPr>
          <p:nvPr/>
        </p:nvSpPr>
        <p:spPr bwMode="auto">
          <a:xfrm>
            <a:off x="1705610" y="1599278"/>
            <a:ext cx="4966424" cy="304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3200" dirty="0">
                <a:latin typeface="Times New Roman" panose="02020503050405090304" pitchFamily="18" charset="0"/>
              </a:rPr>
              <a:t>ADT&lt;ADT</a:t>
            </a:r>
            <a:r>
              <a:rPr kumimoji="1" lang="zh-CN" altLang="en-US" sz="3200" dirty="0">
                <a:latin typeface="Times New Roman" panose="02020503050405090304" pitchFamily="18" charset="0"/>
              </a:rPr>
              <a:t>名</a:t>
            </a:r>
            <a:r>
              <a:rPr kumimoji="1" lang="en-US" altLang="zh-CN" sz="3200" dirty="0">
                <a:latin typeface="Times New Roman" panose="02020503050405090304" pitchFamily="18" charset="0"/>
              </a:rPr>
              <a:t>&gt;</a:t>
            </a:r>
            <a:endParaRPr kumimoji="1" lang="en-US" altLang="zh-CN" sz="3200" dirty="0">
              <a:solidFill>
                <a:srgbClr val="FFFF00"/>
              </a:solidFill>
              <a:latin typeface="Times New Roman" panose="02020503050405090304" pitchFamily="18" charset="0"/>
            </a:endParaRPr>
          </a:p>
          <a:p>
            <a:pPr eaLnBrk="1" hangingPunct="1"/>
            <a:r>
              <a:rPr kumimoji="1" lang="en-US" altLang="zh-CN" sz="3200" dirty="0">
                <a:latin typeface="Times New Roman" panose="02020503050405090304" pitchFamily="18" charset="0"/>
              </a:rPr>
              <a:t>{</a:t>
            </a:r>
          </a:p>
          <a:p>
            <a:pPr eaLnBrk="1" hangingPunct="1"/>
            <a:r>
              <a:rPr kumimoji="1" lang="en-US" altLang="zh-CN" sz="3200" dirty="0">
                <a:latin typeface="Times New Roman" panose="02020503050405090304" pitchFamily="18" charset="0"/>
              </a:rPr>
              <a:t>    </a:t>
            </a:r>
            <a:r>
              <a:rPr kumimoji="1" lang="zh-CN" altLang="en-US" sz="3200" dirty="0">
                <a:solidFill>
                  <a:srgbClr val="FFFF00"/>
                </a:solidFill>
                <a:latin typeface="Times New Roman" panose="02020503050405090304" pitchFamily="18" charset="0"/>
              </a:rPr>
              <a:t>数据</a:t>
            </a:r>
            <a:r>
              <a:rPr kumimoji="1" lang="en-US" altLang="zh-CN" sz="3200" dirty="0">
                <a:latin typeface="Times New Roman" panose="02020503050405090304" pitchFamily="18" charset="0"/>
              </a:rPr>
              <a:t>: &lt;</a:t>
            </a:r>
            <a:r>
              <a:rPr kumimoji="1" lang="zh-CN" altLang="en-US" sz="3200" dirty="0">
                <a:latin typeface="Times New Roman" panose="02020503050405090304" pitchFamily="18" charset="0"/>
              </a:rPr>
              <a:t>数据对象的定义</a:t>
            </a:r>
            <a:r>
              <a:rPr kumimoji="1" lang="en-US" altLang="zh-CN" sz="3200" dirty="0">
                <a:latin typeface="Times New Roman" panose="02020503050405090304" pitchFamily="18" charset="0"/>
              </a:rPr>
              <a:t>&gt;</a:t>
            </a:r>
          </a:p>
          <a:p>
            <a:pPr eaLnBrk="1" hangingPunct="1"/>
            <a:r>
              <a:rPr kumimoji="1" lang="en-US" altLang="zh-CN" sz="3200" dirty="0">
                <a:latin typeface="Times New Roman" panose="02020503050405090304" pitchFamily="18" charset="0"/>
              </a:rPr>
              <a:t>    </a:t>
            </a:r>
            <a:r>
              <a:rPr kumimoji="1" lang="zh-CN" altLang="en-US" sz="3200" dirty="0">
                <a:solidFill>
                  <a:srgbClr val="FFFF00"/>
                </a:solidFill>
                <a:latin typeface="Times New Roman" panose="02020503050405090304" pitchFamily="18" charset="0"/>
              </a:rPr>
              <a:t>结构</a:t>
            </a:r>
            <a:r>
              <a:rPr kumimoji="1" lang="en-US" altLang="zh-CN" sz="3200" dirty="0">
                <a:latin typeface="Times New Roman" panose="02020503050405090304" pitchFamily="18" charset="0"/>
              </a:rPr>
              <a:t>: &lt;</a:t>
            </a:r>
            <a:r>
              <a:rPr kumimoji="1" lang="zh-CN" altLang="en-US" sz="3200" dirty="0">
                <a:latin typeface="Times New Roman" panose="02020503050405090304" pitchFamily="18" charset="0"/>
              </a:rPr>
              <a:t>结构关系的定义</a:t>
            </a:r>
            <a:r>
              <a:rPr kumimoji="1" lang="en-US" altLang="zh-CN" sz="3200" dirty="0">
                <a:latin typeface="Times New Roman" panose="02020503050405090304" pitchFamily="18" charset="0"/>
              </a:rPr>
              <a:t>&gt;</a:t>
            </a:r>
          </a:p>
          <a:p>
            <a:pPr eaLnBrk="1" hangingPunct="1"/>
            <a:r>
              <a:rPr kumimoji="1" lang="en-US" altLang="zh-CN" sz="3200" dirty="0">
                <a:latin typeface="Times New Roman" panose="02020503050405090304" pitchFamily="18" charset="0"/>
              </a:rPr>
              <a:t>    </a:t>
            </a:r>
            <a:r>
              <a:rPr kumimoji="1" lang="zh-CN" altLang="en-US" sz="3200" dirty="0">
                <a:solidFill>
                  <a:srgbClr val="FFFF00"/>
                </a:solidFill>
                <a:latin typeface="Times New Roman" panose="02020503050405090304" pitchFamily="18" charset="0"/>
              </a:rPr>
              <a:t>操作</a:t>
            </a:r>
            <a:r>
              <a:rPr kumimoji="1" lang="en-US" altLang="zh-CN" sz="3200" dirty="0">
                <a:latin typeface="Times New Roman" panose="02020503050405090304" pitchFamily="18" charset="0"/>
              </a:rPr>
              <a:t>: &lt;</a:t>
            </a:r>
            <a:r>
              <a:rPr kumimoji="1" lang="zh-CN" altLang="en-US" sz="3200" dirty="0">
                <a:latin typeface="Times New Roman" panose="02020503050405090304" pitchFamily="18" charset="0"/>
              </a:rPr>
              <a:t>基本操作的定义</a:t>
            </a:r>
            <a:r>
              <a:rPr kumimoji="1" lang="en-US" altLang="zh-CN" sz="3200" dirty="0">
                <a:latin typeface="Times New Roman" panose="02020503050405090304" pitchFamily="18" charset="0"/>
              </a:rPr>
              <a:t>&gt;</a:t>
            </a:r>
          </a:p>
          <a:p>
            <a:pPr eaLnBrk="1" hangingPunct="1"/>
            <a:r>
              <a:rPr kumimoji="1" lang="en-US" altLang="zh-CN" sz="3200" dirty="0">
                <a:latin typeface="Times New Roman" panose="02020503050405090304" pitchFamily="18" charset="0"/>
              </a:rPr>
              <a:t>}ADT&lt;ADT</a:t>
            </a:r>
            <a:r>
              <a:rPr kumimoji="1" lang="zh-CN" altLang="en-US" sz="3200" dirty="0">
                <a:latin typeface="Times New Roman" panose="02020503050405090304" pitchFamily="18" charset="0"/>
              </a:rPr>
              <a:t>名</a:t>
            </a:r>
            <a:r>
              <a:rPr kumimoji="1" lang="en-US" altLang="zh-CN" sz="3200" dirty="0">
                <a:latin typeface="Times New Roman" panose="02020503050405090304" pitchFamily="18" charset="0"/>
              </a:rPr>
              <a:t>&gt;</a:t>
            </a:r>
            <a:endParaRPr kumimoji="1" lang="en-US" altLang="zh-CN" sz="3200" dirty="0">
              <a:solidFill>
                <a:srgbClr val="FFFF00"/>
              </a:solidFill>
              <a:latin typeface="Times New Roman" panose="02020503050405090304" pitchFamily="18" charset="0"/>
            </a:endParaRPr>
          </a:p>
        </p:txBody>
      </p:sp>
      <p:sp>
        <p:nvSpPr>
          <p:cNvPr id="6" name="三角形 5"/>
          <p:cNvSpPr/>
          <p:nvPr/>
        </p:nvSpPr>
        <p:spPr bwMode="auto">
          <a:xfrm>
            <a:off x="4499992" y="1844824"/>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7" name="三角形 6"/>
          <p:cNvSpPr/>
          <p:nvPr/>
        </p:nvSpPr>
        <p:spPr bwMode="auto">
          <a:xfrm>
            <a:off x="4932040" y="1844824"/>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EFD051CC-A324-4636-9F14-EED03B5210D2}" type="slidenum">
              <a:rPr lang="en-US" altLang="zh-CN"/>
              <a:t>44</a:t>
            </a:fld>
            <a:endParaRPr lang="en-US" altLang="zh-CN"/>
          </a:p>
        </p:txBody>
      </p:sp>
      <p:sp>
        <p:nvSpPr>
          <p:cNvPr id="58372" name="Text Box 2"/>
          <p:cNvSpPr txBox="1">
            <a:spLocks noChangeArrowheads="1"/>
          </p:cNvSpPr>
          <p:nvPr/>
        </p:nvSpPr>
        <p:spPr bwMode="auto">
          <a:xfrm>
            <a:off x="600075" y="1542128"/>
            <a:ext cx="8299067" cy="5016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3200" b="1" dirty="0">
                <a:solidFill>
                  <a:srgbClr val="FFFF00"/>
                </a:solidFill>
                <a:latin typeface="Times New Roman" panose="02020503050405090304" pitchFamily="18" charset="0"/>
              </a:rPr>
              <a:t>ADT of Complex number</a:t>
            </a:r>
          </a:p>
          <a:p>
            <a:pPr eaLnBrk="1" hangingPunct="1"/>
            <a:r>
              <a:rPr kumimoji="1" lang="en-US" altLang="zh-CN" sz="2400" dirty="0">
                <a:latin typeface="Times New Roman" panose="02020503050405090304" pitchFamily="18" charset="0"/>
              </a:rPr>
              <a:t>ADT Complex</a:t>
            </a:r>
          </a:p>
          <a:p>
            <a:pPr eaLnBrk="1" hangingPunct="1"/>
            <a:r>
              <a:rPr kumimoji="1" lang="en-US" altLang="zh-CN" sz="2400" dirty="0">
                <a:latin typeface="Times New Roman" panose="02020503050405090304" pitchFamily="18" charset="0"/>
              </a:rPr>
              <a:t>{</a:t>
            </a:r>
          </a:p>
          <a:p>
            <a:pPr eaLnBrk="1" hangingPunct="1"/>
            <a:r>
              <a:rPr kumimoji="1" lang="en-US" altLang="zh-CN" sz="2400" dirty="0">
                <a:latin typeface="Times New Roman" panose="02020503050405090304" pitchFamily="18" charset="0"/>
              </a:rPr>
              <a:t>    </a:t>
            </a:r>
            <a:r>
              <a:rPr kumimoji="1" lang="en-US" altLang="zh-CN" sz="2400" dirty="0">
                <a:solidFill>
                  <a:srgbClr val="FFFF00"/>
                </a:solidFill>
                <a:latin typeface="Times New Roman" panose="02020503050405090304" pitchFamily="18" charset="0"/>
              </a:rPr>
              <a:t>Data</a:t>
            </a:r>
            <a:r>
              <a:rPr kumimoji="1" lang="en-US" altLang="zh-CN" sz="2400" dirty="0">
                <a:latin typeface="Times New Roman" panose="02020503050405090304" pitchFamily="18" charset="0"/>
              </a:rPr>
              <a:t>: D = {c1, c2 | c1, c2 </a:t>
            </a:r>
            <a:r>
              <a:rPr kumimoji="1" lang="en-US" altLang="zh-CN" sz="2400" dirty="0">
                <a:latin typeface="Times New Roman" panose="02020503050405090304" pitchFamily="18" charset="0"/>
                <a:sym typeface="Symbol" panose="05050102010706020507" pitchFamily="18" charset="2"/>
              </a:rPr>
              <a:t> R(R is the set of Real number)}</a:t>
            </a:r>
            <a:endParaRPr kumimoji="1" lang="en-US" altLang="zh-CN" sz="2400" dirty="0">
              <a:latin typeface="Times New Roman" panose="02020503050405090304" pitchFamily="18" charset="0"/>
            </a:endParaRPr>
          </a:p>
          <a:p>
            <a:pPr eaLnBrk="1" hangingPunct="1"/>
            <a:r>
              <a:rPr kumimoji="1" lang="en-US" altLang="zh-CN" sz="2400" dirty="0">
                <a:latin typeface="Times New Roman" panose="02020503050405090304" pitchFamily="18" charset="0"/>
              </a:rPr>
              <a:t>    </a:t>
            </a:r>
            <a:r>
              <a:rPr kumimoji="1" lang="en-US" altLang="zh-CN" sz="2400" dirty="0">
                <a:solidFill>
                  <a:srgbClr val="FFFF00"/>
                </a:solidFill>
                <a:latin typeface="Times New Roman" panose="02020503050405090304" pitchFamily="18" charset="0"/>
              </a:rPr>
              <a:t>Relationship</a:t>
            </a:r>
            <a:r>
              <a:rPr kumimoji="1" lang="en-US" altLang="zh-CN" sz="2400" dirty="0">
                <a:latin typeface="Times New Roman" panose="02020503050405090304" pitchFamily="18" charset="0"/>
              </a:rPr>
              <a:t>: S =  {&lt;c1, c2&gt; (c1 is real part, c2 is imaginary)}</a:t>
            </a:r>
          </a:p>
          <a:p>
            <a:pPr eaLnBrk="1" hangingPunct="1"/>
            <a:r>
              <a:rPr kumimoji="1" lang="en-US" altLang="zh-CN" sz="2400" dirty="0">
                <a:latin typeface="Times New Roman" panose="02020503050405090304" pitchFamily="18" charset="0"/>
              </a:rPr>
              <a:t>    </a:t>
            </a:r>
            <a:r>
              <a:rPr kumimoji="1" lang="en-US" altLang="zh-CN" sz="2400" dirty="0">
                <a:solidFill>
                  <a:srgbClr val="FFFF00"/>
                </a:solidFill>
                <a:latin typeface="Times New Roman" panose="02020503050405090304" pitchFamily="18" charset="0"/>
              </a:rPr>
              <a:t>Operations</a:t>
            </a:r>
            <a:r>
              <a:rPr kumimoji="1" lang="en-US" altLang="zh-CN" sz="2400" dirty="0">
                <a:latin typeface="Times New Roman" panose="02020503050405090304" pitchFamily="18" charset="0"/>
              </a:rPr>
              <a:t>:</a:t>
            </a:r>
            <a:endParaRPr kumimoji="1" lang="zh-CN" altLang="en-US" sz="2400" dirty="0">
              <a:latin typeface="Times New Roman" panose="02020503050405090304" pitchFamily="18" charset="0"/>
            </a:endParaRPr>
          </a:p>
          <a:p>
            <a:pPr eaLnBrk="1" hangingPunct="1"/>
            <a:r>
              <a:rPr kumimoji="1" lang="zh-CN" altLang="en-US" sz="2400" dirty="0">
                <a:latin typeface="Times New Roman" panose="02020503050405090304" pitchFamily="18" charset="0"/>
              </a:rPr>
              <a:t>        </a:t>
            </a:r>
            <a:r>
              <a:rPr kumimoji="1" lang="en-US" altLang="zh-CN" sz="2400" dirty="0">
                <a:latin typeface="Times New Roman" panose="02020503050405090304" pitchFamily="18" charset="0"/>
              </a:rPr>
              <a:t>void Assign(*A, c1, c2)</a:t>
            </a:r>
          </a:p>
          <a:p>
            <a:pPr eaLnBrk="1" hangingPunct="1"/>
            <a:r>
              <a:rPr kumimoji="1" lang="en-US" altLang="zh-CN" sz="2400" dirty="0">
                <a:latin typeface="Times New Roman" panose="02020503050405090304" pitchFamily="18" charset="0"/>
              </a:rPr>
              <a:t>        void Add(*A, B)</a:t>
            </a:r>
          </a:p>
          <a:p>
            <a:pPr eaLnBrk="1" hangingPunct="1"/>
            <a:r>
              <a:rPr kumimoji="1" lang="en-US" altLang="zh-CN" sz="2400" dirty="0">
                <a:latin typeface="Times New Roman" panose="02020503050405090304" pitchFamily="18" charset="0"/>
              </a:rPr>
              <a:t>        void Minus(*A, B)</a:t>
            </a:r>
          </a:p>
          <a:p>
            <a:pPr eaLnBrk="1" hangingPunct="1"/>
            <a:r>
              <a:rPr kumimoji="1" lang="en-US" altLang="zh-CN" sz="2400" dirty="0">
                <a:latin typeface="Times New Roman" panose="02020503050405090304" pitchFamily="18" charset="0"/>
              </a:rPr>
              <a:t>        void Multiply(*A, B)</a:t>
            </a:r>
          </a:p>
          <a:p>
            <a:pPr eaLnBrk="1" hangingPunct="1"/>
            <a:r>
              <a:rPr kumimoji="1" lang="en-US" altLang="zh-CN" sz="2400" dirty="0">
                <a:latin typeface="Times New Roman" panose="02020503050405090304" pitchFamily="18" charset="0"/>
              </a:rPr>
              <a:t>        void Divide(*A, B)</a:t>
            </a:r>
          </a:p>
          <a:p>
            <a:pPr eaLnBrk="1" hangingPunct="1"/>
            <a:r>
              <a:rPr kumimoji="1" lang="en-US" altLang="zh-CN" sz="2400" dirty="0">
                <a:latin typeface="Times New Roman" panose="02020503050405090304" pitchFamily="18" charset="0"/>
              </a:rPr>
              <a:t>        ...</a:t>
            </a:r>
          </a:p>
          <a:p>
            <a:pPr eaLnBrk="1" hangingPunct="1"/>
            <a:r>
              <a:rPr kumimoji="1" lang="en-US" altLang="zh-CN" sz="2400" dirty="0">
                <a:latin typeface="Times New Roman" panose="02020503050405090304" pitchFamily="18" charset="0"/>
              </a:rPr>
              <a:t>}ADT Complex</a:t>
            </a:r>
          </a:p>
        </p:txBody>
      </p:sp>
      <p:sp>
        <p:nvSpPr>
          <p:cNvPr id="58373" name="Rectangle 4"/>
          <p:cNvSpPr>
            <a:spLocks noGrp="1" noChangeArrowheads="1"/>
          </p:cNvSpPr>
          <p:nvPr>
            <p:ph type="title"/>
          </p:nvPr>
        </p:nvSpPr>
        <p:spPr/>
        <p:txBody>
          <a:bodyPr/>
          <a:lstStyle/>
          <a:p>
            <a:pPr eaLnBrk="1" hangingPunct="1"/>
            <a:r>
              <a:rPr lang="en-US" altLang="zh-CN"/>
              <a:t>Example of ADT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F279D5C7-B1D8-4B22-BEE0-36B6228C9F9D}" type="slidenum">
              <a:rPr lang="en-US" altLang="zh-CN"/>
              <a:t>45</a:t>
            </a:fld>
            <a:endParaRPr lang="en-US" altLang="zh-CN"/>
          </a:p>
        </p:txBody>
      </p:sp>
      <p:sp>
        <p:nvSpPr>
          <p:cNvPr id="32773" name="Rectangle 1027"/>
          <p:cNvSpPr>
            <a:spLocks noChangeArrowheads="1"/>
          </p:cNvSpPr>
          <p:nvPr/>
        </p:nvSpPr>
        <p:spPr bwMode="auto">
          <a:xfrm>
            <a:off x="613980" y="2564904"/>
            <a:ext cx="807524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4000" dirty="0"/>
              <a:t>How</a:t>
            </a:r>
            <a:r>
              <a:rPr kumimoji="1" lang="zh-CN" altLang="en-US" sz="4000" dirty="0"/>
              <a:t> </a:t>
            </a:r>
            <a:r>
              <a:rPr kumimoji="1" lang="en-US" altLang="zh-CN" sz="4000" dirty="0"/>
              <a:t>to</a:t>
            </a:r>
            <a:r>
              <a:rPr kumimoji="1" lang="zh-CN" altLang="en-US" sz="4000" dirty="0"/>
              <a:t> </a:t>
            </a:r>
            <a:r>
              <a:rPr kumimoji="1" lang="en-US" altLang="zh-CN" sz="4000" dirty="0"/>
              <a:t>implement</a:t>
            </a:r>
            <a:r>
              <a:rPr kumimoji="1" lang="zh-CN" altLang="en-US" sz="4000" dirty="0"/>
              <a:t> </a:t>
            </a:r>
            <a:r>
              <a:rPr kumimoji="1" lang="en-US" altLang="zh-CN" sz="4000" dirty="0"/>
              <a:t>ADT</a:t>
            </a:r>
            <a:r>
              <a:rPr kumimoji="1" lang="zh-CN" altLang="en-US" sz="4000" dirty="0"/>
              <a:t> </a:t>
            </a:r>
            <a:r>
              <a:rPr kumimoji="1" lang="en-US" altLang="zh-CN" sz="4000" dirty="0"/>
              <a:t>physically?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1"/>
          </p:nvPr>
        </p:nvSpPr>
        <p:spPr/>
        <p:txBody>
          <a:bodyPr/>
          <a:lstStyle/>
          <a:p>
            <a:pPr>
              <a:defRPr/>
            </a:pPr>
            <a:endParaRPr lang="en-US" altLang="zh-CN"/>
          </a:p>
          <a:p>
            <a:pPr>
              <a:defRPr/>
            </a:pPr>
            <a:fld id="{D7E098DB-21E0-41E5-92A6-6186706E59E6}" type="slidenum">
              <a:rPr lang="en-US" altLang="zh-CN"/>
              <a:t>46</a:t>
            </a:fld>
            <a:endParaRPr lang="en-US" altLang="zh-CN"/>
          </a:p>
        </p:txBody>
      </p:sp>
      <p:sp>
        <p:nvSpPr>
          <p:cNvPr id="60420" name="Rectangle 16"/>
          <p:cNvSpPr>
            <a:spLocks noChangeArrowheads="1"/>
          </p:cNvSpPr>
          <p:nvPr/>
        </p:nvSpPr>
        <p:spPr bwMode="auto">
          <a:xfrm>
            <a:off x="990600" y="990600"/>
            <a:ext cx="7239000" cy="5029200"/>
          </a:xfrm>
          <a:prstGeom prst="rect">
            <a:avLst/>
          </a:prstGeom>
          <a:solidFill>
            <a:srgbClr val="6666FF"/>
          </a:solidFill>
          <a:ln w="9525">
            <a:solidFill>
              <a:srgbClr val="000000"/>
            </a:solidFill>
            <a:miter lim="800000"/>
          </a:ln>
          <a:effectLst>
            <a:outerShdw dist="107763" dir="2700000" algn="ctr" rotWithShape="0">
              <a:schemeClr val="bg2"/>
            </a:outerShdw>
          </a:effectLst>
        </p:spPr>
        <p:txBody>
          <a:bodyPr wrap="none" anchor="ctr"/>
          <a:lstStyle/>
          <a:p>
            <a:endParaRPr lang="zh-CN" altLang="en-US"/>
          </a:p>
        </p:txBody>
      </p:sp>
      <p:sp>
        <p:nvSpPr>
          <p:cNvPr id="60421" name="Rectangle 17"/>
          <p:cNvSpPr>
            <a:spLocks noChangeArrowheads="1"/>
          </p:cNvSpPr>
          <p:nvPr/>
        </p:nvSpPr>
        <p:spPr bwMode="auto">
          <a:xfrm>
            <a:off x="1600200" y="2057400"/>
            <a:ext cx="6248400" cy="1371600"/>
          </a:xfrm>
          <a:prstGeom prst="rect">
            <a:avLst/>
          </a:prstGeom>
          <a:solidFill>
            <a:srgbClr val="00FFFF"/>
          </a:solidFill>
          <a:ln w="9525">
            <a:solidFill>
              <a:srgbClr val="000000"/>
            </a:solidFill>
            <a:miter lim="800000"/>
          </a:ln>
          <a:effectLst>
            <a:outerShdw dist="107763" dir="2700000" algn="ctr" rotWithShape="0">
              <a:schemeClr val="bg2"/>
            </a:outerShdw>
          </a:effectLst>
        </p:spPr>
        <p:txBody>
          <a:bodyPr wrap="none" anchor="ctr"/>
          <a:lstStyle/>
          <a:p>
            <a:endParaRPr lang="zh-CN" altLang="en-US"/>
          </a:p>
        </p:txBody>
      </p:sp>
      <p:sp>
        <p:nvSpPr>
          <p:cNvPr id="60422" name="Rectangle 18"/>
          <p:cNvSpPr>
            <a:spLocks noChangeArrowheads="1"/>
          </p:cNvSpPr>
          <p:nvPr/>
        </p:nvSpPr>
        <p:spPr bwMode="auto">
          <a:xfrm>
            <a:off x="1600200" y="4191000"/>
            <a:ext cx="6248400" cy="1371600"/>
          </a:xfrm>
          <a:prstGeom prst="rect">
            <a:avLst/>
          </a:prstGeom>
          <a:solidFill>
            <a:schemeClr val="bg2"/>
          </a:solidFill>
          <a:ln w="9525">
            <a:solidFill>
              <a:srgbClr val="000000"/>
            </a:solidFill>
            <a:miter lim="800000"/>
          </a:ln>
          <a:effectLst>
            <a:outerShdw dist="107763" dir="2700000" algn="ctr" rotWithShape="0">
              <a:schemeClr val="bg2"/>
            </a:outerShdw>
          </a:effectLst>
        </p:spPr>
        <p:txBody>
          <a:bodyPr wrap="none" anchor="ctr"/>
          <a:lstStyle/>
          <a:p>
            <a:pPr algn="ctr"/>
            <a:endParaRPr lang="zh-CN" altLang="zh-CN">
              <a:solidFill>
                <a:srgbClr val="FFFF00"/>
              </a:solidFill>
            </a:endParaRPr>
          </a:p>
        </p:txBody>
      </p:sp>
      <p:sp>
        <p:nvSpPr>
          <p:cNvPr id="60423" name="Line 19"/>
          <p:cNvSpPr>
            <a:spLocks noChangeShapeType="1"/>
          </p:cNvSpPr>
          <p:nvPr/>
        </p:nvSpPr>
        <p:spPr bwMode="auto">
          <a:xfrm>
            <a:off x="4724400" y="3429000"/>
            <a:ext cx="0" cy="762000"/>
          </a:xfrm>
          <a:prstGeom prst="line">
            <a:avLst/>
          </a:prstGeom>
          <a:noFill/>
          <a:ln w="57150">
            <a:solidFill>
              <a:srgbClr val="C0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4" name="Text Box 20"/>
          <p:cNvSpPr txBox="1">
            <a:spLocks noChangeArrowheads="1"/>
          </p:cNvSpPr>
          <p:nvPr/>
        </p:nvSpPr>
        <p:spPr bwMode="auto">
          <a:xfrm>
            <a:off x="1736725" y="2251075"/>
            <a:ext cx="192087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endParaRPr lang="zh-CN" altLang="zh-CN" sz="2400">
              <a:latin typeface="Times New Roman" panose="02020503050405090304" pitchFamily="18" charset="0"/>
              <a:ea typeface="宋体" panose="02010600030101010101" pitchFamily="2" charset="-122"/>
            </a:endParaRPr>
          </a:p>
        </p:txBody>
      </p:sp>
      <p:sp>
        <p:nvSpPr>
          <p:cNvPr id="60425" name="Text Box 21"/>
          <p:cNvSpPr txBox="1">
            <a:spLocks noChangeArrowheads="1"/>
          </p:cNvSpPr>
          <p:nvPr/>
        </p:nvSpPr>
        <p:spPr bwMode="auto">
          <a:xfrm>
            <a:off x="1828800" y="2286000"/>
            <a:ext cx="3486785" cy="10147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90204" pitchFamily="34" charset="0"/>
                <a:ea typeface="幼圆" panose="02010509060101010101" pitchFamily="49" charset="-122"/>
              </a:defRPr>
            </a:lvl1pPr>
            <a:lvl2pPr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lnSpc>
                <a:spcPct val="50000"/>
              </a:lnSpc>
              <a:spcBef>
                <a:spcPct val="50000"/>
              </a:spcBef>
            </a:pPr>
            <a:r>
              <a:rPr lang="en-US" altLang="zh-CN" sz="2400">
                <a:solidFill>
                  <a:srgbClr val="000000"/>
                </a:solidFill>
                <a:latin typeface="Helvetica" pitchFamily="34" charset="0"/>
                <a:ea typeface="宋体" panose="02010600030101010101" pitchFamily="2" charset="-122"/>
              </a:rPr>
              <a:t>ADT:</a:t>
            </a:r>
          </a:p>
          <a:p>
            <a:pPr lvl="1" eaLnBrk="1" hangingPunct="1">
              <a:lnSpc>
                <a:spcPct val="50000"/>
              </a:lnSpc>
              <a:spcBef>
                <a:spcPct val="50000"/>
              </a:spcBef>
            </a:pPr>
            <a:r>
              <a:rPr lang="en-US" altLang="zh-CN" sz="2400">
                <a:solidFill>
                  <a:srgbClr val="000000"/>
                </a:solidFill>
                <a:latin typeface="Helvetica" pitchFamily="34" charset="0"/>
                <a:ea typeface="宋体" panose="02010600030101010101" pitchFamily="2" charset="-122"/>
              </a:rPr>
              <a:t>Logical relationship</a:t>
            </a:r>
          </a:p>
          <a:p>
            <a:pPr lvl="1" eaLnBrk="1" hangingPunct="1">
              <a:lnSpc>
                <a:spcPct val="50000"/>
              </a:lnSpc>
              <a:spcBef>
                <a:spcPct val="50000"/>
              </a:spcBef>
            </a:pPr>
            <a:r>
              <a:rPr lang="en-US" altLang="zh-CN" sz="2400">
                <a:solidFill>
                  <a:srgbClr val="000000"/>
                </a:solidFill>
                <a:latin typeface="Helvetica" pitchFamily="34" charset="0"/>
                <a:ea typeface="宋体" panose="02010600030101010101" pitchFamily="2" charset="-122"/>
              </a:rPr>
              <a:t>Operations</a:t>
            </a:r>
          </a:p>
        </p:txBody>
      </p:sp>
      <p:sp>
        <p:nvSpPr>
          <p:cNvPr id="60426" name="Text Box 22"/>
          <p:cNvSpPr txBox="1">
            <a:spLocks noChangeArrowheads="1"/>
          </p:cNvSpPr>
          <p:nvPr/>
        </p:nvSpPr>
        <p:spPr bwMode="auto">
          <a:xfrm>
            <a:off x="5271770" y="2466975"/>
            <a:ext cx="2501900" cy="6451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lnSpc>
                <a:spcPct val="50000"/>
              </a:lnSpc>
              <a:spcBef>
                <a:spcPct val="50000"/>
              </a:spcBef>
            </a:pPr>
            <a:r>
              <a:rPr lang="en-US" altLang="zh-CN" sz="2400">
                <a:solidFill>
                  <a:srgbClr val="000000"/>
                </a:solidFill>
                <a:latin typeface="Helvetica" pitchFamily="34" charset="0"/>
                <a:ea typeface="宋体" panose="02010600030101010101" pitchFamily="2" charset="-122"/>
              </a:rPr>
              <a:t>Data element:  </a:t>
            </a:r>
          </a:p>
          <a:p>
            <a:pPr eaLnBrk="1" hangingPunct="1">
              <a:lnSpc>
                <a:spcPct val="50000"/>
              </a:lnSpc>
              <a:spcBef>
                <a:spcPct val="50000"/>
              </a:spcBef>
            </a:pPr>
            <a:r>
              <a:rPr lang="en-US" altLang="zh-CN" sz="2400">
                <a:solidFill>
                  <a:srgbClr val="000000"/>
                </a:solidFill>
                <a:latin typeface="Helvetica" pitchFamily="34" charset="0"/>
                <a:ea typeface="宋体" panose="02010600030101010101" pitchFamily="2" charset="-122"/>
              </a:rPr>
              <a:t>  Logical Form</a:t>
            </a:r>
          </a:p>
        </p:txBody>
      </p:sp>
      <p:sp>
        <p:nvSpPr>
          <p:cNvPr id="60427" name="Rectangle 23"/>
          <p:cNvSpPr>
            <a:spLocks noChangeArrowheads="1"/>
          </p:cNvSpPr>
          <p:nvPr/>
        </p:nvSpPr>
        <p:spPr bwMode="auto">
          <a:xfrm>
            <a:off x="5181283" y="2286000"/>
            <a:ext cx="2514600" cy="914400"/>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8" name="Rectangle 24"/>
          <p:cNvSpPr>
            <a:spLocks noChangeArrowheads="1"/>
          </p:cNvSpPr>
          <p:nvPr/>
        </p:nvSpPr>
        <p:spPr bwMode="auto">
          <a:xfrm>
            <a:off x="5181600" y="4419600"/>
            <a:ext cx="2514600" cy="914400"/>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9" name="Text Box 25"/>
          <p:cNvSpPr txBox="1">
            <a:spLocks noChangeArrowheads="1"/>
          </p:cNvSpPr>
          <p:nvPr/>
        </p:nvSpPr>
        <p:spPr bwMode="auto">
          <a:xfrm>
            <a:off x="5334000" y="4572000"/>
            <a:ext cx="2514600" cy="6451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lnSpc>
                <a:spcPct val="50000"/>
              </a:lnSpc>
              <a:spcBef>
                <a:spcPct val="50000"/>
              </a:spcBef>
            </a:pPr>
            <a:r>
              <a:rPr lang="en-US" altLang="zh-CN" sz="2400">
                <a:solidFill>
                  <a:srgbClr val="FFFF00"/>
                </a:solidFill>
                <a:latin typeface="Helvetica" pitchFamily="34" charset="0"/>
                <a:ea typeface="宋体" panose="02010600030101010101" pitchFamily="2" charset="-122"/>
              </a:rPr>
              <a:t>Data element:</a:t>
            </a:r>
          </a:p>
          <a:p>
            <a:pPr eaLnBrk="1" hangingPunct="1">
              <a:lnSpc>
                <a:spcPct val="50000"/>
              </a:lnSpc>
              <a:spcBef>
                <a:spcPct val="50000"/>
              </a:spcBef>
            </a:pPr>
            <a:r>
              <a:rPr lang="en-US" altLang="zh-CN" sz="2400">
                <a:solidFill>
                  <a:srgbClr val="FFFF00"/>
                </a:solidFill>
                <a:latin typeface="Helvetica" pitchFamily="34" charset="0"/>
                <a:ea typeface="宋体" panose="02010600030101010101" pitchFamily="2" charset="-122"/>
              </a:rPr>
              <a:t>  Physical Form</a:t>
            </a:r>
          </a:p>
        </p:txBody>
      </p:sp>
      <p:sp>
        <p:nvSpPr>
          <p:cNvPr id="60430" name="Text Box 26"/>
          <p:cNvSpPr txBox="1">
            <a:spLocks noChangeArrowheads="1"/>
          </p:cNvSpPr>
          <p:nvPr/>
        </p:nvSpPr>
        <p:spPr bwMode="auto">
          <a:xfrm>
            <a:off x="1828800" y="4343400"/>
            <a:ext cx="2659063" cy="11874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sz="2400">
                <a:solidFill>
                  <a:srgbClr val="FFFF00"/>
                </a:solidFill>
                <a:latin typeface="Helvetica" pitchFamily="34" charset="0"/>
                <a:ea typeface="宋体" panose="02010600030101010101" pitchFamily="2" charset="-122"/>
              </a:rPr>
              <a:t>Data Type:</a:t>
            </a:r>
          </a:p>
          <a:p>
            <a:pPr lvl="1" eaLnBrk="1" hangingPunct="1"/>
            <a:r>
              <a:rPr lang="en-US" altLang="zh-CN" sz="2400">
                <a:solidFill>
                  <a:srgbClr val="FFFF00"/>
                </a:solidFill>
                <a:latin typeface="Helvetica" pitchFamily="34" charset="0"/>
                <a:ea typeface="宋体" panose="02010600030101010101" pitchFamily="2" charset="-122"/>
              </a:rPr>
              <a:t>Storage Space</a:t>
            </a:r>
          </a:p>
          <a:p>
            <a:pPr lvl="1" eaLnBrk="1" hangingPunct="1"/>
            <a:r>
              <a:rPr lang="en-US" altLang="zh-CN" sz="2400">
                <a:solidFill>
                  <a:srgbClr val="FFFF00"/>
                </a:solidFill>
                <a:latin typeface="Helvetica" pitchFamily="34" charset="0"/>
                <a:ea typeface="宋体" panose="02010600030101010101" pitchFamily="2" charset="-122"/>
              </a:rPr>
              <a:t>Functions</a:t>
            </a:r>
          </a:p>
        </p:txBody>
      </p:sp>
      <p:sp>
        <p:nvSpPr>
          <p:cNvPr id="60431" name="Text Box 27"/>
          <p:cNvSpPr txBox="1">
            <a:spLocks noChangeArrowheads="1"/>
          </p:cNvSpPr>
          <p:nvPr/>
        </p:nvSpPr>
        <p:spPr bwMode="auto">
          <a:xfrm>
            <a:off x="2514600" y="12954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algn="ctr" eaLnBrk="1" hangingPunct="1">
              <a:lnSpc>
                <a:spcPct val="90000"/>
              </a:lnSpc>
              <a:spcBef>
                <a:spcPct val="50000"/>
              </a:spcBef>
            </a:pPr>
            <a:r>
              <a:rPr kumimoji="1" lang="en-US" altLang="zh-CN" sz="4000">
                <a:solidFill>
                  <a:srgbClr val="CC0000"/>
                </a:solidFill>
                <a:ea typeface="宋体" panose="02010600030101010101" pitchFamily="2" charset="-122"/>
              </a:rPr>
              <a:t>ADT and DT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C8BA4270-8661-4365-AC34-E4E71FDE9235}" type="slidenum">
              <a:rPr lang="en-US" altLang="zh-CN"/>
              <a:t>47</a:t>
            </a:fld>
            <a:endParaRPr lang="en-US" altLang="zh-CN"/>
          </a:p>
        </p:txBody>
      </p:sp>
      <p:sp>
        <p:nvSpPr>
          <p:cNvPr id="48132" name="Rectangle 8"/>
          <p:cNvSpPr>
            <a:spLocks noGrp="1" noChangeArrowheads="1"/>
          </p:cNvSpPr>
          <p:nvPr>
            <p:ph type="title"/>
          </p:nvPr>
        </p:nvSpPr>
        <p:spPr>
          <a:xfrm>
            <a:off x="455613" y="365125"/>
            <a:ext cx="8226425" cy="914400"/>
          </a:xfrm>
          <a:noFill/>
        </p:spPr>
        <p:txBody>
          <a:bodyPr anchorCtr="0"/>
          <a:lstStyle/>
          <a:p>
            <a:pPr eaLnBrk="1" hangingPunct="1"/>
            <a:r>
              <a:rPr lang="en-US" altLang="zh-CN" dirty="0"/>
              <a:t>Logical </a:t>
            </a:r>
            <a:r>
              <a:rPr lang="en-US" altLang="zh-CN" dirty="0" err="1"/>
              <a:t>vs</a:t>
            </a:r>
            <a:r>
              <a:rPr lang="en-US" altLang="zh-CN" dirty="0"/>
              <a:t> Physical Form</a:t>
            </a:r>
          </a:p>
        </p:txBody>
      </p:sp>
      <p:sp>
        <p:nvSpPr>
          <p:cNvPr id="48133" name="Rectangle 9"/>
          <p:cNvSpPr>
            <a:spLocks noGrp="1" noChangeArrowheads="1"/>
          </p:cNvSpPr>
          <p:nvPr>
            <p:ph type="body" idx="1"/>
          </p:nvPr>
        </p:nvSpPr>
        <p:spPr>
          <a:xfrm>
            <a:off x="460058" y="1460818"/>
            <a:ext cx="8226425" cy="4570412"/>
          </a:xfrm>
          <a:noFill/>
        </p:spPr>
        <p:txBody>
          <a:bodyPr/>
          <a:lstStyle/>
          <a:p>
            <a:pPr eaLnBrk="1" hangingPunct="1"/>
            <a:r>
              <a:rPr lang="en-US" altLang="zh-CN" sz="2800" dirty="0">
                <a:latin typeface="Arial" panose="020B0604020202090204" pitchFamily="34" charset="0"/>
              </a:rPr>
              <a:t>Data have both </a:t>
            </a:r>
            <a:r>
              <a:rPr lang="en-US" altLang="zh-CN" sz="2800" b="1" u="sng" dirty="0">
                <a:solidFill>
                  <a:srgbClr val="FFFF00"/>
                </a:solidFill>
                <a:latin typeface="Arial" panose="020B0604020202090204" pitchFamily="34" charset="0"/>
              </a:rPr>
              <a:t>logical</a:t>
            </a:r>
            <a:r>
              <a:rPr lang="en-US" altLang="zh-CN" sz="2800" dirty="0">
                <a:latin typeface="Arial" panose="020B0604020202090204" pitchFamily="34" charset="0"/>
              </a:rPr>
              <a:t> and </a:t>
            </a:r>
            <a:r>
              <a:rPr lang="en-US" altLang="zh-CN" sz="2800" b="1" u="sng" dirty="0">
                <a:solidFill>
                  <a:srgbClr val="FFFF00"/>
                </a:solidFill>
                <a:latin typeface="Arial" panose="020B0604020202090204" pitchFamily="34" charset="0"/>
              </a:rPr>
              <a:t>physical</a:t>
            </a:r>
            <a:r>
              <a:rPr lang="en-US" altLang="zh-CN" sz="2800" dirty="0">
                <a:latin typeface="Arial" panose="020B0604020202090204" pitchFamily="34" charset="0"/>
              </a:rPr>
              <a:t> forms.</a:t>
            </a:r>
          </a:p>
          <a:p>
            <a:pPr eaLnBrk="1" hangingPunct="1">
              <a:spcBef>
                <a:spcPts val="1200"/>
              </a:spcBef>
            </a:pPr>
            <a:r>
              <a:rPr lang="en-US" altLang="zh-CN" sz="2800" b="1" u="sng" dirty="0">
                <a:solidFill>
                  <a:srgbClr val="FFFF00"/>
                </a:solidFill>
                <a:latin typeface="Arial" panose="020B0604020202090204" pitchFamily="34" charset="0"/>
              </a:rPr>
              <a:t>Logical form</a:t>
            </a:r>
            <a:r>
              <a:rPr lang="en-US" altLang="zh-CN" sz="2800" dirty="0">
                <a:latin typeface="Arial" panose="020B0604020202090204" pitchFamily="34" charset="0"/>
              </a:rPr>
              <a:t>: logical</a:t>
            </a:r>
            <a:r>
              <a:rPr lang="zh-CN" altLang="en-US" sz="2800" dirty="0">
                <a:latin typeface="Arial" panose="020B0604020202090204" pitchFamily="34" charset="0"/>
              </a:rPr>
              <a:t> </a:t>
            </a:r>
            <a:r>
              <a:rPr lang="en-US" altLang="zh-CN" sz="2800" dirty="0">
                <a:latin typeface="Arial" panose="020B0604020202090204" pitchFamily="34" charset="0"/>
              </a:rPr>
              <a:t>definition/declaration of the data.</a:t>
            </a:r>
          </a:p>
          <a:p>
            <a:pPr lvl="1" eaLnBrk="1" hangingPunct="1"/>
            <a:r>
              <a:rPr lang="en-US" altLang="zh-CN" sz="2400" dirty="0">
                <a:latin typeface="Arial" panose="020B0604020202090204" pitchFamily="34" charset="0"/>
              </a:rPr>
              <a:t>E.g.: Integers in mathematical sense: 1,</a:t>
            </a:r>
            <a:r>
              <a:rPr lang="zh-CN" altLang="en-US" sz="2400" dirty="0">
                <a:latin typeface="Arial" panose="020B0604020202090204" pitchFamily="34" charset="0"/>
              </a:rPr>
              <a:t> </a:t>
            </a:r>
            <a:r>
              <a:rPr lang="en-US" altLang="zh-CN" sz="2400" dirty="0">
                <a:latin typeface="Arial" panose="020B0604020202090204" pitchFamily="34" charset="0"/>
              </a:rPr>
              <a:t>2,</a:t>
            </a:r>
            <a:r>
              <a:rPr lang="zh-CN" altLang="en-US" sz="2400" dirty="0">
                <a:latin typeface="Arial" panose="020B0604020202090204" pitchFamily="34" charset="0"/>
              </a:rPr>
              <a:t> </a:t>
            </a:r>
            <a:r>
              <a:rPr lang="en-US" altLang="zh-CN" sz="2400" dirty="0">
                <a:latin typeface="Arial" panose="020B0604020202090204" pitchFamily="34" charset="0"/>
              </a:rPr>
              <a:t>3,</a:t>
            </a:r>
            <a:r>
              <a:rPr lang="zh-CN" altLang="en-US" sz="2400" dirty="0">
                <a:latin typeface="Arial" panose="020B0604020202090204" pitchFamily="34" charset="0"/>
              </a:rPr>
              <a:t> </a:t>
            </a:r>
            <a:r>
              <a:rPr lang="en-US" altLang="zh-CN" sz="2400" dirty="0">
                <a:latin typeface="Arial" panose="020B0604020202090204" pitchFamily="34" charset="0"/>
              </a:rPr>
              <a:t>…</a:t>
            </a:r>
            <a:endParaRPr lang="en-US" altLang="zh-CN" sz="2800" dirty="0">
              <a:latin typeface="Arial" panose="020B0604020202090204" pitchFamily="34" charset="0"/>
            </a:endParaRPr>
          </a:p>
          <a:p>
            <a:pPr eaLnBrk="1" hangingPunct="1"/>
            <a:r>
              <a:rPr lang="en-US" altLang="zh-CN" sz="2800" b="1" u="sng" dirty="0">
                <a:solidFill>
                  <a:srgbClr val="FFFF00"/>
                </a:solidFill>
                <a:latin typeface="Arial" panose="020B0604020202090204" pitchFamily="34" charset="0"/>
              </a:rPr>
              <a:t>Physical form</a:t>
            </a:r>
            <a:r>
              <a:rPr lang="en-US" altLang="zh-CN" sz="2800" dirty="0">
                <a:latin typeface="Arial" panose="020B0604020202090204" pitchFamily="34" charset="0"/>
              </a:rPr>
              <a:t>: physical</a:t>
            </a:r>
            <a:r>
              <a:rPr lang="zh-CN" altLang="en-US" sz="2800" dirty="0">
                <a:latin typeface="Arial" panose="020B0604020202090204" pitchFamily="34" charset="0"/>
              </a:rPr>
              <a:t> </a:t>
            </a:r>
            <a:r>
              <a:rPr lang="en-US" altLang="zh-CN" sz="2800" dirty="0">
                <a:latin typeface="Arial" panose="020B0604020202090204" pitchFamily="34" charset="0"/>
              </a:rPr>
              <a:t>implementation of the data.</a:t>
            </a:r>
          </a:p>
          <a:p>
            <a:pPr lvl="1" eaLnBrk="1" hangingPunct="1"/>
            <a:r>
              <a:rPr lang="en-US" altLang="zh-CN" sz="2400" dirty="0">
                <a:latin typeface="Arial" panose="020B0604020202090204" pitchFamily="34" charset="0"/>
              </a:rPr>
              <a:t>E.g.: 16/32 bit integers:</a:t>
            </a:r>
            <a:r>
              <a:rPr lang="zh-CN" altLang="en-US" sz="2400" dirty="0">
                <a:latin typeface="Arial" panose="020B0604020202090204" pitchFamily="34" charset="0"/>
              </a:rPr>
              <a:t> </a:t>
            </a:r>
            <a:r>
              <a:rPr lang="en-US" altLang="zh-CN" sz="2400" dirty="0">
                <a:latin typeface="Arial" panose="020B0604020202090204" pitchFamily="34" charset="0"/>
              </a:rPr>
              <a:t>0…001,</a:t>
            </a:r>
            <a:r>
              <a:rPr lang="zh-CN" altLang="en-US" sz="2400" dirty="0">
                <a:latin typeface="Arial" panose="020B0604020202090204" pitchFamily="34" charset="0"/>
              </a:rPr>
              <a:t> </a:t>
            </a:r>
            <a:r>
              <a:rPr lang="en-US" altLang="zh-CN" sz="2400" dirty="0">
                <a:latin typeface="Arial" panose="020B0604020202090204" pitchFamily="34" charset="0"/>
              </a:rPr>
              <a:t>0…010,</a:t>
            </a:r>
            <a:r>
              <a:rPr lang="zh-CN" altLang="en-US" sz="2400" dirty="0">
                <a:latin typeface="Arial" panose="020B0604020202090204" pitchFamily="34" charset="0"/>
              </a:rPr>
              <a:t> </a:t>
            </a:r>
            <a:r>
              <a:rPr lang="en-US" altLang="zh-CN" sz="2400" dirty="0">
                <a:latin typeface="Arial" panose="020B0604020202090204" pitchFamily="34" charset="0"/>
              </a:rPr>
              <a:t>0…011</a:t>
            </a:r>
          </a:p>
        </p:txBody>
      </p:sp>
      <p:sp>
        <p:nvSpPr>
          <p:cNvPr id="2" name="文本框 1"/>
          <p:cNvSpPr txBox="1"/>
          <p:nvPr/>
        </p:nvSpPr>
        <p:spPr>
          <a:xfrm>
            <a:off x="654685" y="5492750"/>
            <a:ext cx="7834630" cy="1050290"/>
          </a:xfrm>
          <a:prstGeom prst="rect">
            <a:avLst/>
          </a:prstGeom>
          <a:noFill/>
        </p:spPr>
        <p:txBody>
          <a:bodyPr wrap="square" rtlCol="0" anchor="t">
            <a:spAutoFit/>
          </a:bodyPr>
          <a:lstStyle/>
          <a:p>
            <a:pPr eaLnBrk="1" hangingPunct="1">
              <a:lnSpc>
                <a:spcPct val="130000"/>
              </a:lnSpc>
              <a:buFontTx/>
              <a:buChar char="•"/>
            </a:pPr>
            <a:r>
              <a:rPr kumimoji="1" lang="en-US" altLang="zh-CN" sz="2400" b="1" dirty="0">
                <a:latin typeface="Times New Roman" panose="02020503050405090304" pitchFamily="18" charset="0"/>
                <a:sym typeface="+mn-ea"/>
              </a:rPr>
              <a:t> </a:t>
            </a:r>
            <a:r>
              <a:rPr kumimoji="1" lang="zh-CN" altLang="en-US" sz="2400" b="1" dirty="0">
                <a:solidFill>
                  <a:srgbClr val="FFFF00"/>
                </a:solidFill>
                <a:latin typeface="Times New Roman" panose="02020503050405090304" pitchFamily="18" charset="0"/>
                <a:sym typeface="+mn-ea"/>
              </a:rPr>
              <a:t>逻辑结构：</a:t>
            </a:r>
            <a:r>
              <a:rPr kumimoji="1" lang="zh-CN" altLang="en-US" sz="2400" dirty="0">
                <a:latin typeface="Times New Roman" panose="02020503050405090304" pitchFamily="18" charset="0"/>
                <a:sym typeface="+mn-ea"/>
              </a:rPr>
              <a:t>表示数据元素之间的逻辑关系。</a:t>
            </a:r>
            <a:endParaRPr kumimoji="1" lang="zh-CN" altLang="en-US" sz="2400" dirty="0">
              <a:latin typeface="Times New Roman" panose="02020503050405090304" pitchFamily="18" charset="0"/>
            </a:endParaRPr>
          </a:p>
          <a:p>
            <a:pPr eaLnBrk="1" hangingPunct="1">
              <a:lnSpc>
                <a:spcPct val="130000"/>
              </a:lnSpc>
              <a:buFontTx/>
              <a:buChar char="•"/>
            </a:pPr>
            <a:r>
              <a:rPr kumimoji="1" lang="zh-CN" altLang="en-US" sz="2400" b="1" dirty="0">
                <a:latin typeface="Times New Roman" panose="02020503050405090304" pitchFamily="18" charset="0"/>
                <a:sym typeface="+mn-ea"/>
              </a:rPr>
              <a:t> </a:t>
            </a:r>
            <a:r>
              <a:rPr kumimoji="1" lang="zh-CN" altLang="en-US" sz="2400" b="1" dirty="0">
                <a:solidFill>
                  <a:srgbClr val="FFFF00"/>
                </a:solidFill>
                <a:latin typeface="Times New Roman" panose="02020503050405090304" pitchFamily="18" charset="0"/>
                <a:sym typeface="+mn-ea"/>
              </a:rPr>
              <a:t>物理结构：</a:t>
            </a:r>
            <a:r>
              <a:rPr kumimoji="1" lang="zh-CN" altLang="en-US" sz="2400" dirty="0">
                <a:latin typeface="Times New Roman" panose="02020503050405090304" pitchFamily="18" charset="0"/>
                <a:sym typeface="+mn-ea"/>
              </a:rPr>
              <a:t>数据结构在计算机中的表示，又称存储结构。</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0CEF02C2-12B9-44EB-B675-9D7899803AC6}" type="slidenum">
              <a:rPr lang="en-US" altLang="zh-CN"/>
              <a:t>48</a:t>
            </a:fld>
            <a:endParaRPr lang="en-US" altLang="zh-CN"/>
          </a:p>
        </p:txBody>
      </p:sp>
      <p:sp>
        <p:nvSpPr>
          <p:cNvPr id="59396" name="Rectangle 4"/>
          <p:cNvSpPr>
            <a:spLocks noChangeArrowheads="1"/>
          </p:cNvSpPr>
          <p:nvPr/>
        </p:nvSpPr>
        <p:spPr bwMode="auto">
          <a:xfrm>
            <a:off x="455613" y="1598613"/>
            <a:ext cx="8226425" cy="457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FontTx/>
              <a:buChar char="•"/>
            </a:pPr>
            <a:r>
              <a:rPr kumimoji="1" lang="en-US" altLang="zh-CN" sz="2800" dirty="0">
                <a:latin typeface="Helvetica" pitchFamily="34" charset="0"/>
                <a:ea typeface="宋体" panose="02010600030101010101" pitchFamily="2" charset="-122"/>
              </a:rPr>
              <a:t>A data type is the physical implementation of an ADT.</a:t>
            </a:r>
          </a:p>
          <a:p>
            <a:pPr marL="742950" lvl="1" indent="-285750">
              <a:lnSpc>
                <a:spcPct val="90000"/>
              </a:lnSpc>
              <a:spcBef>
                <a:spcPct val="20000"/>
              </a:spcBef>
              <a:buFontTx/>
              <a:buChar char="–"/>
            </a:pPr>
            <a:r>
              <a:rPr kumimoji="1" lang="en-US" altLang="zh-CN" sz="2400" dirty="0">
                <a:solidFill>
                  <a:srgbClr val="FFC000"/>
                </a:solidFill>
                <a:latin typeface="Helvetica" pitchFamily="34" charset="0"/>
                <a:ea typeface="宋体" panose="02010600030101010101" pitchFamily="2" charset="-122"/>
              </a:rPr>
              <a:t>Data </a:t>
            </a:r>
            <a:r>
              <a:rPr kumimoji="1" lang="en-US" altLang="zh-CN" sz="2400">
                <a:solidFill>
                  <a:srgbClr val="FFC000"/>
                </a:solidFill>
                <a:latin typeface="Helvetica" pitchFamily="34" charset="0"/>
                <a:ea typeface="宋体" panose="02010600030101010101" pitchFamily="2" charset="-122"/>
              </a:rPr>
              <a:t>and Structure:</a:t>
            </a:r>
            <a:r>
              <a:rPr kumimoji="1" lang="en-US" altLang="zh-CN" sz="2400">
                <a:latin typeface="Helvetica" pitchFamily="34" charset="0"/>
                <a:ea typeface="宋体" panose="02010600030101010101" pitchFamily="2" charset="-122"/>
              </a:rPr>
              <a:t> </a:t>
            </a:r>
            <a:r>
              <a:rPr kumimoji="1" lang="en-US" altLang="zh-CN" sz="2400" dirty="0">
                <a:latin typeface="Helvetica" pitchFamily="34" charset="0"/>
                <a:ea typeface="宋体" panose="02010600030101010101" pitchFamily="2" charset="-122"/>
              </a:rPr>
              <a:t>refers to an organization for data in physical memory</a:t>
            </a:r>
          </a:p>
          <a:p>
            <a:pPr marL="742950" lvl="1" indent="-285750">
              <a:lnSpc>
                <a:spcPct val="90000"/>
              </a:lnSpc>
              <a:spcBef>
                <a:spcPct val="20000"/>
              </a:spcBef>
              <a:buFontTx/>
              <a:buChar char="–"/>
            </a:pPr>
            <a:r>
              <a:rPr kumimoji="1" lang="en-US" altLang="zh-CN" sz="2400" dirty="0">
                <a:solidFill>
                  <a:srgbClr val="FFC000"/>
                </a:solidFill>
                <a:latin typeface="Helvetica" pitchFamily="34" charset="0"/>
                <a:ea typeface="宋体" panose="02010600030101010101" pitchFamily="2" charset="-122"/>
              </a:rPr>
              <a:t>Operation:</a:t>
            </a:r>
            <a:r>
              <a:rPr kumimoji="1" lang="en-US" altLang="zh-CN" sz="2400" dirty="0">
                <a:latin typeface="Helvetica" pitchFamily="34" charset="0"/>
                <a:ea typeface="宋体" panose="02010600030101010101" pitchFamily="2" charset="-122"/>
              </a:rPr>
              <a:t> associated with the ADT is implemented by one or more functions in the implementation.</a:t>
            </a:r>
          </a:p>
          <a:p>
            <a:pPr marL="342900" indent="-342900">
              <a:lnSpc>
                <a:spcPct val="0"/>
              </a:lnSpc>
              <a:spcBef>
                <a:spcPct val="20000"/>
              </a:spcBef>
              <a:buFontTx/>
              <a:buChar char="•"/>
            </a:pPr>
            <a:endParaRPr kumimoji="1" lang="en-US" altLang="zh-CN" sz="2800" dirty="0">
              <a:latin typeface="Helvetica" pitchFamily="34" charset="0"/>
              <a:ea typeface="宋体" panose="02010600030101010101" pitchFamily="2" charset="-122"/>
            </a:endParaRPr>
          </a:p>
          <a:p>
            <a:pPr marL="342900" indent="-342900">
              <a:lnSpc>
                <a:spcPct val="10000"/>
              </a:lnSpc>
              <a:spcBef>
                <a:spcPct val="20000"/>
              </a:spcBef>
              <a:buFontTx/>
              <a:buChar char="•"/>
            </a:pPr>
            <a:endParaRPr kumimoji="1" lang="en-US" altLang="zh-CN" sz="2800" dirty="0">
              <a:latin typeface="Helvetica" pitchFamily="34" charset="0"/>
              <a:ea typeface="宋体" panose="02010600030101010101" pitchFamily="2" charset="-122"/>
            </a:endParaRPr>
          </a:p>
        </p:txBody>
      </p:sp>
      <p:sp>
        <p:nvSpPr>
          <p:cNvPr id="59397" name="Rectangle 5"/>
          <p:cNvSpPr>
            <a:spLocks noChangeArrowheads="1"/>
          </p:cNvSpPr>
          <p:nvPr/>
        </p:nvSpPr>
        <p:spPr bwMode="auto">
          <a:xfrm>
            <a:off x="685800" y="3810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rgbClr val="FFFF00"/>
                </a:solidFill>
                <a:latin typeface="Helvetica" pitchFamily="34" charset="0"/>
              </a:rPr>
              <a:t>Data Type</a:t>
            </a:r>
            <a:endParaRPr lang="en-US" altLang="zh-CN" sz="4400">
              <a:solidFill>
                <a:srgbClr val="FFFF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51BC53E3-3335-4022-AEA8-35BEF259A814}" type="slidenum">
              <a:rPr lang="en-US" altLang="zh-CN"/>
              <a:t>49</a:t>
            </a:fld>
            <a:endParaRPr lang="en-US" altLang="zh-CN"/>
          </a:p>
        </p:txBody>
      </p:sp>
      <p:sp>
        <p:nvSpPr>
          <p:cNvPr id="61444" name="Text Box 2"/>
          <p:cNvSpPr txBox="1">
            <a:spLocks noChangeArrowheads="1"/>
          </p:cNvSpPr>
          <p:nvPr/>
        </p:nvSpPr>
        <p:spPr bwMode="auto">
          <a:xfrm>
            <a:off x="414000" y="1893888"/>
            <a:ext cx="8262000" cy="4857750"/>
          </a:xfrm>
          <a:prstGeom prst="rect">
            <a:avLst/>
          </a:prstGeom>
          <a:noFill/>
          <a:ln w="1905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dirty="0" err="1">
                <a:latin typeface="Times New Roman" panose="02020503050405090304" pitchFamily="18" charset="0"/>
              </a:rPr>
              <a:t>typedef</a:t>
            </a:r>
            <a:r>
              <a:rPr kumimoji="1" lang="en-US" altLang="zh-CN" sz="2400" dirty="0">
                <a:latin typeface="Times New Roman" panose="02020503050405090304" pitchFamily="18" charset="0"/>
              </a:rPr>
              <a:t> double </a:t>
            </a:r>
            <a:r>
              <a:rPr kumimoji="1" lang="en-US" altLang="zh-CN" sz="2400" dirty="0" err="1">
                <a:solidFill>
                  <a:srgbClr val="FFFF00"/>
                </a:solidFill>
                <a:latin typeface="Times New Roman" panose="02020503050405090304" pitchFamily="18" charset="0"/>
              </a:rPr>
              <a:t>ItemType</a:t>
            </a:r>
            <a:r>
              <a:rPr kumimoji="1" lang="en-US" altLang="zh-CN" sz="2400" dirty="0">
                <a:latin typeface="Times New Roman" panose="02020503050405090304" pitchFamily="18" charset="0"/>
              </a:rPr>
              <a:t>;</a:t>
            </a:r>
          </a:p>
          <a:p>
            <a:pPr eaLnBrk="1" hangingPunct="1"/>
            <a:r>
              <a:rPr kumimoji="1" lang="en-US" altLang="zh-CN" sz="2400" dirty="0" err="1">
                <a:latin typeface="Times New Roman" panose="02020503050405090304" pitchFamily="18" charset="0"/>
              </a:rPr>
              <a:t>typedef</a:t>
            </a:r>
            <a:r>
              <a:rPr kumimoji="1" lang="en-US" altLang="zh-CN" sz="2400" dirty="0">
                <a:latin typeface="Times New Roman" panose="02020503050405090304" pitchFamily="18" charset="0"/>
              </a:rPr>
              <a:t> </a:t>
            </a:r>
            <a:r>
              <a:rPr kumimoji="1" lang="en-US" altLang="zh-CN" sz="2400" dirty="0" err="1">
                <a:latin typeface="Times New Roman" panose="02020503050405090304" pitchFamily="18" charset="0"/>
              </a:rPr>
              <a:t>struct</a:t>
            </a:r>
            <a:endParaRPr kumimoji="1" lang="en-US" altLang="zh-CN" sz="2400" dirty="0">
              <a:latin typeface="Times New Roman" panose="02020503050405090304" pitchFamily="18" charset="0"/>
            </a:endParaRPr>
          </a:p>
          <a:p>
            <a:pPr eaLnBrk="1" hangingPunct="1"/>
            <a:r>
              <a:rPr kumimoji="1" lang="en-US" altLang="zh-CN" sz="2400" dirty="0">
                <a:latin typeface="Times New Roman" panose="02020503050405090304" pitchFamily="18" charset="0"/>
              </a:rPr>
              <a:t>{</a:t>
            </a:r>
          </a:p>
          <a:p>
            <a:pPr eaLnBrk="1" hangingPunct="1"/>
            <a:r>
              <a:rPr kumimoji="1" lang="en-US" altLang="zh-CN" sz="2400" dirty="0">
                <a:latin typeface="Times New Roman" panose="02020503050405090304" pitchFamily="18" charset="0"/>
              </a:rPr>
              <a:t>    </a:t>
            </a:r>
            <a:r>
              <a:rPr kumimoji="1" lang="en-US" altLang="zh-CN" sz="2400" dirty="0" err="1">
                <a:latin typeface="Times New Roman" panose="02020503050405090304" pitchFamily="18" charset="0"/>
              </a:rPr>
              <a:t>ItemType</a:t>
            </a:r>
            <a:r>
              <a:rPr kumimoji="1" lang="en-US" altLang="zh-CN" sz="2400" dirty="0">
                <a:latin typeface="Times New Roman" panose="02020503050405090304" pitchFamily="18" charset="0"/>
              </a:rPr>
              <a:t>  real;</a:t>
            </a:r>
          </a:p>
          <a:p>
            <a:pPr eaLnBrk="1" hangingPunct="1"/>
            <a:r>
              <a:rPr kumimoji="1" lang="en-US" altLang="zh-CN" sz="2400" dirty="0">
                <a:latin typeface="Times New Roman" panose="02020503050405090304" pitchFamily="18" charset="0"/>
              </a:rPr>
              <a:t>    </a:t>
            </a:r>
            <a:r>
              <a:rPr kumimoji="1" lang="en-US" altLang="zh-CN" sz="2400" dirty="0" err="1">
                <a:latin typeface="Times New Roman" panose="02020503050405090304" pitchFamily="18" charset="0"/>
              </a:rPr>
              <a:t>ItemType</a:t>
            </a:r>
            <a:r>
              <a:rPr kumimoji="1" lang="en-US" altLang="zh-CN" sz="2400" dirty="0">
                <a:latin typeface="Times New Roman" panose="02020503050405090304" pitchFamily="18" charset="0"/>
              </a:rPr>
              <a:t>  </a:t>
            </a:r>
            <a:r>
              <a:rPr kumimoji="1" lang="en-US" altLang="zh-CN" sz="2400" dirty="0" err="1">
                <a:latin typeface="Times New Roman" panose="02020503050405090304" pitchFamily="18" charset="0"/>
              </a:rPr>
              <a:t>imag</a:t>
            </a:r>
            <a:r>
              <a:rPr kumimoji="1" lang="en-US" altLang="zh-CN" sz="2400" dirty="0">
                <a:latin typeface="Times New Roman" panose="02020503050405090304" pitchFamily="18" charset="0"/>
              </a:rPr>
              <a:t>;</a:t>
            </a:r>
          </a:p>
          <a:p>
            <a:pPr eaLnBrk="1" hangingPunct="1"/>
            <a:r>
              <a:rPr kumimoji="1" lang="en-US" altLang="zh-CN" sz="2400" dirty="0">
                <a:latin typeface="Times New Roman" panose="02020503050405090304" pitchFamily="18" charset="0"/>
              </a:rPr>
              <a:t>}Complex;	/* </a:t>
            </a:r>
            <a:r>
              <a:rPr kumimoji="1" lang="zh-CN" altLang="en-US" sz="2400" dirty="0">
                <a:latin typeface="Times New Roman" panose="02020503050405090304" pitchFamily="18" charset="0"/>
              </a:rPr>
              <a:t>复数抽象数据类型 *</a:t>
            </a:r>
            <a:r>
              <a:rPr kumimoji="1" lang="en-US" altLang="zh-CN" sz="2400" dirty="0">
                <a:latin typeface="Times New Roman" panose="02020503050405090304" pitchFamily="18" charset="0"/>
              </a:rPr>
              <a:t>/</a:t>
            </a:r>
          </a:p>
          <a:p>
            <a:pPr eaLnBrk="1" hangingPunct="1"/>
            <a:endParaRPr kumimoji="1" lang="en-US" altLang="zh-CN" sz="2400" dirty="0">
              <a:latin typeface="Times New Roman" panose="02020503050405090304" pitchFamily="18" charset="0"/>
            </a:endParaRPr>
          </a:p>
          <a:p>
            <a:pPr eaLnBrk="1" hangingPunct="1"/>
            <a:r>
              <a:rPr kumimoji="1" lang="en-US" altLang="zh-CN" sz="2400" dirty="0">
                <a:latin typeface="Times New Roman" panose="02020503050405090304" pitchFamily="18" charset="0"/>
              </a:rPr>
              <a:t>void Assign(Complex *A, </a:t>
            </a:r>
            <a:r>
              <a:rPr kumimoji="1" lang="en-US" altLang="zh-CN" sz="2400" dirty="0" err="1">
                <a:latin typeface="Times New Roman" panose="02020503050405090304" pitchFamily="18" charset="0"/>
              </a:rPr>
              <a:t>ItemType</a:t>
            </a:r>
            <a:r>
              <a:rPr kumimoji="1" lang="en-US" altLang="zh-CN" sz="2400" dirty="0">
                <a:latin typeface="Times New Roman" panose="02020503050405090304" pitchFamily="18" charset="0"/>
              </a:rPr>
              <a:t> real, </a:t>
            </a:r>
            <a:r>
              <a:rPr kumimoji="1" lang="en-US" altLang="zh-CN" sz="2400" dirty="0" err="1">
                <a:latin typeface="Times New Roman" panose="02020503050405090304" pitchFamily="18" charset="0"/>
              </a:rPr>
              <a:t>ItemType</a:t>
            </a:r>
            <a:r>
              <a:rPr kumimoji="1" lang="en-US" altLang="zh-CN" sz="2400" dirty="0">
                <a:latin typeface="Times New Roman" panose="02020503050405090304" pitchFamily="18" charset="0"/>
              </a:rPr>
              <a:t> imaginary); void Add(Complex *A, Complex B);		/* </a:t>
            </a:r>
            <a:r>
              <a:rPr kumimoji="1" lang="en-US" altLang="zh-CN" sz="2400" dirty="0" err="1">
                <a:latin typeface="Times New Roman" panose="02020503050405090304" pitchFamily="18" charset="0"/>
              </a:rPr>
              <a:t>A+B</a:t>
            </a:r>
            <a:r>
              <a:rPr kumimoji="1" lang="en-US" altLang="zh-CN" sz="2400" dirty="0">
                <a:latin typeface="Times New Roman" panose="02020503050405090304" pitchFamily="18" charset="0"/>
              </a:rPr>
              <a:t>  */</a:t>
            </a:r>
          </a:p>
          <a:p>
            <a:pPr eaLnBrk="1" hangingPunct="1"/>
            <a:r>
              <a:rPr kumimoji="1" lang="en-US" altLang="zh-CN" sz="2400" dirty="0">
                <a:latin typeface="Times New Roman" panose="02020503050405090304" pitchFamily="18" charset="0"/>
              </a:rPr>
              <a:t>void Minus(Complex *A, Complex B);	/* A-B   */</a:t>
            </a:r>
          </a:p>
          <a:p>
            <a:pPr eaLnBrk="1" hangingPunct="1"/>
            <a:r>
              <a:rPr kumimoji="1" lang="en-US" altLang="zh-CN" sz="2400" dirty="0">
                <a:latin typeface="Times New Roman" panose="02020503050405090304" pitchFamily="18" charset="0"/>
              </a:rPr>
              <a:t>void Multiply(</a:t>
            </a:r>
            <a:r>
              <a:rPr kumimoji="1" lang="en-US" altLang="zh-CN" sz="2400" dirty="0" err="1">
                <a:latin typeface="Times New Roman" panose="02020503050405090304" pitchFamily="18" charset="0"/>
              </a:rPr>
              <a:t>Compex</a:t>
            </a:r>
            <a:r>
              <a:rPr kumimoji="1" lang="en-US" altLang="zh-CN" sz="2400" dirty="0">
                <a:latin typeface="Times New Roman" panose="02020503050405090304" pitchFamily="18" charset="0"/>
              </a:rPr>
              <a:t> *A, Complex B);	/* A*B  */</a:t>
            </a:r>
          </a:p>
          <a:p>
            <a:pPr eaLnBrk="1" hangingPunct="1"/>
            <a:r>
              <a:rPr kumimoji="1" lang="en-US" altLang="zh-CN" sz="2400" dirty="0">
                <a:latin typeface="Times New Roman" panose="02020503050405090304" pitchFamily="18" charset="0"/>
              </a:rPr>
              <a:t>void Divide(Complex *A, Complex B);	/* A/B   */</a:t>
            </a:r>
          </a:p>
          <a:p>
            <a:pPr eaLnBrk="1" hangingPunct="1"/>
            <a:r>
              <a:rPr kumimoji="1" lang="en-US" altLang="zh-CN" sz="2400" dirty="0">
                <a:latin typeface="Times New Roman" panose="02020503050405090304" pitchFamily="18" charset="0"/>
              </a:rPr>
              <a:t>...</a:t>
            </a:r>
          </a:p>
        </p:txBody>
      </p:sp>
      <p:sp>
        <p:nvSpPr>
          <p:cNvPr id="61445" name="Rectangle 4"/>
          <p:cNvSpPr>
            <a:spLocks noGrp="1" noChangeArrowheads="1"/>
          </p:cNvSpPr>
          <p:nvPr>
            <p:ph type="title"/>
          </p:nvPr>
        </p:nvSpPr>
        <p:spPr/>
        <p:txBody>
          <a:bodyPr/>
          <a:lstStyle/>
          <a:p>
            <a:pPr eaLnBrk="1" hangingPunct="1"/>
            <a:r>
              <a:rPr lang="en-US" altLang="zh-CN" sz="3600"/>
              <a:t>C description of Complex number ADT</a:t>
            </a:r>
          </a:p>
        </p:txBody>
      </p:sp>
      <p:sp>
        <p:nvSpPr>
          <p:cNvPr id="61446" name="Text Box 7"/>
          <p:cNvSpPr txBox="1">
            <a:spLocks noChangeArrowheads="1"/>
          </p:cNvSpPr>
          <p:nvPr/>
        </p:nvSpPr>
        <p:spPr bwMode="auto">
          <a:xfrm>
            <a:off x="414338" y="1397000"/>
            <a:ext cx="8262000" cy="519113"/>
          </a:xfrm>
          <a:prstGeom prst="rect">
            <a:avLst/>
          </a:prstGeom>
          <a:solidFill>
            <a:schemeClr val="tx1"/>
          </a:solidFill>
          <a:ln w="19050">
            <a:solidFill>
              <a:schemeClr val="tx1"/>
            </a:solidFill>
            <a:miter lim="800000"/>
          </a:ln>
          <a:effectLst/>
          <a:extLst>
            <a:ext uri="{AF507438-7753-43E0-B8FC-AC1667EBCBE1}">
              <a14:hiddenEffects xmlns:a14="http://schemas.microsoft.com/office/drawing/2010/main">
                <a:effectLst>
                  <a:outerShdw dist="107763" dir="2700000" algn="ctr" rotWithShape="0">
                    <a:schemeClr val="tx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sz="2800" dirty="0">
                <a:solidFill>
                  <a:srgbClr val="C00000"/>
                </a:solidFill>
              </a:rPr>
              <a:t>Declaration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pPr>
              <a:defRPr/>
            </a:pPr>
            <a:endParaRPr lang="en-US" altLang="zh-CN"/>
          </a:p>
          <a:p>
            <a:pPr>
              <a:defRPr/>
            </a:pPr>
            <a:fld id="{CD729762-5F34-401D-8F82-2ACD45B406DE}" type="slidenum">
              <a:rPr lang="en-US" altLang="zh-CN"/>
              <a:t>5</a:t>
            </a:fld>
            <a:endParaRPr lang="en-US" altLang="zh-CN"/>
          </a:p>
        </p:txBody>
      </p:sp>
      <p:graphicFrame>
        <p:nvGraphicFramePr>
          <p:cNvPr id="9220" name="Object 9"/>
          <p:cNvGraphicFramePr>
            <a:graphicFrameLocks noChangeAspect="1"/>
          </p:cNvGraphicFramePr>
          <p:nvPr/>
        </p:nvGraphicFramePr>
        <p:xfrm>
          <a:off x="3340100" y="44450"/>
          <a:ext cx="5768975" cy="6264275"/>
        </p:xfrm>
        <a:graphic>
          <a:graphicData uri="http://schemas.openxmlformats.org/presentationml/2006/ole">
            <mc:AlternateContent xmlns:mc="http://schemas.openxmlformats.org/markup-compatibility/2006">
              <mc:Choice xmlns:v="urn:schemas-microsoft-com:vml" Requires="v">
                <p:oleObj name="Visio" r:id="rId3" imgW="6981825" imgH="7581900" progId="Visio.Drawing.11">
                  <p:embed/>
                </p:oleObj>
              </mc:Choice>
              <mc:Fallback>
                <p:oleObj name="Visio" r:id="rId3" imgW="6981825" imgH="7581900"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100" y="44450"/>
                        <a:ext cx="5768975" cy="62642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Rectangle 10"/>
          <p:cNvSpPr>
            <a:spLocks noChangeArrowheads="1"/>
          </p:cNvSpPr>
          <p:nvPr/>
        </p:nvSpPr>
        <p:spPr bwMode="auto">
          <a:xfrm>
            <a:off x="0" y="277813"/>
            <a:ext cx="2843213" cy="221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3200">
                <a:solidFill>
                  <a:srgbClr val="FFFF00"/>
                </a:solidFill>
              </a:rPr>
              <a:t>UML diagram of a complex problem</a:t>
            </a:r>
          </a:p>
        </p:txBody>
      </p:sp>
      <p:sp>
        <p:nvSpPr>
          <p:cNvPr id="9224" name="Rectangle 18"/>
          <p:cNvSpPr>
            <a:spLocks noChangeArrowheads="1"/>
          </p:cNvSpPr>
          <p:nvPr/>
        </p:nvSpPr>
        <p:spPr bwMode="auto">
          <a:xfrm>
            <a:off x="250825" y="6308725"/>
            <a:ext cx="5608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u="sng" dirty="0">
                <a:solidFill>
                  <a:srgbClr val="FFFF00"/>
                </a:solidFill>
              </a:rPr>
              <a:t>http://en.wikipedia.org/wiki/Unified_Modeling_Language</a:t>
            </a:r>
          </a:p>
        </p:txBody>
      </p:sp>
      <p:sp>
        <p:nvSpPr>
          <p:cNvPr id="9" name="Rectangle 6"/>
          <p:cNvSpPr>
            <a:spLocks noChangeArrowheads="1"/>
          </p:cNvSpPr>
          <p:nvPr/>
        </p:nvSpPr>
        <p:spPr bwMode="auto">
          <a:xfrm>
            <a:off x="107504" y="2925945"/>
            <a:ext cx="23903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FFFF00"/>
                </a:solidFill>
              </a:rPr>
              <a:t>UML</a:t>
            </a:r>
            <a:r>
              <a:rPr lang="zh-CN" altLang="en-US" sz="2400" b="1" dirty="0">
                <a:solidFill>
                  <a:srgbClr val="FFFF00"/>
                </a:solidFill>
              </a:rPr>
              <a:t>：数据封装</a:t>
            </a:r>
            <a:endParaRPr lang="en-US" altLang="zh-CN" sz="2400" b="1" dirty="0">
              <a:solidFill>
                <a:srgbClr val="FFFF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00E361BD-570C-4EA2-BF3D-D216528EA65B}" type="slidenum">
              <a:rPr lang="en-US" altLang="zh-CN"/>
              <a:t>50</a:t>
            </a:fld>
            <a:endParaRPr lang="en-US" altLang="zh-CN"/>
          </a:p>
        </p:txBody>
      </p:sp>
      <p:sp>
        <p:nvSpPr>
          <p:cNvPr id="62468" name="Text Box 2"/>
          <p:cNvSpPr txBox="1">
            <a:spLocks noChangeArrowheads="1"/>
          </p:cNvSpPr>
          <p:nvPr/>
        </p:nvSpPr>
        <p:spPr bwMode="auto">
          <a:xfrm>
            <a:off x="412750" y="1888703"/>
            <a:ext cx="8262938" cy="4492625"/>
          </a:xfrm>
          <a:prstGeom prst="rect">
            <a:avLst/>
          </a:prstGeom>
          <a:noFill/>
          <a:ln w="1905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dirty="0">
                <a:latin typeface="Times New Roman" panose="02020503050405090304" pitchFamily="18" charset="0"/>
                <a:ea typeface="宋体" panose="02010600030101010101" pitchFamily="2" charset="-122"/>
              </a:rPr>
              <a:t>void </a:t>
            </a:r>
            <a:r>
              <a:rPr kumimoji="1" lang="en-US" altLang="zh-CN" sz="2400" dirty="0">
                <a:solidFill>
                  <a:srgbClr val="FFFF00"/>
                </a:solidFill>
                <a:latin typeface="Times New Roman" panose="02020503050405090304" pitchFamily="18" charset="0"/>
                <a:ea typeface="宋体" panose="02010600030101010101" pitchFamily="2" charset="-122"/>
              </a:rPr>
              <a:t>Assign</a:t>
            </a:r>
            <a:r>
              <a:rPr kumimoji="1" lang="en-US" altLang="zh-CN" sz="2400" dirty="0">
                <a:latin typeface="Times New Roman" panose="02020503050405090304" pitchFamily="18" charset="0"/>
                <a:ea typeface="宋体" panose="02010600030101010101" pitchFamily="2" charset="-122"/>
              </a:rPr>
              <a:t>(Complex *A, </a:t>
            </a:r>
            <a:r>
              <a:rPr kumimoji="1" lang="en-US" altLang="zh-CN" sz="2400" dirty="0" err="1">
                <a:latin typeface="Times New Roman" panose="02020503050405090304" pitchFamily="18" charset="0"/>
                <a:ea typeface="宋体" panose="02010600030101010101" pitchFamily="2" charset="-122"/>
              </a:rPr>
              <a:t>ItemType</a:t>
            </a:r>
            <a:r>
              <a:rPr kumimoji="1" lang="en-US" altLang="zh-CN" sz="2400" dirty="0">
                <a:latin typeface="Times New Roman" panose="02020503050405090304" pitchFamily="18" charset="0"/>
                <a:ea typeface="宋体" panose="02010600030101010101" pitchFamily="2" charset="-122"/>
              </a:rPr>
              <a:t> real, </a:t>
            </a:r>
            <a:r>
              <a:rPr kumimoji="1" lang="en-US" altLang="zh-CN" sz="2400" dirty="0" err="1">
                <a:latin typeface="Times New Roman" panose="02020503050405090304" pitchFamily="18" charset="0"/>
                <a:ea typeface="宋体" panose="02010600030101010101" pitchFamily="2" charset="-122"/>
              </a:rPr>
              <a:t>ItemType</a:t>
            </a:r>
            <a:r>
              <a:rPr kumimoji="1" lang="en-US" altLang="zh-CN" sz="2400" dirty="0">
                <a:latin typeface="Times New Roman" panose="02020503050405090304" pitchFamily="18" charset="0"/>
                <a:ea typeface="宋体" panose="02010600030101010101" pitchFamily="2" charset="-122"/>
              </a:rPr>
              <a:t> imaginary)</a:t>
            </a:r>
          </a:p>
          <a:p>
            <a:pPr eaLnBrk="1" hangingPunct="1"/>
            <a:r>
              <a:rPr kumimoji="1" lang="en-US" altLang="zh-CN" sz="2400" dirty="0">
                <a:latin typeface="Times New Roman" panose="02020503050405090304" pitchFamily="18" charset="0"/>
                <a:ea typeface="宋体" panose="02010600030101010101" pitchFamily="2" charset="-122"/>
              </a:rPr>
              <a:t>{</a:t>
            </a:r>
          </a:p>
          <a:p>
            <a:pPr eaLnBrk="1" hangingPunct="1"/>
            <a:r>
              <a:rPr kumimoji="1" lang="en-US" altLang="zh-CN" sz="2400" dirty="0">
                <a:latin typeface="Times New Roman" panose="02020503050405090304" pitchFamily="18" charset="0"/>
                <a:ea typeface="宋体" panose="02010600030101010101" pitchFamily="2" charset="-122"/>
              </a:rPr>
              <a:t>    A-&gt;real  = real;</a:t>
            </a:r>
          </a:p>
          <a:p>
            <a:pPr eaLnBrk="1" hangingPunct="1"/>
            <a:r>
              <a:rPr kumimoji="1" lang="en-US" altLang="zh-CN" sz="2400" dirty="0">
                <a:latin typeface="Times New Roman" panose="02020503050405090304" pitchFamily="18" charset="0"/>
                <a:ea typeface="宋体" panose="02010600030101010101" pitchFamily="2" charset="-122"/>
              </a:rPr>
              <a:t>    A-&gt;</a:t>
            </a:r>
            <a:r>
              <a:rPr kumimoji="1" lang="en-US" altLang="zh-CN" sz="2400" dirty="0" err="1">
                <a:latin typeface="Times New Roman" panose="02020503050405090304" pitchFamily="18" charset="0"/>
                <a:ea typeface="宋体" panose="02010600030101010101" pitchFamily="2" charset="-122"/>
              </a:rPr>
              <a:t>imag</a:t>
            </a:r>
            <a:r>
              <a:rPr kumimoji="1" lang="en-US" altLang="zh-CN" sz="2400" dirty="0">
                <a:latin typeface="Times New Roman" panose="02020503050405090304" pitchFamily="18" charset="0"/>
                <a:ea typeface="宋体" panose="02010600030101010101" pitchFamily="2" charset="-122"/>
              </a:rPr>
              <a:t> = imaginary;</a:t>
            </a:r>
          </a:p>
          <a:p>
            <a:pPr eaLnBrk="1" hangingPunct="1"/>
            <a:r>
              <a:rPr kumimoji="1" lang="en-US" altLang="zh-CN" sz="2400" dirty="0">
                <a:latin typeface="Times New Roman" panose="02020503050405090304" pitchFamily="18" charset="0"/>
                <a:ea typeface="宋体" panose="02010600030101010101" pitchFamily="2" charset="-122"/>
              </a:rPr>
              <a:t>}	</a:t>
            </a:r>
            <a:r>
              <a:rPr kumimoji="1" lang="en-US" altLang="zh-CN" sz="2400" dirty="0">
                <a:solidFill>
                  <a:srgbClr val="00FF00"/>
                </a:solidFill>
                <a:latin typeface="Times New Roman" panose="02020503050405090304" pitchFamily="18" charset="0"/>
                <a:ea typeface="宋体" panose="02010600030101010101" pitchFamily="2" charset="-122"/>
              </a:rPr>
              <a:t>/* Assign( ) */</a:t>
            </a:r>
          </a:p>
          <a:p>
            <a:pPr eaLnBrk="1" hangingPunct="1"/>
            <a:endParaRPr kumimoji="1" lang="en-US" altLang="zh-CN" sz="2400" dirty="0">
              <a:solidFill>
                <a:srgbClr val="008000"/>
              </a:solidFill>
              <a:latin typeface="Times New Roman" panose="02020503050405090304" pitchFamily="18" charset="0"/>
              <a:ea typeface="宋体" panose="02010600030101010101" pitchFamily="2" charset="-122"/>
            </a:endParaRPr>
          </a:p>
          <a:p>
            <a:pPr eaLnBrk="1" hangingPunct="1"/>
            <a:r>
              <a:rPr kumimoji="1" lang="en-US" altLang="zh-CN" sz="2400" dirty="0">
                <a:latin typeface="Times New Roman" panose="02020503050405090304" pitchFamily="18" charset="0"/>
                <a:ea typeface="宋体" panose="02010600030101010101" pitchFamily="2" charset="-122"/>
              </a:rPr>
              <a:t>void </a:t>
            </a:r>
            <a:r>
              <a:rPr kumimoji="1" lang="en-US" altLang="zh-CN" sz="2400" dirty="0">
                <a:solidFill>
                  <a:srgbClr val="FFFF00"/>
                </a:solidFill>
                <a:latin typeface="Times New Roman" panose="02020503050405090304" pitchFamily="18" charset="0"/>
                <a:ea typeface="宋体" panose="02010600030101010101" pitchFamily="2" charset="-122"/>
              </a:rPr>
              <a:t>Add</a:t>
            </a:r>
            <a:r>
              <a:rPr kumimoji="1" lang="en-US" altLang="zh-CN" sz="2400" dirty="0">
                <a:latin typeface="Times New Roman" panose="02020503050405090304" pitchFamily="18" charset="0"/>
                <a:ea typeface="宋体" panose="02010600030101010101" pitchFamily="2" charset="-122"/>
              </a:rPr>
              <a:t>(Complex *A, Complex B)</a:t>
            </a:r>
          </a:p>
          <a:p>
            <a:pPr eaLnBrk="1" hangingPunct="1"/>
            <a:r>
              <a:rPr kumimoji="1" lang="en-US" altLang="zh-CN" sz="2400" dirty="0">
                <a:latin typeface="Times New Roman" panose="02020503050405090304" pitchFamily="18" charset="0"/>
                <a:ea typeface="宋体" panose="02010600030101010101" pitchFamily="2" charset="-122"/>
              </a:rPr>
              <a:t>{</a:t>
            </a:r>
          </a:p>
          <a:p>
            <a:pPr eaLnBrk="1" hangingPunct="1"/>
            <a:r>
              <a:rPr kumimoji="1" lang="en-US" altLang="zh-CN" sz="2400" dirty="0">
                <a:latin typeface="Times New Roman" panose="02020503050405090304" pitchFamily="18" charset="0"/>
                <a:ea typeface="宋体" panose="02010600030101010101" pitchFamily="2" charset="-122"/>
              </a:rPr>
              <a:t>    A-&gt;real += </a:t>
            </a:r>
            <a:r>
              <a:rPr kumimoji="1" lang="en-US" altLang="zh-CN" sz="2400" dirty="0" err="1">
                <a:latin typeface="Times New Roman" panose="02020503050405090304" pitchFamily="18" charset="0"/>
                <a:ea typeface="宋体" panose="02010600030101010101" pitchFamily="2" charset="-122"/>
              </a:rPr>
              <a:t>B.real</a:t>
            </a:r>
            <a:r>
              <a:rPr kumimoji="1" lang="en-US" altLang="zh-CN" sz="2400" dirty="0">
                <a:latin typeface="Times New Roman" panose="02020503050405090304" pitchFamily="18" charset="0"/>
                <a:ea typeface="宋体" panose="02010600030101010101" pitchFamily="2" charset="-122"/>
              </a:rPr>
              <a:t> ;</a:t>
            </a:r>
          </a:p>
          <a:p>
            <a:pPr eaLnBrk="1" hangingPunct="1"/>
            <a:r>
              <a:rPr kumimoji="1" lang="en-US" altLang="zh-CN" sz="2400" dirty="0">
                <a:latin typeface="Times New Roman" panose="02020503050405090304" pitchFamily="18" charset="0"/>
                <a:ea typeface="宋体" panose="02010600030101010101" pitchFamily="2" charset="-122"/>
              </a:rPr>
              <a:t>    A-&gt;</a:t>
            </a:r>
            <a:r>
              <a:rPr kumimoji="1" lang="en-US" altLang="zh-CN" sz="2400" dirty="0" err="1">
                <a:latin typeface="Times New Roman" panose="02020503050405090304" pitchFamily="18" charset="0"/>
                <a:ea typeface="宋体" panose="02010600030101010101" pitchFamily="2" charset="-122"/>
              </a:rPr>
              <a:t>imag</a:t>
            </a:r>
            <a:r>
              <a:rPr kumimoji="1" lang="en-US" altLang="zh-CN" sz="2400" dirty="0">
                <a:latin typeface="Times New Roman" panose="02020503050405090304" pitchFamily="18" charset="0"/>
                <a:ea typeface="宋体" panose="02010600030101010101" pitchFamily="2" charset="-122"/>
              </a:rPr>
              <a:t> += </a:t>
            </a:r>
            <a:r>
              <a:rPr kumimoji="1" lang="en-US" altLang="zh-CN" sz="2400" dirty="0" err="1">
                <a:latin typeface="Times New Roman" panose="02020503050405090304" pitchFamily="18" charset="0"/>
                <a:ea typeface="宋体" panose="02010600030101010101" pitchFamily="2" charset="-122"/>
              </a:rPr>
              <a:t>B.imag</a:t>
            </a:r>
            <a:r>
              <a:rPr kumimoji="1" lang="en-US" altLang="zh-CN" sz="2400" dirty="0">
                <a:latin typeface="Times New Roman" panose="02020503050405090304" pitchFamily="18" charset="0"/>
                <a:ea typeface="宋体" panose="02010600030101010101" pitchFamily="2" charset="-122"/>
              </a:rPr>
              <a:t> ;</a:t>
            </a:r>
          </a:p>
          <a:p>
            <a:pPr eaLnBrk="1" hangingPunct="1"/>
            <a:r>
              <a:rPr kumimoji="1" lang="en-US" altLang="zh-CN" sz="2400" dirty="0">
                <a:latin typeface="Times New Roman" panose="02020503050405090304" pitchFamily="18" charset="0"/>
                <a:ea typeface="宋体" panose="02010600030101010101" pitchFamily="2" charset="-122"/>
              </a:rPr>
              <a:t>}	</a:t>
            </a:r>
            <a:r>
              <a:rPr kumimoji="1" lang="en-US" altLang="zh-CN" sz="2400" dirty="0">
                <a:solidFill>
                  <a:srgbClr val="00FF00"/>
                </a:solidFill>
                <a:latin typeface="Times New Roman" panose="02020503050405090304" pitchFamily="18" charset="0"/>
                <a:ea typeface="宋体" panose="02010600030101010101" pitchFamily="2" charset="-122"/>
              </a:rPr>
              <a:t>/* Add( ) */</a:t>
            </a:r>
          </a:p>
          <a:p>
            <a:pPr eaLnBrk="1" hangingPunct="1"/>
            <a:r>
              <a:rPr kumimoji="1" lang="en-US" altLang="zh-CN" sz="2400" dirty="0">
                <a:latin typeface="Times New Roman" panose="02020503050405090304" pitchFamily="18" charset="0"/>
                <a:ea typeface="宋体" panose="02010600030101010101" pitchFamily="2" charset="-122"/>
              </a:rPr>
              <a:t>…</a:t>
            </a:r>
          </a:p>
        </p:txBody>
      </p:sp>
      <p:sp>
        <p:nvSpPr>
          <p:cNvPr id="62469" name="Text Box 7"/>
          <p:cNvSpPr txBox="1">
            <a:spLocks noChangeArrowheads="1"/>
          </p:cNvSpPr>
          <p:nvPr/>
        </p:nvSpPr>
        <p:spPr bwMode="auto">
          <a:xfrm>
            <a:off x="413219" y="1396800"/>
            <a:ext cx="8262000" cy="519112"/>
          </a:xfrm>
          <a:prstGeom prst="rect">
            <a:avLst/>
          </a:prstGeom>
          <a:solidFill>
            <a:schemeClr val="tx1"/>
          </a:solidFill>
          <a:ln w="19050">
            <a:solidFill>
              <a:schemeClr val="tx1"/>
            </a:solidFill>
            <a:miter lim="800000"/>
          </a:ln>
          <a:effectLst/>
          <a:extLst>
            <a:ext uri="{AF507438-7753-43E0-B8FC-AC1667EBCBE1}">
              <a14:hiddenEffects xmlns:a14="http://schemas.microsoft.com/office/drawing/2010/main">
                <a:effectLst>
                  <a:outerShdw dist="107763" dir="2700000" algn="ctr" rotWithShape="0">
                    <a:schemeClr val="tx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sz="2800" dirty="0">
                <a:solidFill>
                  <a:srgbClr val="C00000"/>
                </a:solidFill>
              </a:rPr>
              <a:t>Implementation </a:t>
            </a:r>
          </a:p>
        </p:txBody>
      </p:sp>
      <p:sp>
        <p:nvSpPr>
          <p:cNvPr id="62470" name="Rectangle 10"/>
          <p:cNvSpPr>
            <a:spLocks noGrp="1" noChangeArrowheads="1"/>
          </p:cNvSpPr>
          <p:nvPr>
            <p:ph type="title"/>
          </p:nvPr>
        </p:nvSpPr>
        <p:spPr>
          <a:noFill/>
        </p:spPr>
        <p:txBody>
          <a:bodyPr/>
          <a:lstStyle/>
          <a:p>
            <a:pPr eaLnBrk="1" hangingPunct="1"/>
            <a:r>
              <a:rPr lang="en-US" altLang="zh-CN" sz="3600"/>
              <a:t>C description of Complex number ADT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endParaRPr lang="en-US" altLang="zh-CN"/>
          </a:p>
          <a:p>
            <a:pPr>
              <a:defRPr/>
            </a:pPr>
            <a:fld id="{8A733E87-AFCF-4DBA-A7E3-E43E87ECC916}" type="slidenum">
              <a:rPr lang="en-US" altLang="zh-CN"/>
              <a:t>51</a:t>
            </a:fld>
            <a:endParaRPr lang="en-US" altLang="zh-CN"/>
          </a:p>
        </p:txBody>
      </p:sp>
      <p:sp>
        <p:nvSpPr>
          <p:cNvPr id="63492" name="Text Box 7"/>
          <p:cNvSpPr txBox="1">
            <a:spLocks noChangeArrowheads="1"/>
          </p:cNvSpPr>
          <p:nvPr/>
        </p:nvSpPr>
        <p:spPr bwMode="auto">
          <a:xfrm>
            <a:off x="4572000" y="260350"/>
            <a:ext cx="3490913" cy="519113"/>
          </a:xfrm>
          <a:prstGeom prst="rect">
            <a:avLst/>
          </a:prstGeom>
          <a:solidFill>
            <a:schemeClr val="tx1"/>
          </a:solidFill>
          <a:ln>
            <a:noFill/>
          </a:ln>
          <a:effectLst>
            <a:outerShdw dist="107763"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sz="2800">
                <a:solidFill>
                  <a:srgbClr val="C00000"/>
                </a:solidFill>
              </a:rPr>
              <a:t>C++ Implementation </a:t>
            </a:r>
          </a:p>
        </p:txBody>
      </p:sp>
      <p:sp>
        <p:nvSpPr>
          <p:cNvPr id="63493" name="Text Box 8"/>
          <p:cNvSpPr txBox="1">
            <a:spLocks noChangeArrowheads="1"/>
          </p:cNvSpPr>
          <p:nvPr/>
        </p:nvSpPr>
        <p:spPr bwMode="auto">
          <a:xfrm>
            <a:off x="4500563" y="1228725"/>
            <a:ext cx="4589462" cy="5588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sz="2000">
                <a:latin typeface="Times New Roman" panose="02020503050405090304" pitchFamily="18" charset="0"/>
              </a:rPr>
              <a:t>  Complex </a:t>
            </a:r>
            <a:r>
              <a:rPr lang="en-US" altLang="zh-CN" sz="2000">
                <a:solidFill>
                  <a:srgbClr val="FFFF00"/>
                </a:solidFill>
                <a:latin typeface="Times New Roman" panose="02020503050405090304" pitchFamily="18" charset="0"/>
              </a:rPr>
              <a:t>operator *</a:t>
            </a:r>
            <a:r>
              <a:rPr lang="en-US" altLang="zh-CN" sz="2000">
                <a:latin typeface="Times New Roman" panose="02020503050405090304" pitchFamily="18" charset="0"/>
              </a:rPr>
              <a:t>(Complex c) { </a:t>
            </a:r>
          </a:p>
          <a:p>
            <a:pPr eaLnBrk="1" hangingPunct="1"/>
            <a:r>
              <a:rPr lang="en-US" altLang="zh-CN" sz="2000">
                <a:latin typeface="Times New Roman" panose="02020503050405090304" pitchFamily="18" charset="0"/>
              </a:rPr>
              <a:t>      Complex temp;</a:t>
            </a:r>
          </a:p>
          <a:p>
            <a:pPr eaLnBrk="1" hangingPunct="1"/>
            <a:r>
              <a:rPr lang="en-US" altLang="zh-CN"/>
              <a:t>      </a:t>
            </a:r>
            <a:r>
              <a:rPr lang="en-US" altLang="zh-CN" sz="2000">
                <a:latin typeface="Times New Roman" panose="02020503050405090304" pitchFamily="18" charset="0"/>
              </a:rPr>
              <a:t>temp.real=real*c.real-imag*c.imag;</a:t>
            </a:r>
          </a:p>
          <a:p>
            <a:pPr eaLnBrk="1" hangingPunct="1"/>
            <a:r>
              <a:rPr lang="en-US" altLang="zh-CN" sz="2000">
                <a:latin typeface="Times New Roman" panose="02020503050405090304" pitchFamily="18" charset="0"/>
              </a:rPr>
              <a:t>      temp.imag=real*c.imag+imag*c.real;</a:t>
            </a:r>
          </a:p>
          <a:p>
            <a:pPr eaLnBrk="1" hangingPunct="1"/>
            <a:r>
              <a:rPr lang="en-US" altLang="zh-CN" sz="2000">
                <a:latin typeface="Times New Roman" panose="02020503050405090304" pitchFamily="18" charset="0"/>
              </a:rPr>
              <a:t>      return temp;</a:t>
            </a:r>
          </a:p>
          <a:p>
            <a:pPr eaLnBrk="1" hangingPunct="1"/>
            <a:r>
              <a:rPr lang="en-US" altLang="zh-CN" sz="2000">
                <a:latin typeface="Times New Roman" panose="02020503050405090304" pitchFamily="18" charset="0"/>
              </a:rPr>
              <a:t>  }</a:t>
            </a:r>
          </a:p>
          <a:p>
            <a:pPr eaLnBrk="1" hangingPunct="1"/>
            <a:r>
              <a:rPr lang="en-US" altLang="zh-CN" sz="2000">
                <a:latin typeface="Times New Roman" panose="02020503050405090304" pitchFamily="18" charset="0"/>
              </a:rPr>
              <a:t>  Complex&amp; </a:t>
            </a:r>
            <a:r>
              <a:rPr lang="en-US" altLang="zh-CN" sz="2000">
                <a:solidFill>
                  <a:srgbClr val="FFFF00"/>
                </a:solidFill>
                <a:latin typeface="Times New Roman" panose="02020503050405090304" pitchFamily="18" charset="0"/>
              </a:rPr>
              <a:t>operator =</a:t>
            </a:r>
            <a:r>
              <a:rPr lang="en-US" altLang="zh-CN" sz="2000">
                <a:latin typeface="Times New Roman" panose="02020503050405090304" pitchFamily="18" charset="0"/>
              </a:rPr>
              <a:t>(Complex c) {</a:t>
            </a:r>
          </a:p>
          <a:p>
            <a:pPr eaLnBrk="1" hangingPunct="1"/>
            <a:r>
              <a:rPr lang="en-US" altLang="zh-CN" sz="2000">
                <a:latin typeface="Times New Roman" panose="02020503050405090304" pitchFamily="18" charset="0"/>
              </a:rPr>
              <a:t>      real=c.real;</a:t>
            </a:r>
          </a:p>
          <a:p>
            <a:pPr eaLnBrk="1" hangingPunct="1"/>
            <a:r>
              <a:rPr lang="en-US" altLang="zh-CN" sz="2000">
                <a:latin typeface="Times New Roman" panose="02020503050405090304" pitchFamily="18" charset="0"/>
              </a:rPr>
              <a:t>      imag=c.imag;</a:t>
            </a:r>
          </a:p>
          <a:p>
            <a:pPr eaLnBrk="1" hangingPunct="1"/>
            <a:r>
              <a:rPr lang="en-US" altLang="zh-CN" sz="2000">
                <a:latin typeface="Times New Roman" panose="02020503050405090304" pitchFamily="18" charset="0"/>
              </a:rPr>
              <a:t>      return *this;</a:t>
            </a:r>
          </a:p>
          <a:p>
            <a:pPr eaLnBrk="1" hangingPunct="1"/>
            <a:r>
              <a:rPr lang="en-US" altLang="zh-CN" sz="2000">
                <a:latin typeface="Times New Roman" panose="02020503050405090304" pitchFamily="18" charset="0"/>
              </a:rPr>
              <a:t>  }</a:t>
            </a:r>
          </a:p>
          <a:p>
            <a:pPr eaLnBrk="1" hangingPunct="1"/>
            <a:r>
              <a:rPr lang="en-US" altLang="zh-CN" sz="2000">
                <a:latin typeface="Times New Roman" panose="02020503050405090304" pitchFamily="18" charset="0"/>
              </a:rPr>
              <a:t>  int </a:t>
            </a:r>
            <a:r>
              <a:rPr lang="en-US" altLang="zh-CN" sz="2000">
                <a:solidFill>
                  <a:srgbClr val="FFFF00"/>
                </a:solidFill>
                <a:latin typeface="Times New Roman" panose="02020503050405090304" pitchFamily="18" charset="0"/>
              </a:rPr>
              <a:t>operator ==</a:t>
            </a:r>
            <a:r>
              <a:rPr lang="en-US" altLang="zh-CN" sz="2000">
                <a:latin typeface="Times New Roman" panose="02020503050405090304" pitchFamily="18" charset="0"/>
              </a:rPr>
              <a:t>(Complex c) {</a:t>
            </a:r>
          </a:p>
          <a:p>
            <a:pPr eaLnBrk="1" hangingPunct="1"/>
            <a:r>
              <a:rPr lang="en-US" altLang="zh-CN" sz="2000">
                <a:latin typeface="Times New Roman" panose="02020503050405090304" pitchFamily="18" charset="0"/>
              </a:rPr>
              <a:t>      return((real==c.real)&amp;&amp;(imag==c.imag))</a:t>
            </a:r>
          </a:p>
          <a:p>
            <a:pPr eaLnBrk="1" hangingPunct="1"/>
            <a:r>
              <a:rPr lang="en-US" altLang="zh-CN" sz="2000">
                <a:latin typeface="Times New Roman" panose="02020503050405090304" pitchFamily="18" charset="0"/>
              </a:rPr>
              <a:t>  }</a:t>
            </a:r>
          </a:p>
          <a:p>
            <a:pPr eaLnBrk="1" hangingPunct="1"/>
            <a:r>
              <a:rPr lang="en-US" altLang="zh-CN" sz="2000">
                <a:latin typeface="Times New Roman" panose="02020503050405090304" pitchFamily="18" charset="0"/>
              </a:rPr>
              <a:t>  int </a:t>
            </a:r>
            <a:r>
              <a:rPr lang="en-US" altLang="zh-CN" sz="2000">
                <a:solidFill>
                  <a:srgbClr val="FFFF00"/>
                </a:solidFill>
                <a:latin typeface="Times New Roman" panose="02020503050405090304" pitchFamily="18" charset="0"/>
              </a:rPr>
              <a:t>operator !=</a:t>
            </a:r>
            <a:r>
              <a:rPr lang="en-US" altLang="zh-CN" sz="2000">
                <a:latin typeface="Times New Roman" panose="02020503050405090304" pitchFamily="18" charset="0"/>
              </a:rPr>
              <a:t>(Complex c) {</a:t>
            </a:r>
          </a:p>
          <a:p>
            <a:pPr eaLnBrk="1" hangingPunct="1"/>
            <a:r>
              <a:rPr lang="en-US" altLang="zh-CN" sz="2000">
                <a:latin typeface="Times New Roman" panose="02020503050405090304" pitchFamily="18" charset="0"/>
              </a:rPr>
              <a:t>      return((real!=c.real)||(imag!=c.imag))</a:t>
            </a:r>
          </a:p>
          <a:p>
            <a:pPr eaLnBrk="1" hangingPunct="1"/>
            <a:r>
              <a:rPr lang="en-US" altLang="zh-CN" sz="2000">
                <a:latin typeface="Times New Roman" panose="02020503050405090304" pitchFamily="18" charset="0"/>
              </a:rPr>
              <a:t>  }</a:t>
            </a:r>
          </a:p>
          <a:p>
            <a:pPr eaLnBrk="1" hangingPunct="1"/>
            <a:r>
              <a:rPr lang="en-US" altLang="zh-CN" sz="2000">
                <a:latin typeface="Times New Roman" panose="02020503050405090304" pitchFamily="18" charset="0"/>
              </a:rPr>
              <a:t>}; </a:t>
            </a:r>
          </a:p>
        </p:txBody>
      </p:sp>
      <p:sp>
        <p:nvSpPr>
          <p:cNvPr id="63494" name="Text Box 9"/>
          <p:cNvSpPr txBox="1">
            <a:spLocks noChangeArrowheads="1"/>
          </p:cNvSpPr>
          <p:nvPr/>
        </p:nvSpPr>
        <p:spPr bwMode="auto">
          <a:xfrm>
            <a:off x="161925" y="48725"/>
            <a:ext cx="4194175" cy="6768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sz="2000" dirty="0">
                <a:latin typeface="Times New Roman" panose="02020503050405090304" pitchFamily="18" charset="0"/>
              </a:rPr>
              <a:t>class Complex</a:t>
            </a:r>
          </a:p>
          <a:p>
            <a:pPr eaLnBrk="1" hangingPunct="1"/>
            <a:r>
              <a:rPr lang="en-US" altLang="zh-CN" sz="2000" dirty="0">
                <a:latin typeface="Times New Roman" panose="02020503050405090304" pitchFamily="18" charset="0"/>
              </a:rPr>
              <a:t>{</a:t>
            </a:r>
          </a:p>
          <a:p>
            <a:pPr eaLnBrk="1" hangingPunct="1"/>
            <a:r>
              <a:rPr lang="en-US" altLang="zh-CN" sz="2000" dirty="0">
                <a:solidFill>
                  <a:srgbClr val="FFFF00"/>
                </a:solidFill>
                <a:latin typeface="Times New Roman" panose="02020503050405090304" pitchFamily="18" charset="0"/>
              </a:rPr>
              <a:t>    double real, </a:t>
            </a:r>
            <a:r>
              <a:rPr lang="en-US" altLang="zh-CN" sz="2000" dirty="0" err="1">
                <a:solidFill>
                  <a:srgbClr val="FFFF00"/>
                </a:solidFill>
                <a:latin typeface="Times New Roman" panose="02020503050405090304" pitchFamily="18" charset="0"/>
              </a:rPr>
              <a:t>imag</a:t>
            </a:r>
            <a:r>
              <a:rPr lang="en-US" altLang="zh-CN" sz="2000" dirty="0">
                <a:solidFill>
                  <a:srgbClr val="FFFF00"/>
                </a:solidFill>
                <a:latin typeface="Times New Roman" panose="02020503050405090304" pitchFamily="18" charset="0"/>
              </a:rPr>
              <a:t>;</a:t>
            </a:r>
          </a:p>
          <a:p>
            <a:pPr eaLnBrk="1" hangingPunct="1"/>
            <a:r>
              <a:rPr lang="en-US" altLang="zh-CN" sz="2000" dirty="0">
                <a:latin typeface="Times New Roman" panose="02020503050405090304" pitchFamily="18" charset="0"/>
              </a:rPr>
              <a:t>public:</a:t>
            </a:r>
          </a:p>
          <a:p>
            <a:pPr eaLnBrk="1" hangingPunct="1"/>
            <a:r>
              <a:rPr lang="en-US" altLang="zh-CN" sz="2000" dirty="0">
                <a:latin typeface="Times New Roman" panose="02020503050405090304" pitchFamily="18" charset="0"/>
              </a:rPr>
              <a:t>    Complex(double r=</a:t>
            </a:r>
            <a:r>
              <a:rPr lang="en-US" altLang="zh-CN" sz="2000" dirty="0" err="1">
                <a:latin typeface="Times New Roman" panose="02020503050405090304" pitchFamily="18" charset="0"/>
              </a:rPr>
              <a:t>0.0,double</a:t>
            </a:r>
            <a:r>
              <a:rPr lang="en-US" altLang="zh-CN" sz="2000" dirty="0">
                <a:latin typeface="Times New Roman" panose="02020503050405090304" pitchFamily="18" charset="0"/>
              </a:rPr>
              <a:t> i=0.0) {</a:t>
            </a:r>
          </a:p>
          <a:p>
            <a:pPr eaLnBrk="1" hangingPunct="1"/>
            <a:r>
              <a:rPr lang="en-US" altLang="zh-CN" sz="2000" dirty="0">
                <a:latin typeface="Times New Roman" panose="02020503050405090304" pitchFamily="18" charset="0"/>
              </a:rPr>
              <a:t>        real=r; </a:t>
            </a:r>
            <a:r>
              <a:rPr lang="en-US" altLang="zh-CN" sz="2000" dirty="0" err="1">
                <a:latin typeface="Times New Roman" panose="02020503050405090304" pitchFamily="18" charset="0"/>
              </a:rPr>
              <a:t>imag</a:t>
            </a:r>
            <a:r>
              <a:rPr lang="en-US" altLang="zh-CN" sz="2000" dirty="0">
                <a:latin typeface="Times New Roman" panose="02020503050405090304" pitchFamily="18" charset="0"/>
              </a:rPr>
              <a:t>=i;</a:t>
            </a:r>
          </a:p>
          <a:p>
            <a:pPr eaLnBrk="1" hangingPunct="1"/>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Complex(</a:t>
            </a:r>
            <a:r>
              <a:rPr lang="en-US" altLang="zh-CN" sz="2000" dirty="0" err="1">
                <a:latin typeface="Times New Roman" panose="02020503050405090304" pitchFamily="18" charset="0"/>
              </a:rPr>
              <a:t>const</a:t>
            </a:r>
            <a:r>
              <a:rPr lang="en-US" altLang="zh-CN" sz="2000" dirty="0">
                <a:latin typeface="Times New Roman" panose="02020503050405090304" pitchFamily="18" charset="0"/>
              </a:rPr>
              <a:t> Complex&amp; </a:t>
            </a:r>
            <a:r>
              <a:rPr lang="en-US" altLang="zh-CN" sz="2000" dirty="0" err="1">
                <a:latin typeface="Times New Roman" panose="02020503050405090304" pitchFamily="18" charset="0"/>
              </a:rPr>
              <a:t>ob</a:t>
            </a:r>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real=</a:t>
            </a:r>
            <a:r>
              <a:rPr lang="en-US" altLang="zh-CN" sz="2000" dirty="0" err="1">
                <a:latin typeface="Times New Roman" panose="02020503050405090304" pitchFamily="18" charset="0"/>
              </a:rPr>
              <a:t>ob.real</a:t>
            </a:r>
            <a:r>
              <a:rPr lang="en-US" altLang="zh-CN" sz="2000" dirty="0">
                <a:latin typeface="Times New Roman" panose="02020503050405090304" pitchFamily="18" charset="0"/>
              </a:rPr>
              <a:t>; </a:t>
            </a:r>
            <a:r>
              <a:rPr lang="en-US" altLang="zh-CN" sz="2000" dirty="0" err="1">
                <a:latin typeface="Times New Roman" panose="02020503050405090304" pitchFamily="18" charset="0"/>
              </a:rPr>
              <a:t>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ob.imag</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Complex </a:t>
            </a:r>
            <a:r>
              <a:rPr lang="en-US" altLang="zh-CN" sz="2000" dirty="0">
                <a:solidFill>
                  <a:srgbClr val="FFFF00"/>
                </a:solidFill>
                <a:latin typeface="Times New Roman" panose="02020503050405090304" pitchFamily="18" charset="0"/>
              </a:rPr>
              <a:t>operator +</a:t>
            </a:r>
            <a:r>
              <a:rPr lang="en-US" altLang="zh-CN" sz="2000" dirty="0">
                <a:latin typeface="Times New Roman" panose="02020503050405090304" pitchFamily="18" charset="0"/>
              </a:rPr>
              <a:t>(Complex c) {</a:t>
            </a:r>
          </a:p>
          <a:p>
            <a:pPr eaLnBrk="1" hangingPunct="1"/>
            <a:r>
              <a:rPr lang="en-US" altLang="zh-CN" sz="2000" dirty="0">
                <a:latin typeface="Times New Roman" panose="02020503050405090304" pitchFamily="18" charset="0"/>
              </a:rPr>
              <a:t>        Complex temp;</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temp.real</a:t>
            </a:r>
            <a:r>
              <a:rPr lang="en-US" altLang="zh-CN" sz="2000" dirty="0">
                <a:latin typeface="Times New Roman" panose="02020503050405090304" pitchFamily="18" charset="0"/>
              </a:rPr>
              <a:t>=</a:t>
            </a:r>
            <a:r>
              <a:rPr lang="en-US" altLang="zh-CN" sz="2000" dirty="0" err="1">
                <a:latin typeface="Times New Roman" panose="02020503050405090304" pitchFamily="18" charset="0"/>
              </a:rPr>
              <a:t>real+c.real</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temp.imag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imag+c.imag</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return temp;</a:t>
            </a:r>
          </a:p>
          <a:p>
            <a:pPr eaLnBrk="1" hangingPunct="1"/>
            <a:r>
              <a:rPr lang="en-US" altLang="zh-CN" sz="2000" dirty="0">
                <a:latin typeface="Times New Roman" panose="02020503050405090304" pitchFamily="18" charset="0"/>
              </a:rPr>
              <a:t>    }</a:t>
            </a:r>
          </a:p>
          <a:p>
            <a:pPr eaLnBrk="1" hangingPunct="1"/>
            <a:r>
              <a:rPr lang="en-US" altLang="zh-CN" sz="2000" dirty="0">
                <a:latin typeface="Times New Roman" panose="02020503050405090304" pitchFamily="18" charset="0"/>
              </a:rPr>
              <a:t>    Complex </a:t>
            </a:r>
            <a:r>
              <a:rPr lang="en-US" altLang="zh-CN" sz="2000" dirty="0">
                <a:solidFill>
                  <a:srgbClr val="FFFF00"/>
                </a:solidFill>
                <a:latin typeface="Times New Roman" panose="02020503050405090304" pitchFamily="18" charset="0"/>
              </a:rPr>
              <a:t>operator -</a:t>
            </a:r>
            <a:r>
              <a:rPr lang="en-US" altLang="zh-CN" sz="2000" dirty="0">
                <a:latin typeface="Times New Roman" panose="02020503050405090304" pitchFamily="18" charset="0"/>
              </a:rPr>
              <a:t>(Complex c) { </a:t>
            </a:r>
          </a:p>
          <a:p>
            <a:pPr eaLnBrk="1" hangingPunct="1"/>
            <a:r>
              <a:rPr lang="en-US" altLang="zh-CN" sz="2000" dirty="0">
                <a:latin typeface="Times New Roman" panose="02020503050405090304" pitchFamily="18" charset="0"/>
              </a:rPr>
              <a:t>        Complex temp;</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temp.real</a:t>
            </a:r>
            <a:r>
              <a:rPr lang="en-US" altLang="zh-CN" sz="2000" dirty="0">
                <a:latin typeface="Times New Roman" panose="02020503050405090304" pitchFamily="18" charset="0"/>
              </a:rPr>
              <a:t>=real-</a:t>
            </a:r>
            <a:r>
              <a:rPr lang="en-US" altLang="zh-CN" sz="2000" dirty="0" err="1">
                <a:latin typeface="Times New Roman" panose="02020503050405090304" pitchFamily="18" charset="0"/>
              </a:rPr>
              <a:t>c.real</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a:t>
            </a:r>
            <a:r>
              <a:rPr lang="en-US" altLang="zh-CN" sz="2000" dirty="0" err="1">
                <a:latin typeface="Times New Roman" panose="02020503050405090304" pitchFamily="18" charset="0"/>
              </a:rPr>
              <a:t>temp.imag</a:t>
            </a:r>
            <a:r>
              <a:rPr lang="en-US" altLang="zh-CN" sz="2000" dirty="0">
                <a:latin typeface="Times New Roman" panose="02020503050405090304" pitchFamily="18" charset="0"/>
              </a:rPr>
              <a:t>=</a:t>
            </a:r>
            <a:r>
              <a:rPr lang="en-US" altLang="zh-CN" sz="2000" dirty="0" err="1">
                <a:latin typeface="Times New Roman" panose="02020503050405090304" pitchFamily="18" charset="0"/>
              </a:rPr>
              <a:t>imag-c.imag</a:t>
            </a:r>
            <a:r>
              <a:rPr lang="en-US" altLang="zh-CN" sz="2000" dirty="0">
                <a:latin typeface="Times New Roman" panose="02020503050405090304" pitchFamily="18" charset="0"/>
              </a:rPr>
              <a:t>;</a:t>
            </a:r>
          </a:p>
          <a:p>
            <a:pPr eaLnBrk="1" hangingPunct="1"/>
            <a:r>
              <a:rPr lang="en-US" altLang="zh-CN" sz="2000" dirty="0">
                <a:latin typeface="Times New Roman" panose="02020503050405090304" pitchFamily="18" charset="0"/>
              </a:rPr>
              <a:t>        return temp;</a:t>
            </a:r>
          </a:p>
          <a:p>
            <a:pPr eaLnBrk="1" hangingPunct="1"/>
            <a:r>
              <a:rPr lang="en-US" altLang="zh-CN" sz="2000" dirty="0">
                <a:latin typeface="Times New Roman" panose="02020503050405090304" pitchFamily="18" charset="0"/>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C79A49FB-31CC-4C56-944E-D3BEEFE36878}" type="slidenum">
              <a:rPr lang="en-US" altLang="zh-CN"/>
              <a:t>52</a:t>
            </a:fld>
            <a:endParaRPr lang="en-US" altLang="zh-CN"/>
          </a:p>
        </p:txBody>
      </p:sp>
      <p:sp>
        <p:nvSpPr>
          <p:cNvPr id="12292" name="Rectangle 3"/>
          <p:cNvSpPr>
            <a:spLocks noGrp="1" noChangeArrowheads="1"/>
          </p:cNvSpPr>
          <p:nvPr>
            <p:ph type="title"/>
          </p:nvPr>
        </p:nvSpPr>
        <p:spPr/>
        <p:txBody>
          <a:bodyPr/>
          <a:lstStyle/>
          <a:p>
            <a:pPr eaLnBrk="1" hangingPunct="1"/>
            <a:r>
              <a:rPr lang="en-US" altLang="zh-CN"/>
              <a:t>Contents</a:t>
            </a:r>
          </a:p>
        </p:txBody>
      </p:sp>
      <p:sp>
        <p:nvSpPr>
          <p:cNvPr id="12293" name="Rectangle 5"/>
          <p:cNvSpPr>
            <a:spLocks noGrp="1" noChangeArrowheads="1"/>
          </p:cNvSpPr>
          <p:nvPr>
            <p:ph type="body" idx="1"/>
          </p:nvPr>
        </p:nvSpPr>
        <p:spPr/>
        <p:txBody>
          <a:bodyPr/>
          <a:lstStyle/>
          <a:p>
            <a:pPr eaLnBrk="1" hangingPunct="1">
              <a:lnSpc>
                <a:spcPct val="90000"/>
              </a:lnSpc>
            </a:pPr>
            <a:r>
              <a:rPr lang="en-US" altLang="zh-CN" dirty="0">
                <a:latin typeface="Arial" panose="020B0604020202090204" pitchFamily="34" charset="0"/>
              </a:rPr>
              <a:t>1.1 Data Structure</a:t>
            </a:r>
          </a:p>
          <a:p>
            <a:pPr eaLnBrk="1" hangingPunct="1">
              <a:lnSpc>
                <a:spcPct val="90000"/>
              </a:lnSpc>
            </a:pPr>
            <a:r>
              <a:rPr lang="en-US" altLang="zh-CN" dirty="0">
                <a:latin typeface="Arial" panose="020B0604020202090204" pitchFamily="34" charset="0"/>
              </a:rPr>
              <a:t>1.2 Abstract Data Type (ADT) </a:t>
            </a:r>
          </a:p>
          <a:p>
            <a:pPr eaLnBrk="1" hangingPunct="1">
              <a:lnSpc>
                <a:spcPct val="90000"/>
              </a:lnSpc>
            </a:pPr>
            <a:r>
              <a:rPr lang="en-US" altLang="zh-CN" dirty="0">
                <a:solidFill>
                  <a:srgbClr val="FFFF00"/>
                </a:solidFill>
                <a:latin typeface="Arial" panose="020B0604020202090204" pitchFamily="34" charset="0"/>
              </a:rPr>
              <a:t>1.3 Problem Solving</a:t>
            </a:r>
          </a:p>
          <a:p>
            <a:pPr eaLnBrk="1" hangingPunct="1">
              <a:lnSpc>
                <a:spcPct val="90000"/>
              </a:lnSpc>
            </a:pPr>
            <a:r>
              <a:rPr lang="en-US" altLang="zh-CN" dirty="0">
                <a:latin typeface="Arial" panose="020B0604020202090204" pitchFamily="34" charset="0"/>
                <a:sym typeface="+mn-ea"/>
              </a:rPr>
              <a:t>1.4 Algorithm Efficiency Analysis</a:t>
            </a:r>
            <a:endParaRPr lang="en-US" altLang="zh-CN" dirty="0">
              <a:latin typeface="Arial" panose="020B0604020202090204" pitchFamily="34" charset="0"/>
            </a:endParaRPr>
          </a:p>
          <a:p>
            <a:pPr eaLnBrk="1" hangingPunct="1">
              <a:lnSpc>
                <a:spcPct val="90000"/>
              </a:lnSpc>
            </a:pPr>
            <a:r>
              <a:rPr lang="en-US" altLang="zh-CN" dirty="0">
                <a:latin typeface="Arial" panose="020B0604020202090204" pitchFamily="34" charset="0"/>
              </a:rPr>
              <a:t>Reviews of C language</a:t>
            </a:r>
          </a:p>
          <a:p>
            <a:pPr eaLnBrk="1" hangingPunct="1">
              <a:lnSpc>
                <a:spcPct val="90000"/>
              </a:lnSpc>
            </a:pPr>
            <a:r>
              <a:rPr lang="en-US" altLang="zh-CN" dirty="0">
                <a:latin typeface="Arial" panose="020B0604020202090204" pitchFamily="34" charset="0"/>
              </a:rPr>
              <a:t>Conclusion</a:t>
            </a:r>
          </a:p>
        </p:txBody>
      </p:sp>
      <p:sp>
        <p:nvSpPr>
          <p:cNvPr id="2" name="三角形 1"/>
          <p:cNvSpPr/>
          <p:nvPr/>
        </p:nvSpPr>
        <p:spPr bwMode="auto">
          <a:xfrm>
            <a:off x="4355976" y="1772816"/>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7" name="三角形 6"/>
          <p:cNvSpPr/>
          <p:nvPr/>
        </p:nvSpPr>
        <p:spPr bwMode="auto">
          <a:xfrm>
            <a:off x="6409184" y="2276872"/>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8" name="三角形 7"/>
          <p:cNvSpPr/>
          <p:nvPr/>
        </p:nvSpPr>
        <p:spPr bwMode="auto">
          <a:xfrm>
            <a:off x="6876256" y="2275125"/>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9" name="三角形 8"/>
          <p:cNvSpPr/>
          <p:nvPr/>
        </p:nvSpPr>
        <p:spPr bwMode="auto">
          <a:xfrm>
            <a:off x="6876256" y="3356992"/>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pPr>
              <a:defRPr/>
            </a:pPr>
            <a:endParaRPr lang="en-US" altLang="zh-CN"/>
          </a:p>
          <a:p>
            <a:pPr>
              <a:defRPr/>
            </a:pPr>
            <a:fld id="{316809F6-D896-4262-9CE4-7ADB14FECAFB}" type="slidenum">
              <a:rPr lang="en-US" altLang="zh-CN"/>
              <a:t>53</a:t>
            </a:fld>
            <a:endParaRPr lang="en-US" altLang="zh-CN"/>
          </a:p>
        </p:txBody>
      </p:sp>
      <p:sp>
        <p:nvSpPr>
          <p:cNvPr id="20484" name="Text Box 2"/>
          <p:cNvSpPr txBox="1">
            <a:spLocks noChangeArrowheads="1"/>
          </p:cNvSpPr>
          <p:nvPr/>
        </p:nvSpPr>
        <p:spPr bwMode="auto">
          <a:xfrm>
            <a:off x="468313" y="1295400"/>
            <a:ext cx="85681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800" dirty="0"/>
              <a:t>Procedures for problem solving </a:t>
            </a:r>
          </a:p>
        </p:txBody>
      </p:sp>
      <p:sp>
        <p:nvSpPr>
          <p:cNvPr id="20485" name="Rectangle 8"/>
          <p:cNvSpPr>
            <a:spLocks noGrp="1" noChangeArrowheads="1"/>
          </p:cNvSpPr>
          <p:nvPr>
            <p:ph type="title"/>
          </p:nvPr>
        </p:nvSpPr>
        <p:spPr/>
        <p:txBody>
          <a:bodyPr/>
          <a:lstStyle/>
          <a:p>
            <a:pPr eaLnBrk="1" hangingPunct="1"/>
            <a:r>
              <a:rPr lang="en-US" altLang="zh-CN" dirty="0"/>
              <a:t>1.3 Problem solving (</a:t>
            </a:r>
            <a:r>
              <a:rPr lang="zh-CN" altLang="en-US" dirty="0"/>
              <a:t>问题求解</a:t>
            </a:r>
            <a:r>
              <a:rPr lang="en-US" altLang="zh-CN" dirty="0"/>
              <a:t>)</a:t>
            </a:r>
          </a:p>
        </p:txBody>
      </p:sp>
      <p:sp>
        <p:nvSpPr>
          <p:cNvPr id="20486" name="Rectangle 10">
            <a:hlinkClick r:id="rId3" action="ppaction://hlinksldjump"/>
          </p:cNvPr>
          <p:cNvSpPr>
            <a:spLocks noChangeArrowheads="1"/>
          </p:cNvSpPr>
          <p:nvPr/>
        </p:nvSpPr>
        <p:spPr bwMode="auto">
          <a:xfrm>
            <a:off x="3348038" y="2133600"/>
            <a:ext cx="2592387" cy="64928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FF00"/>
                </a:solidFill>
              </a:rPr>
              <a:t>Problem Analysis</a:t>
            </a:r>
          </a:p>
        </p:txBody>
      </p:sp>
      <p:sp>
        <p:nvSpPr>
          <p:cNvPr id="20487" name="Rectangle 11">
            <a:hlinkClick r:id="rId4" action="ppaction://hlinksldjump"/>
          </p:cNvPr>
          <p:cNvSpPr>
            <a:spLocks noChangeArrowheads="1"/>
          </p:cNvSpPr>
          <p:nvPr/>
        </p:nvSpPr>
        <p:spPr bwMode="auto">
          <a:xfrm>
            <a:off x="3348038" y="3213100"/>
            <a:ext cx="2592387" cy="64928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FF00"/>
                </a:solidFill>
              </a:rPr>
              <a:t>Algorithm Design</a:t>
            </a:r>
          </a:p>
        </p:txBody>
      </p:sp>
      <p:sp>
        <p:nvSpPr>
          <p:cNvPr id="20488" name="Rectangle 12">
            <a:hlinkClick r:id="rId5" action="ppaction://hlinksldjump"/>
          </p:cNvPr>
          <p:cNvSpPr>
            <a:spLocks noChangeArrowheads="1"/>
          </p:cNvSpPr>
          <p:nvPr/>
        </p:nvSpPr>
        <p:spPr bwMode="auto">
          <a:xfrm>
            <a:off x="3348038" y="4292600"/>
            <a:ext cx="2592387" cy="64928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FF00"/>
                </a:solidFill>
              </a:rPr>
              <a:t>Programming</a:t>
            </a:r>
          </a:p>
        </p:txBody>
      </p:sp>
      <p:sp>
        <p:nvSpPr>
          <p:cNvPr id="20489" name="Rectangle 13">
            <a:hlinkClick r:id="rId6" action="ppaction://hlinksldjump"/>
          </p:cNvPr>
          <p:cNvSpPr>
            <a:spLocks noChangeArrowheads="1"/>
          </p:cNvSpPr>
          <p:nvPr/>
        </p:nvSpPr>
        <p:spPr bwMode="auto">
          <a:xfrm>
            <a:off x="3348038" y="5372100"/>
            <a:ext cx="2592387" cy="7191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rgbClr val="FFFF00"/>
                </a:solidFill>
              </a:rPr>
              <a:t>Testing and</a:t>
            </a:r>
          </a:p>
          <a:p>
            <a:pPr algn="ctr"/>
            <a:r>
              <a:rPr lang="en-US" altLang="zh-CN" sz="2400" dirty="0">
                <a:solidFill>
                  <a:srgbClr val="FFFF00"/>
                </a:solidFill>
              </a:rPr>
              <a:t>Maintenance </a:t>
            </a:r>
          </a:p>
        </p:txBody>
      </p:sp>
      <p:cxnSp>
        <p:nvCxnSpPr>
          <p:cNvPr id="20490" name="AutoShape 14"/>
          <p:cNvCxnSpPr>
            <a:cxnSpLocks noChangeShapeType="1"/>
            <a:stCxn id="20486" idx="2"/>
            <a:endCxn id="20487" idx="0"/>
          </p:cNvCxnSpPr>
          <p:nvPr/>
        </p:nvCxnSpPr>
        <p:spPr bwMode="auto">
          <a:xfrm>
            <a:off x="4644390" y="2782888"/>
            <a:ext cx="0" cy="429895"/>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1" name="AutoShape 15"/>
          <p:cNvCxnSpPr>
            <a:cxnSpLocks noChangeShapeType="1"/>
            <a:stCxn id="20487" idx="2"/>
            <a:endCxn id="20488" idx="0"/>
          </p:cNvCxnSpPr>
          <p:nvPr/>
        </p:nvCxnSpPr>
        <p:spPr bwMode="auto">
          <a:xfrm>
            <a:off x="4645025" y="3881438"/>
            <a:ext cx="0" cy="392112"/>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2" name="AutoShape 16"/>
          <p:cNvCxnSpPr>
            <a:cxnSpLocks noChangeShapeType="1"/>
            <a:stCxn id="20488" idx="2"/>
            <a:endCxn id="20489" idx="0"/>
          </p:cNvCxnSpPr>
          <p:nvPr/>
        </p:nvCxnSpPr>
        <p:spPr bwMode="auto">
          <a:xfrm>
            <a:off x="4645025" y="4960938"/>
            <a:ext cx="0" cy="392112"/>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094BB38C-9C53-41E9-8A82-7F7B2459A3E1}" type="slidenum">
              <a:rPr lang="en-US" altLang="zh-CN"/>
              <a:t>54</a:t>
            </a:fld>
            <a:endParaRPr lang="en-US" altLang="zh-CN"/>
          </a:p>
        </p:txBody>
      </p:sp>
      <p:sp>
        <p:nvSpPr>
          <p:cNvPr id="21508" name="Text Box 4"/>
          <p:cNvSpPr txBox="1">
            <a:spLocks noChangeArrowheads="1"/>
          </p:cNvSpPr>
          <p:nvPr/>
        </p:nvSpPr>
        <p:spPr bwMode="auto">
          <a:xfrm>
            <a:off x="453073" y="1292860"/>
            <a:ext cx="8348662"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buFontTx/>
              <a:buChar char="•"/>
            </a:pPr>
            <a:r>
              <a:rPr kumimoji="1" lang="en-US" altLang="zh-CN" sz="2800" dirty="0"/>
              <a:t> </a:t>
            </a:r>
            <a:r>
              <a:rPr kumimoji="1" lang="en-US" altLang="zh-CN" sz="2800" dirty="0">
                <a:solidFill>
                  <a:srgbClr val="FFFF00"/>
                </a:solidFill>
              </a:rPr>
              <a:t>Problem analysis</a:t>
            </a:r>
            <a:r>
              <a:rPr kumimoji="1" lang="en-US" altLang="zh-CN" sz="2800" dirty="0"/>
              <a:t>: Propose the mathematic model for specific problem, and describe the solution in high level language, such as natural language, formalization language, or mathematic equation.</a:t>
            </a:r>
          </a:p>
          <a:p>
            <a:pPr eaLnBrk="1" hangingPunct="1">
              <a:buFontTx/>
              <a:buChar char="•"/>
            </a:pPr>
            <a:endParaRPr kumimoji="1" lang="en-US" altLang="zh-CN" sz="2800" dirty="0"/>
          </a:p>
          <a:p>
            <a:pPr eaLnBrk="1" hangingPunct="1">
              <a:buFontTx/>
              <a:buChar char="•"/>
            </a:pPr>
            <a:r>
              <a:rPr kumimoji="1" lang="en-US" altLang="zh-CN" sz="2800" dirty="0"/>
              <a:t> </a:t>
            </a:r>
            <a:r>
              <a:rPr kumimoji="1" lang="zh-CN" altLang="en-US" sz="2800" dirty="0">
                <a:solidFill>
                  <a:srgbClr val="FFFF00"/>
                </a:solidFill>
              </a:rPr>
              <a:t>问题分析</a:t>
            </a:r>
            <a:r>
              <a:rPr kumimoji="1" lang="zh-CN" altLang="en-US" sz="2800" dirty="0"/>
              <a:t>：这阶段的任务是弄清所要解的问题是什么；并且把它用一种语言（自然语言、说明语言或数学语言）清楚地描述出来。</a:t>
            </a:r>
            <a:endParaRPr kumimoji="1" lang="zh-CN" altLang="en-US" sz="2800" dirty="0">
              <a:solidFill>
                <a:srgbClr val="FF3300"/>
              </a:solidFill>
            </a:endParaRPr>
          </a:p>
        </p:txBody>
      </p:sp>
      <p:sp>
        <p:nvSpPr>
          <p:cNvPr id="20486" name="Rectangle 10">
            <a:hlinkClick r:id="rId2" action="ppaction://hlinksldjump"/>
          </p:cNvPr>
          <p:cNvSpPr>
            <a:spLocks noChangeArrowheads="1"/>
          </p:cNvSpPr>
          <p:nvPr/>
        </p:nvSpPr>
        <p:spPr bwMode="auto">
          <a:xfrm>
            <a:off x="453073" y="377825"/>
            <a:ext cx="2592387" cy="64928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FF00"/>
                </a:solidFill>
              </a:rPr>
              <a:t>Problem Analysis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5A076561-F38B-45EF-9779-905CA7DCD432}" type="slidenum">
              <a:rPr lang="en-US" altLang="zh-CN"/>
              <a:t>55</a:t>
            </a:fld>
            <a:endParaRPr lang="en-US" altLang="zh-CN"/>
          </a:p>
        </p:txBody>
      </p:sp>
      <p:sp>
        <p:nvSpPr>
          <p:cNvPr id="22532" name="Text Box 4"/>
          <p:cNvSpPr txBox="1">
            <a:spLocks noChangeArrowheads="1"/>
          </p:cNvSpPr>
          <p:nvPr/>
        </p:nvSpPr>
        <p:spPr bwMode="auto">
          <a:xfrm>
            <a:off x="397828" y="1443355"/>
            <a:ext cx="834866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buFontTx/>
              <a:buChar char="•"/>
            </a:pPr>
            <a:r>
              <a:rPr kumimoji="1" lang="en-US" altLang="zh-CN" sz="2800" dirty="0"/>
              <a:t> </a:t>
            </a:r>
            <a:r>
              <a:rPr kumimoji="1" lang="en-US" altLang="zh-CN" sz="2800" dirty="0">
                <a:solidFill>
                  <a:srgbClr val="FFFF00"/>
                </a:solidFill>
              </a:rPr>
              <a:t>Algorithm design</a:t>
            </a:r>
            <a:r>
              <a:rPr kumimoji="1" lang="en-US" altLang="zh-CN" sz="2800" dirty="0"/>
              <a:t>: Divide the whole problem into separable modules and decide the framework and data structures in the project, including functionality design, module design, data flow analysis.</a:t>
            </a:r>
          </a:p>
          <a:p>
            <a:pPr eaLnBrk="1" hangingPunct="1">
              <a:buFontTx/>
              <a:buChar char="•"/>
            </a:pPr>
            <a:endParaRPr kumimoji="1" lang="en-US" altLang="zh-CN" sz="2800" dirty="0"/>
          </a:p>
          <a:p>
            <a:pPr eaLnBrk="1" hangingPunct="1">
              <a:buFontTx/>
              <a:buChar char="•"/>
            </a:pPr>
            <a:r>
              <a:rPr kumimoji="1" lang="en-US" altLang="zh-CN" sz="2800" dirty="0"/>
              <a:t> </a:t>
            </a:r>
            <a:r>
              <a:rPr kumimoji="1" lang="zh-CN" altLang="en-US" sz="2800" dirty="0">
                <a:solidFill>
                  <a:srgbClr val="FFFF00"/>
                </a:solidFill>
              </a:rPr>
              <a:t>算法设计</a:t>
            </a:r>
            <a:r>
              <a:rPr kumimoji="1" lang="zh-CN" altLang="en-US" sz="2800" dirty="0"/>
              <a:t>：这阶段的任务是建立程序系统的结构，重点是算法的设计和数据结构的设计。对于大型的复杂的程序系统，这一阶段往往还包括模块的设计。</a:t>
            </a:r>
          </a:p>
        </p:txBody>
      </p:sp>
      <p:sp>
        <p:nvSpPr>
          <p:cNvPr id="20486" name="Rectangle 10">
            <a:hlinkClick r:id="rId2" action="ppaction://hlinksldjump"/>
          </p:cNvPr>
          <p:cNvSpPr>
            <a:spLocks noChangeArrowheads="1"/>
          </p:cNvSpPr>
          <p:nvPr/>
        </p:nvSpPr>
        <p:spPr bwMode="auto">
          <a:xfrm>
            <a:off x="453073" y="377825"/>
            <a:ext cx="2592387" cy="64928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FF00"/>
                </a:solidFill>
              </a:rPr>
              <a:t>Algorithm design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1531A7CF-526F-41D8-AC52-FCFB896B1403}" type="slidenum">
              <a:rPr lang="en-US" altLang="zh-CN"/>
              <a:t>56</a:t>
            </a:fld>
            <a:endParaRPr lang="en-US" altLang="zh-CN"/>
          </a:p>
        </p:txBody>
      </p:sp>
      <p:sp>
        <p:nvSpPr>
          <p:cNvPr id="64517" name="Text Box 4"/>
          <p:cNvSpPr txBox="1">
            <a:spLocks noChangeArrowheads="1"/>
          </p:cNvSpPr>
          <p:nvPr/>
        </p:nvSpPr>
        <p:spPr bwMode="auto">
          <a:xfrm>
            <a:off x="251520" y="332656"/>
            <a:ext cx="8712968" cy="6124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sz="2800" dirty="0">
                <a:solidFill>
                  <a:srgbClr val="FFFF00"/>
                </a:solidFill>
              </a:rPr>
              <a:t>Algorithm</a:t>
            </a:r>
            <a:r>
              <a:rPr kumimoji="1" lang="en-US" altLang="zh-CN" sz="2800" dirty="0">
                <a:solidFill>
                  <a:srgbClr val="FFFF00"/>
                </a:solidFill>
              </a:rPr>
              <a:t>: </a:t>
            </a:r>
            <a:r>
              <a:rPr kumimoji="1" lang="en-US" altLang="zh-CN" sz="2800" dirty="0"/>
              <a:t>A finite sequences of specific basic operations for implementing specific mission.</a:t>
            </a:r>
          </a:p>
          <a:p>
            <a:pPr eaLnBrk="1" hangingPunct="1"/>
            <a:r>
              <a:rPr kumimoji="1" lang="zh-CN" altLang="en-US" sz="2800" dirty="0">
                <a:solidFill>
                  <a:srgbClr val="FFFF00"/>
                </a:solidFill>
              </a:rPr>
              <a:t>算法</a:t>
            </a:r>
            <a:r>
              <a:rPr kumimoji="1" lang="zh-CN" altLang="en-US" sz="2800" dirty="0"/>
              <a:t>是为实现某个计算过程而规定的基本动作的执行序列。</a:t>
            </a:r>
          </a:p>
          <a:p>
            <a:pPr eaLnBrk="1" hangingPunct="1"/>
            <a:endParaRPr kumimoji="1" lang="zh-CN" altLang="en-US" sz="2800" b="1" dirty="0"/>
          </a:p>
          <a:p>
            <a:pPr eaLnBrk="1" hangingPunct="1"/>
            <a:r>
              <a:rPr kumimoji="1" lang="en-US" altLang="zh-CN" sz="2800" dirty="0">
                <a:solidFill>
                  <a:srgbClr val="FFFF00"/>
                </a:solidFill>
              </a:rPr>
              <a:t>Characteristics:</a:t>
            </a:r>
          </a:p>
          <a:p>
            <a:pPr marL="457200" indent="-457200" eaLnBrk="1" hangingPunct="1">
              <a:buFont typeface="Arial" panose="020B0604020202090204" pitchFamily="34" charset="0"/>
              <a:buChar char="•"/>
            </a:pPr>
            <a:r>
              <a:rPr kumimoji="1" lang="en-US" altLang="zh-CN" sz="2800" dirty="0">
                <a:solidFill>
                  <a:srgbClr val="FFC000"/>
                </a:solidFill>
              </a:rPr>
              <a:t>Finiteness (</a:t>
            </a:r>
            <a:r>
              <a:rPr kumimoji="1" lang="zh-CN" altLang="en-US" sz="2800" dirty="0">
                <a:solidFill>
                  <a:srgbClr val="FFC000"/>
                </a:solidFill>
              </a:rPr>
              <a:t>有穷性</a:t>
            </a:r>
            <a:r>
              <a:rPr kumimoji="1" lang="en-US" altLang="zh-CN" sz="2800" dirty="0">
                <a:solidFill>
                  <a:srgbClr val="FFC000"/>
                </a:solidFill>
              </a:rPr>
              <a:t>)</a:t>
            </a:r>
            <a:r>
              <a:rPr kumimoji="1" lang="zh-CN" altLang="en-US" sz="2800" dirty="0">
                <a:solidFill>
                  <a:srgbClr val="FFC000"/>
                </a:solidFill>
              </a:rPr>
              <a:t>：</a:t>
            </a:r>
            <a:r>
              <a:rPr kumimoji="1" lang="zh-CN" altLang="en-US" sz="2800" dirty="0"/>
              <a:t>有限步之内结束，不能形成无穷循环</a:t>
            </a:r>
            <a:endParaRPr kumimoji="1" lang="en-US" altLang="zh-CN" sz="2800" dirty="0"/>
          </a:p>
          <a:p>
            <a:pPr marL="457200" indent="-457200" eaLnBrk="1" hangingPunct="1">
              <a:buFont typeface="Arial" panose="020B0604020202090204" pitchFamily="34" charset="0"/>
              <a:buChar char="•"/>
            </a:pPr>
            <a:r>
              <a:rPr kumimoji="1" lang="en-US" altLang="zh-CN" sz="2800" dirty="0">
                <a:solidFill>
                  <a:srgbClr val="FFC000"/>
                </a:solidFill>
              </a:rPr>
              <a:t>Certainty (</a:t>
            </a:r>
            <a:r>
              <a:rPr kumimoji="1" lang="zh-CN" altLang="en-US" sz="2800" dirty="0">
                <a:solidFill>
                  <a:srgbClr val="FFC000"/>
                </a:solidFill>
              </a:rPr>
              <a:t>确定性</a:t>
            </a:r>
            <a:r>
              <a:rPr kumimoji="1" lang="en-US" altLang="zh-CN" sz="2800" dirty="0">
                <a:solidFill>
                  <a:srgbClr val="FFC000"/>
                </a:solidFill>
              </a:rPr>
              <a:t>)</a:t>
            </a:r>
            <a:r>
              <a:rPr kumimoji="1" lang="zh-CN" altLang="en-US" sz="2800" dirty="0">
                <a:solidFill>
                  <a:srgbClr val="FFC000"/>
                </a:solidFill>
              </a:rPr>
              <a:t>：</a:t>
            </a:r>
            <a:r>
              <a:rPr kumimoji="1" lang="zh-CN" altLang="en-US" sz="2800" dirty="0"/>
              <a:t>算法中每个步骤必须有确定的含义，无二义性</a:t>
            </a:r>
            <a:endParaRPr kumimoji="1" lang="en-US" altLang="zh-CN" sz="2800" dirty="0"/>
          </a:p>
          <a:p>
            <a:pPr marL="457200" indent="-457200" eaLnBrk="1" hangingPunct="1">
              <a:buFont typeface="Arial" panose="020B0604020202090204" pitchFamily="34" charset="0"/>
              <a:buChar char="•"/>
            </a:pPr>
            <a:r>
              <a:rPr kumimoji="1" lang="en-US" altLang="zh-CN" sz="2800" dirty="0">
                <a:solidFill>
                  <a:srgbClr val="FFC000"/>
                </a:solidFill>
              </a:rPr>
              <a:t>Feasibility (</a:t>
            </a:r>
            <a:r>
              <a:rPr kumimoji="1" lang="zh-CN" altLang="en-US" sz="2800" dirty="0">
                <a:solidFill>
                  <a:srgbClr val="FFC000"/>
                </a:solidFill>
              </a:rPr>
              <a:t>可行性</a:t>
            </a:r>
            <a:r>
              <a:rPr kumimoji="1" lang="en-US" altLang="zh-CN" sz="2800" dirty="0">
                <a:solidFill>
                  <a:srgbClr val="FFC000"/>
                </a:solidFill>
              </a:rPr>
              <a:t>)</a:t>
            </a:r>
            <a:r>
              <a:rPr kumimoji="1" lang="zh-CN" altLang="en-US" sz="2800" dirty="0">
                <a:solidFill>
                  <a:srgbClr val="FFC000"/>
                </a:solidFill>
              </a:rPr>
              <a:t>：</a:t>
            </a:r>
            <a:r>
              <a:rPr kumimoji="1" lang="zh-CN" altLang="en-US" sz="2800" dirty="0"/>
              <a:t>原则上能精确进行，操作可通过已实现的基本运算执行有限次而完成</a:t>
            </a:r>
            <a:endParaRPr kumimoji="1" lang="en-US" altLang="zh-CN" sz="2800" dirty="0"/>
          </a:p>
          <a:p>
            <a:pPr marL="457200" indent="-457200" eaLnBrk="1" hangingPunct="1">
              <a:buFont typeface="Arial" panose="020B0604020202090204" pitchFamily="34" charset="0"/>
              <a:buChar char="•"/>
            </a:pPr>
            <a:r>
              <a:rPr kumimoji="1" lang="en-US" altLang="zh-CN" sz="2800" dirty="0">
                <a:solidFill>
                  <a:srgbClr val="FFC000"/>
                </a:solidFill>
              </a:rPr>
              <a:t>Input (</a:t>
            </a:r>
            <a:r>
              <a:rPr kumimoji="1" lang="zh-CN" altLang="en-US" sz="2800" dirty="0">
                <a:solidFill>
                  <a:srgbClr val="FFC000"/>
                </a:solidFill>
              </a:rPr>
              <a:t>输入</a:t>
            </a:r>
            <a:r>
              <a:rPr kumimoji="1" lang="en-US" altLang="zh-CN" sz="2800" dirty="0">
                <a:solidFill>
                  <a:srgbClr val="FFC000"/>
                </a:solidFill>
              </a:rPr>
              <a:t>)</a:t>
            </a:r>
            <a:r>
              <a:rPr kumimoji="1" lang="zh-CN" altLang="en-US" sz="2800" dirty="0">
                <a:solidFill>
                  <a:srgbClr val="FFC000"/>
                </a:solidFill>
              </a:rPr>
              <a:t>：</a:t>
            </a:r>
            <a:r>
              <a:rPr kumimoji="1" lang="zh-CN" altLang="en-US" sz="2800" dirty="0"/>
              <a:t>有零个或多个输入</a:t>
            </a:r>
            <a:endParaRPr kumimoji="1" lang="en-US" altLang="zh-CN" sz="2800" dirty="0"/>
          </a:p>
          <a:p>
            <a:pPr marL="457200" indent="-457200" eaLnBrk="1" hangingPunct="1">
              <a:buFont typeface="Arial" panose="020B0604020202090204" pitchFamily="34" charset="0"/>
              <a:buChar char="•"/>
            </a:pPr>
            <a:r>
              <a:rPr kumimoji="1" lang="en-US" altLang="zh-CN" sz="2800" dirty="0">
                <a:solidFill>
                  <a:srgbClr val="FFC000"/>
                </a:solidFill>
              </a:rPr>
              <a:t>Output (</a:t>
            </a:r>
            <a:r>
              <a:rPr kumimoji="1" lang="zh-CN" altLang="en-US" sz="2800" dirty="0">
                <a:solidFill>
                  <a:srgbClr val="FFC000"/>
                </a:solidFill>
              </a:rPr>
              <a:t>输出</a:t>
            </a:r>
            <a:r>
              <a:rPr kumimoji="1" lang="en-US" altLang="zh-CN" sz="2800" dirty="0">
                <a:solidFill>
                  <a:srgbClr val="FFC000"/>
                </a:solidFill>
              </a:rPr>
              <a:t>)</a:t>
            </a:r>
            <a:r>
              <a:rPr kumimoji="1" lang="zh-CN" altLang="en-US" sz="2800" dirty="0">
                <a:solidFill>
                  <a:srgbClr val="FFC000"/>
                </a:solidFill>
              </a:rPr>
              <a:t>：</a:t>
            </a:r>
            <a:r>
              <a:rPr kumimoji="1" lang="zh-CN" altLang="en-US" sz="2800" dirty="0"/>
              <a:t>有一个或多个输出</a:t>
            </a:r>
            <a:endParaRPr kumimoji="1" lang="en-US" altLang="zh-CN"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pPr>
              <a:defRPr/>
            </a:pPr>
            <a:endParaRPr lang="en-US" altLang="zh-CN"/>
          </a:p>
          <a:p>
            <a:pPr>
              <a:defRPr/>
            </a:pPr>
            <a:fld id="{2C539C69-AFE8-46C5-B443-D4DE4FA78A1E}" type="slidenum">
              <a:rPr lang="en-US" altLang="zh-CN"/>
              <a:t>57</a:t>
            </a:fld>
            <a:endParaRPr lang="en-US" altLang="zh-CN"/>
          </a:p>
        </p:txBody>
      </p:sp>
      <p:sp>
        <p:nvSpPr>
          <p:cNvPr id="65540" name="Rectangle 3"/>
          <p:cNvSpPr>
            <a:spLocks noChangeArrowheads="1"/>
          </p:cNvSpPr>
          <p:nvPr/>
        </p:nvSpPr>
        <p:spPr bwMode="auto">
          <a:xfrm>
            <a:off x="323528" y="476672"/>
            <a:ext cx="8568630" cy="5472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kumimoji="1" lang="en-US" altLang="zh-CN" sz="2800" dirty="0">
                <a:solidFill>
                  <a:srgbClr val="FFFF00"/>
                </a:solidFill>
              </a:rPr>
              <a:t>Requirements for algorithm design</a:t>
            </a:r>
            <a:r>
              <a:rPr kumimoji="1" lang="en-US" altLang="zh-CN" sz="2800" b="1" dirty="0"/>
              <a:t> (</a:t>
            </a:r>
            <a:r>
              <a:rPr kumimoji="1" lang="zh-CN" altLang="en-US" sz="2800" b="1" dirty="0"/>
              <a:t>算法设计的要求</a:t>
            </a:r>
            <a:r>
              <a:rPr kumimoji="1" lang="en-US" altLang="zh-CN" sz="2800" b="1" dirty="0"/>
              <a:t>)</a:t>
            </a:r>
          </a:p>
          <a:p>
            <a:pPr lvl="1">
              <a:spcBef>
                <a:spcPct val="30000"/>
              </a:spcBef>
            </a:pPr>
            <a:r>
              <a:rPr kumimoji="1" lang="en-US" altLang="zh-CN" sz="2400" dirty="0"/>
              <a:t>(1) </a:t>
            </a:r>
            <a:r>
              <a:rPr kumimoji="1" lang="en-US" altLang="zh-CN" sz="2400" dirty="0">
                <a:solidFill>
                  <a:srgbClr val="FFC000"/>
                </a:solidFill>
              </a:rPr>
              <a:t>Correctness</a:t>
            </a:r>
            <a:r>
              <a:rPr kumimoji="1" lang="en-US" altLang="zh-CN" sz="2400" dirty="0"/>
              <a:t> (</a:t>
            </a:r>
            <a:r>
              <a:rPr kumimoji="1" lang="zh-CN" altLang="en-US" sz="2400" dirty="0"/>
              <a:t>正确性</a:t>
            </a:r>
            <a:r>
              <a:rPr kumimoji="1" lang="en-US" altLang="zh-CN" sz="2400" dirty="0"/>
              <a:t>)</a:t>
            </a:r>
          </a:p>
          <a:p>
            <a:pPr lvl="2">
              <a:spcBef>
                <a:spcPct val="30000"/>
              </a:spcBef>
            </a:pPr>
            <a:r>
              <a:rPr kumimoji="1" lang="en-US" altLang="zh-CN" sz="2400" dirty="0"/>
              <a:t>① No syntax error (</a:t>
            </a:r>
            <a:r>
              <a:rPr kumimoji="1" lang="zh-CN" altLang="en-US" sz="2400" dirty="0"/>
              <a:t>不含语法错</a:t>
            </a:r>
            <a:r>
              <a:rPr kumimoji="1" lang="en-US" altLang="zh-CN" sz="2400" dirty="0"/>
              <a:t>)</a:t>
            </a:r>
          </a:p>
          <a:p>
            <a:pPr lvl="2">
              <a:spcBef>
                <a:spcPct val="30000"/>
              </a:spcBef>
            </a:pPr>
            <a:r>
              <a:rPr kumimoji="1" lang="en-US" altLang="zh-CN" sz="2400" dirty="0"/>
              <a:t>② Output correct results for several inputs (</a:t>
            </a:r>
            <a:r>
              <a:rPr kumimoji="1" lang="zh-CN" altLang="en-US" sz="2400" dirty="0"/>
              <a:t>对于几组数据能够输出正确结果</a:t>
            </a:r>
            <a:r>
              <a:rPr kumimoji="1" lang="en-US" altLang="zh-CN" sz="2400" dirty="0"/>
              <a:t>)</a:t>
            </a:r>
          </a:p>
          <a:p>
            <a:pPr lvl="2">
              <a:spcBef>
                <a:spcPct val="30000"/>
              </a:spcBef>
            </a:pPr>
            <a:r>
              <a:rPr kumimoji="1" lang="en-US" altLang="zh-CN" sz="2400" dirty="0"/>
              <a:t>③ Output correct results for the representative and </a:t>
            </a:r>
            <a:r>
              <a:rPr kumimoji="1" lang="en-US" altLang="en-US" sz="2400" dirty="0"/>
              <a:t>rigorous</a:t>
            </a:r>
            <a:r>
              <a:rPr kumimoji="1" lang="en-US" altLang="zh-CN" sz="2400" dirty="0"/>
              <a:t> inputs (</a:t>
            </a:r>
            <a:r>
              <a:rPr kumimoji="1" lang="zh-CN" altLang="en-US" sz="2400" dirty="0"/>
              <a:t>对于典型、苛刻数据能得出正确结果</a:t>
            </a:r>
            <a:r>
              <a:rPr kumimoji="1" lang="en-US" altLang="zh-CN" sz="2400" dirty="0"/>
              <a:t>)</a:t>
            </a:r>
          </a:p>
          <a:p>
            <a:pPr lvl="2">
              <a:spcBef>
                <a:spcPct val="30000"/>
              </a:spcBef>
            </a:pPr>
            <a:r>
              <a:rPr kumimoji="1" lang="en-US" altLang="zh-CN" sz="2400" dirty="0"/>
              <a:t>④ Output correct results for all possible and meaningful inputs (</a:t>
            </a:r>
            <a:r>
              <a:rPr kumimoji="1" lang="zh-CN" altLang="en-US" sz="2400" dirty="0"/>
              <a:t>对于一切合法数据能得出正确结果</a:t>
            </a:r>
            <a:r>
              <a:rPr kumimoji="1" lang="en-US" altLang="zh-CN" sz="2400" dirty="0"/>
              <a:t>)</a:t>
            </a:r>
          </a:p>
          <a:p>
            <a:pPr lvl="1">
              <a:spcBef>
                <a:spcPct val="30000"/>
              </a:spcBef>
            </a:pPr>
            <a:r>
              <a:rPr kumimoji="1" lang="en-US" altLang="zh-CN" sz="2400" dirty="0"/>
              <a:t>(2) </a:t>
            </a:r>
            <a:r>
              <a:rPr kumimoji="1" lang="en-US" altLang="zh-CN" sz="2400" dirty="0">
                <a:solidFill>
                  <a:srgbClr val="FFC000"/>
                </a:solidFill>
              </a:rPr>
              <a:t>Readability</a:t>
            </a:r>
            <a:r>
              <a:rPr kumimoji="1" lang="en-US" altLang="zh-CN" sz="2400" dirty="0"/>
              <a:t> (</a:t>
            </a:r>
            <a:r>
              <a:rPr kumimoji="1" lang="zh-CN" altLang="en-US" sz="2400" dirty="0"/>
              <a:t>可读性</a:t>
            </a:r>
            <a:r>
              <a:rPr kumimoji="1" lang="en-US" altLang="zh-CN" sz="2400" dirty="0"/>
              <a:t>)</a:t>
            </a:r>
          </a:p>
          <a:p>
            <a:pPr lvl="1">
              <a:spcBef>
                <a:spcPct val="30000"/>
              </a:spcBef>
            </a:pPr>
            <a:r>
              <a:rPr kumimoji="1" lang="en-US" altLang="zh-CN" sz="2400" dirty="0"/>
              <a:t>(3) </a:t>
            </a:r>
            <a:r>
              <a:rPr kumimoji="1" lang="en-US" altLang="zh-CN" sz="2400" dirty="0">
                <a:solidFill>
                  <a:srgbClr val="FFC000"/>
                </a:solidFill>
              </a:rPr>
              <a:t>Robustness </a:t>
            </a:r>
            <a:r>
              <a:rPr kumimoji="1" lang="en-US" altLang="zh-CN" sz="2400" dirty="0"/>
              <a:t>(</a:t>
            </a:r>
            <a:r>
              <a:rPr kumimoji="1" lang="zh-CN" altLang="en-US" sz="2400" dirty="0"/>
              <a:t>健壮性</a:t>
            </a:r>
            <a:r>
              <a:rPr kumimoji="1" lang="en-US" altLang="zh-CN" sz="2400" dirty="0"/>
              <a:t>)</a:t>
            </a:r>
          </a:p>
          <a:p>
            <a:pPr lvl="1">
              <a:spcBef>
                <a:spcPct val="30000"/>
              </a:spcBef>
            </a:pPr>
            <a:r>
              <a:rPr kumimoji="1" lang="en-US" altLang="zh-CN" sz="2400" dirty="0"/>
              <a:t>(4) </a:t>
            </a:r>
            <a:r>
              <a:rPr kumimoji="1" lang="en-US" altLang="zh-CN" sz="2400" dirty="0">
                <a:solidFill>
                  <a:srgbClr val="FFC000"/>
                </a:solidFill>
              </a:rPr>
              <a:t>Efficiency and low storage </a:t>
            </a:r>
            <a:r>
              <a:rPr kumimoji="1" lang="en-US" altLang="zh-CN" sz="2400" dirty="0"/>
              <a:t>(</a:t>
            </a:r>
            <a:r>
              <a:rPr kumimoji="1" lang="zh-CN" altLang="en-US" sz="2400" dirty="0"/>
              <a:t>效率与低存储量要求</a:t>
            </a:r>
            <a:r>
              <a:rPr kumimoji="1" lang="en-US" altLang="zh-CN" sz="24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a:defRPr/>
            </a:pPr>
            <a:endParaRPr lang="en-US" altLang="zh-CN"/>
          </a:p>
          <a:p>
            <a:pPr>
              <a:defRPr/>
            </a:pPr>
            <a:fld id="{EA0DD5C6-817A-448F-A636-AA55650A7D16}" type="slidenum">
              <a:rPr lang="en-US" altLang="zh-CN"/>
              <a:t>58</a:t>
            </a:fld>
            <a:endParaRPr lang="en-US" altLang="zh-CN"/>
          </a:p>
        </p:txBody>
      </p:sp>
      <p:sp>
        <p:nvSpPr>
          <p:cNvPr id="66564" name="Rectangle 2"/>
          <p:cNvSpPr>
            <a:spLocks noChangeArrowheads="1"/>
          </p:cNvSpPr>
          <p:nvPr/>
        </p:nvSpPr>
        <p:spPr bwMode="auto">
          <a:xfrm>
            <a:off x="107504" y="476250"/>
            <a:ext cx="9001000" cy="5693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t>        在实际应用中，算法的表现形式千变万化，但是算法的情况也和数据结构类似，许多算法的设计思想具有相似之处，我们可以对它们分类进行学习和研究。</a:t>
            </a:r>
          </a:p>
          <a:p>
            <a:pPr>
              <a:spcBef>
                <a:spcPts val="0"/>
              </a:spcBef>
            </a:pPr>
            <a:r>
              <a:rPr kumimoji="1" lang="zh-CN" altLang="en-US" sz="2800" dirty="0"/>
              <a:t>  </a:t>
            </a:r>
            <a:endParaRPr kumimoji="1" lang="en-US" altLang="zh-CN" sz="2800" dirty="0"/>
          </a:p>
          <a:p>
            <a:pPr>
              <a:spcBef>
                <a:spcPts val="0"/>
              </a:spcBef>
            </a:pPr>
            <a:r>
              <a:rPr kumimoji="1" lang="zh-CN" altLang="en-US" sz="2800" dirty="0"/>
              <a:t>本课程提到的算法大致包括：</a:t>
            </a:r>
          </a:p>
          <a:p>
            <a:pPr lvl="1">
              <a:spcBef>
                <a:spcPts val="0"/>
              </a:spcBef>
            </a:pPr>
            <a:r>
              <a:rPr kumimoji="1" lang="en-US" altLang="zh-CN" sz="2800" dirty="0">
                <a:solidFill>
                  <a:srgbClr val="FFFF00"/>
                </a:solidFill>
              </a:rPr>
              <a:t>Greedy (</a:t>
            </a:r>
            <a:r>
              <a:rPr kumimoji="1" lang="zh-CN" altLang="en-US" sz="2800" dirty="0">
                <a:solidFill>
                  <a:srgbClr val="FFFF00"/>
                </a:solidFill>
              </a:rPr>
              <a:t>贪心法</a:t>
            </a:r>
            <a:r>
              <a:rPr kumimoji="1" lang="en-US" altLang="zh-CN" sz="2800" dirty="0">
                <a:solidFill>
                  <a:srgbClr val="FFFF00"/>
                </a:solidFill>
              </a:rPr>
              <a:t>)</a:t>
            </a:r>
            <a:r>
              <a:rPr kumimoji="1" lang="zh-CN" altLang="en-US" sz="2800" dirty="0"/>
              <a:t>：最短路经</a:t>
            </a:r>
          </a:p>
          <a:p>
            <a:pPr lvl="1">
              <a:spcBef>
                <a:spcPts val="0"/>
              </a:spcBef>
            </a:pPr>
            <a:r>
              <a:rPr kumimoji="1" lang="en-US" altLang="zh-CN" sz="2800" dirty="0">
                <a:solidFill>
                  <a:srgbClr val="FFFF00"/>
                </a:solidFill>
              </a:rPr>
              <a:t>Divide &amp; conquer (</a:t>
            </a:r>
            <a:r>
              <a:rPr kumimoji="1" lang="zh-CN" altLang="en-US" sz="2800" dirty="0">
                <a:solidFill>
                  <a:srgbClr val="FFFF00"/>
                </a:solidFill>
              </a:rPr>
              <a:t>分治法</a:t>
            </a:r>
            <a:r>
              <a:rPr kumimoji="1" lang="en-US" altLang="zh-CN" sz="2800" dirty="0">
                <a:solidFill>
                  <a:srgbClr val="FFFF00"/>
                </a:solidFill>
              </a:rPr>
              <a:t>)</a:t>
            </a:r>
            <a:r>
              <a:rPr kumimoji="1" lang="zh-CN" altLang="en-US" sz="2800" dirty="0"/>
              <a:t>：如二分法检索、</a:t>
            </a:r>
            <a:r>
              <a:rPr kumimoji="1" lang="en-US" altLang="zh-CN" sz="2800" dirty="0"/>
              <a:t>Hanoi</a:t>
            </a:r>
            <a:r>
              <a:rPr kumimoji="1" lang="zh-CN" altLang="en-US" sz="2800" dirty="0"/>
              <a:t>塔</a:t>
            </a:r>
          </a:p>
          <a:p>
            <a:pPr lvl="1">
              <a:spcBef>
                <a:spcPts val="0"/>
              </a:spcBef>
            </a:pPr>
            <a:r>
              <a:rPr kumimoji="1" lang="en-US" altLang="zh-CN" sz="2800" dirty="0">
                <a:solidFill>
                  <a:srgbClr val="FFFF00"/>
                </a:solidFill>
              </a:rPr>
              <a:t>Backtracking (</a:t>
            </a:r>
            <a:r>
              <a:rPr kumimoji="1" lang="zh-CN" altLang="en-US" sz="2800" dirty="0">
                <a:solidFill>
                  <a:srgbClr val="FFFF00"/>
                </a:solidFill>
              </a:rPr>
              <a:t>回溯法</a:t>
            </a:r>
            <a:r>
              <a:rPr kumimoji="1" lang="en-US" altLang="zh-CN" sz="2800" dirty="0">
                <a:solidFill>
                  <a:srgbClr val="FFFF00"/>
                </a:solidFill>
              </a:rPr>
              <a:t>)</a:t>
            </a:r>
            <a:r>
              <a:rPr kumimoji="1" lang="zh-CN" altLang="en-US" sz="2800" dirty="0"/>
              <a:t>：迷宫、皇后问题</a:t>
            </a:r>
          </a:p>
          <a:p>
            <a:pPr lvl="1">
              <a:spcBef>
                <a:spcPts val="0"/>
              </a:spcBef>
            </a:pPr>
            <a:r>
              <a:rPr kumimoji="1" lang="en-US" altLang="zh-CN" sz="2800" dirty="0">
                <a:solidFill>
                  <a:srgbClr val="FFFF00"/>
                </a:solidFill>
              </a:rPr>
              <a:t>Dynamic programming (</a:t>
            </a:r>
            <a:r>
              <a:rPr kumimoji="1" lang="zh-CN" altLang="en-US" sz="2800" dirty="0">
                <a:solidFill>
                  <a:srgbClr val="FFFF00"/>
                </a:solidFill>
              </a:rPr>
              <a:t>动态规划法</a:t>
            </a:r>
            <a:r>
              <a:rPr kumimoji="1" lang="en-US" altLang="zh-CN" sz="2800" dirty="0">
                <a:solidFill>
                  <a:srgbClr val="FFFF00"/>
                </a:solidFill>
              </a:rPr>
              <a:t>)</a:t>
            </a:r>
            <a:r>
              <a:rPr kumimoji="1" lang="zh-CN" altLang="en-US" sz="2800" dirty="0"/>
              <a:t>：优化问题</a:t>
            </a:r>
          </a:p>
          <a:p>
            <a:pPr lvl="1">
              <a:spcBef>
                <a:spcPts val="0"/>
              </a:spcBef>
            </a:pPr>
            <a:r>
              <a:rPr kumimoji="1" lang="en-US" altLang="zh-CN" sz="2800" dirty="0">
                <a:solidFill>
                  <a:srgbClr val="FFFF00"/>
                </a:solidFill>
              </a:rPr>
              <a:t>Local searching (</a:t>
            </a:r>
            <a:r>
              <a:rPr kumimoji="1" lang="zh-CN" altLang="en-US" sz="2800" dirty="0">
                <a:solidFill>
                  <a:srgbClr val="FFFF00"/>
                </a:solidFill>
              </a:rPr>
              <a:t>局部搜索法</a:t>
            </a:r>
            <a:r>
              <a:rPr kumimoji="1" lang="en-US" altLang="zh-CN" sz="2800" dirty="0">
                <a:solidFill>
                  <a:srgbClr val="FFFF00"/>
                </a:solidFill>
              </a:rPr>
              <a:t>)</a:t>
            </a:r>
            <a:r>
              <a:rPr kumimoji="1" lang="zh-CN" altLang="en-US" sz="2800" dirty="0"/>
              <a:t>：最优化问题</a:t>
            </a:r>
          </a:p>
          <a:p>
            <a:pPr lvl="1">
              <a:spcBef>
                <a:spcPts val="0"/>
              </a:spcBef>
            </a:pPr>
            <a:r>
              <a:rPr kumimoji="1" lang="en-US" altLang="zh-CN" sz="2800" dirty="0">
                <a:solidFill>
                  <a:srgbClr val="FFFF00"/>
                </a:solidFill>
              </a:rPr>
              <a:t>Branch &amp; limitation (</a:t>
            </a:r>
            <a:r>
              <a:rPr kumimoji="1" lang="zh-CN" altLang="en-US" sz="2800" dirty="0">
                <a:solidFill>
                  <a:srgbClr val="FFFF00"/>
                </a:solidFill>
              </a:rPr>
              <a:t>分支限界法</a:t>
            </a:r>
            <a:r>
              <a:rPr kumimoji="1" lang="en-US" altLang="zh-CN" sz="2800" dirty="0">
                <a:solidFill>
                  <a:srgbClr val="FFFF00"/>
                </a:solidFill>
              </a:rPr>
              <a:t>)</a:t>
            </a:r>
            <a:r>
              <a:rPr kumimoji="1" lang="zh-CN" altLang="en-US" sz="2800" dirty="0"/>
              <a:t>：检索</a:t>
            </a:r>
            <a:endParaRPr kumimoji="1" lang="en-US" altLang="zh-CN" sz="2800" dirty="0"/>
          </a:p>
          <a:p>
            <a:pPr lvl="1">
              <a:spcBef>
                <a:spcPts val="0"/>
              </a:spcBef>
            </a:pPr>
            <a:endParaRPr kumimoji="1" lang="en-US" altLang="zh-CN" sz="2800" dirty="0"/>
          </a:p>
          <a:p>
            <a:pPr lvl="1">
              <a:spcBef>
                <a:spcPts val="0"/>
              </a:spcBef>
            </a:pPr>
            <a:r>
              <a:rPr kumimoji="1" lang="zh-CN" altLang="en-US" sz="2800" dirty="0"/>
              <a:t>建议提前了解！</a:t>
            </a:r>
            <a:endParaRPr kumimoji="1"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DF99CC79-BC39-4D35-ABB6-8FCB4FBE977D}" type="slidenum">
              <a:rPr lang="en-US" altLang="zh-CN"/>
              <a:t>59</a:t>
            </a:fld>
            <a:endParaRPr lang="en-US" altLang="zh-CN"/>
          </a:p>
        </p:txBody>
      </p:sp>
      <p:sp>
        <p:nvSpPr>
          <p:cNvPr id="23556" name="Text Box 4"/>
          <p:cNvSpPr txBox="1">
            <a:spLocks noChangeArrowheads="1"/>
          </p:cNvSpPr>
          <p:nvPr/>
        </p:nvSpPr>
        <p:spPr bwMode="auto">
          <a:xfrm>
            <a:off x="453073" y="1503680"/>
            <a:ext cx="834866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buFontTx/>
              <a:buChar char="•"/>
            </a:pPr>
            <a:r>
              <a:rPr kumimoji="1" lang="en-US" altLang="zh-CN" sz="2800" dirty="0">
                <a:solidFill>
                  <a:srgbClr val="FFFF00"/>
                </a:solidFill>
              </a:rPr>
              <a:t> Programming</a:t>
            </a:r>
            <a:r>
              <a:rPr kumimoji="1" lang="en-US" altLang="zh-CN" sz="2800" dirty="0"/>
              <a:t>: Complete the source codes and debug the codes.</a:t>
            </a:r>
            <a:endParaRPr kumimoji="1" lang="en-US" altLang="zh-CN" sz="2800" dirty="0">
              <a:solidFill>
                <a:srgbClr val="FFFF00"/>
              </a:solidFill>
            </a:endParaRPr>
          </a:p>
          <a:p>
            <a:pPr eaLnBrk="1" hangingPunct="1">
              <a:buFontTx/>
              <a:buChar char="•"/>
            </a:pPr>
            <a:endParaRPr kumimoji="1" lang="en-US" altLang="zh-CN" sz="2800" dirty="0">
              <a:solidFill>
                <a:srgbClr val="FFFF00"/>
              </a:solidFill>
            </a:endParaRPr>
          </a:p>
          <a:p>
            <a:pPr eaLnBrk="1" hangingPunct="1">
              <a:buFontTx/>
              <a:buChar char="•"/>
            </a:pPr>
            <a:r>
              <a:rPr kumimoji="1" lang="en-US" altLang="zh-CN" sz="2800" dirty="0">
                <a:solidFill>
                  <a:srgbClr val="FFFF00"/>
                </a:solidFill>
              </a:rPr>
              <a:t> </a:t>
            </a:r>
            <a:r>
              <a:rPr kumimoji="1" lang="zh-CN" altLang="en-US" sz="2800" dirty="0">
                <a:solidFill>
                  <a:srgbClr val="FFFF00"/>
                </a:solidFill>
              </a:rPr>
              <a:t>程序设计</a:t>
            </a:r>
            <a:r>
              <a:rPr kumimoji="1" lang="zh-CN" altLang="en-US" sz="2800" dirty="0"/>
              <a:t>：采用适当的程序设计语言，编写出可执行的程序。</a:t>
            </a:r>
          </a:p>
          <a:p>
            <a:pPr eaLnBrk="1" hangingPunct="1"/>
            <a:endParaRPr kumimoji="1" lang="en-US" altLang="zh-CN" sz="2800" dirty="0"/>
          </a:p>
        </p:txBody>
      </p:sp>
      <p:sp>
        <p:nvSpPr>
          <p:cNvPr id="20486" name="Rectangle 10">
            <a:hlinkClick r:id="rId2" action="ppaction://hlinksldjump"/>
          </p:cNvPr>
          <p:cNvSpPr>
            <a:spLocks noChangeArrowheads="1"/>
          </p:cNvSpPr>
          <p:nvPr/>
        </p:nvSpPr>
        <p:spPr bwMode="auto">
          <a:xfrm>
            <a:off x="453073" y="377825"/>
            <a:ext cx="2592387" cy="64928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FF00"/>
                </a:solidFill>
              </a:rPr>
              <a:t>Programming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C79A49FB-31CC-4C56-944E-D3BEEFE36878}" type="slidenum">
              <a:rPr lang="en-US" altLang="zh-CN"/>
              <a:t>6</a:t>
            </a:fld>
            <a:endParaRPr lang="en-US" altLang="zh-CN"/>
          </a:p>
        </p:txBody>
      </p:sp>
      <p:sp>
        <p:nvSpPr>
          <p:cNvPr id="12292" name="Rectangle 3"/>
          <p:cNvSpPr>
            <a:spLocks noGrp="1" noChangeArrowheads="1"/>
          </p:cNvSpPr>
          <p:nvPr>
            <p:ph type="title"/>
          </p:nvPr>
        </p:nvSpPr>
        <p:spPr/>
        <p:txBody>
          <a:bodyPr/>
          <a:lstStyle/>
          <a:p>
            <a:pPr eaLnBrk="1" hangingPunct="1"/>
            <a:r>
              <a:rPr lang="en-US" altLang="zh-CN"/>
              <a:t>Contents</a:t>
            </a:r>
          </a:p>
        </p:txBody>
      </p:sp>
      <p:sp>
        <p:nvSpPr>
          <p:cNvPr id="12293" name="Rectangle 5"/>
          <p:cNvSpPr>
            <a:spLocks noGrp="1" noChangeArrowheads="1"/>
          </p:cNvSpPr>
          <p:nvPr>
            <p:ph type="body" idx="1"/>
          </p:nvPr>
        </p:nvSpPr>
        <p:spPr/>
        <p:txBody>
          <a:bodyPr/>
          <a:lstStyle/>
          <a:p>
            <a:pPr eaLnBrk="1" hangingPunct="1">
              <a:lnSpc>
                <a:spcPct val="90000"/>
              </a:lnSpc>
            </a:pPr>
            <a:r>
              <a:rPr lang="en-US" altLang="zh-CN" dirty="0">
                <a:solidFill>
                  <a:srgbClr val="FFFF00"/>
                </a:solidFill>
                <a:latin typeface="Arial" panose="020B0604020202090204" pitchFamily="34" charset="0"/>
              </a:rPr>
              <a:t>1.1 Data Structure</a:t>
            </a:r>
          </a:p>
          <a:p>
            <a:pPr eaLnBrk="1" hangingPunct="1">
              <a:lnSpc>
                <a:spcPct val="90000"/>
              </a:lnSpc>
            </a:pPr>
            <a:r>
              <a:rPr lang="en-US" altLang="zh-CN" dirty="0">
                <a:latin typeface="Arial" panose="020B0604020202090204" pitchFamily="34" charset="0"/>
              </a:rPr>
              <a:t>1.2 Abstract Data Type (ADT) </a:t>
            </a:r>
          </a:p>
          <a:p>
            <a:pPr eaLnBrk="1" hangingPunct="1">
              <a:lnSpc>
                <a:spcPct val="90000"/>
              </a:lnSpc>
            </a:pPr>
            <a:r>
              <a:rPr lang="en-US" altLang="zh-CN" dirty="0">
                <a:latin typeface="Arial" panose="020B0604020202090204" pitchFamily="34" charset="0"/>
              </a:rPr>
              <a:t>1.3 Problem Solving</a:t>
            </a:r>
          </a:p>
          <a:p>
            <a:pPr eaLnBrk="1" hangingPunct="1">
              <a:lnSpc>
                <a:spcPct val="90000"/>
              </a:lnSpc>
            </a:pPr>
            <a:r>
              <a:rPr lang="en-US" altLang="zh-CN" dirty="0">
                <a:latin typeface="Arial" panose="020B0604020202090204" pitchFamily="34" charset="0"/>
                <a:sym typeface="+mn-ea"/>
              </a:rPr>
              <a:t>1.4 Algorithm Efficiency Analysis</a:t>
            </a:r>
            <a:endParaRPr lang="en-US" altLang="zh-CN" dirty="0">
              <a:latin typeface="Arial" panose="020B0604020202090204" pitchFamily="34" charset="0"/>
            </a:endParaRPr>
          </a:p>
          <a:p>
            <a:pPr eaLnBrk="1" hangingPunct="1">
              <a:lnSpc>
                <a:spcPct val="90000"/>
              </a:lnSpc>
            </a:pPr>
            <a:r>
              <a:rPr lang="en-US" altLang="zh-CN" dirty="0">
                <a:latin typeface="Arial" panose="020B0604020202090204" pitchFamily="34" charset="0"/>
              </a:rPr>
              <a:t>Reviews of C language</a:t>
            </a:r>
          </a:p>
          <a:p>
            <a:pPr eaLnBrk="1" hangingPunct="1">
              <a:lnSpc>
                <a:spcPct val="90000"/>
              </a:lnSpc>
            </a:pPr>
            <a:r>
              <a:rPr lang="en-US" altLang="zh-CN" dirty="0">
                <a:latin typeface="Arial" panose="020B0604020202090204" pitchFamily="34" charset="0"/>
              </a:rPr>
              <a:t>Conclusion</a:t>
            </a:r>
          </a:p>
        </p:txBody>
      </p:sp>
      <p:sp>
        <p:nvSpPr>
          <p:cNvPr id="2" name="三角形 1"/>
          <p:cNvSpPr/>
          <p:nvPr/>
        </p:nvSpPr>
        <p:spPr bwMode="auto">
          <a:xfrm>
            <a:off x="4355976" y="1772816"/>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7" name="三角形 6"/>
          <p:cNvSpPr/>
          <p:nvPr/>
        </p:nvSpPr>
        <p:spPr bwMode="auto">
          <a:xfrm>
            <a:off x="6409184" y="2276872"/>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8" name="三角形 7"/>
          <p:cNvSpPr/>
          <p:nvPr/>
        </p:nvSpPr>
        <p:spPr bwMode="auto">
          <a:xfrm>
            <a:off x="6876256" y="2275125"/>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9" name="三角形 8"/>
          <p:cNvSpPr/>
          <p:nvPr/>
        </p:nvSpPr>
        <p:spPr bwMode="auto">
          <a:xfrm>
            <a:off x="6876256" y="3356992"/>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pPr>
              <a:defRPr/>
            </a:pPr>
            <a:endParaRPr lang="en-US" altLang="zh-CN"/>
          </a:p>
          <a:p>
            <a:pPr>
              <a:defRPr/>
            </a:pPr>
            <a:fld id="{448539BE-AED6-47B6-8EF0-E462579B9906}" type="slidenum">
              <a:rPr lang="en-US" altLang="zh-CN" smtClean="0"/>
              <a:t>60</a:t>
            </a:fld>
            <a:endParaRPr lang="en-US" altLang="zh-CN"/>
          </a:p>
        </p:txBody>
      </p:sp>
      <p:sp>
        <p:nvSpPr>
          <p:cNvPr id="5" name="Text Box 4"/>
          <p:cNvSpPr txBox="1">
            <a:spLocks noChangeArrowheads="1"/>
          </p:cNvSpPr>
          <p:nvPr/>
        </p:nvSpPr>
        <p:spPr bwMode="auto">
          <a:xfrm>
            <a:off x="539552" y="836712"/>
            <a:ext cx="8020144" cy="4031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spcBef>
                <a:spcPts val="0"/>
              </a:spcBef>
              <a:spcAft>
                <a:spcPts val="1200"/>
              </a:spcAft>
            </a:pPr>
            <a:r>
              <a:rPr kumimoji="1" lang="en-US" altLang="zh-CN" sz="2800" dirty="0">
                <a:solidFill>
                  <a:srgbClr val="FFFF00"/>
                </a:solidFill>
              </a:rPr>
              <a:t>Requirements for programming</a:t>
            </a:r>
            <a:r>
              <a:rPr kumimoji="1" lang="en-US" altLang="zh-CN" sz="2800" dirty="0"/>
              <a:t> (</a:t>
            </a:r>
            <a:r>
              <a:rPr kumimoji="1" lang="zh-CN" altLang="en-US" sz="2800" dirty="0"/>
              <a:t>程序设计的要求</a:t>
            </a:r>
            <a:r>
              <a:rPr kumimoji="1" lang="en-US" altLang="zh-CN" sz="2800" dirty="0"/>
              <a:t>)</a:t>
            </a:r>
          </a:p>
          <a:p>
            <a:pPr eaLnBrk="1" hangingPunct="1">
              <a:spcBef>
                <a:spcPts val="0"/>
              </a:spcBef>
              <a:spcAft>
                <a:spcPts val="1200"/>
              </a:spcAft>
            </a:pPr>
            <a:r>
              <a:rPr kumimoji="1" lang="en-US" altLang="zh-CN" sz="2800" dirty="0"/>
              <a:t>1</a:t>
            </a:r>
            <a:r>
              <a:rPr kumimoji="1" lang="zh-CN" altLang="en-US" sz="2800" dirty="0"/>
              <a:t>、</a:t>
            </a:r>
            <a:r>
              <a:rPr kumimoji="1" lang="en-US" altLang="zh-CN" sz="2800" dirty="0"/>
              <a:t>Validity (</a:t>
            </a:r>
            <a:r>
              <a:rPr kumimoji="1" lang="zh-CN" altLang="en-US" sz="2800" dirty="0"/>
              <a:t>正确性</a:t>
            </a:r>
            <a:r>
              <a:rPr kumimoji="1" lang="en-US" altLang="zh-CN" sz="2800" dirty="0"/>
              <a:t>)</a:t>
            </a:r>
          </a:p>
          <a:p>
            <a:pPr eaLnBrk="1" hangingPunct="1">
              <a:spcBef>
                <a:spcPts val="0"/>
              </a:spcBef>
              <a:spcAft>
                <a:spcPts val="1200"/>
              </a:spcAft>
            </a:pPr>
            <a:r>
              <a:rPr kumimoji="1" lang="en-US" altLang="zh-CN" sz="2800" dirty="0"/>
              <a:t>2</a:t>
            </a:r>
            <a:r>
              <a:rPr kumimoji="1" lang="zh-CN" altLang="en-US" sz="2800" dirty="0"/>
              <a:t>、</a:t>
            </a:r>
            <a:r>
              <a:rPr kumimoji="1" lang="en-US" altLang="zh-CN" sz="2800" dirty="0"/>
              <a:t>Availability (</a:t>
            </a:r>
            <a:r>
              <a:rPr kumimoji="1" lang="zh-CN" altLang="en-US" sz="2800" dirty="0"/>
              <a:t>有效性</a:t>
            </a:r>
            <a:r>
              <a:rPr kumimoji="1" lang="en-US" altLang="zh-CN" sz="2800" dirty="0"/>
              <a:t>)</a:t>
            </a:r>
          </a:p>
          <a:p>
            <a:pPr eaLnBrk="1" hangingPunct="1">
              <a:spcBef>
                <a:spcPts val="0"/>
              </a:spcBef>
              <a:spcAft>
                <a:spcPts val="1200"/>
              </a:spcAft>
            </a:pPr>
            <a:r>
              <a:rPr kumimoji="1" lang="en-US" altLang="zh-CN" sz="2800" dirty="0"/>
              <a:t>3</a:t>
            </a:r>
            <a:r>
              <a:rPr kumimoji="1" lang="zh-CN" altLang="en-US" sz="2800" dirty="0"/>
              <a:t>、</a:t>
            </a:r>
            <a:r>
              <a:rPr kumimoji="1" lang="en-US" altLang="zh-CN" sz="2800" dirty="0"/>
              <a:t>Maintainability (</a:t>
            </a:r>
            <a:r>
              <a:rPr kumimoji="1" lang="zh-CN" altLang="en-US" sz="2800" dirty="0"/>
              <a:t>可维护性</a:t>
            </a:r>
            <a:r>
              <a:rPr kumimoji="1" lang="en-US" altLang="zh-CN" sz="2800" dirty="0"/>
              <a:t>)</a:t>
            </a:r>
          </a:p>
          <a:p>
            <a:pPr eaLnBrk="1" hangingPunct="1">
              <a:spcBef>
                <a:spcPts val="0"/>
              </a:spcBef>
              <a:spcAft>
                <a:spcPts val="1200"/>
              </a:spcAft>
            </a:pPr>
            <a:r>
              <a:rPr kumimoji="1" lang="en-US" altLang="zh-CN" sz="2800" dirty="0"/>
              <a:t>4</a:t>
            </a:r>
            <a:r>
              <a:rPr kumimoji="1" lang="zh-CN" altLang="en-US" sz="2800" dirty="0"/>
              <a:t>、</a:t>
            </a:r>
            <a:r>
              <a:rPr kumimoji="1" lang="en-US" altLang="zh-CN" sz="2800" dirty="0"/>
              <a:t>Reliability (</a:t>
            </a:r>
            <a:r>
              <a:rPr kumimoji="1" lang="zh-CN" altLang="en-US" sz="2800" dirty="0"/>
              <a:t>可靠性</a:t>
            </a:r>
            <a:r>
              <a:rPr kumimoji="1" lang="en-US" altLang="zh-CN" sz="2800" dirty="0"/>
              <a:t>)</a:t>
            </a:r>
          </a:p>
          <a:p>
            <a:pPr eaLnBrk="1" hangingPunct="1">
              <a:spcBef>
                <a:spcPts val="0"/>
              </a:spcBef>
              <a:spcAft>
                <a:spcPts val="1200"/>
              </a:spcAft>
            </a:pPr>
            <a:r>
              <a:rPr kumimoji="1" lang="en-US" altLang="zh-CN" sz="2800" dirty="0"/>
              <a:t>5</a:t>
            </a:r>
            <a:r>
              <a:rPr kumimoji="1" lang="zh-CN" altLang="en-US" sz="2800" dirty="0"/>
              <a:t>、</a:t>
            </a:r>
            <a:r>
              <a:rPr kumimoji="1" lang="en-US" altLang="zh-CN" sz="2800" dirty="0"/>
              <a:t>Reusability (</a:t>
            </a:r>
            <a:r>
              <a:rPr kumimoji="1" lang="zh-CN" altLang="en-US" sz="2800" dirty="0"/>
              <a:t>可重用性</a:t>
            </a:r>
            <a:r>
              <a:rPr kumimoji="1" lang="en-US" altLang="zh-CN" sz="2800" dirty="0"/>
              <a:t>, </a:t>
            </a:r>
            <a:r>
              <a:rPr kumimoji="1" lang="zh-CN" altLang="en-US" sz="2800" dirty="0"/>
              <a:t>包括可移植性</a:t>
            </a:r>
            <a:r>
              <a:rPr kumimoji="1" lang="en-US" altLang="zh-CN" sz="2800" dirty="0"/>
              <a:t>)</a:t>
            </a:r>
          </a:p>
          <a:p>
            <a:pPr eaLnBrk="1" hangingPunct="1">
              <a:spcBef>
                <a:spcPts val="0"/>
              </a:spcBef>
              <a:spcAft>
                <a:spcPts val="1200"/>
              </a:spcAft>
            </a:pPr>
            <a:r>
              <a:rPr kumimoji="1" lang="en-US" altLang="zh-CN" sz="2800" dirty="0"/>
              <a:t>6</a:t>
            </a:r>
            <a:r>
              <a:rPr kumimoji="1" lang="zh-CN" altLang="en-US" sz="2800" dirty="0"/>
              <a:t>、</a:t>
            </a:r>
            <a:r>
              <a:rPr kumimoji="1" lang="en-US" altLang="zh-CN" sz="2800" dirty="0"/>
              <a:t>Simplicity (</a:t>
            </a:r>
            <a:r>
              <a:rPr kumimoji="1" lang="zh-CN" altLang="en-US" sz="2800" dirty="0"/>
              <a:t>简明性</a:t>
            </a:r>
            <a:r>
              <a:rPr kumimoji="1" lang="en-US" altLang="zh-CN" sz="2800"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6BD7F1F0-7424-4F66-ABEF-A0FF7159D22B}" type="slidenum">
              <a:rPr lang="en-US" altLang="zh-CN"/>
              <a:t>61</a:t>
            </a:fld>
            <a:endParaRPr lang="en-US" altLang="zh-CN"/>
          </a:p>
        </p:txBody>
      </p:sp>
      <p:sp>
        <p:nvSpPr>
          <p:cNvPr id="24580" name="Text Box 4"/>
          <p:cNvSpPr txBox="1">
            <a:spLocks noChangeArrowheads="1"/>
          </p:cNvSpPr>
          <p:nvPr/>
        </p:nvSpPr>
        <p:spPr bwMode="auto">
          <a:xfrm>
            <a:off x="453073" y="1586865"/>
            <a:ext cx="8348662"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buFontTx/>
              <a:buChar char="•"/>
            </a:pPr>
            <a:r>
              <a:rPr kumimoji="1" lang="en-US" altLang="zh-CN" sz="2800" dirty="0">
                <a:solidFill>
                  <a:srgbClr val="FFFF00"/>
                </a:solidFill>
              </a:rPr>
              <a:t> Testing and maintenance</a:t>
            </a:r>
            <a:r>
              <a:rPr kumimoji="1" lang="en-US" altLang="zh-CN" sz="2800" dirty="0"/>
              <a:t>: Testing the executive programs and refine the source codes until no error exists. It is a feedback procedure for coding and debugging.</a:t>
            </a:r>
          </a:p>
          <a:p>
            <a:pPr eaLnBrk="1" hangingPunct="1">
              <a:buFontTx/>
              <a:buChar char="•"/>
            </a:pPr>
            <a:endParaRPr kumimoji="1" lang="en-US" altLang="zh-CN" sz="2800" dirty="0">
              <a:solidFill>
                <a:srgbClr val="FFFF00"/>
              </a:solidFill>
            </a:endParaRPr>
          </a:p>
          <a:p>
            <a:pPr eaLnBrk="1" hangingPunct="1">
              <a:buFontTx/>
              <a:buChar char="•"/>
            </a:pPr>
            <a:r>
              <a:rPr kumimoji="1" lang="en-US" altLang="zh-CN" sz="2800" dirty="0">
                <a:solidFill>
                  <a:srgbClr val="FFFF00"/>
                </a:solidFill>
              </a:rPr>
              <a:t> </a:t>
            </a:r>
            <a:r>
              <a:rPr kumimoji="1" lang="zh-CN" altLang="en-US" sz="2800" dirty="0">
                <a:solidFill>
                  <a:srgbClr val="FFFF00"/>
                </a:solidFill>
              </a:rPr>
              <a:t>程序测试和维护</a:t>
            </a:r>
            <a:r>
              <a:rPr kumimoji="1" lang="zh-CN" altLang="en-US" sz="2800" dirty="0"/>
              <a:t>：发现和排除在前几个阶段中产生的错误，经测试通过的程序便可投入运行，在运行过程中还可能发现隐含的错误和问题，因此还必须在使用中不断维护和完善。</a:t>
            </a:r>
          </a:p>
        </p:txBody>
      </p:sp>
      <p:sp>
        <p:nvSpPr>
          <p:cNvPr id="20486" name="Rectangle 10">
            <a:hlinkClick r:id="rId2" action="ppaction://hlinksldjump"/>
          </p:cNvPr>
          <p:cNvSpPr>
            <a:spLocks noChangeArrowheads="1"/>
          </p:cNvSpPr>
          <p:nvPr/>
        </p:nvSpPr>
        <p:spPr bwMode="auto">
          <a:xfrm>
            <a:off x="453390" y="377825"/>
            <a:ext cx="2592070" cy="82296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FF00"/>
                </a:solidFill>
              </a:rPr>
              <a:t>Testing and </a:t>
            </a:r>
          </a:p>
          <a:p>
            <a:pPr algn="ctr"/>
            <a:r>
              <a:rPr lang="en-US" altLang="zh-CN" sz="2400">
                <a:solidFill>
                  <a:srgbClr val="FFFF00"/>
                </a:solidFill>
              </a:rPr>
              <a:t>maintenance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1B369C68-CAB4-4F4A-B0A2-990C4539474F}" type="slidenum">
              <a:rPr lang="en-US" altLang="zh-CN"/>
              <a:t>62</a:t>
            </a:fld>
            <a:endParaRPr lang="en-US" altLang="zh-CN"/>
          </a:p>
        </p:txBody>
      </p:sp>
      <p:sp>
        <p:nvSpPr>
          <p:cNvPr id="25604" name="Rectangle 6"/>
          <p:cNvSpPr>
            <a:spLocks noGrp="1" noChangeArrowheads="1"/>
          </p:cNvSpPr>
          <p:nvPr>
            <p:ph type="title"/>
          </p:nvPr>
        </p:nvSpPr>
        <p:spPr/>
        <p:txBody>
          <a:bodyPr/>
          <a:lstStyle/>
          <a:p>
            <a:pPr eaLnBrk="1" hangingPunct="1"/>
            <a:r>
              <a:rPr lang="en-US" altLang="zh-CN" dirty="0"/>
              <a:t>Example for problem solving</a:t>
            </a:r>
          </a:p>
        </p:txBody>
      </p:sp>
      <p:graphicFrame>
        <p:nvGraphicFramePr>
          <p:cNvPr id="25605" name="Object 3"/>
          <p:cNvGraphicFramePr>
            <a:graphicFrameLocks noChangeAspect="1"/>
          </p:cNvGraphicFramePr>
          <p:nvPr/>
        </p:nvGraphicFramePr>
        <p:xfrm>
          <a:off x="4860032" y="1450041"/>
          <a:ext cx="3754512" cy="2987416"/>
        </p:xfrm>
        <a:graphic>
          <a:graphicData uri="http://schemas.openxmlformats.org/presentationml/2006/ole">
            <mc:AlternateContent xmlns:mc="http://schemas.openxmlformats.org/markup-compatibility/2006">
              <mc:Choice xmlns:v="urn:schemas-microsoft-com:vml" Requires="v">
                <p:oleObj name="图片" r:id="rId2" imgW="2437765" imgH="1645285" progId="Word.Picture.8">
                  <p:embed/>
                </p:oleObj>
              </mc:Choice>
              <mc:Fallback>
                <p:oleObj name="图片" r:id="rId2" imgW="2437765" imgH="1645285"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l="5000" t="-6770" b="-5736"/>
                      <a:stretch>
                        <a:fillRect/>
                      </a:stretch>
                    </p:blipFill>
                    <p:spPr bwMode="auto">
                      <a:xfrm>
                        <a:off x="4860032" y="1450041"/>
                        <a:ext cx="3754512" cy="2987416"/>
                      </a:xfrm>
                      <a:prstGeom prst="rect">
                        <a:avLst/>
                      </a:prstGeom>
                      <a:solidFill>
                        <a:schemeClr val="tx1"/>
                      </a:solidFill>
                      <a:ln>
                        <a:noFill/>
                      </a:ln>
                      <a:effectLst>
                        <a:outerShdw dist="107763" dir="2700000" algn="ctr" rotWithShape="0">
                          <a:srgbClr val="808080">
                            <a:alpha val="50000"/>
                          </a:srgbClr>
                        </a:outerShdw>
                      </a:effectLst>
                    </p:spPr>
                  </p:pic>
                </p:oleObj>
              </mc:Fallback>
            </mc:AlternateContent>
          </a:graphicData>
        </a:graphic>
      </p:graphicFrame>
      <p:sp>
        <p:nvSpPr>
          <p:cNvPr id="25606" name="Rectangle 5"/>
          <p:cNvSpPr>
            <a:spLocks noChangeArrowheads="1"/>
          </p:cNvSpPr>
          <p:nvPr/>
        </p:nvSpPr>
        <p:spPr bwMode="auto">
          <a:xfrm>
            <a:off x="457200" y="1426496"/>
            <a:ext cx="4104704" cy="3508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rgbClr val="FFFF00"/>
                </a:solidFill>
              </a:rPr>
              <a:t>Traffic Lights:</a:t>
            </a:r>
          </a:p>
          <a:p>
            <a:pPr>
              <a:spcBef>
                <a:spcPts val="1200"/>
              </a:spcBef>
            </a:pPr>
            <a:r>
              <a:rPr kumimoji="1" lang="zh-CN" altLang="en-US" sz="2400" dirty="0"/>
              <a:t>设计单车道交通信号灯的管理系统</a:t>
            </a:r>
            <a:endParaRPr kumimoji="1" lang="en-US" altLang="zh-CN" sz="2400" dirty="0"/>
          </a:p>
          <a:p>
            <a:pPr>
              <a:spcBef>
                <a:spcPts val="1200"/>
              </a:spcBef>
            </a:pPr>
            <a:r>
              <a:rPr kumimoji="1" lang="zh-CN" altLang="en-US" sz="2400" dirty="0"/>
              <a:t>对所有可能的路口通行方向进行分组，要求每一组中所有通行方向两两不冲突</a:t>
            </a:r>
            <a:endParaRPr kumimoji="1" lang="en-US" altLang="zh-CN" sz="2400" dirty="0"/>
          </a:p>
          <a:p>
            <a:endParaRPr kumimoji="1" lang="en-US" altLang="zh-CN" sz="2400" dirty="0"/>
          </a:p>
          <a:p>
            <a:pPr>
              <a:spcBef>
                <a:spcPts val="1200"/>
              </a:spcBef>
            </a:pPr>
            <a:r>
              <a:rPr kumimoji="1" lang="zh-CN" altLang="en-US" sz="2400" dirty="0"/>
              <a:t>冲突：</a:t>
            </a:r>
            <a:endParaRPr kumimoji="1" lang="en-US" altLang="zh-CN" sz="2400" dirty="0"/>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11853" t="17831" r="18510" b="20898"/>
          <a:stretch>
            <a:fillRect/>
          </a:stretch>
        </p:blipFill>
        <p:spPr>
          <a:xfrm>
            <a:off x="539551" y="4881039"/>
            <a:ext cx="2430503" cy="1603098"/>
          </a:xfrm>
          <a:prstGeom prst="rect">
            <a:avLst/>
          </a:prstGeom>
        </p:spPr>
      </p:pic>
      <p:pic>
        <p:nvPicPr>
          <p:cNvPr id="4" name="图片 3"/>
          <p:cNvPicPr>
            <a:picLocks noChangeAspect="1"/>
          </p:cNvPicPr>
          <p:nvPr/>
        </p:nvPicPr>
        <p:blipFill rotWithShape="1">
          <a:blip r:embed="rId5" cstate="print">
            <a:extLst>
              <a:ext uri="{28A0092B-C50C-407E-A947-70E740481C1C}">
                <a14:useLocalDpi xmlns:a14="http://schemas.microsoft.com/office/drawing/2010/main" val="0"/>
              </a:ext>
            </a:extLst>
          </a:blip>
          <a:srcRect l="12988" t="20682" r="20863" b="21612"/>
          <a:stretch>
            <a:fillRect/>
          </a:stretch>
        </p:blipFill>
        <p:spPr>
          <a:xfrm>
            <a:off x="3298550" y="4881039"/>
            <a:ext cx="2451377" cy="1603098"/>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8424" y="4881039"/>
            <a:ext cx="2577757" cy="1603687"/>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endParaRPr lang="en-US" altLang="zh-CN"/>
          </a:p>
          <a:p>
            <a:pPr>
              <a:defRPr/>
            </a:pPr>
            <a:fld id="{95EECAA4-2DD1-478D-AE25-768A4B1C11DC}" type="slidenum">
              <a:rPr lang="en-US" altLang="zh-CN"/>
              <a:t>63</a:t>
            </a:fld>
            <a:endParaRPr lang="en-US" altLang="zh-CN"/>
          </a:p>
        </p:txBody>
      </p:sp>
      <p:sp>
        <p:nvSpPr>
          <p:cNvPr id="26628" name="Rectangle 2"/>
          <p:cNvSpPr>
            <a:spLocks noChangeArrowheads="1"/>
          </p:cNvSpPr>
          <p:nvPr/>
        </p:nvSpPr>
        <p:spPr bwMode="auto">
          <a:xfrm>
            <a:off x="323528" y="1417638"/>
            <a:ext cx="5056228" cy="17235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t>13</a:t>
            </a:r>
            <a:r>
              <a:rPr kumimoji="1" lang="zh-CN" altLang="en-US" sz="2400" dirty="0"/>
              <a:t>个可能通行方向：</a:t>
            </a:r>
            <a:endParaRPr kumimoji="1" lang="en-US" altLang="zh-CN" sz="2400" dirty="0"/>
          </a:p>
          <a:p>
            <a:pPr>
              <a:spcBef>
                <a:spcPts val="1200"/>
              </a:spcBef>
            </a:pPr>
            <a:r>
              <a:rPr kumimoji="1" lang="en-US" altLang="zh-CN" sz="2400" dirty="0"/>
              <a:t>A→B</a:t>
            </a:r>
            <a:r>
              <a:rPr kumimoji="1" lang="zh-CN" altLang="en-US" sz="2400" dirty="0"/>
              <a:t>，</a:t>
            </a:r>
            <a:r>
              <a:rPr kumimoji="1" lang="en-US" altLang="zh-CN" sz="2400" dirty="0"/>
              <a:t>A→C</a:t>
            </a:r>
            <a:r>
              <a:rPr kumimoji="1" lang="zh-CN" altLang="en-US" sz="2400" dirty="0"/>
              <a:t>，</a:t>
            </a:r>
            <a:r>
              <a:rPr kumimoji="1" lang="en-US" altLang="zh-CN" sz="2400" dirty="0"/>
              <a:t>A→D</a:t>
            </a:r>
            <a:r>
              <a:rPr kumimoji="1" lang="zh-CN" altLang="en-US" sz="2400" dirty="0"/>
              <a:t>，</a:t>
            </a:r>
            <a:r>
              <a:rPr kumimoji="1" lang="en-US" altLang="zh-CN" sz="2400" dirty="0"/>
              <a:t>B→A</a:t>
            </a:r>
            <a:r>
              <a:rPr kumimoji="1" lang="zh-CN" altLang="en-US" sz="2400" dirty="0"/>
              <a:t>，</a:t>
            </a:r>
            <a:r>
              <a:rPr kumimoji="1" lang="en-US" altLang="zh-CN" sz="2400" dirty="0"/>
              <a:t>B→C</a:t>
            </a:r>
            <a:r>
              <a:rPr kumimoji="1" lang="zh-CN" altLang="en-US" sz="2400" dirty="0"/>
              <a:t>，</a:t>
            </a:r>
            <a:r>
              <a:rPr kumimoji="1" lang="en-US" altLang="zh-CN" sz="2400" dirty="0"/>
              <a:t>B→D</a:t>
            </a:r>
            <a:r>
              <a:rPr kumimoji="1" lang="zh-CN" altLang="en-US" sz="2400" dirty="0"/>
              <a:t>，</a:t>
            </a:r>
            <a:r>
              <a:rPr kumimoji="1" lang="en-US" altLang="zh-CN" sz="2400" dirty="0"/>
              <a:t>D→A</a:t>
            </a:r>
            <a:r>
              <a:rPr kumimoji="1" lang="zh-CN" altLang="en-US" sz="2400" dirty="0"/>
              <a:t>，</a:t>
            </a:r>
            <a:r>
              <a:rPr kumimoji="1" lang="en-US" altLang="zh-CN" sz="2400" dirty="0"/>
              <a:t>D→B</a:t>
            </a:r>
            <a:r>
              <a:rPr kumimoji="1" lang="zh-CN" altLang="en-US" sz="2400" dirty="0"/>
              <a:t>，</a:t>
            </a:r>
            <a:r>
              <a:rPr kumimoji="1" lang="en-US" altLang="zh-CN" sz="2400" dirty="0"/>
              <a:t>D→C</a:t>
            </a:r>
            <a:r>
              <a:rPr kumimoji="1" lang="zh-CN" altLang="en-US" sz="2400" dirty="0"/>
              <a:t>，</a:t>
            </a:r>
            <a:r>
              <a:rPr kumimoji="1" lang="en-US" altLang="zh-CN" sz="2400" dirty="0"/>
              <a:t>E→A</a:t>
            </a:r>
            <a:r>
              <a:rPr kumimoji="1" lang="zh-CN" altLang="en-US" sz="2400" dirty="0"/>
              <a:t>，</a:t>
            </a:r>
            <a:r>
              <a:rPr kumimoji="1" lang="en-US" altLang="zh-CN" sz="2400" dirty="0"/>
              <a:t>E→B</a:t>
            </a:r>
            <a:r>
              <a:rPr kumimoji="1" lang="zh-CN" altLang="en-US" sz="2400" dirty="0"/>
              <a:t>，</a:t>
            </a:r>
            <a:r>
              <a:rPr kumimoji="1" lang="en-US" altLang="zh-CN" sz="2400" dirty="0"/>
              <a:t>E→C</a:t>
            </a:r>
            <a:r>
              <a:rPr kumimoji="1" lang="zh-CN" altLang="en-US" sz="2400" dirty="0"/>
              <a:t>，</a:t>
            </a:r>
            <a:r>
              <a:rPr kumimoji="1" lang="en-US" altLang="zh-CN" sz="2400" dirty="0"/>
              <a:t>E→D</a:t>
            </a:r>
            <a:r>
              <a:rPr kumimoji="1" lang="zh-CN" altLang="en-US" sz="2400" dirty="0"/>
              <a:t>。</a:t>
            </a:r>
          </a:p>
        </p:txBody>
      </p:sp>
      <p:graphicFrame>
        <p:nvGraphicFramePr>
          <p:cNvPr id="26629" name="Object 3"/>
          <p:cNvGraphicFramePr/>
          <p:nvPr/>
        </p:nvGraphicFramePr>
        <p:xfrm>
          <a:off x="4427984" y="3610488"/>
          <a:ext cx="4639816" cy="2896617"/>
        </p:xfrm>
        <a:graphic>
          <a:graphicData uri="http://schemas.openxmlformats.org/presentationml/2006/ole">
            <mc:AlternateContent xmlns:mc="http://schemas.openxmlformats.org/markup-compatibility/2006">
              <mc:Choice xmlns:v="urn:schemas-microsoft-com:vml" Requires="v">
                <p:oleObj name="图片" r:id="rId2" imgW="3058160" imgH="1918335" progId="Word.Picture.8">
                  <p:embed/>
                </p:oleObj>
              </mc:Choice>
              <mc:Fallback>
                <p:oleObj name="图片" r:id="rId2" imgW="3058160" imgH="1918335" progId="Word.Picture.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610488"/>
                        <a:ext cx="4639816" cy="2896617"/>
                      </a:xfrm>
                      <a:prstGeom prst="rect">
                        <a:avLst/>
                      </a:prstGeom>
                      <a:solidFill>
                        <a:schemeClr val="tx1"/>
                      </a:solidFill>
                      <a:ln>
                        <a:noFill/>
                      </a:ln>
                      <a:effectLst>
                        <a:outerShdw dist="107763" dir="2700000" algn="ctr" rotWithShape="0">
                          <a:srgbClr val="808080">
                            <a:alpha val="50000"/>
                          </a:srgbClr>
                        </a:outerShdw>
                      </a:effectLst>
                    </p:spPr>
                  </p:pic>
                </p:oleObj>
              </mc:Fallback>
            </mc:AlternateContent>
          </a:graphicData>
        </a:graphic>
      </p:graphicFrame>
      <p:sp>
        <p:nvSpPr>
          <p:cNvPr id="26630" name="Rectangle 7"/>
          <p:cNvSpPr>
            <a:spLocks noGrp="1" noChangeArrowheads="1"/>
          </p:cNvSpPr>
          <p:nvPr>
            <p:ph type="title"/>
          </p:nvPr>
        </p:nvSpPr>
        <p:spPr/>
        <p:txBody>
          <a:bodyPr/>
          <a:lstStyle/>
          <a:p>
            <a:pPr eaLnBrk="1" hangingPunct="1"/>
            <a:r>
              <a:rPr lang="en-US" altLang="zh-CN" dirty="0"/>
              <a:t>(1) Problem analysis</a:t>
            </a:r>
          </a:p>
        </p:txBody>
      </p:sp>
      <p:sp>
        <p:nvSpPr>
          <p:cNvPr id="26631" name="Rectangle 6"/>
          <p:cNvSpPr>
            <a:spLocks noChangeArrowheads="1"/>
          </p:cNvSpPr>
          <p:nvPr/>
        </p:nvSpPr>
        <p:spPr bwMode="auto">
          <a:xfrm>
            <a:off x="348279" y="3716918"/>
            <a:ext cx="3887663"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t>把</a:t>
            </a:r>
            <a:r>
              <a:rPr kumimoji="1" lang="en-US" altLang="zh-CN" sz="2400" dirty="0"/>
              <a:t>A→B</a:t>
            </a:r>
            <a:r>
              <a:rPr kumimoji="1" lang="zh-CN" altLang="en-US" sz="2400" dirty="0"/>
              <a:t>简写成</a:t>
            </a:r>
            <a:r>
              <a:rPr kumimoji="1" lang="en-US" altLang="zh-CN" sz="2400" dirty="0"/>
              <a:t>AB</a:t>
            </a:r>
            <a:r>
              <a:rPr kumimoji="1" lang="zh-CN" altLang="en-US" sz="2400" dirty="0"/>
              <a:t>，用一个结点表示 ，</a:t>
            </a:r>
            <a:r>
              <a:rPr kumimoji="1" lang="zh-CN" altLang="en-US" sz="2400" u="sng" dirty="0">
                <a:solidFill>
                  <a:srgbClr val="FFFF00"/>
                </a:solidFill>
              </a:rPr>
              <a:t>在不能同时行驶的结点间画一条连线</a:t>
            </a:r>
            <a:r>
              <a:rPr kumimoji="1" lang="en-US" altLang="zh-CN" sz="2400" dirty="0"/>
              <a:t>(</a:t>
            </a:r>
            <a:r>
              <a:rPr kumimoji="1" lang="zh-CN" altLang="en-US" sz="2400" dirty="0"/>
              <a:t>表示它们互相冲突</a:t>
            </a:r>
            <a:r>
              <a:rPr kumimoji="1" lang="en-US" altLang="zh-CN" sz="2400" dirty="0"/>
              <a:t>)</a:t>
            </a:r>
            <a:r>
              <a:rPr kumimoji="1" lang="zh-CN" altLang="en-US" sz="2400" dirty="0"/>
              <a:t>，便可以得到如右图所示的表示。这样得到的表示可以称之为“图” 。</a:t>
            </a:r>
          </a:p>
        </p:txBody>
      </p:sp>
      <p:graphicFrame>
        <p:nvGraphicFramePr>
          <p:cNvPr id="8" name="Object 3"/>
          <p:cNvGraphicFramePr>
            <a:graphicFrameLocks noChangeAspect="1"/>
          </p:cNvGraphicFramePr>
          <p:nvPr/>
        </p:nvGraphicFramePr>
        <p:xfrm>
          <a:off x="5524541" y="1268413"/>
          <a:ext cx="2674392" cy="2127978"/>
        </p:xfrm>
        <a:graphic>
          <a:graphicData uri="http://schemas.openxmlformats.org/presentationml/2006/ole">
            <mc:AlternateContent xmlns:mc="http://schemas.openxmlformats.org/markup-compatibility/2006">
              <mc:Choice xmlns:v="urn:schemas-microsoft-com:vml" Requires="v">
                <p:oleObj name="图片" r:id="rId4" imgW="2437765" imgH="1645285" progId="Word.Picture.8">
                  <p:embed/>
                </p:oleObj>
              </mc:Choice>
              <mc:Fallback>
                <p:oleObj name="图片" r:id="rId4" imgW="2437765" imgH="1645285" progId="Word.Picture.8">
                  <p:embed/>
                  <p:pic>
                    <p:nvPicPr>
                      <p:cNvPr id="0" name="图片 26874"/>
                      <p:cNvPicPr>
                        <a:picLocks noChangeAspect="1" noChangeArrowheads="1"/>
                      </p:cNvPicPr>
                      <p:nvPr/>
                    </p:nvPicPr>
                    <p:blipFill>
                      <a:blip r:embed="rId5">
                        <a:extLst>
                          <a:ext uri="{28A0092B-C50C-407E-A947-70E740481C1C}">
                            <a14:useLocalDpi xmlns:a14="http://schemas.microsoft.com/office/drawing/2010/main" val="0"/>
                          </a:ext>
                        </a:extLst>
                      </a:blip>
                      <a:srcRect l="5000" t="-6770" b="-5736"/>
                      <a:stretch>
                        <a:fillRect/>
                      </a:stretch>
                    </p:blipFill>
                    <p:spPr bwMode="auto">
                      <a:xfrm>
                        <a:off x="5524541" y="1268413"/>
                        <a:ext cx="2674392" cy="2127978"/>
                      </a:xfrm>
                      <a:prstGeom prst="rect">
                        <a:avLst/>
                      </a:prstGeom>
                      <a:solidFill>
                        <a:schemeClr val="tx1"/>
                      </a:solidFill>
                      <a:ln>
                        <a:noFill/>
                      </a:ln>
                      <a:effectLst>
                        <a:outerShdw dist="107763" dir="2700000" algn="ctr" rotWithShape="0">
                          <a:srgbClr val="808080">
                            <a:alpha val="50000"/>
                          </a:srgbClr>
                        </a:outerShdw>
                      </a:effec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395536" y="548680"/>
            <a:ext cx="8496944" cy="2232248"/>
          </a:xfrm>
          <a:prstGeom prst="rect">
            <a:avLst/>
          </a:prstGeom>
          <a:solidFill>
            <a:schemeClr val="accent1">
              <a:lumMod val="5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4" name="灯片编号占位符 2"/>
          <p:cNvSpPr>
            <a:spLocks noGrp="1"/>
          </p:cNvSpPr>
          <p:nvPr>
            <p:ph type="sldNum" sz="quarter" idx="11"/>
          </p:nvPr>
        </p:nvSpPr>
        <p:spPr/>
        <p:txBody>
          <a:bodyPr/>
          <a:lstStyle/>
          <a:p>
            <a:pPr>
              <a:defRPr/>
            </a:pPr>
            <a:endParaRPr lang="en-US" altLang="zh-CN"/>
          </a:p>
          <a:p>
            <a:pPr>
              <a:defRPr/>
            </a:pPr>
            <a:fld id="{27AAD826-8741-465B-A1AA-82860944C970}" type="slidenum">
              <a:rPr lang="en-US" altLang="zh-CN"/>
              <a:t>64</a:t>
            </a:fld>
            <a:endParaRPr lang="en-US" altLang="zh-CN"/>
          </a:p>
        </p:txBody>
      </p:sp>
      <p:sp>
        <p:nvSpPr>
          <p:cNvPr id="27652" name="Rectangle 2"/>
          <p:cNvSpPr>
            <a:spLocks noChangeArrowheads="1"/>
          </p:cNvSpPr>
          <p:nvPr/>
        </p:nvSpPr>
        <p:spPr bwMode="auto">
          <a:xfrm>
            <a:off x="539750" y="685800"/>
            <a:ext cx="8058150" cy="3493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t>著名的</a:t>
            </a:r>
            <a:r>
              <a:rPr kumimoji="1" lang="zh-CN" altLang="en-US" sz="2400" b="1" dirty="0">
                <a:solidFill>
                  <a:srgbClr val="FFFF00"/>
                </a:solidFill>
              </a:rPr>
              <a:t>“着色问题”        </a:t>
            </a:r>
            <a:endParaRPr kumimoji="1" lang="en-US" altLang="zh-CN" sz="2400" b="1" dirty="0">
              <a:solidFill>
                <a:srgbClr val="FFFF00"/>
              </a:solidFill>
            </a:endParaRPr>
          </a:p>
          <a:p>
            <a:pPr>
              <a:spcBef>
                <a:spcPts val="600"/>
              </a:spcBef>
            </a:pPr>
            <a:r>
              <a:rPr kumimoji="1" lang="zh-CN" altLang="en-US" sz="2400" dirty="0"/>
              <a:t>如果把上图中的一个结点理解为一个国家，结点之间的连线看作两国有共同边界，上述问题就变成著名的“</a:t>
            </a:r>
            <a:r>
              <a:rPr kumimoji="1" lang="zh-CN" altLang="en-US" sz="2400" u="sng" dirty="0"/>
              <a:t>着色问题</a:t>
            </a:r>
            <a:r>
              <a:rPr kumimoji="1" lang="zh-CN" altLang="en-US" sz="2400" dirty="0"/>
              <a:t>”：即求出最少要几种颜色可将图中所有国家着色，使得任意两个相邻的国家颜色都不相同。</a:t>
            </a:r>
            <a:endParaRPr kumimoji="1" lang="en-US" altLang="zh-CN" sz="2400" dirty="0"/>
          </a:p>
          <a:p>
            <a:endParaRPr kumimoji="1" lang="zh-CN" altLang="en-US" sz="2400" dirty="0"/>
          </a:p>
          <a:p>
            <a:pPr eaLnBrk="0" hangingPunct="0"/>
            <a:r>
              <a:rPr kumimoji="1" lang="zh-CN" altLang="en-US" sz="2400" dirty="0"/>
              <a:t>        </a:t>
            </a:r>
            <a:endParaRPr kumimoji="1" lang="en-US" altLang="zh-CN" sz="2400" dirty="0"/>
          </a:p>
          <a:p>
            <a:pPr eaLnBrk="0" hangingPunct="0"/>
            <a:r>
              <a:rPr kumimoji="1" lang="zh-CN" altLang="en-US" sz="2400" dirty="0"/>
              <a:t>通过上面的分析，我们就获得了该交通管系统的</a:t>
            </a:r>
            <a:r>
              <a:rPr kumimoji="1" lang="zh-CN" altLang="en-US" sz="2400" b="1" u="sng" dirty="0">
                <a:solidFill>
                  <a:srgbClr val="FFFF00"/>
                </a:solidFill>
              </a:rPr>
              <a:t>数学模型</a:t>
            </a:r>
            <a:r>
              <a:rPr kumimoji="1" lang="zh-CN" altLang="en-US" sz="2400" dirty="0"/>
              <a:t>，下面就可以着手进行算法和程序的设计。</a:t>
            </a:r>
          </a:p>
        </p:txBody>
      </p:sp>
      <p:sp>
        <p:nvSpPr>
          <p:cNvPr id="27653" name="Rectangle 4"/>
          <p:cNvSpPr>
            <a:spLocks noChangeArrowheads="1"/>
          </p:cNvSpPr>
          <p:nvPr/>
        </p:nvSpPr>
        <p:spPr bwMode="auto">
          <a:xfrm>
            <a:off x="533400" y="3962400"/>
            <a:ext cx="81534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kumimoji="1" lang="en-US" altLang="zh-CN" sz="2800"/>
          </a:p>
          <a:p>
            <a:pPr eaLnBrk="0" hangingPunct="0">
              <a:spcBef>
                <a:spcPct val="50000"/>
              </a:spcBef>
            </a:pPr>
            <a:endParaRPr kumimoji="1" lang="en-US" altLang="zh-CN" sz="2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a:defRPr/>
            </a:pPr>
            <a:endParaRPr lang="en-US" altLang="zh-CN"/>
          </a:p>
          <a:p>
            <a:pPr>
              <a:defRPr/>
            </a:pPr>
            <a:fld id="{6761F3FB-E3E7-4DDC-829D-8B3020F2D2A4}" type="slidenum">
              <a:rPr lang="en-US" altLang="zh-CN"/>
              <a:t>65</a:t>
            </a:fld>
            <a:endParaRPr lang="en-US" altLang="zh-CN"/>
          </a:p>
        </p:txBody>
      </p:sp>
      <p:sp>
        <p:nvSpPr>
          <p:cNvPr id="30724" name="Rectangle 8"/>
          <p:cNvSpPr>
            <a:spLocks noChangeArrowheads="1"/>
          </p:cNvSpPr>
          <p:nvPr/>
        </p:nvSpPr>
        <p:spPr bwMode="auto">
          <a:xfrm>
            <a:off x="462554" y="1196752"/>
            <a:ext cx="8229600" cy="4308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err="1">
                <a:solidFill>
                  <a:srgbClr val="FFFF00"/>
                </a:solidFill>
              </a:rPr>
              <a:t>NEW</a:t>
            </a:r>
            <a:r>
              <a:rPr kumimoji="1" lang="en-US" altLang="zh-CN" sz="2400" baseline="-25000" dirty="0" err="1">
                <a:solidFill>
                  <a:srgbClr val="FFFF00"/>
                </a:solidFill>
              </a:rPr>
              <a:t>i</a:t>
            </a:r>
            <a:r>
              <a:rPr kumimoji="1" lang="zh-CN" altLang="en-US" sz="2400" baseline="-25000" dirty="0">
                <a:solidFill>
                  <a:srgbClr val="FFFF00"/>
                </a:solidFill>
              </a:rPr>
              <a:t> </a:t>
            </a:r>
            <a:r>
              <a:rPr kumimoji="1" lang="en-US" altLang="zh-CN" sz="2400" dirty="0">
                <a:solidFill>
                  <a:srgbClr val="FFFF00"/>
                </a:solidFill>
              </a:rPr>
              <a:t>:</a:t>
            </a:r>
            <a:r>
              <a:rPr kumimoji="1" lang="zh-CN" altLang="en-US" sz="2400" dirty="0">
                <a:solidFill>
                  <a:srgbClr val="FFFF00"/>
                </a:solidFill>
              </a:rPr>
              <a:t> </a:t>
            </a:r>
            <a:r>
              <a:rPr kumimoji="1" lang="zh-CN" altLang="en-US" sz="2400" dirty="0"/>
              <a:t>节点集合，集合内所有节点两两不冲突</a:t>
            </a:r>
            <a:endParaRPr kumimoji="1" lang="en-US" altLang="zh-CN" sz="2400" dirty="0"/>
          </a:p>
          <a:p>
            <a:pPr algn="just"/>
            <a:r>
              <a:rPr kumimoji="1" lang="en-US" altLang="zh-CN" sz="2400" dirty="0">
                <a:solidFill>
                  <a:srgbClr val="FFFF00"/>
                </a:solidFill>
              </a:rPr>
              <a:t>V</a:t>
            </a:r>
            <a:r>
              <a:rPr kumimoji="1" lang="zh-CN" altLang="en-US" sz="2400" dirty="0">
                <a:solidFill>
                  <a:srgbClr val="FFFF00"/>
                </a:solidFill>
              </a:rPr>
              <a:t>：</a:t>
            </a:r>
            <a:r>
              <a:rPr kumimoji="1" lang="zh-CN" altLang="en-US" sz="2400" dirty="0"/>
              <a:t>未分配节点集合，初始时为全部节点，结束时为空集</a:t>
            </a:r>
            <a:endParaRPr kumimoji="1" lang="en-US" altLang="zh-CN" sz="2400" dirty="0"/>
          </a:p>
          <a:p>
            <a:pPr algn="just">
              <a:spcBef>
                <a:spcPts val="1200"/>
              </a:spcBef>
            </a:pPr>
            <a:r>
              <a:rPr kumimoji="1" lang="zh-CN" altLang="en-US" sz="2400" dirty="0"/>
              <a:t>将</a:t>
            </a:r>
            <a:r>
              <a:rPr kumimoji="1" lang="en-US" altLang="zh-CN" sz="2400" dirty="0"/>
              <a:t>V</a:t>
            </a:r>
            <a:r>
              <a:rPr kumimoji="1" lang="zh-CN" altLang="en-US" sz="2400" dirty="0"/>
              <a:t>中节点逐个分配至</a:t>
            </a:r>
            <a:r>
              <a:rPr kumimoji="1" lang="en-US" altLang="zh-CN" sz="2400" dirty="0"/>
              <a:t>NEW</a:t>
            </a:r>
            <a:r>
              <a:rPr kumimoji="1" lang="en-US" altLang="zh-CN" sz="2400" baseline="-25000" dirty="0"/>
              <a:t>1</a:t>
            </a:r>
            <a:r>
              <a:rPr kumimoji="1" lang="en-US" altLang="zh-CN" sz="2400" dirty="0"/>
              <a:t>,</a:t>
            </a:r>
            <a:r>
              <a:rPr kumimoji="1" lang="zh-CN" altLang="en-US" sz="2400" dirty="0"/>
              <a:t> </a:t>
            </a:r>
            <a:r>
              <a:rPr kumimoji="1" lang="en-US" altLang="zh-CN" sz="2400" dirty="0"/>
              <a:t>NEW</a:t>
            </a:r>
            <a:r>
              <a:rPr kumimoji="1" lang="en-US" altLang="zh-CN" sz="2400" baseline="-25000" dirty="0"/>
              <a:t>2</a:t>
            </a:r>
            <a:r>
              <a:rPr kumimoji="1" lang="en-US" altLang="zh-CN" sz="2400" dirty="0"/>
              <a:t>,</a:t>
            </a:r>
            <a:r>
              <a:rPr kumimoji="1" lang="zh-CN" altLang="en-US" sz="2400" dirty="0"/>
              <a:t> </a:t>
            </a:r>
            <a:r>
              <a:rPr kumimoji="1" lang="en-US" altLang="zh-CN" sz="2400" dirty="0"/>
              <a:t>…,</a:t>
            </a:r>
            <a:r>
              <a:rPr kumimoji="1" lang="zh-CN" altLang="en-US" sz="2400" dirty="0"/>
              <a:t> </a:t>
            </a:r>
            <a:r>
              <a:rPr kumimoji="1" lang="en-US" altLang="zh-CN" sz="2400" dirty="0" err="1"/>
              <a:t>NEW</a:t>
            </a:r>
            <a:r>
              <a:rPr kumimoji="1" lang="en-US" altLang="zh-CN" sz="2400" baseline="-25000" dirty="0" err="1"/>
              <a:t>k</a:t>
            </a:r>
            <a:r>
              <a:rPr kumimoji="1" lang="zh-CN" altLang="en-US" sz="2400" dirty="0"/>
              <a:t>（</a:t>
            </a:r>
            <a:r>
              <a:rPr kumimoji="1" lang="zh-CN" altLang="en-US" sz="2400" dirty="0">
                <a:solidFill>
                  <a:srgbClr val="FFFF00"/>
                </a:solidFill>
              </a:rPr>
              <a:t>贪心法</a:t>
            </a:r>
            <a:r>
              <a:rPr kumimoji="1" lang="zh-CN" altLang="en-US" sz="2400" dirty="0"/>
              <a:t>）</a:t>
            </a:r>
            <a:endParaRPr kumimoji="1" lang="en-US" altLang="zh-CN" sz="2400" dirty="0"/>
          </a:p>
          <a:p>
            <a:pPr algn="ctr"/>
            <a:r>
              <a:rPr kumimoji="1" lang="zh-CN" altLang="en-US" sz="2400" dirty="0"/>
              <a:t> </a:t>
            </a:r>
          </a:p>
          <a:p>
            <a:pPr algn="just"/>
            <a:r>
              <a:rPr kumimoji="1" lang="en-US" altLang="zh-CN" sz="2400" dirty="0"/>
              <a:t>while</a:t>
            </a:r>
            <a:r>
              <a:rPr kumimoji="1" lang="zh-CN" altLang="en-US" sz="2400" dirty="0"/>
              <a:t> 集合</a:t>
            </a:r>
            <a:r>
              <a:rPr kumimoji="1" lang="en-US" altLang="zh-CN" sz="2400" dirty="0"/>
              <a:t>V</a:t>
            </a:r>
            <a:r>
              <a:rPr kumimoji="1" lang="zh-CN" altLang="en-US" sz="2400" dirty="0"/>
              <a:t>非空</a:t>
            </a:r>
            <a:endParaRPr kumimoji="1" lang="en-US" altLang="zh-CN" sz="2400" dirty="0"/>
          </a:p>
          <a:p>
            <a:pPr algn="just"/>
            <a:r>
              <a:rPr kumimoji="1" lang="zh-CN" altLang="en-US" sz="2400" dirty="0"/>
              <a:t>    置</a:t>
            </a:r>
            <a:r>
              <a:rPr kumimoji="1" lang="en-US" altLang="zh-CN" sz="2400" dirty="0" err="1"/>
              <a:t>NEW</a:t>
            </a:r>
            <a:r>
              <a:rPr kumimoji="1" lang="en-US" altLang="zh-CN" sz="2400" baseline="-25000" dirty="0" err="1"/>
              <a:t>i</a:t>
            </a:r>
            <a:r>
              <a:rPr kumimoji="1" lang="zh-CN" altLang="en-US" sz="2400" dirty="0"/>
              <a:t>为空集合</a:t>
            </a:r>
            <a:r>
              <a:rPr kumimoji="1" lang="en-US" altLang="zh-CN" sz="2400" dirty="0"/>
              <a:t>;</a:t>
            </a:r>
          </a:p>
          <a:p>
            <a:pPr algn="just"/>
            <a:r>
              <a:rPr kumimoji="1" lang="zh-CN" altLang="en-US" sz="2400" dirty="0"/>
              <a:t>　    </a:t>
            </a:r>
            <a:r>
              <a:rPr kumimoji="1" lang="en-US" altLang="zh-CN" sz="2400" dirty="0"/>
              <a:t>for </a:t>
            </a:r>
            <a:r>
              <a:rPr kumimoji="1" lang="zh-CN" altLang="en-US" sz="2400" dirty="0"/>
              <a:t>每个</a:t>
            </a:r>
            <a:r>
              <a:rPr kumimoji="1" lang="en-US" altLang="zh-CN" sz="2400" dirty="0"/>
              <a:t>v </a:t>
            </a:r>
            <a:r>
              <a:rPr kumimoji="1" lang="en-US" altLang="zh-CN" sz="2400" dirty="0">
                <a:sym typeface="Symbol" panose="05050102010706020507" pitchFamily="18" charset="2"/>
              </a:rPr>
              <a:t></a:t>
            </a:r>
            <a:r>
              <a:rPr kumimoji="1" lang="en-US" altLang="zh-CN" sz="2400" dirty="0"/>
              <a:t> V </a:t>
            </a:r>
          </a:p>
          <a:p>
            <a:pPr algn="just"/>
            <a:r>
              <a:rPr kumimoji="1" lang="zh-CN" altLang="en-US" sz="2400" dirty="0"/>
              <a:t>　    　</a:t>
            </a:r>
            <a:r>
              <a:rPr kumimoji="1" lang="en-US" altLang="zh-CN" sz="2400" dirty="0"/>
              <a:t>if  v</a:t>
            </a:r>
            <a:r>
              <a:rPr kumimoji="1" lang="zh-CN" altLang="en-US" sz="2400" dirty="0"/>
              <a:t>与</a:t>
            </a:r>
            <a:r>
              <a:rPr kumimoji="1" lang="en-US" altLang="zh-CN" sz="2400" dirty="0" err="1"/>
              <a:t>NEW</a:t>
            </a:r>
            <a:r>
              <a:rPr kumimoji="1" lang="en-US" altLang="zh-CN" sz="2400" baseline="-25000" dirty="0" err="1"/>
              <a:t>i</a:t>
            </a:r>
            <a:r>
              <a:rPr kumimoji="1" lang="zh-CN" altLang="en-US" sz="2400" dirty="0"/>
              <a:t>中所有结点间都没有边</a:t>
            </a:r>
          </a:p>
          <a:p>
            <a:pPr algn="just"/>
            <a:r>
              <a:rPr kumimoji="1" lang="zh-CN" altLang="en-US" sz="2400" dirty="0"/>
              <a:t>　　    　　从</a:t>
            </a:r>
            <a:r>
              <a:rPr kumimoji="1" lang="en-US" altLang="zh-CN" sz="2400" dirty="0"/>
              <a:t>V</a:t>
            </a:r>
            <a:r>
              <a:rPr kumimoji="1" lang="zh-CN" altLang="en-US" sz="2400" dirty="0"/>
              <a:t>中去掉</a:t>
            </a:r>
            <a:r>
              <a:rPr kumimoji="1" lang="en-US" altLang="zh-CN" sz="2400" dirty="0"/>
              <a:t>v ;  </a:t>
            </a:r>
          </a:p>
          <a:p>
            <a:pPr algn="just"/>
            <a:r>
              <a:rPr kumimoji="1" lang="zh-CN" altLang="en-US" sz="2400" dirty="0"/>
              <a:t>                  将</a:t>
            </a:r>
            <a:r>
              <a:rPr kumimoji="1" lang="en-US" altLang="zh-CN" sz="2400" dirty="0"/>
              <a:t>v</a:t>
            </a:r>
            <a:r>
              <a:rPr kumimoji="1" lang="zh-CN" altLang="en-US" sz="2400" dirty="0"/>
              <a:t>加入</a:t>
            </a:r>
            <a:r>
              <a:rPr kumimoji="1" lang="en-US" altLang="zh-CN" sz="2400" dirty="0"/>
              <a:t>NEW ; </a:t>
            </a:r>
          </a:p>
          <a:p>
            <a:pPr algn="just"/>
            <a:r>
              <a:rPr kumimoji="1" lang="zh-CN" altLang="en-US" sz="2400" dirty="0"/>
              <a:t>    输出</a:t>
            </a:r>
            <a:r>
              <a:rPr kumimoji="1" lang="en-US" altLang="zh-CN" sz="2400" dirty="0" err="1"/>
              <a:t>NEW</a:t>
            </a:r>
            <a:r>
              <a:rPr kumimoji="1" lang="en-US" altLang="zh-CN" sz="2400" baseline="-25000" dirty="0" err="1"/>
              <a:t>i</a:t>
            </a:r>
            <a:r>
              <a:rPr kumimoji="1" lang="zh-CN" altLang="en-US" sz="2400" dirty="0"/>
              <a:t>中所有节点</a:t>
            </a:r>
            <a:endParaRPr kumimoji="1" lang="en-US" altLang="zh-CN" sz="2400" dirty="0"/>
          </a:p>
        </p:txBody>
      </p:sp>
      <p:sp>
        <p:nvSpPr>
          <p:cNvPr id="6" name="Rectangle 7"/>
          <p:cNvSpPr txBox="1">
            <a:spLocks noChangeArrowheads="1"/>
          </p:cNvSpPr>
          <p:nvPr/>
        </p:nvSpPr>
        <p:spPr>
          <a:xfrm>
            <a:off x="457200" y="277813"/>
            <a:ext cx="8229600" cy="1139825"/>
          </a:xfrm>
          <a:prstGeom prst="rect">
            <a:avLst/>
          </a:prstGeom>
        </p:spPr>
        <p:txBody>
          <a:bodyPr/>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a:lstStyle>
          <a:p>
            <a:pPr eaLnBrk="1" hangingPunct="1"/>
            <a:r>
              <a:rPr lang="en-US" altLang="zh-CN" kern="0" dirty="0"/>
              <a:t>(2) Algorithm</a:t>
            </a:r>
          </a:p>
        </p:txBody>
      </p:sp>
      <p:sp>
        <p:nvSpPr>
          <p:cNvPr id="2" name="矩形 1"/>
          <p:cNvSpPr/>
          <p:nvPr/>
        </p:nvSpPr>
        <p:spPr>
          <a:xfrm>
            <a:off x="35496" y="5849831"/>
            <a:ext cx="9144000" cy="584775"/>
          </a:xfrm>
          <a:prstGeom prst="rect">
            <a:avLst/>
          </a:prstGeom>
        </p:spPr>
        <p:txBody>
          <a:bodyPr wrap="square">
            <a:spAutoFit/>
          </a:bodyPr>
          <a:lstStyle/>
          <a:p>
            <a:r>
              <a:rPr lang="en-US" altLang="zh-CN" sz="3200" kern="0" dirty="0">
                <a:solidFill>
                  <a:srgbClr val="FFFF00"/>
                </a:solidFill>
              </a:rPr>
              <a:t>(3)</a:t>
            </a:r>
            <a:r>
              <a:rPr lang="zh-CN" altLang="en-US" sz="3200" kern="0" dirty="0">
                <a:solidFill>
                  <a:srgbClr val="FFFF00"/>
                </a:solidFill>
              </a:rPr>
              <a:t> </a:t>
            </a:r>
            <a:r>
              <a:rPr lang="en-US" altLang="zh-CN" sz="3200" kern="0" dirty="0">
                <a:solidFill>
                  <a:srgbClr val="FFFF00"/>
                </a:solidFill>
              </a:rPr>
              <a:t>Programming</a:t>
            </a:r>
            <a:r>
              <a:rPr lang="zh-CN" altLang="en-US" sz="3200" kern="0" dirty="0">
                <a:solidFill>
                  <a:srgbClr val="FFFF00"/>
                </a:solidFill>
              </a:rPr>
              <a:t> </a:t>
            </a:r>
            <a:r>
              <a:rPr lang="en-US" altLang="zh-CN" sz="3200" kern="0" dirty="0">
                <a:solidFill>
                  <a:srgbClr val="FFFF00"/>
                </a:solidFill>
              </a:rPr>
              <a:t>&amp;</a:t>
            </a:r>
            <a:r>
              <a:rPr lang="zh-CN" altLang="en-US" sz="3200" kern="0" dirty="0">
                <a:solidFill>
                  <a:srgbClr val="FFFF00"/>
                </a:solidFill>
              </a:rPr>
              <a:t> </a:t>
            </a:r>
            <a:r>
              <a:rPr lang="en-US" altLang="zh-CN" sz="3200" kern="0" dirty="0">
                <a:solidFill>
                  <a:srgbClr val="FFFF00"/>
                </a:solidFill>
              </a:rPr>
              <a:t>(4)</a:t>
            </a:r>
            <a:r>
              <a:rPr lang="zh-CN" altLang="en-US" sz="3200" kern="0" dirty="0">
                <a:solidFill>
                  <a:srgbClr val="FFFF00"/>
                </a:solidFill>
              </a:rPr>
              <a:t> </a:t>
            </a:r>
            <a:r>
              <a:rPr lang="en-US" altLang="zh-CN" sz="3200" dirty="0">
                <a:solidFill>
                  <a:srgbClr val="FFFF00"/>
                </a:solidFill>
              </a:rPr>
              <a:t>Testing and</a:t>
            </a:r>
            <a:r>
              <a:rPr lang="zh-CN" altLang="en-US" sz="3200" dirty="0">
                <a:solidFill>
                  <a:srgbClr val="FFFF00"/>
                </a:solidFill>
              </a:rPr>
              <a:t> </a:t>
            </a:r>
            <a:r>
              <a:rPr lang="en-US" altLang="zh-CN" sz="3200" dirty="0">
                <a:solidFill>
                  <a:srgbClr val="FFFF00"/>
                </a:solidFill>
              </a:rPr>
              <a:t>Maintenance </a:t>
            </a:r>
          </a:p>
        </p:txBody>
      </p:sp>
      <p:sp>
        <p:nvSpPr>
          <p:cNvPr id="3" name="矩形 2"/>
          <p:cNvSpPr/>
          <p:nvPr/>
        </p:nvSpPr>
        <p:spPr bwMode="auto">
          <a:xfrm>
            <a:off x="1979712" y="4293096"/>
            <a:ext cx="2160240" cy="792088"/>
          </a:xfrm>
          <a:prstGeom prst="rect">
            <a:avLst/>
          </a:prstGeom>
          <a:noFill/>
          <a:ln w="19050" cap="flat" cmpd="sng" algn="ctr">
            <a:solidFill>
              <a:srgbClr val="FFC0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0" name="矩形 9"/>
          <p:cNvSpPr/>
          <p:nvPr/>
        </p:nvSpPr>
        <p:spPr bwMode="auto">
          <a:xfrm>
            <a:off x="863588" y="3228809"/>
            <a:ext cx="2484276" cy="416215"/>
          </a:xfrm>
          <a:prstGeom prst="rect">
            <a:avLst/>
          </a:prstGeom>
          <a:noFill/>
          <a:ln w="19050" cap="flat" cmpd="sng" algn="ctr">
            <a:solidFill>
              <a:srgbClr val="FFC0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7" name="文本框 6"/>
          <p:cNvSpPr txBox="1"/>
          <p:nvPr/>
        </p:nvSpPr>
        <p:spPr>
          <a:xfrm>
            <a:off x="3347864" y="3201275"/>
            <a:ext cx="1800200" cy="461665"/>
          </a:xfrm>
          <a:prstGeom prst="rect">
            <a:avLst/>
          </a:prstGeom>
          <a:noFill/>
        </p:spPr>
        <p:txBody>
          <a:bodyPr wrap="square" rtlCol="0">
            <a:spAutoFit/>
          </a:bodyPr>
          <a:lstStyle/>
          <a:p>
            <a:r>
              <a:rPr kumimoji="1" lang="zh-CN" altLang="en-US" sz="2400" dirty="0">
                <a:solidFill>
                  <a:srgbClr val="FFC000"/>
                </a:solidFill>
              </a:rPr>
              <a:t>创建集合</a:t>
            </a:r>
          </a:p>
        </p:txBody>
      </p:sp>
      <p:sp>
        <p:nvSpPr>
          <p:cNvPr id="12" name="文本框 11"/>
          <p:cNvSpPr txBox="1"/>
          <p:nvPr/>
        </p:nvSpPr>
        <p:spPr>
          <a:xfrm>
            <a:off x="4139952" y="4495951"/>
            <a:ext cx="4176464" cy="461665"/>
          </a:xfrm>
          <a:prstGeom prst="rect">
            <a:avLst/>
          </a:prstGeom>
          <a:noFill/>
        </p:spPr>
        <p:txBody>
          <a:bodyPr wrap="square" rtlCol="0">
            <a:spAutoFit/>
          </a:bodyPr>
          <a:lstStyle/>
          <a:p>
            <a:r>
              <a:rPr kumimoji="1" lang="zh-CN" altLang="en-US" sz="2400" dirty="0">
                <a:solidFill>
                  <a:srgbClr val="FFC000"/>
                </a:solidFill>
              </a:rPr>
              <a:t>集合中节点的插入和删除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7"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a:defRPr/>
            </a:pPr>
            <a:endParaRPr lang="en-US" altLang="zh-CN"/>
          </a:p>
          <a:p>
            <a:pPr>
              <a:defRPr/>
            </a:pPr>
            <a:fld id="{9C62C3E3-A15A-4B10-85F0-0B3F826485A8}" type="slidenum">
              <a:rPr lang="en-US" altLang="zh-CN"/>
              <a:t>66</a:t>
            </a:fld>
            <a:endParaRPr lang="en-US" altLang="zh-CN"/>
          </a:p>
        </p:txBody>
      </p:sp>
      <p:sp>
        <p:nvSpPr>
          <p:cNvPr id="31748" name="Rectangle 3"/>
          <p:cNvSpPr>
            <a:spLocks noChangeArrowheads="1"/>
          </p:cNvSpPr>
          <p:nvPr/>
        </p:nvSpPr>
        <p:spPr bwMode="auto">
          <a:xfrm>
            <a:off x="762000" y="762000"/>
            <a:ext cx="7848600" cy="5262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rgbClr val="FFC000"/>
                </a:solidFill>
              </a:rPr>
              <a:t>       创建集合、集合中节点的插入和删除的情况，</a:t>
            </a:r>
            <a:r>
              <a:rPr kumimoji="1" lang="zh-CN" altLang="en-US" sz="2800" dirty="0">
                <a:latin typeface="Times New Roman" panose="02020503050405090304" pitchFamily="18" charset="0"/>
              </a:rPr>
              <a:t>有了这些结构和操作，程序的实现非常简单。</a:t>
            </a:r>
          </a:p>
          <a:p>
            <a:endParaRPr kumimoji="1" lang="zh-CN" altLang="en-US" sz="2800" dirty="0">
              <a:latin typeface="Times New Roman" panose="02020503050405090304" pitchFamily="18" charset="0"/>
            </a:endParaRPr>
          </a:p>
          <a:p>
            <a:pPr algn="just"/>
            <a:r>
              <a:rPr kumimoji="1" lang="zh-CN" altLang="en-US" sz="2800" dirty="0">
                <a:latin typeface="Times New Roman" panose="02020503050405090304" pitchFamily="18" charset="0"/>
              </a:rPr>
              <a:t>        但是，常见程序设计语言并不直接支持图和集合等数据结构，通常只提供了一些基本数据类型</a:t>
            </a:r>
            <a:r>
              <a:rPr kumimoji="1" lang="en-US" altLang="zh-CN" sz="2800" dirty="0">
                <a:latin typeface="Times New Roman" panose="02020503050405090304" pitchFamily="18" charset="0"/>
              </a:rPr>
              <a:t>(</a:t>
            </a:r>
            <a:r>
              <a:rPr kumimoji="1" lang="zh-CN" altLang="en-US" sz="2800" dirty="0">
                <a:latin typeface="Times New Roman" panose="02020503050405090304" pitchFamily="18" charset="0"/>
              </a:rPr>
              <a:t>例如整数、实数、字符等</a:t>
            </a:r>
            <a:r>
              <a:rPr kumimoji="1" lang="en-US" altLang="zh-CN" sz="2800" dirty="0">
                <a:latin typeface="Times New Roman" panose="02020503050405090304" pitchFamily="18" charset="0"/>
              </a:rPr>
              <a:t>)</a:t>
            </a:r>
            <a:r>
              <a:rPr kumimoji="1" lang="zh-CN" altLang="en-US" sz="2800" dirty="0">
                <a:latin typeface="Times New Roman" panose="02020503050405090304" pitchFamily="18" charset="0"/>
              </a:rPr>
              <a:t>和一些数据构造手段</a:t>
            </a:r>
            <a:r>
              <a:rPr kumimoji="1" lang="en-US" altLang="zh-CN" sz="2800" dirty="0">
                <a:latin typeface="Times New Roman" panose="02020503050405090304" pitchFamily="18" charset="0"/>
              </a:rPr>
              <a:t>(</a:t>
            </a:r>
            <a:r>
              <a:rPr kumimoji="1" lang="zh-CN" altLang="en-US" sz="2800" dirty="0">
                <a:latin typeface="Times New Roman" panose="02020503050405090304" pitchFamily="18" charset="0"/>
              </a:rPr>
              <a:t>例如数组、记录、指针等</a:t>
            </a:r>
            <a:r>
              <a:rPr kumimoji="1" lang="en-US" altLang="zh-CN" sz="2800" dirty="0">
                <a:latin typeface="Times New Roman" panose="02020503050405090304" pitchFamily="18" charset="0"/>
              </a:rPr>
              <a:t>)</a:t>
            </a:r>
            <a:r>
              <a:rPr kumimoji="1" lang="zh-CN" altLang="en-US" sz="2800" dirty="0">
                <a:latin typeface="Times New Roman" panose="02020503050405090304" pitchFamily="18" charset="0"/>
              </a:rPr>
              <a:t>。</a:t>
            </a:r>
            <a:r>
              <a:rPr kumimoji="1" lang="zh-CN" altLang="en-US" sz="2800" u="sng" dirty="0">
                <a:solidFill>
                  <a:srgbClr val="FFFF00"/>
                </a:solidFill>
                <a:latin typeface="Times New Roman" panose="02020503050405090304" pitchFamily="18" charset="0"/>
              </a:rPr>
              <a:t>要解决这个计算问题，我们必须自己用选定的语言所提供的机制实现这些结构</a:t>
            </a:r>
            <a:r>
              <a:rPr kumimoji="1" lang="en-US" altLang="zh-CN" sz="2800" u="sng" dirty="0">
                <a:solidFill>
                  <a:srgbClr val="FFFF00"/>
                </a:solidFill>
                <a:latin typeface="Times New Roman" panose="02020503050405090304" pitchFamily="18" charset="0"/>
              </a:rPr>
              <a:t>(</a:t>
            </a:r>
            <a:r>
              <a:rPr kumimoji="1" lang="zh-CN" altLang="en-US" sz="2800" u="sng" dirty="0">
                <a:solidFill>
                  <a:srgbClr val="FFFF00"/>
                </a:solidFill>
                <a:latin typeface="Times New Roman" panose="02020503050405090304" pitchFamily="18" charset="0"/>
              </a:rPr>
              <a:t>集合、图等</a:t>
            </a:r>
            <a:r>
              <a:rPr kumimoji="1" lang="en-US" altLang="zh-CN" sz="2800" u="sng" dirty="0">
                <a:solidFill>
                  <a:srgbClr val="FFFF00"/>
                </a:solidFill>
                <a:latin typeface="Times New Roman" panose="02020503050405090304" pitchFamily="18" charset="0"/>
              </a:rPr>
              <a:t>)</a:t>
            </a:r>
            <a:r>
              <a:rPr kumimoji="1" lang="zh-CN" altLang="en-US" sz="2800" u="sng" dirty="0">
                <a:solidFill>
                  <a:srgbClr val="FFFF00"/>
                </a:solidFill>
                <a:latin typeface="Times New Roman" panose="02020503050405090304" pitchFamily="18" charset="0"/>
              </a:rPr>
              <a:t>和操作</a:t>
            </a:r>
            <a:r>
              <a:rPr kumimoji="1" lang="en-US" altLang="zh-CN" sz="2800" dirty="0">
                <a:solidFill>
                  <a:srgbClr val="FFFF00"/>
                </a:solidFill>
                <a:latin typeface="Times New Roman" panose="02020503050405090304" pitchFamily="18" charset="0"/>
              </a:rPr>
              <a:t>(</a:t>
            </a:r>
            <a:r>
              <a:rPr kumimoji="1" lang="zh-CN" altLang="en-US" sz="2800" dirty="0">
                <a:solidFill>
                  <a:srgbClr val="FFFF00"/>
                </a:solidFill>
                <a:latin typeface="Times New Roman" panose="02020503050405090304" pitchFamily="18" charset="0"/>
              </a:rPr>
              <a:t>对集合的元素增删、对图的边的判断等</a:t>
            </a:r>
            <a:r>
              <a:rPr kumimoji="1" lang="en-US" altLang="zh-CN" sz="2800" dirty="0">
                <a:solidFill>
                  <a:srgbClr val="FFFF00"/>
                </a:solidFill>
                <a:latin typeface="Times New Roman" panose="02020503050405090304" pitchFamily="18" charset="0"/>
              </a:rPr>
              <a:t>)</a:t>
            </a:r>
          </a:p>
          <a:p>
            <a:pPr algn="just"/>
            <a:endParaRPr kumimoji="1" lang="en-US" altLang="zh-CN" sz="2800" dirty="0">
              <a:latin typeface="Times New Roman" panose="02020503050405090304" pitchFamily="18" charset="0"/>
            </a:endParaRPr>
          </a:p>
          <a:p>
            <a:pPr algn="just"/>
            <a:r>
              <a:rPr kumimoji="1" lang="zh-CN" altLang="en-US" sz="2800" dirty="0">
                <a:latin typeface="Times New Roman" panose="02020503050405090304" pitchFamily="18" charset="0"/>
              </a:rPr>
              <a:t>        这些正是本课程将要讨论的基本内容。</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C79A49FB-31CC-4C56-944E-D3BEEFE36878}" type="slidenum">
              <a:rPr lang="en-US" altLang="zh-CN"/>
              <a:t>67</a:t>
            </a:fld>
            <a:endParaRPr lang="en-US" altLang="zh-CN"/>
          </a:p>
        </p:txBody>
      </p:sp>
      <p:sp>
        <p:nvSpPr>
          <p:cNvPr id="12292" name="Rectangle 3"/>
          <p:cNvSpPr>
            <a:spLocks noGrp="1" noChangeArrowheads="1"/>
          </p:cNvSpPr>
          <p:nvPr>
            <p:ph type="title"/>
          </p:nvPr>
        </p:nvSpPr>
        <p:spPr/>
        <p:txBody>
          <a:bodyPr/>
          <a:lstStyle/>
          <a:p>
            <a:pPr eaLnBrk="1" hangingPunct="1"/>
            <a:r>
              <a:rPr lang="en-US" altLang="zh-CN"/>
              <a:t>Contents</a:t>
            </a:r>
          </a:p>
        </p:txBody>
      </p:sp>
      <p:sp>
        <p:nvSpPr>
          <p:cNvPr id="12293" name="Rectangle 5"/>
          <p:cNvSpPr>
            <a:spLocks noGrp="1" noChangeArrowheads="1"/>
          </p:cNvSpPr>
          <p:nvPr>
            <p:ph type="body" idx="1"/>
          </p:nvPr>
        </p:nvSpPr>
        <p:spPr/>
        <p:txBody>
          <a:bodyPr/>
          <a:lstStyle/>
          <a:p>
            <a:pPr eaLnBrk="1" hangingPunct="1">
              <a:lnSpc>
                <a:spcPct val="90000"/>
              </a:lnSpc>
            </a:pPr>
            <a:r>
              <a:rPr lang="en-US" altLang="zh-CN" dirty="0">
                <a:latin typeface="Arial" panose="020B0604020202090204" pitchFamily="34" charset="0"/>
              </a:rPr>
              <a:t>1.1 Data Structure</a:t>
            </a:r>
          </a:p>
          <a:p>
            <a:pPr eaLnBrk="1" hangingPunct="1">
              <a:lnSpc>
                <a:spcPct val="90000"/>
              </a:lnSpc>
            </a:pPr>
            <a:r>
              <a:rPr lang="en-US" altLang="zh-CN" dirty="0">
                <a:latin typeface="Arial" panose="020B0604020202090204" pitchFamily="34" charset="0"/>
              </a:rPr>
              <a:t>1.2 Abstract Data Type (ADT) </a:t>
            </a:r>
          </a:p>
          <a:p>
            <a:pPr eaLnBrk="1" hangingPunct="1">
              <a:lnSpc>
                <a:spcPct val="90000"/>
              </a:lnSpc>
            </a:pPr>
            <a:r>
              <a:rPr lang="en-US" altLang="zh-CN" dirty="0">
                <a:latin typeface="Arial" panose="020B0604020202090204" pitchFamily="34" charset="0"/>
              </a:rPr>
              <a:t>1.3 Problem Solving</a:t>
            </a:r>
          </a:p>
          <a:p>
            <a:pPr eaLnBrk="1" hangingPunct="1">
              <a:lnSpc>
                <a:spcPct val="90000"/>
              </a:lnSpc>
            </a:pPr>
            <a:r>
              <a:rPr lang="en-US" altLang="zh-CN" dirty="0">
                <a:solidFill>
                  <a:srgbClr val="FFFF00"/>
                </a:solidFill>
                <a:latin typeface="Arial" panose="020B0604020202090204" pitchFamily="34" charset="0"/>
                <a:sym typeface="+mn-ea"/>
              </a:rPr>
              <a:t>1.4 Algorithm Efficiency Analysis</a:t>
            </a:r>
            <a:endParaRPr lang="en-US" altLang="zh-CN" dirty="0">
              <a:solidFill>
                <a:srgbClr val="FFFF00"/>
              </a:solidFill>
              <a:latin typeface="Arial" panose="020B0604020202090204" pitchFamily="34" charset="0"/>
            </a:endParaRPr>
          </a:p>
          <a:p>
            <a:pPr eaLnBrk="1" hangingPunct="1">
              <a:lnSpc>
                <a:spcPct val="90000"/>
              </a:lnSpc>
            </a:pPr>
            <a:r>
              <a:rPr lang="en-US" altLang="zh-CN" dirty="0">
                <a:latin typeface="Arial" panose="020B0604020202090204" pitchFamily="34" charset="0"/>
              </a:rPr>
              <a:t>Reviews of C language</a:t>
            </a:r>
          </a:p>
          <a:p>
            <a:pPr eaLnBrk="1" hangingPunct="1">
              <a:lnSpc>
                <a:spcPct val="90000"/>
              </a:lnSpc>
            </a:pPr>
            <a:r>
              <a:rPr lang="en-US" altLang="zh-CN" dirty="0">
                <a:latin typeface="Arial" panose="020B0604020202090204" pitchFamily="34" charset="0"/>
              </a:rPr>
              <a:t>Conclusion</a:t>
            </a:r>
          </a:p>
        </p:txBody>
      </p:sp>
      <p:sp>
        <p:nvSpPr>
          <p:cNvPr id="2" name="三角形 1"/>
          <p:cNvSpPr/>
          <p:nvPr/>
        </p:nvSpPr>
        <p:spPr bwMode="auto">
          <a:xfrm>
            <a:off x="4355976" y="1772816"/>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7" name="三角形 6"/>
          <p:cNvSpPr/>
          <p:nvPr/>
        </p:nvSpPr>
        <p:spPr bwMode="auto">
          <a:xfrm>
            <a:off x="6409184" y="2276872"/>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8" name="三角形 7"/>
          <p:cNvSpPr/>
          <p:nvPr/>
        </p:nvSpPr>
        <p:spPr bwMode="auto">
          <a:xfrm>
            <a:off x="6876256" y="2275125"/>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9" name="三角形 8"/>
          <p:cNvSpPr/>
          <p:nvPr/>
        </p:nvSpPr>
        <p:spPr bwMode="auto">
          <a:xfrm>
            <a:off x="7007107" y="3356992"/>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971600" y="4797152"/>
            <a:ext cx="5688632" cy="1512168"/>
          </a:xfrm>
          <a:prstGeom prst="rect">
            <a:avLst/>
          </a:prstGeom>
          <a:solidFill>
            <a:schemeClr val="accent1">
              <a:lumMod val="5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4" name="灯片编号占位符 4"/>
          <p:cNvSpPr>
            <a:spLocks noGrp="1"/>
          </p:cNvSpPr>
          <p:nvPr>
            <p:ph type="sldNum" sz="quarter" idx="11"/>
          </p:nvPr>
        </p:nvSpPr>
        <p:spPr/>
        <p:txBody>
          <a:bodyPr/>
          <a:lstStyle/>
          <a:p>
            <a:pPr>
              <a:defRPr/>
            </a:pPr>
            <a:endParaRPr lang="en-US" altLang="zh-CN"/>
          </a:p>
          <a:p>
            <a:pPr>
              <a:defRPr/>
            </a:pPr>
            <a:fld id="{7C492A59-4555-4672-B081-6DBD9834772E}" type="slidenum">
              <a:rPr lang="en-US" altLang="zh-CN"/>
              <a:t>68</a:t>
            </a:fld>
            <a:endParaRPr lang="en-US" altLang="zh-CN"/>
          </a:p>
        </p:txBody>
      </p:sp>
      <p:sp>
        <p:nvSpPr>
          <p:cNvPr id="67588" name="Rectangle 8"/>
          <p:cNvSpPr>
            <a:spLocks noGrp="1" noChangeArrowheads="1"/>
          </p:cNvSpPr>
          <p:nvPr>
            <p:ph type="title"/>
          </p:nvPr>
        </p:nvSpPr>
        <p:spPr/>
        <p:txBody>
          <a:bodyPr/>
          <a:lstStyle/>
          <a:p>
            <a:pPr eaLnBrk="1" hangingPunct="1"/>
            <a:r>
              <a:rPr lang="en-US" altLang="zh-CN" sz="4000" dirty="0"/>
              <a:t>1.4 Algorithm efficiency analysis</a:t>
            </a:r>
          </a:p>
        </p:txBody>
      </p:sp>
      <p:sp>
        <p:nvSpPr>
          <p:cNvPr id="67589" name="Rectangle 12"/>
          <p:cNvSpPr>
            <a:spLocks noGrp="1" noChangeArrowheads="1"/>
          </p:cNvSpPr>
          <p:nvPr>
            <p:ph type="body" idx="1"/>
          </p:nvPr>
        </p:nvSpPr>
        <p:spPr>
          <a:xfrm>
            <a:off x="455294" y="1417638"/>
            <a:ext cx="8226425" cy="4570412"/>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ct val="80000"/>
              </a:lnSpc>
              <a:buFont typeface="Wingdings" panose="05000000000000000000" pitchFamily="2" charset="2"/>
              <a:buNone/>
            </a:pPr>
            <a:r>
              <a:rPr lang="en-US" altLang="zh-CN" sz="2800" dirty="0">
                <a:latin typeface="Helvetica" pitchFamily="34" charset="0"/>
              </a:rPr>
              <a:t>There are often many</a:t>
            </a:r>
            <a:r>
              <a:rPr lang="zh-CN" altLang="en-US" sz="2800" dirty="0">
                <a:latin typeface="Helvetica" pitchFamily="34" charset="0"/>
              </a:rPr>
              <a:t> </a:t>
            </a:r>
            <a:r>
              <a:rPr lang="en-US" altLang="zh-CN" sz="2800" dirty="0">
                <a:latin typeface="Helvetica" pitchFamily="34" charset="0"/>
              </a:rPr>
              <a:t>algorithms to solve a problem. How do we choose from them?</a:t>
            </a:r>
          </a:p>
          <a:p>
            <a:pPr marL="0" indent="0" eaLnBrk="1" hangingPunct="1">
              <a:lnSpc>
                <a:spcPct val="30000"/>
              </a:lnSpc>
              <a:buFont typeface="Wingdings" panose="05000000000000000000" pitchFamily="2" charset="2"/>
              <a:buNone/>
            </a:pPr>
            <a:endParaRPr lang="en-US" altLang="zh-CN" sz="2800" dirty="0">
              <a:latin typeface="Helvetica" pitchFamily="34" charset="0"/>
            </a:endParaRPr>
          </a:p>
          <a:p>
            <a:pPr marL="0" indent="0" eaLnBrk="1" hangingPunct="1">
              <a:lnSpc>
                <a:spcPct val="80000"/>
              </a:lnSpc>
              <a:buFont typeface="Wingdings" panose="05000000000000000000" pitchFamily="2" charset="2"/>
              <a:buNone/>
            </a:pPr>
            <a:r>
              <a:rPr lang="en-US" altLang="zh-CN" sz="2800" dirty="0">
                <a:latin typeface="Helvetica" pitchFamily="34" charset="0"/>
              </a:rPr>
              <a:t>Two (sometimes </a:t>
            </a:r>
            <a:r>
              <a:rPr lang="en-US" altLang="zh-CN" sz="2800" dirty="0">
                <a:solidFill>
                  <a:srgbClr val="FFC000"/>
                </a:solidFill>
                <a:latin typeface="Helvetica" pitchFamily="34" charset="0"/>
              </a:rPr>
              <a:t>conflicting</a:t>
            </a:r>
            <a:r>
              <a:rPr lang="en-US" altLang="zh-CN" sz="2800" dirty="0">
                <a:latin typeface="Helvetica" pitchFamily="34" charset="0"/>
              </a:rPr>
              <a:t>) goals.</a:t>
            </a:r>
          </a:p>
          <a:p>
            <a:pPr marL="722630" lvl="1" indent="-368300" eaLnBrk="1" hangingPunct="1">
              <a:lnSpc>
                <a:spcPct val="90000"/>
              </a:lnSpc>
              <a:buClr>
                <a:schemeClr val="tx1"/>
              </a:buClr>
              <a:buFontTx/>
              <a:buNone/>
            </a:pPr>
            <a:r>
              <a:rPr lang="en-US" altLang="zh-CN" sz="2400" dirty="0">
                <a:latin typeface="Helvetica" pitchFamily="34" charset="0"/>
              </a:rPr>
              <a:t>1. </a:t>
            </a:r>
            <a:r>
              <a:rPr lang="en-US" altLang="zh-CN" sz="2400" dirty="0">
                <a:solidFill>
                  <a:srgbClr val="FFFF00"/>
                </a:solidFill>
                <a:latin typeface="Helvetica" pitchFamily="34" charset="0"/>
              </a:rPr>
              <a:t>Readability:</a:t>
            </a:r>
            <a:r>
              <a:rPr lang="zh-CN" altLang="en-US" sz="2400" dirty="0">
                <a:latin typeface="Helvetica" pitchFamily="34" charset="0"/>
              </a:rPr>
              <a:t> </a:t>
            </a:r>
            <a:r>
              <a:rPr lang="en-US" altLang="zh-CN" sz="2400" dirty="0">
                <a:latin typeface="Helvetica" pitchFamily="34" charset="0"/>
              </a:rPr>
              <a:t>To design an algorithm that is easy to understand, code, and debug.</a:t>
            </a:r>
          </a:p>
          <a:p>
            <a:pPr marL="722630" lvl="1" indent="-368300" eaLnBrk="1" hangingPunct="1">
              <a:lnSpc>
                <a:spcPct val="90000"/>
              </a:lnSpc>
              <a:buClr>
                <a:schemeClr val="tx1"/>
              </a:buClr>
              <a:buFontTx/>
              <a:buNone/>
            </a:pPr>
            <a:r>
              <a:rPr lang="en-US" altLang="zh-CN" sz="2400" dirty="0">
                <a:latin typeface="Helvetica" pitchFamily="34" charset="0"/>
              </a:rPr>
              <a:t>2. </a:t>
            </a:r>
            <a:r>
              <a:rPr lang="en-US" altLang="zh-CN" sz="2400" dirty="0">
                <a:solidFill>
                  <a:srgbClr val="FFFF00"/>
                </a:solidFill>
                <a:latin typeface="Helvetica" pitchFamily="34" charset="0"/>
              </a:rPr>
              <a:t>Efficiency:</a:t>
            </a:r>
            <a:r>
              <a:rPr lang="zh-CN" altLang="en-US" sz="2400" dirty="0">
                <a:latin typeface="Helvetica" pitchFamily="34" charset="0"/>
              </a:rPr>
              <a:t> </a:t>
            </a:r>
            <a:r>
              <a:rPr lang="en-US" altLang="zh-CN" sz="2400" dirty="0">
                <a:latin typeface="Helvetica" pitchFamily="34" charset="0"/>
              </a:rPr>
              <a:t>To design an algorithm that makes efficient use of the resources of computer(s).</a:t>
            </a:r>
          </a:p>
        </p:txBody>
      </p:sp>
      <p:sp>
        <p:nvSpPr>
          <p:cNvPr id="5" name="Text Box 2"/>
          <p:cNvSpPr txBox="1">
            <a:spLocks noChangeArrowheads="1"/>
          </p:cNvSpPr>
          <p:nvPr/>
        </p:nvSpPr>
        <p:spPr bwMode="auto">
          <a:xfrm>
            <a:off x="1043608" y="4869160"/>
            <a:ext cx="6480720" cy="1353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dirty="0"/>
              <a:t>Example:</a:t>
            </a:r>
            <a:r>
              <a:rPr kumimoji="1" lang="zh-CN" altLang="en-US" sz="2400" dirty="0"/>
              <a:t> </a:t>
            </a:r>
            <a:r>
              <a:rPr kumimoji="1" lang="en-US" altLang="zh-CN" sz="2400" dirty="0"/>
              <a:t>Find out </a:t>
            </a:r>
            <a:r>
              <a:rPr kumimoji="1" lang="zh-CN" altLang="en-US" sz="2400" dirty="0"/>
              <a:t>“</a:t>
            </a:r>
            <a:r>
              <a:rPr kumimoji="1" lang="en-US" altLang="zh-CN" sz="2400" dirty="0"/>
              <a:t>k</a:t>
            </a:r>
            <a:r>
              <a:rPr kumimoji="1" lang="zh-CN" altLang="en-US" sz="2400" dirty="0"/>
              <a:t>”</a:t>
            </a:r>
            <a:r>
              <a:rPr kumimoji="1" lang="en-US" altLang="zh-CN" sz="2400" dirty="0"/>
              <a:t> from n numbers</a:t>
            </a:r>
          </a:p>
          <a:p>
            <a:pPr eaLnBrk="1" hangingPunct="1">
              <a:spcBef>
                <a:spcPts val="0"/>
              </a:spcBef>
            </a:pPr>
            <a:r>
              <a:rPr kumimoji="1" lang="en-US" altLang="zh-CN" sz="2400" dirty="0"/>
              <a:t>1</a:t>
            </a:r>
            <a:r>
              <a:rPr kumimoji="1" lang="zh-CN" altLang="en-US" sz="2400" dirty="0"/>
              <a:t>，</a:t>
            </a:r>
            <a:r>
              <a:rPr kumimoji="1" lang="en-US" altLang="zh-CN" sz="2400" dirty="0"/>
              <a:t>2</a:t>
            </a:r>
            <a:r>
              <a:rPr kumimoji="1" lang="zh-CN" altLang="en-US" sz="2400" dirty="0"/>
              <a:t>，</a:t>
            </a:r>
            <a:r>
              <a:rPr kumimoji="1" lang="en-US" altLang="zh-CN" sz="2400" dirty="0"/>
              <a:t>3</a:t>
            </a:r>
            <a:r>
              <a:rPr kumimoji="1" lang="zh-CN" altLang="en-US" sz="2400" dirty="0"/>
              <a:t>，</a:t>
            </a:r>
            <a:r>
              <a:rPr kumimoji="1" lang="en-US" altLang="zh-CN" sz="2400" dirty="0"/>
              <a:t>4</a:t>
            </a:r>
            <a:r>
              <a:rPr kumimoji="1" lang="zh-CN" altLang="en-US" sz="2400" dirty="0"/>
              <a:t>，</a:t>
            </a:r>
            <a:r>
              <a:rPr kumimoji="1" lang="en-US" altLang="zh-CN" sz="2400" dirty="0"/>
              <a:t>5</a:t>
            </a:r>
            <a:r>
              <a:rPr kumimoji="1" lang="zh-CN" altLang="en-US" sz="2400" dirty="0"/>
              <a:t>，</a:t>
            </a:r>
            <a:r>
              <a:rPr kumimoji="1" lang="en-US" altLang="zh-CN" sz="2400" dirty="0"/>
              <a:t>6</a:t>
            </a:r>
            <a:r>
              <a:rPr kumimoji="1" lang="zh-CN" altLang="en-US" sz="2400" dirty="0"/>
              <a:t>，</a:t>
            </a:r>
            <a:r>
              <a:rPr kumimoji="1" lang="en-US" altLang="zh-CN" sz="2400" dirty="0"/>
              <a:t>7</a:t>
            </a:r>
            <a:r>
              <a:rPr kumimoji="1" lang="zh-CN" altLang="en-US" sz="2400" dirty="0"/>
              <a:t>，</a:t>
            </a:r>
            <a:r>
              <a:rPr kumimoji="1" lang="en-US" altLang="zh-CN" sz="2400" dirty="0"/>
              <a:t>8</a:t>
            </a:r>
            <a:r>
              <a:rPr kumimoji="1" lang="zh-CN" altLang="en-US" sz="2400" dirty="0"/>
              <a:t>，</a:t>
            </a:r>
            <a:r>
              <a:rPr kumimoji="1" lang="en-US" altLang="zh-CN" sz="2400" dirty="0"/>
              <a:t>9</a:t>
            </a:r>
            <a:r>
              <a:rPr kumimoji="1" lang="zh-CN" altLang="en-US" sz="2400" dirty="0"/>
              <a:t>       找出</a:t>
            </a:r>
            <a:r>
              <a:rPr kumimoji="1" lang="en-US" altLang="zh-CN" sz="2400" dirty="0"/>
              <a:t>7</a:t>
            </a:r>
          </a:p>
          <a:p>
            <a:pPr eaLnBrk="1" hangingPunct="1">
              <a:spcBef>
                <a:spcPts val="1200"/>
              </a:spcBef>
            </a:pPr>
            <a:r>
              <a:rPr kumimoji="1" lang="zh-CN" altLang="en-US" sz="2400" dirty="0">
                <a:solidFill>
                  <a:srgbClr val="FFFF00"/>
                </a:solidFill>
              </a:rPr>
              <a:t>遍历法</a:t>
            </a:r>
            <a:r>
              <a:rPr kumimoji="1" lang="zh-CN" altLang="en-US" sz="2400" dirty="0"/>
              <a:t>       </a:t>
            </a:r>
            <a:r>
              <a:rPr kumimoji="1" lang="zh-CN" altLang="en-US" sz="2400" dirty="0">
                <a:solidFill>
                  <a:srgbClr val="FFFF00"/>
                </a:solidFill>
              </a:rPr>
              <a:t>二分法</a:t>
            </a:r>
            <a:endParaRPr kumimoji="1" lang="zh-CN" altLang="en-US" sz="2400" dirty="0"/>
          </a:p>
        </p:txBody>
      </p:sp>
      <p:sp>
        <p:nvSpPr>
          <p:cNvPr id="2" name="矩形 1"/>
          <p:cNvSpPr/>
          <p:nvPr/>
        </p:nvSpPr>
        <p:spPr bwMode="auto">
          <a:xfrm>
            <a:off x="755576" y="3501008"/>
            <a:ext cx="7926143" cy="792088"/>
          </a:xfrm>
          <a:prstGeom prst="rect">
            <a:avLst/>
          </a:prstGeom>
          <a:noFill/>
          <a:ln w="19050" cap="flat" cmpd="sng" algn="ctr">
            <a:solidFill>
              <a:srgbClr val="FFC0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3" name="文本框 2"/>
          <p:cNvSpPr txBox="1"/>
          <p:nvPr/>
        </p:nvSpPr>
        <p:spPr>
          <a:xfrm>
            <a:off x="4860032" y="4271814"/>
            <a:ext cx="3960440" cy="461665"/>
          </a:xfrm>
          <a:prstGeom prst="rect">
            <a:avLst/>
          </a:prstGeom>
          <a:noFill/>
        </p:spPr>
        <p:txBody>
          <a:bodyPr wrap="square" rtlCol="0">
            <a:spAutoFit/>
          </a:bodyPr>
          <a:lstStyle/>
          <a:p>
            <a:r>
              <a:rPr kumimoji="1" lang="en-US" altLang="zh-CN" sz="2400" dirty="0">
                <a:solidFill>
                  <a:srgbClr val="FFC000"/>
                </a:solidFill>
              </a:rPr>
              <a:t>How</a:t>
            </a:r>
            <a:r>
              <a:rPr kumimoji="1" lang="zh-CN" altLang="en-US" sz="2400" dirty="0">
                <a:solidFill>
                  <a:srgbClr val="FFC000"/>
                </a:solidFill>
              </a:rPr>
              <a:t> </a:t>
            </a:r>
            <a:r>
              <a:rPr kumimoji="1" lang="en-US" altLang="zh-CN" sz="2400" dirty="0">
                <a:solidFill>
                  <a:srgbClr val="FFC000"/>
                </a:solidFill>
              </a:rPr>
              <a:t>to</a:t>
            </a:r>
            <a:r>
              <a:rPr kumimoji="1" lang="zh-CN" altLang="en-US" sz="2400" dirty="0">
                <a:solidFill>
                  <a:srgbClr val="FFC000"/>
                </a:solidFill>
              </a:rPr>
              <a:t> </a:t>
            </a:r>
            <a:r>
              <a:rPr kumimoji="1" lang="en-US" altLang="zh-CN" sz="2400" dirty="0">
                <a:solidFill>
                  <a:srgbClr val="FFC000"/>
                </a:solidFill>
              </a:rPr>
              <a:t>measure</a:t>
            </a:r>
            <a:r>
              <a:rPr kumimoji="1" lang="zh-CN" altLang="en-US" sz="2400" dirty="0">
                <a:solidFill>
                  <a:srgbClr val="FFC000"/>
                </a:solidFill>
              </a:rPr>
              <a:t> </a:t>
            </a:r>
            <a:r>
              <a:rPr kumimoji="1" lang="en-US" altLang="zh-CN" sz="2400" dirty="0">
                <a:solidFill>
                  <a:srgbClr val="FFC000"/>
                </a:solidFill>
              </a:rPr>
              <a:t>efficiency?</a:t>
            </a:r>
            <a:endParaRPr kumimoji="1" lang="zh-CN" altLang="en-US" sz="2400"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a:defRPr/>
            </a:pPr>
            <a:endParaRPr lang="en-US" altLang="zh-CN"/>
          </a:p>
          <a:p>
            <a:pPr>
              <a:defRPr/>
            </a:pPr>
            <a:fld id="{18337964-07AD-4507-9383-60C8E3ABDEDC}" type="slidenum">
              <a:rPr lang="en-US" altLang="zh-CN"/>
              <a:t>69</a:t>
            </a:fld>
            <a:endParaRPr lang="en-US" altLang="zh-CN"/>
          </a:p>
        </p:txBody>
      </p:sp>
      <p:sp>
        <p:nvSpPr>
          <p:cNvPr id="69636" name="Rectangle 1030"/>
          <p:cNvSpPr>
            <a:spLocks noChangeArrowheads="1"/>
          </p:cNvSpPr>
          <p:nvPr/>
        </p:nvSpPr>
        <p:spPr bwMode="auto">
          <a:xfrm>
            <a:off x="455613" y="365125"/>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dirty="0">
                <a:solidFill>
                  <a:srgbClr val="FFFF00"/>
                </a:solidFill>
                <a:latin typeface="Helvetica" pitchFamily="34" charset="0"/>
              </a:rPr>
              <a:t>How to measure the efficiency?</a:t>
            </a:r>
          </a:p>
        </p:txBody>
      </p:sp>
      <p:sp>
        <p:nvSpPr>
          <p:cNvPr id="2" name="文本框 1"/>
          <p:cNvSpPr txBox="1"/>
          <p:nvPr/>
        </p:nvSpPr>
        <p:spPr>
          <a:xfrm>
            <a:off x="728345" y="1873567"/>
            <a:ext cx="7680960" cy="1969770"/>
          </a:xfrm>
          <a:prstGeom prst="rect">
            <a:avLst/>
          </a:prstGeom>
          <a:noFill/>
        </p:spPr>
        <p:txBody>
          <a:bodyPr wrap="square" rtlCol="0">
            <a:spAutoFit/>
          </a:bodyPr>
          <a:lstStyle/>
          <a:p>
            <a:r>
              <a:rPr lang="en-US" altLang="zh-CN" sz="2800" b="1" dirty="0">
                <a:solidFill>
                  <a:srgbClr val="FFFF00"/>
                </a:solidFill>
              </a:rPr>
              <a:t>Time Complexity </a:t>
            </a:r>
            <a:r>
              <a:rPr lang="en-US" altLang="zh-CN" sz="2800" b="1" dirty="0"/>
              <a:t>Analysis: </a:t>
            </a:r>
          </a:p>
          <a:p>
            <a:r>
              <a:rPr lang="zh-CN" altLang="en-US" sz="2800" b="1" dirty="0"/>
              <a:t>算法中所有语句运行时间的总和</a:t>
            </a:r>
          </a:p>
          <a:p>
            <a:pPr eaLnBrk="1" latinLnBrk="0" hangingPunct="1">
              <a:spcBef>
                <a:spcPts val="1200"/>
              </a:spcBef>
            </a:pPr>
            <a:r>
              <a:rPr lang="en-US" altLang="zh-CN" sz="2800" b="1" dirty="0">
                <a:solidFill>
                  <a:srgbClr val="FFFF00"/>
                </a:solidFill>
              </a:rPr>
              <a:t>Space </a:t>
            </a:r>
            <a:r>
              <a:rPr lang="en-US" altLang="zh-CN" sz="2800" b="1" dirty="0">
                <a:solidFill>
                  <a:srgbClr val="FFFF00"/>
                </a:solidFill>
                <a:sym typeface="+mn-ea"/>
              </a:rPr>
              <a:t>Complexity </a:t>
            </a:r>
            <a:r>
              <a:rPr lang="en-US" altLang="zh-CN" sz="2800" b="1" dirty="0">
                <a:sym typeface="+mn-ea"/>
              </a:rPr>
              <a:t>Analysis: </a:t>
            </a:r>
          </a:p>
          <a:p>
            <a:r>
              <a:rPr lang="zh-CN" altLang="en-US" sz="2800" b="1" dirty="0">
                <a:sym typeface="+mn-ea"/>
              </a:rPr>
              <a:t>算法运行过程中实际占用的辅助空间总和</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9FE9F3D0-BAA3-476C-9BBF-CD91BCC167B4}" type="slidenum">
              <a:rPr lang="en-US" altLang="zh-CN"/>
              <a:t>7</a:t>
            </a:fld>
            <a:endParaRPr lang="en-US" altLang="zh-CN"/>
          </a:p>
        </p:txBody>
      </p:sp>
      <p:sp>
        <p:nvSpPr>
          <p:cNvPr id="35844" name="Rectangle 7"/>
          <p:cNvSpPr>
            <a:spLocks noGrp="1" noChangeArrowheads="1"/>
          </p:cNvSpPr>
          <p:nvPr>
            <p:ph type="title"/>
          </p:nvPr>
        </p:nvSpPr>
        <p:spPr/>
        <p:txBody>
          <a:bodyPr/>
          <a:lstStyle/>
          <a:p>
            <a:pPr eaLnBrk="1" hangingPunct="1"/>
            <a:r>
              <a:rPr lang="en-US" altLang="zh-CN"/>
              <a:t>Definitions &amp; notations</a:t>
            </a:r>
          </a:p>
        </p:txBody>
      </p:sp>
      <p:sp>
        <p:nvSpPr>
          <p:cNvPr id="35845" name="Rectangle 4"/>
          <p:cNvSpPr>
            <a:spLocks noChangeArrowheads="1"/>
          </p:cNvSpPr>
          <p:nvPr/>
        </p:nvSpPr>
        <p:spPr bwMode="auto">
          <a:xfrm>
            <a:off x="495300" y="1524000"/>
            <a:ext cx="8153400" cy="2357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57505" indent="-357505">
              <a:spcBef>
                <a:spcPct val="20000"/>
              </a:spcBef>
              <a:buFontTx/>
              <a:buChar char="•"/>
            </a:pPr>
            <a:r>
              <a:rPr kumimoji="1" lang="en-US" altLang="zh-CN" sz="3200" dirty="0">
                <a:ea typeface="Arial Unicode MS" panose="020B0604020202020204" pitchFamily="34" charset="-122"/>
                <a:cs typeface="Arial Unicode MS" panose="020B0604020202020204" pitchFamily="34" charset="-122"/>
              </a:rPr>
              <a:t>Data</a:t>
            </a:r>
          </a:p>
          <a:p>
            <a:pPr marL="357505" indent="-357505">
              <a:spcBef>
                <a:spcPct val="20000"/>
              </a:spcBef>
              <a:buFontTx/>
              <a:buChar char="•"/>
            </a:pPr>
            <a:r>
              <a:rPr kumimoji="1" lang="en-US" altLang="zh-CN" sz="3200" dirty="0">
                <a:ea typeface="Arial Unicode MS" panose="020B0604020202020204" pitchFamily="34" charset="-122"/>
                <a:cs typeface="Arial Unicode MS" panose="020B0604020202020204" pitchFamily="34" charset="-122"/>
              </a:rPr>
              <a:t>Data Element</a:t>
            </a:r>
          </a:p>
          <a:p>
            <a:pPr marL="357505" indent="-357505">
              <a:spcBef>
                <a:spcPct val="20000"/>
              </a:spcBef>
              <a:buFontTx/>
              <a:buChar char="•"/>
            </a:pPr>
            <a:r>
              <a:rPr kumimoji="1" lang="en-US" altLang="zh-CN" sz="3200" dirty="0">
                <a:ea typeface="Arial Unicode MS" panose="020B0604020202020204" pitchFamily="34" charset="-122"/>
                <a:cs typeface="Arial Unicode MS" panose="020B0604020202020204" pitchFamily="34" charset="-122"/>
              </a:rPr>
              <a:t>Data Object</a:t>
            </a:r>
          </a:p>
          <a:p>
            <a:pPr marL="357505" indent="-357505">
              <a:spcBef>
                <a:spcPct val="20000"/>
              </a:spcBef>
              <a:buFontTx/>
              <a:buChar char="•"/>
            </a:pPr>
            <a:r>
              <a:rPr kumimoji="1" lang="en-US" altLang="zh-CN" sz="3200" dirty="0">
                <a:ea typeface="Arial Unicode MS" panose="020B0604020202020204" pitchFamily="34" charset="-122"/>
                <a:cs typeface="Arial Unicode MS" panose="020B0604020202020204" pitchFamily="34" charset="-122"/>
              </a:rPr>
              <a:t>Data Structure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a:defRPr/>
            </a:pPr>
            <a:endParaRPr lang="en-US" altLang="zh-CN"/>
          </a:p>
          <a:p>
            <a:pPr>
              <a:defRPr/>
            </a:pPr>
            <a:fld id="{18337964-07AD-4507-9383-60C8E3ABDEDC}" type="slidenum">
              <a:rPr lang="en-US" altLang="zh-CN"/>
              <a:t>70</a:t>
            </a:fld>
            <a:endParaRPr lang="en-US" altLang="zh-CN"/>
          </a:p>
        </p:txBody>
      </p:sp>
      <p:sp>
        <p:nvSpPr>
          <p:cNvPr id="69636" name="Rectangle 1030"/>
          <p:cNvSpPr>
            <a:spLocks noChangeArrowheads="1"/>
          </p:cNvSpPr>
          <p:nvPr/>
        </p:nvSpPr>
        <p:spPr bwMode="auto">
          <a:xfrm>
            <a:off x="455613" y="365125"/>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dirty="0">
                <a:solidFill>
                  <a:srgbClr val="FFFF00"/>
                </a:solidFill>
                <a:latin typeface="Helvetica" pitchFamily="34" charset="0"/>
              </a:rPr>
              <a:t>How to measure the efficiency?</a:t>
            </a:r>
          </a:p>
        </p:txBody>
      </p:sp>
      <p:sp>
        <p:nvSpPr>
          <p:cNvPr id="2" name="文本框 1"/>
          <p:cNvSpPr txBox="1"/>
          <p:nvPr/>
        </p:nvSpPr>
        <p:spPr>
          <a:xfrm>
            <a:off x="728345" y="1873567"/>
            <a:ext cx="7680960" cy="1969770"/>
          </a:xfrm>
          <a:prstGeom prst="rect">
            <a:avLst/>
          </a:prstGeom>
          <a:noFill/>
        </p:spPr>
        <p:txBody>
          <a:bodyPr wrap="square" rtlCol="0">
            <a:spAutoFit/>
          </a:bodyPr>
          <a:lstStyle/>
          <a:p>
            <a:r>
              <a:rPr lang="en-US" altLang="zh-CN" sz="2800" b="1" dirty="0">
                <a:solidFill>
                  <a:srgbClr val="FFFF00"/>
                </a:solidFill>
              </a:rPr>
              <a:t>Time Complexity </a:t>
            </a:r>
            <a:r>
              <a:rPr lang="en-US" altLang="zh-CN" sz="2800" b="1" dirty="0"/>
              <a:t>Analysis: </a:t>
            </a:r>
          </a:p>
          <a:p>
            <a:r>
              <a:rPr lang="zh-CN" altLang="en-US" sz="2800" b="1" dirty="0"/>
              <a:t>算法中所有语句运行时间的总和</a:t>
            </a:r>
          </a:p>
          <a:p>
            <a:pPr eaLnBrk="1" latinLnBrk="0" hangingPunct="1">
              <a:spcBef>
                <a:spcPts val="1200"/>
              </a:spcBef>
            </a:pPr>
            <a:r>
              <a:rPr lang="en-US" altLang="zh-CN" sz="2800" b="1" dirty="0">
                <a:solidFill>
                  <a:schemeClr val="bg1">
                    <a:lumMod val="50000"/>
                    <a:lumOff val="50000"/>
                  </a:schemeClr>
                </a:solidFill>
              </a:rPr>
              <a:t>Space </a:t>
            </a:r>
            <a:r>
              <a:rPr lang="en-US" altLang="zh-CN" sz="2800" b="1" dirty="0">
                <a:solidFill>
                  <a:schemeClr val="bg1">
                    <a:lumMod val="50000"/>
                    <a:lumOff val="50000"/>
                  </a:schemeClr>
                </a:solidFill>
                <a:sym typeface="+mn-ea"/>
              </a:rPr>
              <a:t>Complexity Analysis: </a:t>
            </a:r>
          </a:p>
          <a:p>
            <a:r>
              <a:rPr lang="zh-CN" altLang="en-US" sz="2800" b="1" dirty="0">
                <a:solidFill>
                  <a:schemeClr val="bg1">
                    <a:lumMod val="50000"/>
                    <a:lumOff val="50000"/>
                  </a:schemeClr>
                </a:solidFill>
                <a:sym typeface="+mn-ea"/>
              </a:rPr>
              <a:t>算法运行过程中实际占用的辅助空间总和</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6C1D69FF-6E64-48B9-A767-7F69520C4997}" type="slidenum">
              <a:rPr lang="en-US" altLang="zh-CN"/>
              <a:t>71</a:t>
            </a:fld>
            <a:endParaRPr lang="en-US" altLang="zh-CN"/>
          </a:p>
        </p:txBody>
      </p:sp>
      <p:sp>
        <p:nvSpPr>
          <p:cNvPr id="70660" name="Text Box 2"/>
          <p:cNvSpPr txBox="1">
            <a:spLocks noChangeArrowheads="1"/>
          </p:cNvSpPr>
          <p:nvPr/>
        </p:nvSpPr>
        <p:spPr bwMode="auto">
          <a:xfrm>
            <a:off x="251519" y="1309410"/>
            <a:ext cx="8641655" cy="5262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90204" pitchFamily="34" charset="0"/>
                <a:ea typeface="幼圆" panose="02010509060101010101" pitchFamily="49" charset="-122"/>
              </a:defRPr>
            </a:lvl1pPr>
            <a:lvl2pPr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dirty="0"/>
              <a:t>(1) </a:t>
            </a:r>
            <a:r>
              <a:rPr kumimoji="1" lang="en-US" altLang="zh-CN" sz="2400" dirty="0">
                <a:solidFill>
                  <a:srgbClr val="FFFF00"/>
                </a:solidFill>
              </a:rPr>
              <a:t>Empirical Comparison</a:t>
            </a:r>
            <a:r>
              <a:rPr kumimoji="1" lang="en-US" altLang="zh-CN" sz="2400" dirty="0"/>
              <a:t> (</a:t>
            </a:r>
            <a:r>
              <a:rPr kumimoji="1" lang="zh-CN" altLang="en-US" sz="2400" dirty="0"/>
              <a:t>事后统计法</a:t>
            </a:r>
            <a:r>
              <a:rPr kumimoji="1" lang="en-US" altLang="zh-CN" sz="2400" dirty="0"/>
              <a:t>)</a:t>
            </a:r>
            <a:r>
              <a:rPr kumimoji="1" lang="zh-CN" altLang="en-US" sz="2400" dirty="0"/>
              <a:t> </a:t>
            </a:r>
            <a:r>
              <a:rPr kumimoji="1" lang="en-US" altLang="zh-CN" sz="2400" dirty="0"/>
              <a:t>-</a:t>
            </a:r>
            <a:r>
              <a:rPr kumimoji="1" lang="zh-CN" altLang="en-US" sz="2400" dirty="0"/>
              <a:t> </a:t>
            </a:r>
            <a:r>
              <a:rPr lang="en-US" altLang="zh-CN" sz="2400" dirty="0">
                <a:latin typeface="Helvetica" pitchFamily="34" charset="0"/>
              </a:rPr>
              <a:t>run programs</a:t>
            </a:r>
            <a:endParaRPr kumimoji="1" lang="en-US" altLang="zh-CN" sz="2400" dirty="0"/>
          </a:p>
          <a:p>
            <a:pPr lvl="1" eaLnBrk="1" hangingPunct="1"/>
            <a:r>
              <a:rPr kumimoji="1" lang="zh-CN" altLang="en-US" sz="2400" dirty="0">
                <a:solidFill>
                  <a:srgbClr val="FFC000"/>
                </a:solidFill>
              </a:rPr>
              <a:t>存在的问题</a:t>
            </a:r>
            <a:r>
              <a:rPr kumimoji="1" lang="en-US" altLang="zh-CN" sz="2400" dirty="0">
                <a:solidFill>
                  <a:srgbClr val="FFC000"/>
                </a:solidFill>
              </a:rPr>
              <a:t>:</a:t>
            </a:r>
            <a:endParaRPr kumimoji="1" lang="zh-CN" altLang="en-US" sz="2400" dirty="0">
              <a:solidFill>
                <a:srgbClr val="FFC000"/>
              </a:solidFill>
            </a:endParaRPr>
          </a:p>
          <a:p>
            <a:pPr lvl="1" eaLnBrk="1" hangingPunct="1"/>
            <a:r>
              <a:rPr kumimoji="1" lang="en-US" altLang="zh-CN" sz="2400" dirty="0"/>
              <a:t>a. Must implement code and run (</a:t>
            </a:r>
            <a:r>
              <a:rPr kumimoji="1" lang="zh-CN" altLang="en-US" sz="2400" dirty="0"/>
              <a:t>必须先运行程序</a:t>
            </a:r>
            <a:r>
              <a:rPr kumimoji="1" lang="en-US" altLang="zh-CN" sz="2400" dirty="0"/>
              <a:t>) </a:t>
            </a:r>
          </a:p>
          <a:p>
            <a:pPr lvl="1" eaLnBrk="1" hangingPunct="1"/>
            <a:r>
              <a:rPr kumimoji="1" lang="en-US" altLang="zh-CN" sz="2400" dirty="0"/>
              <a:t>b. Vary with the environment (</a:t>
            </a:r>
            <a:r>
              <a:rPr kumimoji="1" lang="zh-CN" altLang="en-US" sz="2400" dirty="0"/>
              <a:t>所得时间统计量依赖于计算机软硬件等环境因素</a:t>
            </a:r>
            <a:r>
              <a:rPr kumimoji="1" lang="en-US" altLang="zh-CN" sz="2400" dirty="0"/>
              <a:t>)</a:t>
            </a:r>
          </a:p>
          <a:p>
            <a:pPr lvl="1" eaLnBrk="1" hangingPunct="1"/>
            <a:endParaRPr kumimoji="1" lang="en-US" altLang="zh-CN" sz="2400" dirty="0"/>
          </a:p>
          <a:p>
            <a:pPr eaLnBrk="1" hangingPunct="1"/>
            <a:r>
              <a:rPr kumimoji="1" lang="en-US" altLang="zh-CN" sz="2400" dirty="0"/>
              <a:t>(2)</a:t>
            </a:r>
            <a:r>
              <a:rPr kumimoji="1" lang="zh-CN" altLang="en-US" sz="2400" dirty="0"/>
              <a:t> </a:t>
            </a:r>
            <a:r>
              <a:rPr kumimoji="1" lang="en-US" altLang="zh-CN" sz="2400" dirty="0">
                <a:solidFill>
                  <a:srgbClr val="FFFF00"/>
                </a:solidFill>
              </a:rPr>
              <a:t>Asymptotic Analysis</a:t>
            </a:r>
            <a:r>
              <a:rPr kumimoji="1" lang="en-US" altLang="zh-CN" sz="2400" dirty="0"/>
              <a:t> (</a:t>
            </a:r>
            <a:r>
              <a:rPr kumimoji="1" lang="zh-CN" altLang="en-US" sz="2400" dirty="0"/>
              <a:t>事前估算法</a:t>
            </a:r>
            <a:r>
              <a:rPr kumimoji="1" lang="en-US" altLang="zh-CN" sz="2400" dirty="0"/>
              <a:t>)</a:t>
            </a:r>
            <a:r>
              <a:rPr kumimoji="1" lang="zh-CN" altLang="en-US" sz="2400" dirty="0"/>
              <a:t> </a:t>
            </a:r>
            <a:r>
              <a:rPr kumimoji="1" lang="en-US" altLang="zh-CN" sz="2400" dirty="0"/>
              <a:t>–</a:t>
            </a:r>
            <a:r>
              <a:rPr kumimoji="1" lang="zh-CN" altLang="en-US" sz="2400" dirty="0"/>
              <a:t> </a:t>
            </a:r>
            <a:r>
              <a:rPr lang="en-US" altLang="zh-CN" sz="2400" dirty="0">
                <a:latin typeface="Helvetica" pitchFamily="34" charset="0"/>
              </a:rPr>
              <a:t>theoretical</a:t>
            </a:r>
            <a:r>
              <a:rPr lang="zh-CN" altLang="en-US" sz="2400" dirty="0">
                <a:latin typeface="Helvetica" pitchFamily="34" charset="0"/>
              </a:rPr>
              <a:t> </a:t>
            </a:r>
            <a:r>
              <a:rPr lang="en-US" altLang="zh-CN" sz="2400" dirty="0">
                <a:latin typeface="Helvetica" pitchFamily="34" charset="0"/>
              </a:rPr>
              <a:t>analysis</a:t>
            </a:r>
            <a:endParaRPr kumimoji="1" lang="en-US" altLang="zh-CN" sz="2400" dirty="0"/>
          </a:p>
          <a:p>
            <a:pPr lvl="1" eaLnBrk="1" hangingPunct="1"/>
            <a:r>
              <a:rPr kumimoji="1" lang="zh-CN" altLang="en-US" sz="2400" dirty="0">
                <a:solidFill>
                  <a:srgbClr val="FFC000"/>
                </a:solidFill>
              </a:rPr>
              <a:t>需要考虑的因素</a:t>
            </a:r>
            <a:r>
              <a:rPr kumimoji="1" lang="en-US" altLang="zh-CN" sz="2400" dirty="0">
                <a:solidFill>
                  <a:srgbClr val="FFC000"/>
                </a:solidFill>
              </a:rPr>
              <a:t>:</a:t>
            </a:r>
            <a:endParaRPr kumimoji="1" lang="zh-CN" altLang="en-US" sz="2400" dirty="0">
              <a:solidFill>
                <a:srgbClr val="FFC000"/>
              </a:solidFill>
            </a:endParaRPr>
          </a:p>
          <a:p>
            <a:pPr lvl="1" eaLnBrk="1" hangingPunct="1"/>
            <a:r>
              <a:rPr kumimoji="1" lang="en-US" altLang="zh-CN" sz="2400" dirty="0"/>
              <a:t>a. Strategy of algorithm (</a:t>
            </a:r>
            <a:r>
              <a:rPr kumimoji="1" lang="zh-CN" altLang="en-US" sz="2400" dirty="0"/>
              <a:t>算法的策略</a:t>
            </a:r>
            <a:r>
              <a:rPr kumimoji="1" lang="en-US" altLang="zh-CN" sz="2400" dirty="0"/>
              <a:t>)</a:t>
            </a:r>
          </a:p>
          <a:p>
            <a:pPr lvl="1" eaLnBrk="1" hangingPunct="1"/>
            <a:r>
              <a:rPr kumimoji="1" lang="en-US" altLang="zh-CN" sz="2400" dirty="0"/>
              <a:t>b. Scale of problem itself (</a:t>
            </a:r>
            <a:r>
              <a:rPr kumimoji="1" lang="zh-CN" altLang="en-US" sz="2400" dirty="0"/>
              <a:t>问题的规模</a:t>
            </a:r>
            <a:r>
              <a:rPr kumimoji="1" lang="en-US" altLang="zh-CN" sz="2400" dirty="0"/>
              <a:t>) </a:t>
            </a:r>
            <a:endParaRPr kumimoji="1" lang="zh-CN" altLang="en-US" sz="2400" dirty="0"/>
          </a:p>
          <a:p>
            <a:pPr lvl="1" eaLnBrk="1" hangingPunct="1"/>
            <a:r>
              <a:rPr kumimoji="1" lang="en-US" altLang="zh-CN" sz="2400" dirty="0">
                <a:solidFill>
                  <a:schemeClr val="bg1">
                    <a:lumMod val="50000"/>
                    <a:lumOff val="50000"/>
                  </a:schemeClr>
                </a:solidFill>
              </a:rPr>
              <a:t>c. Programming language (</a:t>
            </a:r>
            <a:r>
              <a:rPr kumimoji="1" lang="zh-CN" altLang="en-US" sz="2400" dirty="0">
                <a:solidFill>
                  <a:schemeClr val="bg1">
                    <a:lumMod val="50000"/>
                    <a:lumOff val="50000"/>
                  </a:schemeClr>
                </a:solidFill>
              </a:rPr>
              <a:t>程序语言</a:t>
            </a:r>
            <a:r>
              <a:rPr kumimoji="1" lang="en-US" altLang="zh-CN" sz="2400" dirty="0">
                <a:solidFill>
                  <a:schemeClr val="bg1">
                    <a:lumMod val="50000"/>
                    <a:lumOff val="50000"/>
                  </a:schemeClr>
                </a:solidFill>
              </a:rPr>
              <a:t>)</a:t>
            </a:r>
          </a:p>
          <a:p>
            <a:pPr lvl="1" eaLnBrk="1" hangingPunct="1"/>
            <a:r>
              <a:rPr kumimoji="1" lang="en-US" altLang="zh-CN" sz="2400" dirty="0">
                <a:solidFill>
                  <a:schemeClr val="bg1">
                    <a:lumMod val="50000"/>
                    <a:lumOff val="50000"/>
                  </a:schemeClr>
                </a:solidFill>
              </a:rPr>
              <a:t>d. Quality of machine code after compilation (</a:t>
            </a:r>
            <a:r>
              <a:rPr kumimoji="1" lang="zh-CN" altLang="en-US" sz="2400" dirty="0">
                <a:solidFill>
                  <a:schemeClr val="bg1">
                    <a:lumMod val="50000"/>
                    <a:lumOff val="50000"/>
                  </a:schemeClr>
                </a:solidFill>
              </a:rPr>
              <a:t>编译程序所产生的机器代码的质量</a:t>
            </a:r>
            <a:r>
              <a:rPr kumimoji="1" lang="en-US" altLang="zh-CN" sz="2400" dirty="0">
                <a:solidFill>
                  <a:schemeClr val="bg1">
                    <a:lumMod val="50000"/>
                    <a:lumOff val="50000"/>
                  </a:schemeClr>
                </a:solidFill>
              </a:rPr>
              <a:t>)</a:t>
            </a:r>
          </a:p>
          <a:p>
            <a:pPr lvl="1" eaLnBrk="1" hangingPunct="1"/>
            <a:r>
              <a:rPr kumimoji="1" lang="en-US" altLang="zh-CN" sz="2400" dirty="0">
                <a:solidFill>
                  <a:schemeClr val="bg1">
                    <a:lumMod val="50000"/>
                    <a:lumOff val="50000"/>
                  </a:schemeClr>
                </a:solidFill>
              </a:rPr>
              <a:t>e. Speed of machine instruction (</a:t>
            </a:r>
            <a:r>
              <a:rPr kumimoji="1" lang="zh-CN" altLang="en-US" sz="2400" dirty="0">
                <a:solidFill>
                  <a:schemeClr val="bg1">
                    <a:lumMod val="50000"/>
                    <a:lumOff val="50000"/>
                  </a:schemeClr>
                </a:solidFill>
              </a:rPr>
              <a:t>机器执行指令的速度</a:t>
            </a:r>
            <a:r>
              <a:rPr kumimoji="1" lang="en-US" altLang="zh-CN" sz="2400" dirty="0">
                <a:solidFill>
                  <a:schemeClr val="bg1">
                    <a:lumMod val="50000"/>
                    <a:lumOff val="50000"/>
                  </a:schemeClr>
                </a:solidFill>
              </a:rPr>
              <a:t>)</a:t>
            </a:r>
          </a:p>
        </p:txBody>
      </p:sp>
      <p:sp>
        <p:nvSpPr>
          <p:cNvPr id="70661" name="Rectangle 4"/>
          <p:cNvSpPr>
            <a:spLocks noGrp="1" noChangeArrowheads="1"/>
          </p:cNvSpPr>
          <p:nvPr>
            <p:ph type="title"/>
          </p:nvPr>
        </p:nvSpPr>
        <p:spPr>
          <a:xfrm>
            <a:off x="433553" y="106497"/>
            <a:ext cx="8229600" cy="1139825"/>
          </a:xfrm>
        </p:spPr>
        <p:txBody>
          <a:bodyPr/>
          <a:lstStyle/>
          <a:p>
            <a:pPr eaLnBrk="1" hangingPunct="1"/>
            <a:r>
              <a:rPr lang="zh-CN" altLang="en-US" dirty="0"/>
              <a:t>算法时间效率的度量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0660">
                                            <p:txEl>
                                              <p:pRg st="5" end="5"/>
                                            </p:txEl>
                                          </p:spTgt>
                                        </p:tgtEl>
                                        <p:attrNameLst>
                                          <p:attrName>style.visibility</p:attrName>
                                        </p:attrNameLst>
                                      </p:cBhvr>
                                      <p:to>
                                        <p:strVal val="visible"/>
                                      </p:to>
                                    </p:set>
                                    <p:animEffect transition="in" filter="fade">
                                      <p:cBhvr>
                                        <p:cTn id="7" dur="1000"/>
                                        <p:tgtEl>
                                          <p:spTgt spid="70660">
                                            <p:txEl>
                                              <p:pRg st="5" end="5"/>
                                            </p:txEl>
                                          </p:spTgt>
                                        </p:tgtEl>
                                      </p:cBhvr>
                                    </p:animEffect>
                                    <p:anim calcmode="lin" valueType="num">
                                      <p:cBhvr>
                                        <p:cTn id="8" dur="1000" fill="hold"/>
                                        <p:tgtEl>
                                          <p:spTgt spid="70660">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70660">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0660">
                                            <p:txEl>
                                              <p:pRg st="6" end="6"/>
                                            </p:txEl>
                                          </p:spTgt>
                                        </p:tgtEl>
                                        <p:attrNameLst>
                                          <p:attrName>style.visibility</p:attrName>
                                        </p:attrNameLst>
                                      </p:cBhvr>
                                      <p:to>
                                        <p:strVal val="visible"/>
                                      </p:to>
                                    </p:set>
                                    <p:animEffect transition="in" filter="fade">
                                      <p:cBhvr>
                                        <p:cTn id="12" dur="1000"/>
                                        <p:tgtEl>
                                          <p:spTgt spid="70660">
                                            <p:txEl>
                                              <p:pRg st="6" end="6"/>
                                            </p:txEl>
                                          </p:spTgt>
                                        </p:tgtEl>
                                      </p:cBhvr>
                                    </p:animEffect>
                                    <p:anim calcmode="lin" valueType="num">
                                      <p:cBhvr>
                                        <p:cTn id="13" dur="1000" fill="hold"/>
                                        <p:tgtEl>
                                          <p:spTgt spid="70660">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0660">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0660">
                                            <p:txEl>
                                              <p:pRg st="7" end="7"/>
                                            </p:txEl>
                                          </p:spTgt>
                                        </p:tgtEl>
                                        <p:attrNameLst>
                                          <p:attrName>style.visibility</p:attrName>
                                        </p:attrNameLst>
                                      </p:cBhvr>
                                      <p:to>
                                        <p:strVal val="visible"/>
                                      </p:to>
                                    </p:set>
                                    <p:animEffect transition="in" filter="fade">
                                      <p:cBhvr>
                                        <p:cTn id="17" dur="1000"/>
                                        <p:tgtEl>
                                          <p:spTgt spid="70660">
                                            <p:txEl>
                                              <p:pRg st="7" end="7"/>
                                            </p:txEl>
                                          </p:spTgt>
                                        </p:tgtEl>
                                      </p:cBhvr>
                                    </p:animEffect>
                                    <p:anim calcmode="lin" valueType="num">
                                      <p:cBhvr>
                                        <p:cTn id="18" dur="1000" fill="hold"/>
                                        <p:tgtEl>
                                          <p:spTgt spid="70660">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0660">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0660">
                                            <p:txEl>
                                              <p:pRg st="8" end="8"/>
                                            </p:txEl>
                                          </p:spTgt>
                                        </p:tgtEl>
                                        <p:attrNameLst>
                                          <p:attrName>style.visibility</p:attrName>
                                        </p:attrNameLst>
                                      </p:cBhvr>
                                      <p:to>
                                        <p:strVal val="visible"/>
                                      </p:to>
                                    </p:set>
                                    <p:animEffect transition="in" filter="fade">
                                      <p:cBhvr>
                                        <p:cTn id="22" dur="1000"/>
                                        <p:tgtEl>
                                          <p:spTgt spid="70660">
                                            <p:txEl>
                                              <p:pRg st="8" end="8"/>
                                            </p:txEl>
                                          </p:spTgt>
                                        </p:tgtEl>
                                      </p:cBhvr>
                                    </p:animEffect>
                                    <p:anim calcmode="lin" valueType="num">
                                      <p:cBhvr>
                                        <p:cTn id="23" dur="1000" fill="hold"/>
                                        <p:tgtEl>
                                          <p:spTgt spid="70660">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70660">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0660">
                                            <p:txEl>
                                              <p:pRg st="9" end="9"/>
                                            </p:txEl>
                                          </p:spTgt>
                                        </p:tgtEl>
                                        <p:attrNameLst>
                                          <p:attrName>style.visibility</p:attrName>
                                        </p:attrNameLst>
                                      </p:cBhvr>
                                      <p:to>
                                        <p:strVal val="visible"/>
                                      </p:to>
                                    </p:set>
                                    <p:animEffect transition="in" filter="fade">
                                      <p:cBhvr>
                                        <p:cTn id="27" dur="1000"/>
                                        <p:tgtEl>
                                          <p:spTgt spid="70660">
                                            <p:txEl>
                                              <p:pRg st="9" end="9"/>
                                            </p:txEl>
                                          </p:spTgt>
                                        </p:tgtEl>
                                      </p:cBhvr>
                                    </p:animEffect>
                                    <p:anim calcmode="lin" valueType="num">
                                      <p:cBhvr>
                                        <p:cTn id="28" dur="1000" fill="hold"/>
                                        <p:tgtEl>
                                          <p:spTgt spid="70660">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70660">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0660">
                                            <p:txEl>
                                              <p:pRg st="10" end="10"/>
                                            </p:txEl>
                                          </p:spTgt>
                                        </p:tgtEl>
                                        <p:attrNameLst>
                                          <p:attrName>style.visibility</p:attrName>
                                        </p:attrNameLst>
                                      </p:cBhvr>
                                      <p:to>
                                        <p:strVal val="visible"/>
                                      </p:to>
                                    </p:set>
                                    <p:animEffect transition="in" filter="fade">
                                      <p:cBhvr>
                                        <p:cTn id="32" dur="1000"/>
                                        <p:tgtEl>
                                          <p:spTgt spid="70660">
                                            <p:txEl>
                                              <p:pRg st="10" end="10"/>
                                            </p:txEl>
                                          </p:spTgt>
                                        </p:tgtEl>
                                      </p:cBhvr>
                                    </p:animEffect>
                                    <p:anim calcmode="lin" valueType="num">
                                      <p:cBhvr>
                                        <p:cTn id="33" dur="1000" fill="hold"/>
                                        <p:tgtEl>
                                          <p:spTgt spid="70660">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70660">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0660">
                                            <p:txEl>
                                              <p:pRg st="11" end="11"/>
                                            </p:txEl>
                                          </p:spTgt>
                                        </p:tgtEl>
                                        <p:attrNameLst>
                                          <p:attrName>style.visibility</p:attrName>
                                        </p:attrNameLst>
                                      </p:cBhvr>
                                      <p:to>
                                        <p:strVal val="visible"/>
                                      </p:to>
                                    </p:set>
                                    <p:animEffect transition="in" filter="fade">
                                      <p:cBhvr>
                                        <p:cTn id="37" dur="1000"/>
                                        <p:tgtEl>
                                          <p:spTgt spid="70660">
                                            <p:txEl>
                                              <p:pRg st="11" end="11"/>
                                            </p:txEl>
                                          </p:spTgt>
                                        </p:tgtEl>
                                      </p:cBhvr>
                                    </p:animEffect>
                                    <p:anim calcmode="lin" valueType="num">
                                      <p:cBhvr>
                                        <p:cTn id="38" dur="1000" fill="hold"/>
                                        <p:tgtEl>
                                          <p:spTgt spid="70660">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7066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a:defRPr/>
            </a:pPr>
            <a:endParaRPr lang="en-US" altLang="zh-CN"/>
          </a:p>
          <a:p>
            <a:pPr>
              <a:defRPr/>
            </a:pPr>
            <a:fld id="{18337964-07AD-4507-9383-60C8E3ABDEDC}" type="slidenum">
              <a:rPr lang="en-US" altLang="zh-CN"/>
              <a:t>72</a:t>
            </a:fld>
            <a:endParaRPr lang="en-US" altLang="zh-CN"/>
          </a:p>
        </p:txBody>
      </p:sp>
      <p:sp>
        <p:nvSpPr>
          <p:cNvPr id="69636" name="Rectangle 1030"/>
          <p:cNvSpPr>
            <a:spLocks noChangeArrowheads="1"/>
          </p:cNvSpPr>
          <p:nvPr/>
        </p:nvSpPr>
        <p:spPr bwMode="auto">
          <a:xfrm>
            <a:off x="455613" y="365125"/>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dirty="0">
                <a:solidFill>
                  <a:srgbClr val="FFFF00"/>
                </a:solidFill>
              </a:rPr>
              <a:t>事前估计法的两个指标</a:t>
            </a:r>
          </a:p>
        </p:txBody>
      </p:sp>
      <p:sp>
        <p:nvSpPr>
          <p:cNvPr id="3" name="文本框 2"/>
          <p:cNvSpPr txBox="1"/>
          <p:nvPr/>
        </p:nvSpPr>
        <p:spPr>
          <a:xfrm>
            <a:off x="539552" y="1772816"/>
            <a:ext cx="8208912" cy="2214880"/>
          </a:xfrm>
          <a:prstGeom prst="rect">
            <a:avLst/>
          </a:prstGeom>
          <a:noFill/>
        </p:spPr>
        <p:txBody>
          <a:bodyPr wrap="square" rtlCol="0">
            <a:spAutoFit/>
          </a:bodyPr>
          <a:lstStyle/>
          <a:p>
            <a:pPr marL="514350" indent="-514350">
              <a:buFont typeface="+mj-lt"/>
              <a:buAutoNum type="arabicPeriod"/>
            </a:pPr>
            <a:r>
              <a:rPr kumimoji="1" lang="zh-CN" altLang="en-US" sz="3200" dirty="0">
                <a:solidFill>
                  <a:srgbClr val="FFFF00"/>
                </a:solidFill>
              </a:rPr>
              <a:t>语句频度</a:t>
            </a:r>
            <a:endParaRPr kumimoji="1" lang="en-US" altLang="zh-CN" sz="3200" dirty="0">
              <a:solidFill>
                <a:srgbClr val="FFFF00"/>
              </a:solidFill>
            </a:endParaRPr>
          </a:p>
          <a:p>
            <a:r>
              <a:rPr kumimoji="1" lang="zh-CN" altLang="en-US" sz="3200" dirty="0"/>
              <a:t>假定每个语句的执行时间均为</a:t>
            </a:r>
            <a:r>
              <a:rPr kumimoji="1" lang="en-US" altLang="zh-CN" sz="3200" dirty="0"/>
              <a:t>1</a:t>
            </a:r>
            <a:r>
              <a:rPr kumimoji="1" lang="zh-CN" altLang="en-US" sz="3200" dirty="0"/>
              <a:t>，则算法中所有语句执行次数之和</a:t>
            </a:r>
            <a:r>
              <a:rPr kumimoji="1" lang="en-US" altLang="zh-CN" sz="3200" dirty="0"/>
              <a:t>f(n)</a:t>
            </a:r>
            <a:r>
              <a:rPr kumimoji="1" lang="zh-CN" altLang="en-US" sz="3200" dirty="0"/>
              <a:t>即为算法执行时间</a:t>
            </a:r>
            <a:endParaRPr kumimoji="1" lang="en-US" altLang="zh-CN" sz="3200" dirty="0">
              <a:solidFill>
                <a:srgbClr val="FFFF00"/>
              </a:solidFill>
            </a:endParaRPr>
          </a:p>
          <a:p>
            <a:pPr marL="342900" indent="-342900">
              <a:spcBef>
                <a:spcPts val="1200"/>
              </a:spcBef>
              <a:buAutoNum type="arabicPeriod"/>
            </a:pPr>
            <a:endParaRPr kumimoji="1"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a:defRPr/>
            </a:pPr>
            <a:endParaRPr lang="en-US" altLang="zh-CN"/>
          </a:p>
          <a:p>
            <a:pPr>
              <a:defRPr/>
            </a:pPr>
            <a:fld id="{68DD78AA-37D5-4948-8A30-DD28394616A5}" type="slidenum">
              <a:rPr lang="en-US" altLang="zh-CN"/>
              <a:t>73</a:t>
            </a:fld>
            <a:endParaRPr lang="en-US" altLang="zh-CN"/>
          </a:p>
        </p:txBody>
      </p:sp>
      <p:sp>
        <p:nvSpPr>
          <p:cNvPr id="72708" name="Rectangle 5"/>
          <p:cNvSpPr>
            <a:spLocks noGrp="1" noChangeArrowheads="1"/>
          </p:cNvSpPr>
          <p:nvPr>
            <p:ph type="body" idx="1"/>
          </p:nvPr>
        </p:nvSpPr>
        <p:spPr>
          <a:xfrm>
            <a:off x="381600" y="874800"/>
            <a:ext cx="8437562" cy="5218496"/>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70000"/>
              </a:lnSpc>
              <a:buClr>
                <a:schemeClr val="tx1"/>
              </a:buClr>
              <a:buFont typeface="Wingdings" panose="05000000000000000000" pitchFamily="2" charset="2"/>
              <a:buNone/>
            </a:pPr>
            <a:r>
              <a:rPr lang="en-US" altLang="zh-CN" b="1" dirty="0">
                <a:latin typeface="Helvetica" pitchFamily="34" charset="0"/>
              </a:rPr>
              <a:t>Example:</a:t>
            </a:r>
          </a:p>
          <a:p>
            <a:pPr marL="609600" indent="-609600" eaLnBrk="1" hangingPunct="1">
              <a:lnSpc>
                <a:spcPct val="80000"/>
              </a:lnSpc>
              <a:spcBef>
                <a:spcPct val="0"/>
              </a:spcBef>
              <a:buClr>
                <a:schemeClr val="tx1"/>
              </a:buClr>
              <a:buNone/>
            </a:pPr>
            <a:endParaRPr lang="en-US" altLang="zh-CN" sz="2400" b="1" dirty="0">
              <a:latin typeface="Courier New" panose="02070309020205020404" pitchFamily="49" charset="0"/>
            </a:endParaRPr>
          </a:p>
          <a:p>
            <a:pPr marL="609600" indent="-609600" eaLnBrk="1" hangingPunct="1">
              <a:lnSpc>
                <a:spcPct val="80000"/>
              </a:lnSpc>
              <a:spcBef>
                <a:spcPct val="0"/>
              </a:spcBef>
              <a:buClr>
                <a:schemeClr val="tx1"/>
              </a:buClr>
              <a:buFont typeface="Wingdings" panose="05000000000000000000" pitchFamily="2" charset="2"/>
              <a:buNone/>
            </a:pPr>
            <a:r>
              <a:rPr lang="en-US" altLang="zh-CN" sz="2400" b="1" dirty="0">
                <a:solidFill>
                  <a:srgbClr val="00FF00"/>
                </a:solidFill>
                <a:latin typeface="Courier New" panose="02070309020205020404" pitchFamily="49" charset="0"/>
              </a:rPr>
              <a:t>// Compute n</a:t>
            </a:r>
            <a:r>
              <a:rPr lang="en-US" altLang="zh-CN" sz="2400" b="1" baseline="30000" dirty="0">
                <a:solidFill>
                  <a:srgbClr val="00FF00"/>
                </a:solidFill>
                <a:latin typeface="Courier New" panose="02070309020205020404" pitchFamily="49" charset="0"/>
              </a:rPr>
              <a:t>2</a:t>
            </a:r>
          </a:p>
          <a:p>
            <a:pPr marL="609600" indent="-609600" eaLnBrk="1" hangingPunct="1">
              <a:lnSpc>
                <a:spcPct val="70000"/>
              </a:lnSpc>
              <a:buClr>
                <a:schemeClr val="tx1"/>
              </a:buClr>
              <a:buFont typeface="Wingdings" panose="05000000000000000000" pitchFamily="2" charset="2"/>
              <a:buNone/>
            </a:pPr>
            <a:endParaRPr lang="en-US" altLang="zh-CN" sz="2400" b="1" baseline="30000" dirty="0">
              <a:solidFill>
                <a:srgbClr val="00FF00"/>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a:t>
            </a: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sum = 0;</a:t>
            </a:r>
            <a:r>
              <a:rPr lang="zh-CN" altLang="en-US" sz="2400" b="1" dirty="0">
                <a:latin typeface="Courier New" panose="02070309020205020404" pitchFamily="49" charset="0"/>
              </a:rPr>
              <a:t>                   </a:t>
            </a:r>
            <a:endParaRPr lang="en-US" altLang="zh-CN" sz="2400" b="1" dirty="0">
              <a:solidFill>
                <a:srgbClr val="FFC000"/>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for (i=1; i&lt;=2n; </a:t>
            </a:r>
            <a:r>
              <a:rPr lang="en-US" altLang="zh-CN" sz="2400" b="1" dirty="0" err="1">
                <a:latin typeface="Courier New" panose="02070309020205020404" pitchFamily="49" charset="0"/>
              </a:rPr>
              <a:t>i</a:t>
            </a:r>
            <a:r>
              <a:rPr lang="en-US" altLang="zh-CN" sz="2400" b="1" dirty="0">
                <a:latin typeface="Courier New" panose="02070309020205020404" pitchFamily="49" charset="0"/>
              </a:rPr>
              <a:t>++)</a:t>
            </a:r>
            <a:r>
              <a:rPr lang="zh-CN" altLang="en-US" sz="2400" b="1" dirty="0">
                <a:latin typeface="Courier New" panose="02070309020205020404" pitchFamily="49" charset="0"/>
              </a:rPr>
              <a:t>       </a:t>
            </a:r>
            <a:endParaRPr lang="en-US" altLang="zh-CN" sz="2400" b="1" dirty="0">
              <a:solidFill>
                <a:srgbClr val="FFC000"/>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for (j=1; j&lt;=n; </a:t>
            </a:r>
            <a:r>
              <a:rPr lang="en-US" altLang="zh-CN" sz="2400" b="1" dirty="0" err="1">
                <a:latin typeface="Courier New" panose="02070309020205020404" pitchFamily="49" charset="0"/>
              </a:rPr>
              <a:t>j++</a:t>
            </a:r>
            <a:r>
              <a:rPr lang="en-US" altLang="zh-CN" sz="2400" b="1" dirty="0">
                <a:latin typeface="Courier New" panose="02070309020205020404" pitchFamily="49" charset="0"/>
              </a:rPr>
              <a:t>)</a:t>
            </a:r>
            <a:r>
              <a:rPr lang="zh-CN" altLang="en-US" sz="2400" b="1" dirty="0">
                <a:latin typeface="Courier New" panose="02070309020205020404" pitchFamily="49" charset="0"/>
              </a:rPr>
              <a:t>   </a:t>
            </a:r>
            <a:endParaRPr lang="en-US" altLang="zh-CN" sz="2400" b="1" dirty="0">
              <a:solidFill>
                <a:srgbClr val="FFC000"/>
              </a:solidFill>
              <a:latin typeface="Courier New" panose="02070309020205020404" pitchFamily="49" charset="0"/>
            </a:endParaRPr>
          </a:p>
          <a:p>
            <a:pPr marL="609600" indent="-609600" eaLnBrk="1" hangingPunct="1">
              <a:lnSpc>
                <a:spcPct val="70000"/>
              </a:lnSpc>
              <a:buClr>
                <a:schemeClr val="tx1"/>
              </a:buClr>
              <a:buNone/>
            </a:pPr>
            <a:r>
              <a:rPr lang="en-US" altLang="zh-CN" sz="2400" b="1" dirty="0">
                <a:latin typeface="Courier New" panose="02070309020205020404" pitchFamily="49" charset="0"/>
              </a:rPr>
              <a:t>            sum++;</a:t>
            </a:r>
            <a:r>
              <a:rPr lang="zh-CN" altLang="en-US" sz="2400" b="1" dirty="0">
                <a:latin typeface="Courier New" panose="02070309020205020404" pitchFamily="49" charset="0"/>
              </a:rPr>
              <a:t>              </a:t>
            </a:r>
            <a:endParaRPr lang="en-US" altLang="zh-CN" sz="2400" b="1" dirty="0">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a:t>
            </a:r>
          </a:p>
          <a:p>
            <a:pPr marL="609600" indent="-609600" eaLnBrk="1" hangingPunct="1">
              <a:lnSpc>
                <a:spcPct val="70000"/>
              </a:lnSpc>
              <a:buClr>
                <a:schemeClr val="tx1"/>
              </a:buClr>
              <a:buFont typeface="Wingdings" panose="05000000000000000000" pitchFamily="2" charset="2"/>
              <a:buNone/>
            </a:pPr>
            <a:endParaRPr lang="en-US" altLang="zh-CN" sz="2400" b="1" dirty="0">
              <a:latin typeface="Courier New" panose="02070309020205020404" pitchFamily="49" charset="0"/>
            </a:endParaRPr>
          </a:p>
          <a:p>
            <a:pPr marL="609600" indent="-609600" eaLnBrk="1" hangingPunct="1">
              <a:lnSpc>
                <a:spcPct val="70000"/>
              </a:lnSpc>
              <a:buClr>
                <a:schemeClr val="tx1"/>
              </a:buClr>
              <a:buNone/>
            </a:pPr>
            <a:r>
              <a:rPr lang="zh-CN" altLang="en-US" sz="2400" b="1" dirty="0">
                <a:latin typeface="Courier New" panose="02070309020205020404" pitchFamily="49" charset="0"/>
              </a:rPr>
              <a:t>总语句频度：</a:t>
            </a:r>
            <a:r>
              <a:rPr lang="en-US" altLang="zh-CN" sz="2400" b="1" dirty="0">
                <a:latin typeface="Courier New" panose="02070309020205020404" pitchFamily="49" charset="0"/>
              </a:rPr>
              <a:t>f(n)=1+2n+4n</a:t>
            </a:r>
            <a:r>
              <a:rPr lang="en-US" altLang="zh-CN" sz="2400" b="1" baseline="30000" dirty="0">
                <a:latin typeface="Courier New" panose="02070309020205020404" pitchFamily="49" charset="0"/>
              </a:rPr>
              <a:t>2</a:t>
            </a:r>
          </a:p>
          <a:p>
            <a:pPr marL="609600" indent="-609600" eaLnBrk="1" hangingPunct="1">
              <a:lnSpc>
                <a:spcPct val="70000"/>
              </a:lnSpc>
              <a:buClr>
                <a:schemeClr val="tx1"/>
              </a:buClr>
              <a:buNone/>
            </a:pPr>
            <a:endParaRPr lang="en-US" altLang="zh-CN" sz="2400" b="1" baseline="30000" dirty="0">
              <a:latin typeface="Courier New" panose="02070309020205020404" pitchFamily="49" charset="0"/>
            </a:endParaRPr>
          </a:p>
          <a:p>
            <a:pPr marL="609600" indent="-609600" eaLnBrk="1" hangingPunct="1">
              <a:lnSpc>
                <a:spcPct val="70000"/>
              </a:lnSpc>
              <a:buClr>
                <a:schemeClr val="tx1"/>
              </a:buClr>
              <a:buNone/>
            </a:pPr>
            <a:r>
              <a:rPr lang="en-US" altLang="zh-CN" sz="2400" b="1" dirty="0">
                <a:latin typeface="Courier New" panose="02070309020205020404" pitchFamily="49" charset="0"/>
              </a:rPr>
              <a:t>n=1,</a:t>
            </a:r>
            <a:r>
              <a:rPr lang="zh-CN" altLang="en-US" sz="2400" b="1" dirty="0">
                <a:latin typeface="Courier New" panose="02070309020205020404" pitchFamily="49" charset="0"/>
              </a:rPr>
              <a:t>   </a:t>
            </a:r>
            <a:r>
              <a:rPr lang="en-US" altLang="zh-CN" sz="2400" b="1" dirty="0">
                <a:latin typeface="Courier New" panose="02070309020205020404" pitchFamily="49" charset="0"/>
              </a:rPr>
              <a:t>f(n)=1+2+4=7</a:t>
            </a:r>
          </a:p>
          <a:p>
            <a:pPr marL="609600" indent="-609600" eaLnBrk="1" hangingPunct="1">
              <a:lnSpc>
                <a:spcPct val="70000"/>
              </a:lnSpc>
              <a:buClr>
                <a:schemeClr val="tx1"/>
              </a:buClr>
              <a:buNone/>
            </a:pPr>
            <a:r>
              <a:rPr lang="en-US" altLang="zh-CN" sz="2400" b="1" dirty="0">
                <a:latin typeface="Courier New" panose="02070309020205020404" pitchFamily="49" charset="0"/>
              </a:rPr>
              <a:t>n=100,</a:t>
            </a:r>
            <a:r>
              <a:rPr lang="zh-CN" altLang="en-US" sz="2400" b="1" dirty="0">
                <a:latin typeface="Courier New" panose="02070309020205020404" pitchFamily="49" charset="0"/>
              </a:rPr>
              <a:t> </a:t>
            </a:r>
            <a:r>
              <a:rPr lang="en-US" altLang="zh-CN" sz="2400" b="1" dirty="0">
                <a:latin typeface="Courier New" panose="02070309020205020404" pitchFamily="49" charset="0"/>
              </a:rPr>
              <a:t>f(n)=1+</a:t>
            </a:r>
            <a:r>
              <a:rPr lang="en-US" altLang="zh-CN" sz="2000" b="1" dirty="0">
                <a:latin typeface="Courier New" panose="02070309020205020404" pitchFamily="49" charset="0"/>
              </a:rPr>
              <a:t>200+4</a:t>
            </a:r>
            <a:r>
              <a:rPr lang="zh-CN" altLang="en-US" sz="2000" b="1" dirty="0">
                <a:latin typeface="Courier New" panose="02070309020205020404" pitchFamily="49" charset="0"/>
              </a:rPr>
              <a:t>*</a:t>
            </a:r>
            <a:r>
              <a:rPr lang="en-US" altLang="zh-CN" sz="2000" b="1" dirty="0">
                <a:latin typeface="Courier New" panose="02070309020205020404" pitchFamily="49" charset="0"/>
              </a:rPr>
              <a:t>10000=40201</a:t>
            </a:r>
          </a:p>
        </p:txBody>
      </p:sp>
      <p:sp>
        <p:nvSpPr>
          <p:cNvPr id="2" name="矩形 1"/>
          <p:cNvSpPr/>
          <p:nvPr/>
        </p:nvSpPr>
        <p:spPr>
          <a:xfrm>
            <a:off x="5796136" y="2276872"/>
            <a:ext cx="667385" cy="1938020"/>
          </a:xfrm>
          <a:prstGeom prst="rect">
            <a:avLst/>
          </a:prstGeom>
        </p:spPr>
        <p:txBody>
          <a:bodyPr wrap="none">
            <a:spAutoFit/>
          </a:bodyPr>
          <a:lstStyle/>
          <a:p>
            <a:r>
              <a:rPr lang="en-US" altLang="zh-CN" sz="2400" b="1" dirty="0">
                <a:solidFill>
                  <a:srgbClr val="FFC000"/>
                </a:solidFill>
                <a:latin typeface="Courier New" panose="02070309020205020404" pitchFamily="49" charset="0"/>
              </a:rPr>
              <a:t>1</a:t>
            </a:r>
          </a:p>
          <a:p>
            <a:r>
              <a:rPr lang="en-US" altLang="zh-CN" sz="2400" b="1" dirty="0">
                <a:solidFill>
                  <a:srgbClr val="FFC000"/>
                </a:solidFill>
                <a:latin typeface="Courier New" panose="02070309020205020404" pitchFamily="49" charset="0"/>
              </a:rPr>
              <a:t>2n</a:t>
            </a:r>
          </a:p>
          <a:p>
            <a:r>
              <a:rPr lang="en-US" altLang="zh-CN" sz="2400" b="1" dirty="0">
                <a:solidFill>
                  <a:srgbClr val="FFC000"/>
                </a:solidFill>
                <a:latin typeface="Courier New" panose="02070309020205020404" pitchFamily="49" charset="0"/>
              </a:rPr>
              <a:t>2n</a:t>
            </a:r>
            <a:r>
              <a:rPr lang="en-US" altLang="zh-CN" sz="2400" b="1" baseline="30000" dirty="0">
                <a:solidFill>
                  <a:srgbClr val="FFC000"/>
                </a:solidFill>
                <a:latin typeface="Courier New" panose="02070309020205020404" pitchFamily="49" charset="0"/>
              </a:rPr>
              <a:t>2</a:t>
            </a:r>
            <a:endParaRPr lang="en-US" altLang="zh-CN" sz="2400" dirty="0"/>
          </a:p>
          <a:p>
            <a:r>
              <a:rPr lang="en-US" altLang="zh-CN" sz="2400" b="1" dirty="0">
                <a:solidFill>
                  <a:srgbClr val="FFC000"/>
                </a:solidFill>
                <a:latin typeface="Courier New" panose="02070309020205020404" pitchFamily="49" charset="0"/>
              </a:rPr>
              <a:t>2n</a:t>
            </a:r>
            <a:r>
              <a:rPr lang="en-US" altLang="zh-CN" sz="2400" b="1" baseline="30000" dirty="0">
                <a:solidFill>
                  <a:srgbClr val="FFC000"/>
                </a:solidFill>
                <a:latin typeface="Courier New" panose="02070309020205020404" pitchFamily="49" charset="0"/>
              </a:rPr>
              <a:t>2</a:t>
            </a:r>
            <a:endParaRPr lang="en-US" altLang="zh-CN" sz="2400" b="1" dirty="0">
              <a:solidFill>
                <a:srgbClr val="FFC000"/>
              </a:solidFill>
              <a:latin typeface="Courier New" panose="02070309020205020404" pitchFamily="49" charset="0"/>
            </a:endParaRPr>
          </a:p>
          <a:p>
            <a:endParaRPr lang="zh-CN" altLang="en-US" sz="2400" dirty="0"/>
          </a:p>
        </p:txBody>
      </p:sp>
      <p:grpSp>
        <p:nvGrpSpPr>
          <p:cNvPr id="6" name="组 5"/>
          <p:cNvGrpSpPr/>
          <p:nvPr/>
        </p:nvGrpSpPr>
        <p:grpSpPr>
          <a:xfrm>
            <a:off x="5004048" y="4149080"/>
            <a:ext cx="4320481" cy="936104"/>
            <a:chOff x="5004047" y="4293096"/>
            <a:chExt cx="4320481" cy="936104"/>
          </a:xfrm>
        </p:grpSpPr>
        <p:sp>
          <p:nvSpPr>
            <p:cNvPr id="7" name="矩形 6"/>
            <p:cNvSpPr/>
            <p:nvPr/>
          </p:nvSpPr>
          <p:spPr bwMode="auto">
            <a:xfrm>
              <a:off x="5004047" y="4293096"/>
              <a:ext cx="4067797" cy="936104"/>
            </a:xfrm>
            <a:prstGeom prst="rect">
              <a:avLst/>
            </a:prstGeom>
            <a:solidFill>
              <a:schemeClr val="accent1">
                <a:lumMod val="5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4" name="矩形 3"/>
            <p:cNvSpPr/>
            <p:nvPr/>
          </p:nvSpPr>
          <p:spPr>
            <a:xfrm>
              <a:off x="5004048" y="4365104"/>
              <a:ext cx="4320480" cy="797141"/>
            </a:xfrm>
            <a:prstGeom prst="rect">
              <a:avLst/>
            </a:prstGeom>
          </p:spPr>
          <p:txBody>
            <a:bodyPr wrap="square">
              <a:spAutoFit/>
            </a:bodyPr>
            <a:lstStyle/>
            <a:p>
              <a:pPr marL="0" lvl="1"/>
              <a:r>
                <a:rPr kumimoji="1" lang="zh-CN" altLang="en-US" sz="2400" dirty="0"/>
                <a:t>算法的策略 </a:t>
              </a:r>
              <a:r>
                <a:rPr lang="en-US" altLang="zh-CN" sz="2400" b="1" dirty="0">
                  <a:solidFill>
                    <a:srgbClr val="FFC000"/>
                  </a:solidFill>
                  <a:latin typeface="Courier New" panose="02070309020205020404" pitchFamily="49" charset="0"/>
                </a:rPr>
                <a:t>n</a:t>
              </a:r>
              <a:r>
                <a:rPr lang="zh-CN" altLang="en-US" sz="2400" b="1" dirty="0">
                  <a:solidFill>
                    <a:srgbClr val="FFC000"/>
                  </a:solidFill>
                  <a:latin typeface="Courier New" panose="02070309020205020404" pitchFamily="49" charset="0"/>
                </a:rPr>
                <a:t> </a:t>
              </a:r>
              <a:r>
                <a:rPr lang="en-US" altLang="zh-CN" sz="2400" b="1" dirty="0">
                  <a:solidFill>
                    <a:srgbClr val="FFC000"/>
                  </a:solidFill>
                  <a:latin typeface="Courier New" panose="02070309020205020404" pitchFamily="49" charset="0"/>
                </a:rPr>
                <a:t>vs</a:t>
              </a:r>
              <a:r>
                <a:rPr lang="zh-CN" altLang="en-US" sz="2400" b="1" dirty="0">
                  <a:solidFill>
                    <a:srgbClr val="FFC000"/>
                  </a:solidFill>
                  <a:latin typeface="Courier New" panose="02070309020205020404" pitchFamily="49" charset="0"/>
                </a:rPr>
                <a:t> </a:t>
              </a:r>
              <a:r>
                <a:rPr lang="en-US" altLang="zh-CN" sz="2400" b="1" dirty="0">
                  <a:solidFill>
                    <a:srgbClr val="FFC000"/>
                  </a:solidFill>
                  <a:latin typeface="Courier New" panose="02070309020205020404" pitchFamily="49" charset="0"/>
                </a:rPr>
                <a:t>n</a:t>
              </a:r>
              <a:r>
                <a:rPr lang="en-US" altLang="zh-CN" sz="2400" b="1" baseline="30000" dirty="0">
                  <a:solidFill>
                    <a:srgbClr val="FFC000"/>
                  </a:solidFill>
                  <a:latin typeface="Courier New" panose="02070309020205020404" pitchFamily="49" charset="0"/>
                </a:rPr>
                <a:t>2</a:t>
              </a:r>
            </a:p>
            <a:p>
              <a:pPr marL="609600" indent="-609600" eaLnBrk="1" hangingPunct="1">
                <a:lnSpc>
                  <a:spcPct val="70000"/>
                </a:lnSpc>
                <a:spcBef>
                  <a:spcPts val="600"/>
                </a:spcBef>
                <a:buClr>
                  <a:schemeClr val="tx1"/>
                </a:buClr>
                <a:buNone/>
              </a:pPr>
              <a:r>
                <a:rPr kumimoji="1" lang="zh-CN" altLang="en-US" sz="2400" dirty="0"/>
                <a:t>问题的规模</a:t>
              </a:r>
              <a:r>
                <a:rPr kumimoji="1" lang="en-US" altLang="zh-CN" sz="2400" dirty="0"/>
                <a:t> </a:t>
              </a:r>
              <a:r>
                <a:rPr lang="en-US" altLang="zh-CN" sz="2400" b="1" dirty="0">
                  <a:solidFill>
                    <a:srgbClr val="FFC000"/>
                  </a:solidFill>
                  <a:latin typeface="Courier New" panose="02070309020205020404" pitchFamily="49" charset="0"/>
                </a:rPr>
                <a:t>n=1</a:t>
              </a:r>
              <a:r>
                <a:rPr lang="zh-CN" altLang="en-US" sz="2400" b="1" dirty="0">
                  <a:solidFill>
                    <a:srgbClr val="FFC000"/>
                  </a:solidFill>
                  <a:latin typeface="Courier New" panose="02070309020205020404" pitchFamily="49" charset="0"/>
                </a:rPr>
                <a:t> </a:t>
              </a:r>
              <a:r>
                <a:rPr lang="en-US" altLang="zh-CN" sz="2400" b="1" dirty="0">
                  <a:solidFill>
                    <a:srgbClr val="FFC000"/>
                  </a:solidFill>
                  <a:latin typeface="Courier New" panose="02070309020205020404" pitchFamily="49" charset="0"/>
                </a:rPr>
                <a:t>vs</a:t>
              </a:r>
              <a:r>
                <a:rPr lang="zh-CN" altLang="en-US" sz="2400" b="1" dirty="0">
                  <a:solidFill>
                    <a:srgbClr val="FFC000"/>
                  </a:solidFill>
                  <a:latin typeface="Courier New" panose="02070309020205020404" pitchFamily="49" charset="0"/>
                </a:rPr>
                <a:t> </a:t>
              </a:r>
              <a:r>
                <a:rPr lang="en-US" altLang="zh-CN" sz="2400" b="1" dirty="0">
                  <a:solidFill>
                    <a:srgbClr val="FFC000"/>
                  </a:solidFill>
                  <a:latin typeface="Courier New" panose="02070309020205020404" pitchFamily="49" charset="0"/>
                </a:rPr>
                <a:t>n=100</a:t>
              </a:r>
              <a:endParaRPr kumimoji="1" lang="zh-CN" altLang="en-US" sz="2400" dirty="0"/>
            </a:p>
          </p:txBody>
        </p:sp>
      </p:grpSp>
      <p:sp>
        <p:nvSpPr>
          <p:cNvPr id="8" name="椭圆 7"/>
          <p:cNvSpPr/>
          <p:nvPr/>
        </p:nvSpPr>
        <p:spPr bwMode="auto">
          <a:xfrm>
            <a:off x="3923928" y="5229200"/>
            <a:ext cx="792088" cy="432048"/>
          </a:xfrm>
          <a:prstGeom prst="ellipse">
            <a:avLst/>
          </a:prstGeom>
          <a:noFill/>
          <a:ln w="19050" cap="flat" cmpd="sng" algn="ctr">
            <a:solidFill>
              <a:srgbClr val="FFC0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FFC000"/>
              </a:solidFill>
              <a:effectLst/>
              <a:latin typeface="Arial" panose="020B0604020202090204" pitchFamily="34" charset="0"/>
              <a:ea typeface="幼圆" panose="02010509060101010101" pitchFamily="49" charset="-122"/>
            </a:endParaRPr>
          </a:p>
        </p:txBody>
      </p:sp>
      <p:sp>
        <p:nvSpPr>
          <p:cNvPr id="9" name="文本框 8"/>
          <p:cNvSpPr txBox="1"/>
          <p:nvPr/>
        </p:nvSpPr>
        <p:spPr>
          <a:xfrm>
            <a:off x="3851920" y="5703639"/>
            <a:ext cx="5328592" cy="1200329"/>
          </a:xfrm>
          <a:prstGeom prst="rect">
            <a:avLst/>
          </a:prstGeom>
          <a:noFill/>
        </p:spPr>
        <p:txBody>
          <a:bodyPr wrap="square" rtlCol="0">
            <a:spAutoFit/>
          </a:bodyPr>
          <a:lstStyle/>
          <a:p>
            <a:r>
              <a:rPr kumimoji="1" lang="zh-CN" altLang="en-US" sz="2400" dirty="0">
                <a:solidFill>
                  <a:srgbClr val="FFC000"/>
                </a:solidFill>
              </a:rPr>
              <a:t>最重要的项</a:t>
            </a:r>
            <a:endParaRPr kumimoji="1" lang="en-US" altLang="zh-CN" sz="2400" dirty="0">
              <a:solidFill>
                <a:srgbClr val="FFC000"/>
              </a:solidFill>
            </a:endParaRPr>
          </a:p>
          <a:p>
            <a:r>
              <a:rPr kumimoji="1" lang="zh-CN" altLang="en-US" sz="2400" dirty="0">
                <a:solidFill>
                  <a:srgbClr val="FFC000"/>
                </a:solidFill>
              </a:rPr>
              <a:t>若不需要精确数值，取最重要的项进行估算即可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8">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708">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708">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endParaRPr lang="en-US" altLang="zh-CN"/>
          </a:p>
          <a:p>
            <a:pPr>
              <a:defRPr/>
            </a:pPr>
            <a:fld id="{16B0A1DC-A481-4A34-AE04-6E2B0D7EA613}" type="slidenum">
              <a:rPr lang="en-US" altLang="zh-CN"/>
              <a:t>74</a:t>
            </a:fld>
            <a:endParaRPr lang="en-US" altLang="zh-CN"/>
          </a:p>
        </p:txBody>
      </p:sp>
      <p:pic>
        <p:nvPicPr>
          <p:cNvPr id="73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340768"/>
            <a:ext cx="7569200" cy="487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3" name="Rectangle 5"/>
          <p:cNvSpPr>
            <a:spLocks noGrp="1" noChangeArrowheads="1"/>
          </p:cNvSpPr>
          <p:nvPr>
            <p:ph type="title"/>
          </p:nvPr>
        </p:nvSpPr>
        <p:spPr/>
        <p:txBody>
          <a:bodyPr/>
          <a:lstStyle/>
          <a:p>
            <a:pPr eaLnBrk="1" hangingPunct="1"/>
            <a:r>
              <a:rPr lang="en-US" altLang="zh-CN" dirty="0"/>
              <a:t>Growth Rate Graph</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a:defRPr/>
            </a:pPr>
            <a:endParaRPr lang="en-US" altLang="zh-CN"/>
          </a:p>
          <a:p>
            <a:pPr>
              <a:defRPr/>
            </a:pPr>
            <a:fld id="{18337964-07AD-4507-9383-60C8E3ABDEDC}" type="slidenum">
              <a:rPr lang="en-US" altLang="zh-CN"/>
              <a:t>75</a:t>
            </a:fld>
            <a:endParaRPr lang="en-US" altLang="zh-CN"/>
          </a:p>
        </p:txBody>
      </p:sp>
      <p:sp>
        <p:nvSpPr>
          <p:cNvPr id="69636" name="Rectangle 1030"/>
          <p:cNvSpPr>
            <a:spLocks noChangeArrowheads="1"/>
          </p:cNvSpPr>
          <p:nvPr/>
        </p:nvSpPr>
        <p:spPr bwMode="auto">
          <a:xfrm>
            <a:off x="455613" y="365125"/>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dirty="0">
                <a:solidFill>
                  <a:srgbClr val="FFFF00"/>
                </a:solidFill>
              </a:rPr>
              <a:t>算法时间效率度量的两个方法</a:t>
            </a:r>
            <a:endParaRPr lang="en-US" altLang="zh-CN" sz="4400" dirty="0">
              <a:solidFill>
                <a:srgbClr val="FFFF00"/>
              </a:solidFill>
              <a:latin typeface="Helvetica" pitchFamily="34" charset="0"/>
            </a:endParaRPr>
          </a:p>
        </p:txBody>
      </p:sp>
      <p:sp>
        <p:nvSpPr>
          <p:cNvPr id="3" name="文本框 2"/>
          <p:cNvSpPr txBox="1"/>
          <p:nvPr/>
        </p:nvSpPr>
        <p:spPr>
          <a:xfrm>
            <a:off x="539552" y="1772816"/>
            <a:ext cx="8208912" cy="3276600"/>
          </a:xfrm>
          <a:prstGeom prst="rect">
            <a:avLst/>
          </a:prstGeom>
          <a:noFill/>
        </p:spPr>
        <p:txBody>
          <a:bodyPr wrap="square" rtlCol="0">
            <a:spAutoFit/>
          </a:bodyPr>
          <a:lstStyle/>
          <a:p>
            <a:pPr marL="514350" indent="-514350">
              <a:buFont typeface="+mj-lt"/>
              <a:buAutoNum type="arabicPeriod"/>
            </a:pPr>
            <a:r>
              <a:rPr kumimoji="1" lang="zh-CN" altLang="en-US" sz="3200" dirty="0">
                <a:solidFill>
                  <a:srgbClr val="FFFF00"/>
                </a:solidFill>
              </a:rPr>
              <a:t>语句频度 </a:t>
            </a:r>
            <a:r>
              <a:rPr kumimoji="1" lang="en-US" altLang="zh-CN" sz="3200" dirty="0">
                <a:solidFill>
                  <a:srgbClr val="FFFF00"/>
                </a:solidFill>
              </a:rPr>
              <a:t>f(n)</a:t>
            </a:r>
          </a:p>
          <a:p>
            <a:r>
              <a:rPr kumimoji="1" lang="zh-CN" altLang="en-US" sz="3200" dirty="0"/>
              <a:t>假定每个语句的执行时间均为</a:t>
            </a:r>
            <a:r>
              <a:rPr kumimoji="1" lang="en-US" altLang="zh-CN" sz="3200" dirty="0"/>
              <a:t>1</a:t>
            </a:r>
            <a:r>
              <a:rPr kumimoji="1" lang="zh-CN" altLang="en-US" sz="3200" dirty="0"/>
              <a:t>，则算法中所有语句执行次数之和</a:t>
            </a:r>
            <a:r>
              <a:rPr kumimoji="1" lang="en-US" altLang="zh-CN" sz="3200" dirty="0"/>
              <a:t>f(n)</a:t>
            </a:r>
            <a:r>
              <a:rPr kumimoji="1" lang="zh-CN" altLang="en-US" sz="3200" dirty="0"/>
              <a:t>即为算法执行时间</a:t>
            </a:r>
            <a:endParaRPr kumimoji="1" lang="en-US" altLang="zh-CN" sz="3200" dirty="0"/>
          </a:p>
          <a:p>
            <a:pPr marL="514350" indent="-514350">
              <a:spcBef>
                <a:spcPts val="1200"/>
              </a:spcBef>
              <a:buFont typeface="+mj-lt"/>
              <a:buAutoNum type="arabicPeriod" startAt="2"/>
            </a:pPr>
            <a:r>
              <a:rPr kumimoji="1" lang="zh-CN" altLang="en-US" sz="3200" dirty="0">
                <a:solidFill>
                  <a:srgbClr val="FFFF00"/>
                </a:solidFill>
              </a:rPr>
              <a:t>时间复杂度 </a:t>
            </a:r>
            <a:r>
              <a:rPr kumimoji="1" lang="en-US" altLang="zh-CN" sz="3200" dirty="0">
                <a:solidFill>
                  <a:srgbClr val="FFFF00"/>
                </a:solidFill>
              </a:rPr>
              <a:t>T(n)</a:t>
            </a:r>
            <a:endParaRPr kumimoji="1" lang="en-US" altLang="zh-CN" sz="3200" dirty="0"/>
          </a:p>
          <a:p>
            <a:pPr marL="0" indent="0" eaLnBrk="1" latinLnBrk="0" hangingPunct="1">
              <a:spcBef>
                <a:spcPts val="600"/>
              </a:spcBef>
              <a:extLst>
                <a:ext uri="{35155182-B16C-46BC-9424-99874614C6A1}">
                  <wpsdc:marlchars xmlns="" xmlns:wpsdc="http://www.wps.cn/officeDocument/2017/drawingmlCustomData" val="0" checksum="0"/>
                </a:ext>
              </a:extLst>
            </a:pPr>
            <a:r>
              <a:rPr kumimoji="1" lang="zh-CN" altLang="en-US" sz="3200" dirty="0"/>
              <a:t>时间复杂度</a:t>
            </a:r>
            <a:r>
              <a:rPr kumimoji="1" lang="en-US" altLang="zh-CN" sz="3200" dirty="0"/>
              <a:t>T(n)</a:t>
            </a:r>
            <a:r>
              <a:rPr kumimoji="1" lang="zh-CN" altLang="en-US" sz="3200" dirty="0"/>
              <a:t>为</a:t>
            </a:r>
            <a:r>
              <a:rPr kumimoji="1" lang="en-US" altLang="zh-CN" sz="3200" i="1" dirty="0">
                <a:solidFill>
                  <a:srgbClr val="FFC000"/>
                </a:solidFill>
                <a:sym typeface="+mn-ea"/>
              </a:rPr>
              <a:t>T(n)=O(f(n))</a:t>
            </a:r>
            <a:r>
              <a:rPr kumimoji="1" lang="zh-CN" altLang="en-US" sz="3200" dirty="0">
                <a:solidFill>
                  <a:schemeClr val="tx1"/>
                </a:solidFill>
                <a:sym typeface="+mn-ea"/>
              </a:rPr>
              <a:t>，即</a:t>
            </a:r>
            <a:r>
              <a:rPr kumimoji="1" lang="en-US" altLang="zh-CN" sz="3200" dirty="0"/>
              <a:t>f(n)</a:t>
            </a:r>
            <a:r>
              <a:rPr kumimoji="1" lang="zh-CN" altLang="en-US" sz="3200" dirty="0"/>
              <a:t>中的最主要项，又</a:t>
            </a:r>
            <a:r>
              <a:rPr kumimoji="1" lang="zh-CN" altLang="en-US" sz="3200" dirty="0">
                <a:solidFill>
                  <a:schemeClr val="tx1"/>
                </a:solidFill>
              </a:rPr>
              <a:t>称</a:t>
            </a:r>
            <a:r>
              <a:rPr lang="zh-CN" altLang="en-US" sz="3200" b="1" dirty="0">
                <a:solidFill>
                  <a:schemeClr val="tx1"/>
                </a:solidFill>
                <a:sym typeface="+mn-ea"/>
              </a:rPr>
              <a:t>渐进时间复杂度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pPr>
              <a:defRPr/>
            </a:pPr>
            <a:endParaRPr lang="en-US" altLang="zh-CN"/>
          </a:p>
          <a:p>
            <a:pPr>
              <a:defRPr/>
            </a:pPr>
            <a:fld id="{5D7E37C5-887B-487B-9C16-4F404295E315}" type="slidenum">
              <a:rPr lang="en-US" altLang="zh-CN"/>
              <a:t>76</a:t>
            </a:fld>
            <a:endParaRPr lang="en-US" altLang="zh-CN"/>
          </a:p>
        </p:txBody>
      </p:sp>
      <p:sp>
        <p:nvSpPr>
          <p:cNvPr id="76805" name="Rectangle 7"/>
          <p:cNvSpPr>
            <a:spLocks noGrp="1" noChangeArrowheads="1"/>
          </p:cNvSpPr>
          <p:nvPr>
            <p:ph type="body" idx="1"/>
          </p:nvPr>
        </p:nvSpPr>
        <p:spPr>
          <a:xfrm>
            <a:off x="455613" y="1598613"/>
            <a:ext cx="8436867" cy="4570412"/>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5600" indent="-355600" eaLnBrk="1" hangingPunct="1">
              <a:lnSpc>
                <a:spcPct val="90000"/>
              </a:lnSpc>
              <a:buClr>
                <a:schemeClr val="tx1"/>
              </a:buClr>
            </a:pPr>
            <a:endParaRPr lang="en-US" altLang="zh-CN" sz="2800" b="1" dirty="0">
              <a:solidFill>
                <a:srgbClr val="FFFF00"/>
              </a:solidFill>
              <a:sym typeface="+mn-ea"/>
            </a:endParaRPr>
          </a:p>
          <a:p>
            <a:pPr marL="355600" indent="-355600" eaLnBrk="1" hangingPunct="1">
              <a:lnSpc>
                <a:spcPct val="90000"/>
              </a:lnSpc>
              <a:buClr>
                <a:schemeClr val="tx1"/>
              </a:buClr>
            </a:pPr>
            <a:r>
              <a:rPr lang="zh-CN" altLang="en-US" sz="2800" b="1" dirty="0">
                <a:sym typeface="+mn-ea"/>
              </a:rPr>
              <a:t>设 </a:t>
            </a:r>
            <a:r>
              <a:rPr lang="en-US" altLang="zh-CN" sz="2800" b="1" i="1" dirty="0">
                <a:sym typeface="+mn-ea"/>
              </a:rPr>
              <a:t>t(n)</a:t>
            </a:r>
            <a:r>
              <a:rPr lang="zh-CN" altLang="en-US" sz="2800" b="1" i="1" dirty="0">
                <a:sym typeface="+mn-ea"/>
              </a:rPr>
              <a:t>和 </a:t>
            </a:r>
            <a:r>
              <a:rPr lang="en-US" altLang="zh-CN" sz="2800" b="1" i="1" dirty="0">
                <a:sym typeface="+mn-ea"/>
              </a:rPr>
              <a:t>f(n)</a:t>
            </a:r>
            <a:r>
              <a:rPr lang="zh-CN" altLang="en-US" sz="2800" b="1" i="1" dirty="0">
                <a:sym typeface="+mn-ea"/>
              </a:rPr>
              <a:t>是定义域在自然数集</a:t>
            </a:r>
            <a:r>
              <a:rPr lang="en-US" altLang="zh-CN" sz="2800" b="1" i="1" dirty="0">
                <a:sym typeface="+mn-ea"/>
              </a:rPr>
              <a:t>N</a:t>
            </a:r>
            <a:r>
              <a:rPr lang="zh-CN" altLang="en-US" sz="2800" b="1" i="1" dirty="0">
                <a:sym typeface="+mn-ea"/>
              </a:rPr>
              <a:t>上的函数。若存在正数 </a:t>
            </a:r>
            <a:r>
              <a:rPr lang="en-US" altLang="zh-CN" sz="2800" b="1" i="1" dirty="0">
                <a:sym typeface="+mn-ea"/>
              </a:rPr>
              <a:t>c</a:t>
            </a:r>
            <a:r>
              <a:rPr lang="zh-CN" altLang="en-US" sz="2800" b="1" i="1" dirty="0">
                <a:sym typeface="+mn-ea"/>
              </a:rPr>
              <a:t>和 </a:t>
            </a:r>
            <a:r>
              <a:rPr lang="en-US" altLang="zh-CN" sz="2800" b="1" i="1" dirty="0">
                <a:sym typeface="+mn-ea"/>
              </a:rPr>
              <a:t>n</a:t>
            </a:r>
            <a:r>
              <a:rPr lang="en-US" altLang="zh-CN" sz="2800" b="1" i="1" baseline="-25000" dirty="0">
                <a:sym typeface="+mn-ea"/>
              </a:rPr>
              <a:t>0</a:t>
            </a:r>
            <a:r>
              <a:rPr lang="zh-CN" altLang="en-US" sz="2800" b="1" i="1" dirty="0">
                <a:sym typeface="+mn-ea"/>
              </a:rPr>
              <a:t>，使得对一切 </a:t>
            </a:r>
            <a:r>
              <a:rPr lang="en-US" altLang="zh-CN" sz="2800" b="1" i="1" dirty="0">
                <a:sym typeface="+mn-ea"/>
              </a:rPr>
              <a:t>n&gt;n</a:t>
            </a:r>
            <a:r>
              <a:rPr lang="en-US" altLang="zh-CN" sz="2800" b="1" i="1" baseline="-25000" dirty="0">
                <a:sym typeface="+mn-ea"/>
              </a:rPr>
              <a:t>0</a:t>
            </a:r>
            <a:r>
              <a:rPr lang="zh-CN" altLang="en-US" sz="2800" b="1" i="1" dirty="0">
                <a:sym typeface="+mn-ea"/>
              </a:rPr>
              <a:t>都有</a:t>
            </a:r>
            <a:r>
              <a:rPr lang="en-US" altLang="zh-CN" sz="2800" b="1" i="1" dirty="0">
                <a:sym typeface="+mn-ea"/>
              </a:rPr>
              <a:t>0&lt;=t(n)&lt;=</a:t>
            </a:r>
            <a:r>
              <a:rPr lang="en-US" altLang="zh-CN" sz="2800" b="1" i="1" dirty="0" err="1">
                <a:sym typeface="+mn-ea"/>
              </a:rPr>
              <a:t>cf</a:t>
            </a:r>
            <a:r>
              <a:rPr lang="en-US" altLang="zh-CN" sz="2800" b="1" i="1" dirty="0">
                <a:sym typeface="+mn-ea"/>
              </a:rPr>
              <a:t>(n)</a:t>
            </a:r>
            <a:r>
              <a:rPr lang="zh-CN" altLang="en-US" sz="2800" b="1" i="1" dirty="0">
                <a:sym typeface="+mn-ea"/>
              </a:rPr>
              <a:t>成立，则称 </a:t>
            </a:r>
            <a:r>
              <a:rPr lang="en-US" altLang="zh-CN" sz="2800" b="1" i="1" dirty="0">
                <a:sym typeface="+mn-ea"/>
              </a:rPr>
              <a:t>t(n)</a:t>
            </a:r>
            <a:r>
              <a:rPr lang="zh-CN" altLang="en-US" sz="2800" b="1" i="1" dirty="0">
                <a:sym typeface="+mn-ea"/>
              </a:rPr>
              <a:t>的渐进的上界是 </a:t>
            </a:r>
            <a:r>
              <a:rPr lang="en-US" altLang="zh-CN" sz="2800" b="1" i="1" dirty="0">
                <a:sym typeface="+mn-ea"/>
              </a:rPr>
              <a:t>f(n)</a:t>
            </a:r>
            <a:r>
              <a:rPr lang="zh-CN" altLang="en-US" sz="2800" b="1" i="1" dirty="0">
                <a:sym typeface="+mn-ea"/>
              </a:rPr>
              <a:t>，记作 </a:t>
            </a:r>
            <a:r>
              <a:rPr lang="en-US" altLang="zh-CN" sz="2800" b="1" i="1" dirty="0">
                <a:sym typeface="+mn-ea"/>
              </a:rPr>
              <a:t>t(n)=O(f(n))</a:t>
            </a:r>
          </a:p>
          <a:p>
            <a:pPr marL="355600" indent="-355600" eaLnBrk="1" hangingPunct="1">
              <a:lnSpc>
                <a:spcPct val="90000"/>
              </a:lnSpc>
              <a:buClr>
                <a:schemeClr val="tx1"/>
              </a:buClr>
            </a:pPr>
            <a:endParaRPr lang="zh-CN" altLang="en-US" sz="2800" b="1" i="1" dirty="0">
              <a:sym typeface="+mn-ea"/>
            </a:endParaRPr>
          </a:p>
        </p:txBody>
      </p:sp>
      <p:sp>
        <p:nvSpPr>
          <p:cNvPr id="10" name="Rectangle 5"/>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a:lstStyle>
          <a:p>
            <a:pPr eaLnBrk="1" hangingPunct="1"/>
            <a:r>
              <a:rPr lang="en-US" altLang="zh-CN" dirty="0"/>
              <a:t>Time</a:t>
            </a:r>
            <a:r>
              <a:rPr lang="zh-CN" altLang="en-US" dirty="0"/>
              <a:t> </a:t>
            </a:r>
            <a:r>
              <a:rPr lang="en-US" altLang="zh-CN" dirty="0"/>
              <a:t>Complexity</a:t>
            </a:r>
            <a:r>
              <a:rPr lang="zh-CN" altLang="en-US" dirty="0"/>
              <a:t> </a:t>
            </a:r>
            <a:r>
              <a:rPr lang="en-US" altLang="zh-CN" dirty="0"/>
              <a:t>(</a:t>
            </a:r>
            <a:r>
              <a:rPr lang="zh-CN" altLang="en-US" dirty="0"/>
              <a:t>时间复杂度</a:t>
            </a:r>
            <a:r>
              <a:rPr lang="en-US" altLang="zh-CN" dirty="0"/>
              <a:t>)</a:t>
            </a:r>
          </a:p>
        </p:txBody>
      </p:sp>
      <p:sp>
        <p:nvSpPr>
          <p:cNvPr id="6" name="Rectangle 11"/>
          <p:cNvSpPr>
            <a:spLocks noChangeArrowheads="1"/>
          </p:cNvSpPr>
          <p:nvPr/>
        </p:nvSpPr>
        <p:spPr bwMode="auto">
          <a:xfrm>
            <a:off x="827584" y="1430690"/>
            <a:ext cx="28777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u="sng" dirty="0">
                <a:solidFill>
                  <a:srgbClr val="FFFF00"/>
                </a:solidFill>
              </a:rPr>
              <a:t>定义 </a:t>
            </a:r>
            <a:r>
              <a:rPr lang="en-US" altLang="zh-CN" sz="3600" u="sng" dirty="0">
                <a:solidFill>
                  <a:srgbClr val="FFFF00"/>
                </a:solidFill>
              </a:rPr>
              <a:t>(Big-oh)</a:t>
            </a:r>
          </a:p>
        </p:txBody>
      </p:sp>
      <p:sp>
        <p:nvSpPr>
          <p:cNvPr id="7" name="文本框 6"/>
          <p:cNvSpPr txBox="1"/>
          <p:nvPr/>
        </p:nvSpPr>
        <p:spPr>
          <a:xfrm>
            <a:off x="827584" y="4163437"/>
            <a:ext cx="6768752" cy="1968500"/>
          </a:xfrm>
          <a:prstGeom prst="rect">
            <a:avLst/>
          </a:prstGeom>
          <a:noFill/>
        </p:spPr>
        <p:txBody>
          <a:bodyPr wrap="square" rtlCol="0">
            <a:spAutoFit/>
          </a:bodyPr>
          <a:lstStyle/>
          <a:p>
            <a:r>
              <a:rPr kumimoji="1" lang="zh-CN" altLang="en-US" sz="2800" b="1" dirty="0">
                <a:solidFill>
                  <a:srgbClr val="FFC000"/>
                </a:solidFill>
              </a:rPr>
              <a:t>简单做法：找最大阶数并去掉系数</a:t>
            </a:r>
            <a:endParaRPr kumimoji="1" lang="en-US" altLang="zh-CN" sz="2800" b="1" dirty="0">
              <a:solidFill>
                <a:srgbClr val="FFC000"/>
              </a:solidFill>
            </a:endParaRPr>
          </a:p>
          <a:p>
            <a:pPr eaLnBrk="1" latinLnBrk="0" hangingPunct="1">
              <a:spcBef>
                <a:spcPts val="1200"/>
              </a:spcBef>
            </a:pPr>
            <a:r>
              <a:rPr kumimoji="1" lang="en-US" altLang="zh-CN" sz="2800" b="1" dirty="0"/>
              <a:t>f(n)=3n,</a:t>
            </a:r>
            <a:r>
              <a:rPr kumimoji="1" lang="zh-CN" altLang="en-US" sz="2800" b="1" dirty="0"/>
              <a:t> </a:t>
            </a:r>
            <a:r>
              <a:rPr kumimoji="1" lang="en-US" altLang="zh-CN" sz="2800" b="1" dirty="0"/>
              <a:t>O(f(n))=O(n);</a:t>
            </a:r>
            <a:r>
              <a:rPr kumimoji="1" lang="zh-CN" altLang="en-US" sz="2800" b="1" dirty="0"/>
              <a:t> </a:t>
            </a:r>
            <a:endParaRPr kumimoji="1" lang="en-US" altLang="zh-CN" sz="2800" b="1" dirty="0"/>
          </a:p>
          <a:p>
            <a:r>
              <a:rPr kumimoji="1" lang="en-US" altLang="zh-CN" sz="2800" b="1" dirty="0"/>
              <a:t>f(n)=4n-1,</a:t>
            </a:r>
            <a:r>
              <a:rPr kumimoji="1" lang="zh-CN" altLang="en-US" sz="2800" b="1" dirty="0"/>
              <a:t> </a:t>
            </a:r>
            <a:r>
              <a:rPr kumimoji="1" lang="en-US" altLang="zh-CN" sz="2800" b="1" dirty="0"/>
              <a:t>O(f(n))=O(n);</a:t>
            </a:r>
            <a:r>
              <a:rPr kumimoji="1" lang="zh-CN" altLang="en-US" sz="2800" b="1" dirty="0"/>
              <a:t> </a:t>
            </a:r>
            <a:endParaRPr kumimoji="1" lang="en-US" altLang="zh-CN" sz="2800" b="1" dirty="0"/>
          </a:p>
          <a:p>
            <a:r>
              <a:rPr kumimoji="1" lang="en-US" altLang="zh-CN" sz="2800" b="1" dirty="0"/>
              <a:t>f(n)=3n</a:t>
            </a:r>
            <a:r>
              <a:rPr kumimoji="1" lang="en-US" altLang="zh-CN" sz="2800" b="1" baseline="30000" dirty="0"/>
              <a:t>2</a:t>
            </a:r>
            <a:r>
              <a:rPr kumimoji="1" lang="en-US" altLang="zh-CN" sz="2800" b="1" dirty="0"/>
              <a:t>+4n+3,</a:t>
            </a:r>
            <a:r>
              <a:rPr kumimoji="1" lang="zh-CN" altLang="en-US" sz="2800" b="1" dirty="0"/>
              <a:t> </a:t>
            </a:r>
            <a:r>
              <a:rPr kumimoji="1" lang="en-US" altLang="zh-CN" sz="2800" b="1" dirty="0"/>
              <a:t>O(f(n))=O(n</a:t>
            </a:r>
            <a:r>
              <a:rPr kumimoji="1" lang="en-US" altLang="zh-CN" sz="2800" b="1" baseline="30000" dirty="0"/>
              <a:t>2</a:t>
            </a:r>
            <a:r>
              <a:rPr kumimoji="1" lang="en-US" altLang="zh-CN" sz="2800" b="1" dirty="0"/>
              <a:t>)</a:t>
            </a:r>
            <a:endParaRPr kumimoji="1"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a:defRPr/>
            </a:pPr>
            <a:endParaRPr lang="en-US" altLang="zh-CN"/>
          </a:p>
          <a:p>
            <a:pPr>
              <a:defRPr/>
            </a:pPr>
            <a:fld id="{68DD78AA-37D5-4948-8A30-DD28394616A5}" type="slidenum">
              <a:rPr lang="en-US" altLang="zh-CN"/>
              <a:t>77</a:t>
            </a:fld>
            <a:endParaRPr lang="en-US" altLang="zh-CN"/>
          </a:p>
        </p:txBody>
      </p:sp>
      <p:sp>
        <p:nvSpPr>
          <p:cNvPr id="72708" name="Rectangle 5"/>
          <p:cNvSpPr>
            <a:spLocks noGrp="1" noChangeArrowheads="1"/>
          </p:cNvSpPr>
          <p:nvPr>
            <p:ph type="body" idx="1"/>
          </p:nvPr>
        </p:nvSpPr>
        <p:spPr>
          <a:xfrm>
            <a:off x="381600" y="874800"/>
            <a:ext cx="8437562" cy="5218496"/>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70000"/>
              </a:lnSpc>
              <a:buClr>
                <a:schemeClr val="tx1"/>
              </a:buClr>
              <a:buFont typeface="Wingdings" panose="05000000000000000000" pitchFamily="2" charset="2"/>
              <a:buNone/>
            </a:pPr>
            <a:r>
              <a:rPr lang="en-US" altLang="zh-CN" b="1" dirty="0">
                <a:latin typeface="Helvetica" pitchFamily="34" charset="0"/>
              </a:rPr>
              <a:t>Example:</a:t>
            </a:r>
          </a:p>
          <a:p>
            <a:pPr marL="609600" indent="-609600" eaLnBrk="1" hangingPunct="1">
              <a:lnSpc>
                <a:spcPct val="80000"/>
              </a:lnSpc>
              <a:spcBef>
                <a:spcPct val="0"/>
              </a:spcBef>
              <a:buClr>
                <a:schemeClr val="tx1"/>
              </a:buClr>
              <a:buNone/>
            </a:pPr>
            <a:endParaRPr lang="en-US" altLang="zh-CN" sz="2400" b="1" dirty="0">
              <a:latin typeface="Courier New" panose="02070309020205020404" pitchFamily="49" charset="0"/>
            </a:endParaRPr>
          </a:p>
          <a:p>
            <a:pPr marL="609600" indent="-609600" eaLnBrk="1" hangingPunct="1">
              <a:lnSpc>
                <a:spcPct val="80000"/>
              </a:lnSpc>
              <a:spcBef>
                <a:spcPct val="0"/>
              </a:spcBef>
              <a:buClr>
                <a:schemeClr val="tx1"/>
              </a:buClr>
              <a:buFont typeface="Wingdings" panose="05000000000000000000" pitchFamily="2" charset="2"/>
              <a:buNone/>
            </a:pPr>
            <a:r>
              <a:rPr lang="en-US" altLang="zh-CN" sz="2400" b="1" dirty="0">
                <a:solidFill>
                  <a:srgbClr val="00FF00"/>
                </a:solidFill>
                <a:latin typeface="Courier New" panose="02070309020205020404" pitchFamily="49" charset="0"/>
              </a:rPr>
              <a:t>// Compute n</a:t>
            </a:r>
            <a:r>
              <a:rPr lang="en-US" altLang="zh-CN" sz="2400" b="1" baseline="30000" dirty="0">
                <a:solidFill>
                  <a:srgbClr val="00FF00"/>
                </a:solidFill>
                <a:latin typeface="Courier New" panose="02070309020205020404" pitchFamily="49" charset="0"/>
              </a:rPr>
              <a:t>2</a:t>
            </a:r>
          </a:p>
          <a:p>
            <a:pPr marL="609600" indent="-609600" eaLnBrk="1" hangingPunct="1">
              <a:lnSpc>
                <a:spcPct val="70000"/>
              </a:lnSpc>
              <a:buClr>
                <a:schemeClr val="tx1"/>
              </a:buClr>
              <a:buFont typeface="Wingdings" panose="05000000000000000000" pitchFamily="2" charset="2"/>
              <a:buNone/>
            </a:pPr>
            <a:endParaRPr lang="en-US" altLang="zh-CN" sz="2400" b="1" baseline="30000" dirty="0">
              <a:solidFill>
                <a:srgbClr val="00FF00"/>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a:t>
            </a: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sum = 0;</a:t>
            </a:r>
            <a:r>
              <a:rPr lang="zh-CN" altLang="en-US" sz="2400" b="1" dirty="0">
                <a:latin typeface="Courier New" panose="02070309020205020404" pitchFamily="49" charset="0"/>
              </a:rPr>
              <a:t>                   </a:t>
            </a:r>
            <a:endParaRPr lang="en-US" altLang="zh-CN" sz="2400" b="1" dirty="0">
              <a:solidFill>
                <a:srgbClr val="FFC000"/>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for (i=1; i&lt;=2n; </a:t>
            </a:r>
            <a:r>
              <a:rPr lang="en-US" altLang="zh-CN" sz="2400" b="1" dirty="0" err="1">
                <a:latin typeface="Courier New" panose="02070309020205020404" pitchFamily="49" charset="0"/>
              </a:rPr>
              <a:t>i</a:t>
            </a:r>
            <a:r>
              <a:rPr lang="en-US" altLang="zh-CN" sz="2400" b="1" dirty="0">
                <a:latin typeface="Courier New" panose="02070309020205020404" pitchFamily="49" charset="0"/>
              </a:rPr>
              <a:t>++)</a:t>
            </a:r>
            <a:r>
              <a:rPr lang="zh-CN" altLang="en-US" sz="2400" b="1" dirty="0">
                <a:latin typeface="Courier New" panose="02070309020205020404" pitchFamily="49" charset="0"/>
              </a:rPr>
              <a:t>       </a:t>
            </a:r>
            <a:endParaRPr lang="en-US" altLang="zh-CN" sz="2400" b="1" dirty="0">
              <a:solidFill>
                <a:srgbClr val="FFC000"/>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for (j=1; j&lt;=n; </a:t>
            </a:r>
            <a:r>
              <a:rPr lang="en-US" altLang="zh-CN" sz="2400" b="1" dirty="0" err="1">
                <a:latin typeface="Courier New" panose="02070309020205020404" pitchFamily="49" charset="0"/>
              </a:rPr>
              <a:t>j++</a:t>
            </a:r>
            <a:r>
              <a:rPr lang="en-US" altLang="zh-CN" sz="2400" b="1" dirty="0">
                <a:latin typeface="Courier New" panose="02070309020205020404" pitchFamily="49" charset="0"/>
              </a:rPr>
              <a:t>)</a:t>
            </a:r>
            <a:r>
              <a:rPr lang="zh-CN" altLang="en-US" sz="2400" b="1" dirty="0">
                <a:latin typeface="Courier New" panose="02070309020205020404" pitchFamily="49" charset="0"/>
              </a:rPr>
              <a:t>   </a:t>
            </a:r>
            <a:endParaRPr lang="en-US" altLang="zh-CN" sz="2400" b="1" dirty="0">
              <a:solidFill>
                <a:srgbClr val="FFC000"/>
              </a:solidFill>
              <a:latin typeface="Courier New" panose="02070309020205020404" pitchFamily="49" charset="0"/>
            </a:endParaRPr>
          </a:p>
          <a:p>
            <a:pPr marL="609600" indent="-609600" eaLnBrk="1" hangingPunct="1">
              <a:lnSpc>
                <a:spcPct val="70000"/>
              </a:lnSpc>
              <a:buClr>
                <a:schemeClr val="tx1"/>
              </a:buClr>
              <a:buNone/>
            </a:pPr>
            <a:r>
              <a:rPr lang="en-US" altLang="zh-CN" sz="2400" b="1" dirty="0">
                <a:latin typeface="Courier New" panose="02070309020205020404" pitchFamily="49" charset="0"/>
              </a:rPr>
              <a:t>            sum++;</a:t>
            </a:r>
            <a:r>
              <a:rPr lang="zh-CN" altLang="en-US" sz="2400" b="1" dirty="0">
                <a:latin typeface="Courier New" panose="02070309020205020404" pitchFamily="49" charset="0"/>
              </a:rPr>
              <a:t>              </a:t>
            </a:r>
            <a:endParaRPr lang="en-US" altLang="zh-CN" sz="2400" b="1" dirty="0">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a:t>
            </a:r>
          </a:p>
          <a:p>
            <a:pPr marL="609600" indent="-609600" eaLnBrk="1" hangingPunct="1">
              <a:lnSpc>
                <a:spcPct val="70000"/>
              </a:lnSpc>
              <a:buClr>
                <a:schemeClr val="tx1"/>
              </a:buClr>
              <a:buFont typeface="Wingdings" panose="05000000000000000000" pitchFamily="2" charset="2"/>
              <a:buNone/>
            </a:pPr>
            <a:endParaRPr lang="en-US" altLang="zh-CN" sz="2400" b="1" dirty="0">
              <a:latin typeface="Courier New" panose="02070309020205020404" pitchFamily="49" charset="0"/>
            </a:endParaRPr>
          </a:p>
          <a:p>
            <a:pPr marL="609600" indent="-609600" eaLnBrk="1" hangingPunct="1">
              <a:lnSpc>
                <a:spcPct val="70000"/>
              </a:lnSpc>
              <a:buClr>
                <a:schemeClr val="tx1"/>
              </a:buClr>
              <a:buNone/>
            </a:pPr>
            <a:r>
              <a:rPr lang="zh-CN" altLang="en-US" sz="2400" b="1" dirty="0">
                <a:latin typeface="Courier New" panose="02070309020205020404" pitchFamily="49" charset="0"/>
              </a:rPr>
              <a:t>总语句频度：</a:t>
            </a:r>
            <a:r>
              <a:rPr lang="en-US" altLang="zh-CN" sz="2400" b="1" dirty="0">
                <a:latin typeface="Courier New" panose="02070309020205020404" pitchFamily="49" charset="0"/>
              </a:rPr>
              <a:t>f(n)=1+2n+4n</a:t>
            </a:r>
            <a:r>
              <a:rPr lang="en-US" altLang="zh-CN" sz="2400" b="1" baseline="30000" dirty="0">
                <a:latin typeface="Courier New" panose="02070309020205020404" pitchFamily="49" charset="0"/>
              </a:rPr>
              <a:t>2</a:t>
            </a:r>
            <a:endParaRPr lang="en-US" altLang="zh-CN" sz="2400" b="1" dirty="0">
              <a:latin typeface="Courier New" panose="02070309020205020404" pitchFamily="49" charset="0"/>
            </a:endParaRPr>
          </a:p>
          <a:p>
            <a:pPr marL="609600" indent="-609600" eaLnBrk="1" hangingPunct="1">
              <a:lnSpc>
                <a:spcPct val="70000"/>
              </a:lnSpc>
              <a:buClr>
                <a:schemeClr val="tx1"/>
              </a:buClr>
              <a:buNone/>
            </a:pPr>
            <a:r>
              <a:rPr lang="zh-CN" altLang="en-US" sz="2400" b="1" dirty="0">
                <a:latin typeface="Courier New" panose="02070309020205020404" pitchFamily="49" charset="0"/>
              </a:rPr>
              <a:t>时间复杂度：</a:t>
            </a:r>
            <a:r>
              <a:rPr lang="en-US" altLang="zh-CN" sz="2400" b="1" dirty="0">
                <a:latin typeface="Courier New" panose="02070309020205020404" pitchFamily="49" charset="0"/>
              </a:rPr>
              <a:t>T(n)=O(f(n))=O(n</a:t>
            </a:r>
            <a:r>
              <a:rPr lang="en-US" altLang="zh-CN" sz="2400" b="1" baseline="30000" dirty="0">
                <a:latin typeface="Courier New" panose="02070309020205020404" pitchFamily="49" charset="0"/>
              </a:rPr>
              <a:t>2</a:t>
            </a:r>
            <a:r>
              <a:rPr lang="en-US" altLang="zh-CN" sz="2400" b="1" dirty="0">
                <a:latin typeface="Courier New" panose="02070309020205020404" pitchFamily="49" charset="0"/>
              </a:rPr>
              <a:t>)</a:t>
            </a:r>
          </a:p>
          <a:p>
            <a:pPr marL="609600" indent="-609600" eaLnBrk="1" hangingPunct="1">
              <a:lnSpc>
                <a:spcPct val="70000"/>
              </a:lnSpc>
              <a:buClr>
                <a:schemeClr val="tx1"/>
              </a:buClr>
              <a:buNone/>
            </a:pPr>
            <a:endParaRPr lang="en-US" altLang="zh-CN" sz="2400" b="1" baseline="30000" dirty="0">
              <a:latin typeface="Courier New" panose="02070309020205020404" pitchFamily="49" charset="0"/>
            </a:endParaRPr>
          </a:p>
          <a:p>
            <a:pPr marL="609600" indent="-609600" eaLnBrk="1" hangingPunct="1">
              <a:lnSpc>
                <a:spcPct val="70000"/>
              </a:lnSpc>
              <a:buClr>
                <a:schemeClr val="tx1"/>
              </a:buClr>
              <a:buNone/>
            </a:pPr>
            <a:endParaRPr lang="en-US" altLang="zh-CN" sz="2400" b="1" baseline="30000" dirty="0">
              <a:latin typeface="Courier New" panose="02070309020205020404" pitchFamily="49" charset="0"/>
            </a:endParaRPr>
          </a:p>
          <a:p>
            <a:pPr marL="609600" indent="-609600" eaLnBrk="1" hangingPunct="1">
              <a:lnSpc>
                <a:spcPct val="70000"/>
              </a:lnSpc>
              <a:buClr>
                <a:schemeClr val="tx1"/>
              </a:buClr>
              <a:buNone/>
            </a:pPr>
            <a:endParaRPr lang="en-US" altLang="zh-CN" sz="2400" b="1" baseline="30000" dirty="0">
              <a:latin typeface="Courier New" panose="02070309020205020404" pitchFamily="49" charset="0"/>
            </a:endParaRPr>
          </a:p>
        </p:txBody>
      </p:sp>
      <p:sp>
        <p:nvSpPr>
          <p:cNvPr id="2" name="矩形 1"/>
          <p:cNvSpPr/>
          <p:nvPr/>
        </p:nvSpPr>
        <p:spPr>
          <a:xfrm>
            <a:off x="5796136" y="2276872"/>
            <a:ext cx="667385" cy="1938020"/>
          </a:xfrm>
          <a:prstGeom prst="rect">
            <a:avLst/>
          </a:prstGeom>
        </p:spPr>
        <p:txBody>
          <a:bodyPr wrap="none">
            <a:spAutoFit/>
          </a:bodyPr>
          <a:lstStyle/>
          <a:p>
            <a:r>
              <a:rPr lang="en-US" altLang="zh-CN" sz="2400" b="1" dirty="0">
                <a:solidFill>
                  <a:srgbClr val="FFC000"/>
                </a:solidFill>
                <a:latin typeface="Courier New" panose="02070309020205020404" pitchFamily="49" charset="0"/>
              </a:rPr>
              <a:t>1</a:t>
            </a:r>
          </a:p>
          <a:p>
            <a:r>
              <a:rPr lang="en-US" altLang="zh-CN" sz="2400" b="1" dirty="0">
                <a:solidFill>
                  <a:srgbClr val="FFC000"/>
                </a:solidFill>
                <a:latin typeface="Courier New" panose="02070309020205020404" pitchFamily="49" charset="0"/>
              </a:rPr>
              <a:t>2n</a:t>
            </a:r>
          </a:p>
          <a:p>
            <a:r>
              <a:rPr lang="en-US" altLang="zh-CN" sz="2400" b="1" dirty="0">
                <a:solidFill>
                  <a:srgbClr val="FFC000"/>
                </a:solidFill>
                <a:latin typeface="Courier New" panose="02070309020205020404" pitchFamily="49" charset="0"/>
              </a:rPr>
              <a:t>2n</a:t>
            </a:r>
            <a:r>
              <a:rPr lang="en-US" altLang="zh-CN" sz="2400" b="1" baseline="30000" dirty="0">
                <a:solidFill>
                  <a:srgbClr val="FFC000"/>
                </a:solidFill>
                <a:latin typeface="Courier New" panose="02070309020205020404" pitchFamily="49" charset="0"/>
              </a:rPr>
              <a:t>2</a:t>
            </a:r>
            <a:endParaRPr lang="en-US" altLang="zh-CN" sz="2400" dirty="0"/>
          </a:p>
          <a:p>
            <a:r>
              <a:rPr lang="en-US" altLang="zh-CN" sz="2400" b="1" dirty="0">
                <a:solidFill>
                  <a:srgbClr val="FFC000"/>
                </a:solidFill>
                <a:latin typeface="Courier New" panose="02070309020205020404" pitchFamily="49" charset="0"/>
              </a:rPr>
              <a:t>2n</a:t>
            </a:r>
            <a:r>
              <a:rPr lang="en-US" altLang="zh-CN" sz="2400" b="1" baseline="30000" dirty="0">
                <a:solidFill>
                  <a:srgbClr val="FFC000"/>
                </a:solidFill>
                <a:latin typeface="Courier New" panose="02070309020205020404" pitchFamily="49" charset="0"/>
              </a:rPr>
              <a:t>2</a:t>
            </a:r>
            <a:endParaRPr lang="en-US" altLang="zh-CN" sz="2400" b="1" dirty="0">
              <a:solidFill>
                <a:srgbClr val="FFC000"/>
              </a:solidFill>
              <a:latin typeface="Courier New" panose="02070309020205020404" pitchFamily="49" charset="0"/>
            </a:endParaRPr>
          </a:p>
          <a:p>
            <a:endParaRPr lang="zh-CN" altLang="en-US" sz="2400" dirty="0"/>
          </a:p>
        </p:txBody>
      </p:sp>
      <p:sp>
        <p:nvSpPr>
          <p:cNvPr id="5" name="文本框 4"/>
          <p:cNvSpPr txBox="1"/>
          <p:nvPr/>
        </p:nvSpPr>
        <p:spPr>
          <a:xfrm>
            <a:off x="371556" y="5262299"/>
            <a:ext cx="6360683" cy="461665"/>
          </a:xfrm>
          <a:prstGeom prst="rect">
            <a:avLst/>
          </a:prstGeom>
          <a:noFill/>
        </p:spPr>
        <p:txBody>
          <a:bodyPr wrap="square" rtlCol="0">
            <a:spAutoFit/>
          </a:bodyPr>
          <a:lstStyle/>
          <a:p>
            <a:r>
              <a:rPr kumimoji="1" lang="zh-CN" altLang="en-US" sz="2400" dirty="0">
                <a:solidFill>
                  <a:srgbClr val="FFC000"/>
                </a:solidFill>
              </a:rPr>
              <a:t>需要先计算总语句频度，太复杂！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8">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3005455" y="4205605"/>
            <a:ext cx="3133090" cy="1812925"/>
          </a:xfrm>
          <a:prstGeom prst="rect">
            <a:avLst/>
          </a:prstGeom>
          <a:solidFill>
            <a:schemeClr val="accent1">
              <a:lumMod val="5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4" name="灯片编号占位符 4"/>
          <p:cNvSpPr>
            <a:spLocks noGrp="1"/>
          </p:cNvSpPr>
          <p:nvPr>
            <p:ph type="sldNum" sz="quarter" idx="11"/>
          </p:nvPr>
        </p:nvSpPr>
        <p:spPr/>
        <p:txBody>
          <a:bodyPr/>
          <a:lstStyle/>
          <a:p>
            <a:pPr>
              <a:defRPr/>
            </a:pPr>
            <a:endParaRPr lang="en-US" altLang="zh-CN" dirty="0"/>
          </a:p>
          <a:p>
            <a:pPr>
              <a:defRPr/>
            </a:pPr>
            <a:fld id="{0E4B498B-8396-45B1-94BC-DEF7A21335DC}" type="slidenum">
              <a:rPr lang="en-US" altLang="zh-CN"/>
              <a:t>78</a:t>
            </a:fld>
            <a:endParaRPr lang="en-US" altLang="zh-CN" dirty="0"/>
          </a:p>
        </p:txBody>
      </p:sp>
      <p:sp>
        <p:nvSpPr>
          <p:cNvPr id="80900" name="Rectangle 2"/>
          <p:cNvSpPr>
            <a:spLocks noGrp="1" noChangeArrowheads="1"/>
          </p:cNvSpPr>
          <p:nvPr>
            <p:ph type="title"/>
          </p:nvPr>
        </p:nvSpPr>
        <p:spPr/>
        <p:txBody>
          <a:bodyPr/>
          <a:lstStyle/>
          <a:p>
            <a:pPr eaLnBrk="1" hangingPunct="1"/>
            <a:r>
              <a:rPr lang="en-US" altLang="zh-CN"/>
              <a:t>Rules (</a:t>
            </a:r>
            <a:r>
              <a:rPr lang="zh-CN" altLang="en-US"/>
              <a:t>规则</a:t>
            </a:r>
            <a:r>
              <a:rPr lang="en-US" altLang="zh-CN"/>
              <a:t>)</a:t>
            </a:r>
          </a:p>
        </p:txBody>
      </p:sp>
      <p:sp>
        <p:nvSpPr>
          <p:cNvPr id="80901" name="Rectangle 5"/>
          <p:cNvSpPr>
            <a:spLocks noGrp="1" noChangeArrowheads="1"/>
          </p:cNvSpPr>
          <p:nvPr>
            <p:ph type="body" idx="1"/>
          </p:nvPr>
        </p:nvSpPr>
        <p:spPr>
          <a:xfrm>
            <a:off x="477838" y="1372553"/>
            <a:ext cx="8226425" cy="4570412"/>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5600" indent="-355600" eaLnBrk="1" hangingPunct="1">
              <a:spcBef>
                <a:spcPct val="10000"/>
              </a:spcBef>
              <a:buClr>
                <a:schemeClr val="tx1"/>
              </a:buClr>
              <a:buFontTx/>
              <a:buAutoNum type="arabicPeriod"/>
            </a:pP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If </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f</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n</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is in O(</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g</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n</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and </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g</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n</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is in O(</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h</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n</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then </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f</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n</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is in O(</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h</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n</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p>
          <a:p>
            <a:pPr marL="355600" indent="-355600" eaLnBrk="1" hangingPunct="1">
              <a:spcBef>
                <a:spcPts val="1200"/>
              </a:spcBef>
              <a:buClr>
                <a:schemeClr val="tx1"/>
              </a:buClr>
              <a:buFontTx/>
              <a:buAutoNum type="arabicPeriod"/>
            </a:pP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If </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f</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n</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is in O(</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kg</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n</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for any constant </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k</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&gt; 0, then </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f</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n</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is in O(</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g</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r>
              <a:rPr lang="en-US" altLang="zh-CN" sz="2800" i="1" dirty="0">
                <a:solidFill>
                  <a:schemeClr val="tx1"/>
                </a:solidFill>
                <a:latin typeface="Arial" panose="020B0604020202090204" pitchFamily="34" charset="0"/>
                <a:cs typeface="Times New Roman" panose="02020503050405090304" pitchFamily="18" charset="0"/>
                <a:sym typeface="Symbol" panose="05050102010706020507" pitchFamily="18" charset="2"/>
              </a:rPr>
              <a:t>n</a:t>
            </a: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a:t>
            </a:r>
          </a:p>
          <a:p>
            <a:pPr marL="0" indent="0" eaLnBrk="1" hangingPunct="1">
              <a:spcBef>
                <a:spcPts val="1200"/>
              </a:spcBef>
              <a:buClr>
                <a:schemeClr val="tx1"/>
              </a:buClr>
              <a:buFontTx/>
              <a:buNone/>
            </a:pPr>
            <a:r>
              <a:rPr lang="zh-CN" altLang="en-US"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a:t>
            </a:r>
            <a:r>
              <a:rPr lang="zh-CN" altLang="en-US" sz="2800" b="1" dirty="0">
                <a:solidFill>
                  <a:srgbClr val="FFC000"/>
                </a:solidFill>
                <a:latin typeface="Arial" panose="020B0604020202090204" pitchFamily="34" charset="0"/>
                <a:cs typeface="Times New Roman" panose="02020503050405090304" pitchFamily="18" charset="0"/>
                <a:sym typeface="Symbol" panose="05050102010706020507" pitchFamily="18" charset="2"/>
              </a:rPr>
              <a:t>常数系数可以忽略</a:t>
            </a:r>
          </a:p>
        </p:txBody>
      </p:sp>
      <p:sp>
        <p:nvSpPr>
          <p:cNvPr id="8" name="矩形 7"/>
          <p:cNvSpPr/>
          <p:nvPr/>
        </p:nvSpPr>
        <p:spPr>
          <a:xfrm>
            <a:off x="3005455" y="4337050"/>
            <a:ext cx="3115945" cy="1569660"/>
          </a:xfrm>
          <a:prstGeom prst="rect">
            <a:avLst/>
          </a:prstGeom>
        </p:spPr>
        <p:txBody>
          <a:bodyPr wrap="square">
            <a:spAutoFit/>
          </a:bodyPr>
          <a:lstStyle/>
          <a:p>
            <a:pPr marL="0" lvl="1"/>
            <a:r>
              <a:rPr lang="en-US" sz="2400" dirty="0"/>
              <a:t>{</a:t>
            </a:r>
          </a:p>
          <a:p>
            <a:pPr marL="0" lvl="1"/>
            <a:r>
              <a:rPr lang="en-US" sz="2400" dirty="0"/>
              <a:t>    </a:t>
            </a:r>
            <a:r>
              <a:rPr sz="2400" dirty="0"/>
              <a:t>for (j=1; j&lt;=</a:t>
            </a:r>
            <a:r>
              <a:rPr lang="en-US" sz="2400" dirty="0">
                <a:solidFill>
                  <a:schemeClr val="tx1"/>
                </a:solidFill>
              </a:rPr>
              <a:t>3</a:t>
            </a:r>
            <a:r>
              <a:rPr sz="2400" dirty="0">
                <a:solidFill>
                  <a:schemeClr val="tx1"/>
                </a:solidFill>
              </a:rPr>
              <a:t>n</a:t>
            </a:r>
            <a:r>
              <a:rPr sz="2400" dirty="0"/>
              <a:t>; j++)   </a:t>
            </a:r>
          </a:p>
          <a:p>
            <a:pPr marL="0" lvl="1"/>
            <a:r>
              <a:rPr sz="2400" dirty="0"/>
              <a:t>        </a:t>
            </a:r>
            <a:r>
              <a:rPr lang="en-US" sz="2400" dirty="0"/>
              <a:t>print(1)</a:t>
            </a:r>
            <a:r>
              <a:rPr sz="2400" dirty="0"/>
              <a:t>;</a:t>
            </a:r>
          </a:p>
          <a:p>
            <a:pPr marL="0" lvl="1"/>
            <a:r>
              <a:rPr lang="en-US" sz="2400" dirty="0"/>
              <a:t>}                           </a:t>
            </a:r>
          </a:p>
        </p:txBody>
      </p:sp>
      <p:sp>
        <p:nvSpPr>
          <p:cNvPr id="3" name="文本框 2">
            <a:extLst>
              <a:ext uri="{FF2B5EF4-FFF2-40B4-BE49-F238E27FC236}">
                <a16:creationId xmlns:a16="http://schemas.microsoft.com/office/drawing/2014/main" id="{D19D73BD-361C-1FD8-5C19-3553471EB442}"/>
              </a:ext>
            </a:extLst>
          </p:cNvPr>
          <p:cNvSpPr txBox="1"/>
          <p:nvPr/>
        </p:nvSpPr>
        <p:spPr>
          <a:xfrm>
            <a:off x="6687992" y="4869160"/>
            <a:ext cx="1349896" cy="461665"/>
          </a:xfrm>
          <a:prstGeom prst="rect">
            <a:avLst/>
          </a:prstGeom>
          <a:noFill/>
        </p:spPr>
        <p:txBody>
          <a:bodyPr wrap="square">
            <a:spAutoFit/>
          </a:bodyPr>
          <a:lstStyle/>
          <a:p>
            <a:pPr marL="0" lvl="1"/>
            <a:r>
              <a:rPr lang="en-US" altLang="zh-CN" sz="2400" b="1" dirty="0">
                <a:solidFill>
                  <a:srgbClr val="FFC000"/>
                </a:solidFill>
                <a:latin typeface="Arial Bold" panose="020B0604020202090204" charset="0"/>
                <a:cs typeface="Arial Bold" panose="020B0604020202090204" charset="0"/>
                <a:sym typeface="+mn-ea"/>
              </a:rPr>
              <a:t>O(n)</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90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8" grpId="0"/>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dirty="0"/>
          </a:p>
          <a:p>
            <a:pPr>
              <a:defRPr/>
            </a:pPr>
            <a:fld id="{0E4B498B-8396-45B1-94BC-DEF7A21335DC}" type="slidenum">
              <a:rPr lang="en-US" altLang="zh-CN"/>
              <a:t>79</a:t>
            </a:fld>
            <a:endParaRPr lang="en-US" altLang="zh-CN" dirty="0"/>
          </a:p>
        </p:txBody>
      </p:sp>
      <p:sp>
        <p:nvSpPr>
          <p:cNvPr id="80900" name="Rectangle 2"/>
          <p:cNvSpPr>
            <a:spLocks noGrp="1" noChangeArrowheads="1"/>
          </p:cNvSpPr>
          <p:nvPr>
            <p:ph type="title"/>
          </p:nvPr>
        </p:nvSpPr>
        <p:spPr/>
        <p:txBody>
          <a:bodyPr/>
          <a:lstStyle/>
          <a:p>
            <a:pPr eaLnBrk="1" hangingPunct="1"/>
            <a:r>
              <a:rPr lang="en-US" altLang="zh-CN"/>
              <a:t>Rules (</a:t>
            </a:r>
            <a:r>
              <a:rPr lang="zh-CN" altLang="en-US"/>
              <a:t>规则</a:t>
            </a:r>
            <a:r>
              <a:rPr lang="en-US" altLang="zh-CN"/>
              <a:t>)</a:t>
            </a:r>
          </a:p>
        </p:txBody>
      </p:sp>
      <p:sp>
        <p:nvSpPr>
          <p:cNvPr id="80901" name="Rectangle 5"/>
          <p:cNvSpPr>
            <a:spLocks noGrp="1" noChangeArrowheads="1"/>
          </p:cNvSpPr>
          <p:nvPr>
            <p:ph type="body" idx="1"/>
          </p:nvPr>
        </p:nvSpPr>
        <p:spPr>
          <a:xfrm>
            <a:off x="478155" y="1372870"/>
            <a:ext cx="8226425" cy="1729740"/>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eaLnBrk="1" hangingPunct="1">
              <a:spcBef>
                <a:spcPct val="10000"/>
              </a:spcBef>
              <a:buClr>
                <a:schemeClr val="tx1"/>
              </a:buClr>
              <a:buFont typeface="+mj-lt"/>
              <a:buAutoNum type="arabicPeriod" startAt="3"/>
            </a:pP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If f1(n) is in O(g1(n)) and f2(n) is in O(g2(n)), then (f1 + f2)(n) is in O(max(g1(n), g2(n))).</a:t>
            </a:r>
          </a:p>
          <a:p>
            <a:pPr marL="514350" indent="-514350" eaLnBrk="1" hangingPunct="1">
              <a:spcBef>
                <a:spcPts val="1200"/>
              </a:spcBef>
              <a:buClr>
                <a:schemeClr val="tx1"/>
              </a:buClr>
              <a:buFontTx/>
              <a:buNone/>
            </a:pPr>
            <a:r>
              <a:rPr lang="zh-CN" altLang="en-US"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a:t>
            </a:r>
            <a:r>
              <a:rPr lang="zh-CN" altLang="en-US" sz="2800" b="1" dirty="0">
                <a:solidFill>
                  <a:srgbClr val="FFC000"/>
                </a:solidFill>
                <a:latin typeface="Arial" panose="020B0604020202090204" pitchFamily="34" charset="0"/>
                <a:cs typeface="Times New Roman" panose="02020503050405090304" pitchFamily="18" charset="0"/>
                <a:sym typeface="Symbol" panose="05050102010706020507" pitchFamily="18" charset="2"/>
              </a:rPr>
              <a:t>多个语句块，只需要看最复杂的那个</a:t>
            </a:r>
          </a:p>
        </p:txBody>
      </p:sp>
      <p:grpSp>
        <p:nvGrpSpPr>
          <p:cNvPr id="2" name="组 5"/>
          <p:cNvGrpSpPr/>
          <p:nvPr/>
        </p:nvGrpSpPr>
        <p:grpSpPr>
          <a:xfrm>
            <a:off x="3024505" y="3704590"/>
            <a:ext cx="3133090" cy="2201545"/>
            <a:chOff x="5004047" y="4293096"/>
            <a:chExt cx="4067797" cy="936104"/>
          </a:xfrm>
        </p:grpSpPr>
        <p:sp>
          <p:nvSpPr>
            <p:cNvPr id="3" name="矩形 2"/>
            <p:cNvSpPr/>
            <p:nvPr/>
          </p:nvSpPr>
          <p:spPr bwMode="auto">
            <a:xfrm>
              <a:off x="5004047" y="4293096"/>
              <a:ext cx="4067797" cy="936104"/>
            </a:xfrm>
            <a:prstGeom prst="rect">
              <a:avLst/>
            </a:prstGeom>
            <a:solidFill>
              <a:schemeClr val="accent1">
                <a:lumMod val="5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5" name="矩形 4"/>
            <p:cNvSpPr/>
            <p:nvPr/>
          </p:nvSpPr>
          <p:spPr>
            <a:xfrm>
              <a:off x="5004047" y="4365187"/>
              <a:ext cx="4067797" cy="824052"/>
            </a:xfrm>
            <a:prstGeom prst="rect">
              <a:avLst/>
            </a:prstGeom>
          </p:spPr>
          <p:txBody>
            <a:bodyPr wrap="square">
              <a:spAutoFit/>
            </a:bodyPr>
            <a:lstStyle/>
            <a:p>
              <a:pPr marL="0" lvl="1"/>
              <a:r>
                <a:rPr lang="en-US" sz="2400" dirty="0"/>
                <a:t>{</a:t>
              </a:r>
            </a:p>
            <a:p>
              <a:pPr marL="0" lvl="1"/>
              <a:r>
                <a:rPr lang="en-US" sz="2400" dirty="0"/>
                <a:t>    sum=0;</a:t>
              </a:r>
              <a:endParaRPr sz="2400" dirty="0"/>
            </a:p>
            <a:p>
              <a:pPr marL="0" lvl="1"/>
              <a:r>
                <a:rPr sz="2400" dirty="0"/>
                <a:t>    for (j=1; j&lt;=</a:t>
              </a:r>
              <a:r>
                <a:rPr sz="2400" dirty="0">
                  <a:solidFill>
                    <a:schemeClr val="tx1"/>
                  </a:solidFill>
                </a:rPr>
                <a:t>n</a:t>
              </a:r>
              <a:r>
                <a:rPr sz="2400" dirty="0"/>
                <a:t>; j++)   </a:t>
              </a:r>
            </a:p>
            <a:p>
              <a:pPr marL="0" lvl="1"/>
              <a:r>
                <a:rPr sz="2400" dirty="0"/>
                <a:t>        sum++;</a:t>
              </a:r>
            </a:p>
            <a:p>
              <a:pPr marL="0" lvl="1"/>
              <a:r>
                <a:rPr lang="en-US" sz="2400" dirty="0"/>
                <a:t>}</a:t>
              </a:r>
              <a:endParaRPr lang="en-US" altLang="en-US" sz="2400" b="1" dirty="0">
                <a:solidFill>
                  <a:srgbClr val="FFC000"/>
                </a:solidFill>
                <a:latin typeface="Arial Bold" panose="020B0604020202090204" charset="0"/>
                <a:cs typeface="Arial Bold" panose="020B0604020202090204" charset="0"/>
              </a:endParaRPr>
            </a:p>
          </p:txBody>
        </p:sp>
      </p:grpSp>
      <p:sp>
        <p:nvSpPr>
          <p:cNvPr id="7" name="文本框 6">
            <a:extLst>
              <a:ext uri="{FF2B5EF4-FFF2-40B4-BE49-F238E27FC236}">
                <a16:creationId xmlns:a16="http://schemas.microsoft.com/office/drawing/2014/main" id="{A6BD6681-B732-2BCC-37D4-19A72826C355}"/>
              </a:ext>
            </a:extLst>
          </p:cNvPr>
          <p:cNvSpPr txBox="1"/>
          <p:nvPr/>
        </p:nvSpPr>
        <p:spPr>
          <a:xfrm>
            <a:off x="6553200" y="4612311"/>
            <a:ext cx="989856" cy="461665"/>
          </a:xfrm>
          <a:prstGeom prst="rect">
            <a:avLst/>
          </a:prstGeom>
          <a:noFill/>
        </p:spPr>
        <p:txBody>
          <a:bodyPr wrap="square">
            <a:spAutoFit/>
          </a:bodyPr>
          <a:lstStyle/>
          <a:p>
            <a:r>
              <a:rPr lang="en-US" altLang="zh-CN" sz="2400" b="1" dirty="0">
                <a:solidFill>
                  <a:srgbClr val="FFC000"/>
                </a:solidFill>
                <a:latin typeface="Arial Bold" panose="020B0604020202090204" charset="0"/>
                <a:cs typeface="Arial Bold" panose="020B0604020202090204" charset="0"/>
              </a:rPr>
              <a:t>O(n)</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013CE996-2DBB-4C35-A434-EA7D7F3061DA}" type="slidenum">
              <a:rPr lang="en-US" altLang="zh-CN"/>
              <a:t>8</a:t>
            </a:fld>
            <a:endParaRPr lang="en-US" altLang="zh-CN"/>
          </a:p>
        </p:txBody>
      </p:sp>
      <p:sp>
        <p:nvSpPr>
          <p:cNvPr id="36868" name="Rectangle 6"/>
          <p:cNvSpPr>
            <a:spLocks noGrp="1" noChangeArrowheads="1"/>
          </p:cNvSpPr>
          <p:nvPr>
            <p:ph type="title"/>
          </p:nvPr>
        </p:nvSpPr>
        <p:spPr>
          <a:xfrm>
            <a:off x="685800" y="457200"/>
            <a:ext cx="7772400" cy="914400"/>
          </a:xfrm>
          <a:noFill/>
        </p:spPr>
        <p:txBody>
          <a:bodyPr anchorCtr="0"/>
          <a:lstStyle/>
          <a:p>
            <a:pPr eaLnBrk="1" hangingPunct="1"/>
            <a:r>
              <a:rPr lang="en-US" altLang="zh-CN"/>
              <a:t>Concepts and Notations</a:t>
            </a:r>
          </a:p>
        </p:txBody>
      </p:sp>
      <p:sp>
        <p:nvSpPr>
          <p:cNvPr id="36869" name="Rectangle 7"/>
          <p:cNvSpPr>
            <a:spLocks noGrp="1" noChangeArrowheads="1"/>
          </p:cNvSpPr>
          <p:nvPr>
            <p:ph type="body" idx="1"/>
          </p:nvPr>
        </p:nvSpPr>
        <p:spPr>
          <a:xfrm>
            <a:off x="685800" y="1524000"/>
            <a:ext cx="8134672" cy="5105400"/>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zh-CN" sz="2800" dirty="0">
                <a:solidFill>
                  <a:srgbClr val="FFFF00"/>
                </a:solidFill>
                <a:latin typeface="Arial" panose="020B0604020202090204" pitchFamily="34" charset="0"/>
              </a:rPr>
              <a:t>Data</a:t>
            </a:r>
            <a:r>
              <a:rPr lang="en-US" altLang="zh-CN" sz="2800" dirty="0">
                <a:latin typeface="Arial" panose="020B0604020202090204" pitchFamily="34" charset="0"/>
              </a:rPr>
              <a:t>: (Data Set) </a:t>
            </a:r>
          </a:p>
          <a:p>
            <a:pPr lvl="1" eaLnBrk="1" hangingPunct="1">
              <a:spcBef>
                <a:spcPts val="0"/>
              </a:spcBef>
            </a:pPr>
            <a:r>
              <a:rPr lang="en-US" altLang="zh-CN" sz="2400" dirty="0">
                <a:latin typeface="Arial" panose="020B0604020202090204" pitchFamily="34" charset="0"/>
              </a:rPr>
              <a:t>symbolic representation for objective</a:t>
            </a:r>
          </a:p>
          <a:p>
            <a:pPr lvl="1" eaLnBrk="1" hangingPunct="1">
              <a:spcBef>
                <a:spcPts val="0"/>
              </a:spcBef>
            </a:pPr>
            <a:r>
              <a:rPr lang="en-US" altLang="zh-CN" sz="2400" dirty="0">
                <a:latin typeface="Arial" panose="020B0604020202090204" pitchFamily="34" charset="0"/>
              </a:rPr>
              <a:t>Symbols inputted, stored, processed and outputted by computers </a:t>
            </a:r>
          </a:p>
          <a:p>
            <a:pPr lvl="1" eaLnBrk="1" hangingPunct="1">
              <a:spcBef>
                <a:spcPts val="0"/>
              </a:spcBef>
            </a:pPr>
            <a:r>
              <a:rPr lang="en-US" altLang="zh-CN" sz="2400" dirty="0">
                <a:latin typeface="Arial" panose="020B0604020202090204" pitchFamily="34" charset="0"/>
              </a:rPr>
              <a:t>Include</a:t>
            </a:r>
            <a:r>
              <a:rPr lang="zh-CN" altLang="en-US" sz="2400" dirty="0">
                <a:latin typeface="Arial" panose="020B0604020202090204" pitchFamily="34" charset="0"/>
              </a:rPr>
              <a:t> </a:t>
            </a:r>
            <a:r>
              <a:rPr lang="en-US" altLang="zh-CN" sz="2400" dirty="0">
                <a:latin typeface="Arial" panose="020B0604020202090204" pitchFamily="34" charset="0"/>
              </a:rPr>
              <a:t>picture,</a:t>
            </a:r>
            <a:r>
              <a:rPr lang="zh-CN" altLang="en-US" sz="2400" dirty="0">
                <a:latin typeface="Arial" panose="020B0604020202090204" pitchFamily="34" charset="0"/>
              </a:rPr>
              <a:t> </a:t>
            </a:r>
            <a:r>
              <a:rPr lang="en-US" altLang="zh-CN" sz="2400" dirty="0">
                <a:latin typeface="Arial" panose="020B0604020202090204" pitchFamily="34" charset="0"/>
              </a:rPr>
              <a:t>video,</a:t>
            </a:r>
            <a:r>
              <a:rPr lang="zh-CN" altLang="en-US" sz="2400" dirty="0">
                <a:latin typeface="Arial" panose="020B0604020202090204" pitchFamily="34" charset="0"/>
              </a:rPr>
              <a:t> </a:t>
            </a:r>
            <a:r>
              <a:rPr lang="en-US" altLang="zh-CN" sz="2400" dirty="0">
                <a:latin typeface="Arial" panose="020B0604020202090204" pitchFamily="34" charset="0"/>
              </a:rPr>
              <a:t>sound</a:t>
            </a:r>
            <a:r>
              <a:rPr lang="zh-CN" altLang="en-US" sz="2400" dirty="0">
                <a:latin typeface="Arial" panose="020B0604020202090204" pitchFamily="34" charset="0"/>
              </a:rPr>
              <a:t> </a:t>
            </a:r>
            <a:r>
              <a:rPr lang="en-US" altLang="zh-CN" sz="2400" dirty="0">
                <a:latin typeface="Arial" panose="020B0604020202090204" pitchFamily="34" charset="0"/>
              </a:rPr>
              <a:t>…</a:t>
            </a:r>
          </a:p>
          <a:p>
            <a:pPr eaLnBrk="1" hangingPunct="1">
              <a:spcBef>
                <a:spcPts val="0"/>
              </a:spcBef>
            </a:pPr>
            <a:endParaRPr lang="en-US" altLang="zh-CN" sz="2800" dirty="0">
              <a:latin typeface="Arial" panose="020B060402020209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dirty="0"/>
          </a:p>
          <a:p>
            <a:pPr>
              <a:defRPr/>
            </a:pPr>
            <a:fld id="{0E4B498B-8396-45B1-94BC-DEF7A21335DC}" type="slidenum">
              <a:rPr lang="en-US" altLang="zh-CN"/>
              <a:t>80</a:t>
            </a:fld>
            <a:endParaRPr lang="en-US" altLang="zh-CN" dirty="0"/>
          </a:p>
        </p:txBody>
      </p:sp>
      <p:sp>
        <p:nvSpPr>
          <p:cNvPr id="80900" name="Rectangle 2"/>
          <p:cNvSpPr>
            <a:spLocks noGrp="1" noChangeArrowheads="1"/>
          </p:cNvSpPr>
          <p:nvPr>
            <p:ph type="title"/>
          </p:nvPr>
        </p:nvSpPr>
        <p:spPr/>
        <p:txBody>
          <a:bodyPr/>
          <a:lstStyle/>
          <a:p>
            <a:pPr eaLnBrk="1" hangingPunct="1"/>
            <a:r>
              <a:rPr lang="en-US" altLang="zh-CN"/>
              <a:t>Rules (</a:t>
            </a:r>
            <a:r>
              <a:rPr lang="zh-CN" altLang="en-US"/>
              <a:t>规则</a:t>
            </a:r>
            <a:r>
              <a:rPr lang="en-US" altLang="zh-CN"/>
              <a:t>)</a:t>
            </a:r>
          </a:p>
        </p:txBody>
      </p:sp>
      <p:sp>
        <p:nvSpPr>
          <p:cNvPr id="80901" name="Rectangle 5"/>
          <p:cNvSpPr>
            <a:spLocks noGrp="1" noChangeArrowheads="1"/>
          </p:cNvSpPr>
          <p:nvPr>
            <p:ph type="body" idx="1"/>
          </p:nvPr>
        </p:nvSpPr>
        <p:spPr>
          <a:xfrm>
            <a:off x="478155" y="1372870"/>
            <a:ext cx="8572500" cy="1729740"/>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eaLnBrk="1" hangingPunct="1">
              <a:spcBef>
                <a:spcPct val="10000"/>
              </a:spcBef>
              <a:buClr>
                <a:schemeClr val="tx1"/>
              </a:buClr>
              <a:buFont typeface="+mj-lt"/>
              <a:buAutoNum type="arabicPeriod" startAt="4"/>
            </a:pPr>
            <a:r>
              <a:rPr lang="en-US" altLang="zh-CN"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If f1(n) is in O(g1(n)) and f2(n) is in O(g2(n)) then f1(n)f2(n) is in O(g1(n)g2(n)).</a:t>
            </a:r>
          </a:p>
          <a:p>
            <a:pPr marL="514350" indent="-514350" eaLnBrk="1" hangingPunct="1">
              <a:spcBef>
                <a:spcPts val="1200"/>
              </a:spcBef>
              <a:buClr>
                <a:schemeClr val="tx1"/>
              </a:buClr>
              <a:buFontTx/>
              <a:buNone/>
            </a:pPr>
            <a:r>
              <a:rPr lang="zh-CN" altLang="en-US" sz="2800" dirty="0">
                <a:solidFill>
                  <a:schemeClr val="tx1"/>
                </a:solidFill>
                <a:latin typeface="Arial" panose="020B0604020202090204" pitchFamily="34" charset="0"/>
                <a:cs typeface="Times New Roman" panose="02020503050405090304" pitchFamily="18" charset="0"/>
                <a:sym typeface="Symbol" panose="05050102010706020507" pitchFamily="18" charset="2"/>
              </a:rPr>
              <a:t>     </a:t>
            </a:r>
            <a:r>
              <a:rPr lang="zh-CN" altLang="en-US" sz="2800" b="1" dirty="0">
                <a:solidFill>
                  <a:srgbClr val="FFC000"/>
                </a:solidFill>
                <a:latin typeface="Arial" panose="020B0604020202090204" pitchFamily="34" charset="0"/>
                <a:cs typeface="Times New Roman" panose="02020503050405090304" pitchFamily="18" charset="0"/>
                <a:sym typeface="Symbol" panose="05050102010706020507" pitchFamily="18" charset="2"/>
              </a:rPr>
              <a:t>循环嵌套语句块的复杂度是各层循环复杂度的乘积</a:t>
            </a:r>
          </a:p>
        </p:txBody>
      </p:sp>
      <p:grpSp>
        <p:nvGrpSpPr>
          <p:cNvPr id="2" name="组 5"/>
          <p:cNvGrpSpPr/>
          <p:nvPr/>
        </p:nvGrpSpPr>
        <p:grpSpPr>
          <a:xfrm>
            <a:off x="2839720" y="3704590"/>
            <a:ext cx="3667760" cy="2201545"/>
            <a:chOff x="5004047" y="4293096"/>
            <a:chExt cx="4819688" cy="936104"/>
          </a:xfrm>
        </p:grpSpPr>
        <p:sp>
          <p:nvSpPr>
            <p:cNvPr id="3" name="矩形 2"/>
            <p:cNvSpPr/>
            <p:nvPr/>
          </p:nvSpPr>
          <p:spPr bwMode="auto">
            <a:xfrm>
              <a:off x="5004047" y="4293096"/>
              <a:ext cx="4819688" cy="936104"/>
            </a:xfrm>
            <a:prstGeom prst="rect">
              <a:avLst/>
            </a:prstGeom>
            <a:solidFill>
              <a:schemeClr val="accent1">
                <a:lumMod val="5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5" name="矩形 4"/>
            <p:cNvSpPr/>
            <p:nvPr/>
          </p:nvSpPr>
          <p:spPr>
            <a:xfrm>
              <a:off x="5004047" y="4365187"/>
              <a:ext cx="4498156" cy="824052"/>
            </a:xfrm>
            <a:prstGeom prst="rect">
              <a:avLst/>
            </a:prstGeom>
          </p:spPr>
          <p:txBody>
            <a:bodyPr wrap="square">
              <a:spAutoFit/>
            </a:bodyPr>
            <a:lstStyle/>
            <a:p>
              <a:pPr marL="0" lvl="1"/>
              <a:r>
                <a:rPr lang="en-US" sz="2400" dirty="0"/>
                <a:t>{</a:t>
              </a:r>
              <a:endParaRPr sz="2400" dirty="0"/>
            </a:p>
            <a:p>
              <a:pPr marL="0" lvl="1"/>
              <a:r>
                <a:rPr sz="2400" dirty="0"/>
                <a:t>    for (j=1; j&lt;=</a:t>
              </a:r>
              <a:r>
                <a:rPr sz="2400" dirty="0">
                  <a:solidFill>
                    <a:schemeClr val="tx1"/>
                  </a:solidFill>
                </a:rPr>
                <a:t>n</a:t>
              </a:r>
              <a:r>
                <a:rPr sz="2400" dirty="0"/>
                <a:t>; j++) </a:t>
              </a:r>
            </a:p>
            <a:p>
              <a:pPr marL="0" lvl="1"/>
              <a:r>
                <a:rPr sz="2400" dirty="0"/>
                <a:t>        </a:t>
              </a:r>
              <a:r>
                <a:rPr lang="en-US" sz="2400" dirty="0"/>
                <a:t>for</a:t>
              </a:r>
              <a:r>
                <a:rPr sz="2400" dirty="0"/>
                <a:t>  </a:t>
              </a:r>
              <a:r>
                <a:rPr sz="2400" dirty="0">
                  <a:sym typeface="+mn-ea"/>
                </a:rPr>
                <a:t>(</a:t>
              </a:r>
              <a:r>
                <a:rPr lang="en-US" sz="2400" dirty="0">
                  <a:sym typeface="+mn-ea"/>
                </a:rPr>
                <a:t>i</a:t>
              </a:r>
              <a:r>
                <a:rPr sz="2400" dirty="0">
                  <a:sym typeface="+mn-ea"/>
                </a:rPr>
                <a:t>=1; </a:t>
              </a:r>
              <a:r>
                <a:rPr lang="en-US" sz="2400" dirty="0">
                  <a:sym typeface="+mn-ea"/>
                </a:rPr>
                <a:t>i</a:t>
              </a:r>
              <a:r>
                <a:rPr sz="2400" dirty="0">
                  <a:sym typeface="+mn-ea"/>
                </a:rPr>
                <a:t>&lt;=n; </a:t>
              </a:r>
              <a:r>
                <a:rPr lang="en-US" sz="2400" dirty="0">
                  <a:sym typeface="+mn-ea"/>
                </a:rPr>
                <a:t>i</a:t>
              </a:r>
              <a:r>
                <a:rPr sz="2400" dirty="0">
                  <a:sym typeface="+mn-ea"/>
                </a:rPr>
                <a:t>++)</a:t>
              </a:r>
              <a:endParaRPr sz="2400" dirty="0"/>
            </a:p>
            <a:p>
              <a:pPr marL="0" lvl="1"/>
              <a:r>
                <a:rPr sz="2400" dirty="0"/>
                <a:t>            </a:t>
              </a:r>
              <a:r>
                <a:rPr lang="en-US" sz="2400" dirty="0"/>
                <a:t>print(1)</a:t>
              </a:r>
              <a:r>
                <a:rPr sz="2400" dirty="0"/>
                <a:t>;</a:t>
              </a:r>
            </a:p>
            <a:p>
              <a:pPr marL="0" lvl="1"/>
              <a:r>
                <a:rPr lang="en-US" sz="2400" dirty="0"/>
                <a:t>}</a:t>
              </a:r>
              <a:endParaRPr lang="en-US" altLang="en-US" sz="2400" b="1" dirty="0">
                <a:solidFill>
                  <a:srgbClr val="FFC000"/>
                </a:solidFill>
                <a:latin typeface="Arial Bold" panose="020B0604020202090204" charset="0"/>
                <a:cs typeface="Arial Bold" panose="020B0604020202090204" charset="0"/>
              </a:endParaRPr>
            </a:p>
          </p:txBody>
        </p:sp>
      </p:grpSp>
      <p:sp>
        <p:nvSpPr>
          <p:cNvPr id="7" name="文本框 6">
            <a:extLst>
              <a:ext uri="{FF2B5EF4-FFF2-40B4-BE49-F238E27FC236}">
                <a16:creationId xmlns:a16="http://schemas.microsoft.com/office/drawing/2014/main" id="{CB1F813E-E994-9640-11FB-7476095CEFB8}"/>
              </a:ext>
            </a:extLst>
          </p:cNvPr>
          <p:cNvSpPr txBox="1"/>
          <p:nvPr/>
        </p:nvSpPr>
        <p:spPr>
          <a:xfrm>
            <a:off x="6804248" y="4612311"/>
            <a:ext cx="1349896" cy="461665"/>
          </a:xfrm>
          <a:prstGeom prst="rect">
            <a:avLst/>
          </a:prstGeom>
          <a:noFill/>
        </p:spPr>
        <p:txBody>
          <a:bodyPr wrap="square">
            <a:spAutoFit/>
          </a:bodyPr>
          <a:lstStyle/>
          <a:p>
            <a:r>
              <a:rPr lang="en-US" altLang="zh-CN" sz="2400" b="1" dirty="0">
                <a:solidFill>
                  <a:srgbClr val="FFC000"/>
                </a:solidFill>
                <a:latin typeface="Arial Bold" panose="020B0604020202090204" charset="0"/>
                <a:cs typeface="Arial Bold" panose="020B0604020202090204" charset="0"/>
              </a:rPr>
              <a:t>O(n</a:t>
            </a:r>
            <a:r>
              <a:rPr lang="en-US" altLang="zh-CN" sz="2400" b="1" baseline="30000" dirty="0">
                <a:solidFill>
                  <a:srgbClr val="FFC000"/>
                </a:solidFill>
                <a:latin typeface="Arial Bold" panose="020B0604020202090204" charset="0"/>
                <a:cs typeface="Arial Bold" panose="020B0604020202090204" charset="0"/>
              </a:rPr>
              <a:t>2</a:t>
            </a:r>
            <a:r>
              <a:rPr lang="en-US" altLang="zh-CN" sz="2400" b="1" dirty="0">
                <a:solidFill>
                  <a:srgbClr val="FFC000"/>
                </a:solidFill>
                <a:latin typeface="Arial Bold" panose="020B0604020202090204" charset="0"/>
                <a:cs typeface="Arial Bold" panose="020B0604020202090204" charset="0"/>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a:defRPr/>
            </a:pPr>
            <a:endParaRPr lang="en-US" altLang="zh-CN"/>
          </a:p>
          <a:p>
            <a:pPr>
              <a:defRPr/>
            </a:pPr>
            <a:fld id="{68DD78AA-37D5-4948-8A30-DD28394616A5}" type="slidenum">
              <a:rPr lang="en-US" altLang="zh-CN"/>
              <a:t>81</a:t>
            </a:fld>
            <a:endParaRPr lang="en-US" altLang="zh-CN"/>
          </a:p>
        </p:txBody>
      </p:sp>
      <p:sp>
        <p:nvSpPr>
          <p:cNvPr id="72708" name="Rectangle 5"/>
          <p:cNvSpPr>
            <a:spLocks noGrp="1" noChangeArrowheads="1"/>
          </p:cNvSpPr>
          <p:nvPr>
            <p:ph type="body" idx="1"/>
          </p:nvPr>
        </p:nvSpPr>
        <p:spPr>
          <a:xfrm>
            <a:off x="381600" y="874800"/>
            <a:ext cx="8437562" cy="5218496"/>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70000"/>
              </a:lnSpc>
              <a:buClr>
                <a:schemeClr val="tx1"/>
              </a:buClr>
              <a:buFont typeface="Wingdings" panose="05000000000000000000" pitchFamily="2" charset="2"/>
              <a:buNone/>
            </a:pPr>
            <a:r>
              <a:rPr lang="en-US" altLang="zh-CN" b="1" dirty="0">
                <a:latin typeface="Helvetica" pitchFamily="34" charset="0"/>
              </a:rPr>
              <a:t>Example:</a:t>
            </a:r>
          </a:p>
          <a:p>
            <a:pPr marL="609600" indent="-609600" eaLnBrk="1" hangingPunct="1">
              <a:lnSpc>
                <a:spcPct val="80000"/>
              </a:lnSpc>
              <a:spcBef>
                <a:spcPct val="0"/>
              </a:spcBef>
              <a:buClr>
                <a:schemeClr val="tx1"/>
              </a:buClr>
              <a:buNone/>
            </a:pPr>
            <a:endParaRPr lang="en-US" altLang="zh-CN" sz="2400" b="1" dirty="0">
              <a:latin typeface="Courier New" panose="02070309020205020404" pitchFamily="49" charset="0"/>
            </a:endParaRPr>
          </a:p>
          <a:p>
            <a:pPr marL="609600" indent="-609600" eaLnBrk="1" hangingPunct="1">
              <a:lnSpc>
                <a:spcPct val="80000"/>
              </a:lnSpc>
              <a:spcBef>
                <a:spcPct val="0"/>
              </a:spcBef>
              <a:buClr>
                <a:schemeClr val="tx1"/>
              </a:buClr>
              <a:buFont typeface="Wingdings" panose="05000000000000000000" pitchFamily="2" charset="2"/>
              <a:buNone/>
            </a:pPr>
            <a:r>
              <a:rPr lang="en-US" altLang="zh-CN" sz="2400" b="1" dirty="0">
                <a:solidFill>
                  <a:srgbClr val="00FF00"/>
                </a:solidFill>
                <a:latin typeface="Courier New" panose="02070309020205020404" pitchFamily="49" charset="0"/>
              </a:rPr>
              <a:t>// Compute n</a:t>
            </a:r>
            <a:r>
              <a:rPr lang="en-US" altLang="zh-CN" sz="2400" b="1" baseline="30000" dirty="0">
                <a:solidFill>
                  <a:srgbClr val="00FF00"/>
                </a:solidFill>
                <a:latin typeface="Courier New" panose="02070309020205020404" pitchFamily="49" charset="0"/>
              </a:rPr>
              <a:t>2</a:t>
            </a:r>
          </a:p>
          <a:p>
            <a:pPr marL="609600" indent="-609600" eaLnBrk="1" hangingPunct="1">
              <a:lnSpc>
                <a:spcPct val="70000"/>
              </a:lnSpc>
              <a:buClr>
                <a:schemeClr val="tx1"/>
              </a:buClr>
              <a:buFont typeface="Wingdings" panose="05000000000000000000" pitchFamily="2" charset="2"/>
              <a:buNone/>
            </a:pPr>
            <a:endParaRPr lang="en-US" altLang="zh-CN" sz="2400" b="1" baseline="30000" dirty="0">
              <a:solidFill>
                <a:srgbClr val="00FF00"/>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a:t>
            </a: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sum = 0;</a:t>
            </a:r>
            <a:r>
              <a:rPr lang="zh-CN" altLang="en-US" sz="2400" b="1" dirty="0">
                <a:latin typeface="Courier New" panose="02070309020205020404" pitchFamily="49" charset="0"/>
              </a:rPr>
              <a:t>                   </a:t>
            </a:r>
            <a:endParaRPr lang="en-US" altLang="zh-CN" sz="2400" b="1" dirty="0">
              <a:solidFill>
                <a:srgbClr val="FFC000"/>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for (i=1; i&lt;=2n; </a:t>
            </a:r>
            <a:r>
              <a:rPr lang="en-US" altLang="zh-CN" sz="2400" b="1" dirty="0" err="1">
                <a:latin typeface="Courier New" panose="02070309020205020404" pitchFamily="49" charset="0"/>
              </a:rPr>
              <a:t>i</a:t>
            </a:r>
            <a:r>
              <a:rPr lang="en-US" altLang="zh-CN" sz="2400" b="1" dirty="0">
                <a:latin typeface="Courier New" panose="02070309020205020404" pitchFamily="49" charset="0"/>
              </a:rPr>
              <a:t>++)</a:t>
            </a:r>
            <a:r>
              <a:rPr lang="zh-CN" altLang="en-US" sz="2400" b="1" dirty="0">
                <a:latin typeface="Courier New" panose="02070309020205020404" pitchFamily="49" charset="0"/>
              </a:rPr>
              <a:t>       </a:t>
            </a:r>
            <a:endParaRPr lang="en-US" altLang="zh-CN" sz="2400" b="1" dirty="0">
              <a:solidFill>
                <a:srgbClr val="FFC000"/>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for (j=1; j&lt;=n; </a:t>
            </a:r>
            <a:r>
              <a:rPr lang="en-US" altLang="zh-CN" sz="2400" b="1" dirty="0" err="1">
                <a:latin typeface="Courier New" panose="02070309020205020404" pitchFamily="49" charset="0"/>
              </a:rPr>
              <a:t>j++</a:t>
            </a:r>
            <a:r>
              <a:rPr lang="en-US" altLang="zh-CN" sz="2400" b="1" dirty="0">
                <a:latin typeface="Courier New" panose="02070309020205020404" pitchFamily="49" charset="0"/>
              </a:rPr>
              <a:t>)</a:t>
            </a:r>
            <a:r>
              <a:rPr lang="zh-CN" altLang="en-US" sz="2400" b="1" dirty="0">
                <a:latin typeface="Courier New" panose="02070309020205020404" pitchFamily="49" charset="0"/>
              </a:rPr>
              <a:t>   </a:t>
            </a:r>
            <a:endParaRPr lang="en-US" altLang="zh-CN" sz="2400" b="1" dirty="0">
              <a:solidFill>
                <a:srgbClr val="FFC000"/>
              </a:solidFill>
              <a:latin typeface="Courier New" panose="02070309020205020404" pitchFamily="49" charset="0"/>
            </a:endParaRPr>
          </a:p>
          <a:p>
            <a:pPr marL="609600" indent="-609600" eaLnBrk="1" hangingPunct="1">
              <a:lnSpc>
                <a:spcPct val="70000"/>
              </a:lnSpc>
              <a:buClr>
                <a:schemeClr val="tx1"/>
              </a:buClr>
              <a:buNone/>
            </a:pPr>
            <a:r>
              <a:rPr lang="en-US" altLang="zh-CN" sz="2400" b="1" dirty="0">
                <a:latin typeface="Courier New" panose="02070309020205020404" pitchFamily="49" charset="0"/>
              </a:rPr>
              <a:t>            sum++;</a:t>
            </a:r>
            <a:r>
              <a:rPr lang="zh-CN" altLang="en-US" sz="2400" b="1" dirty="0">
                <a:latin typeface="Courier New" panose="02070309020205020404" pitchFamily="49" charset="0"/>
              </a:rPr>
              <a:t>              </a:t>
            </a:r>
            <a:endParaRPr lang="en-US" altLang="zh-CN" sz="2400" b="1" dirty="0">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a:t>
            </a:r>
          </a:p>
          <a:p>
            <a:pPr marL="609600" indent="-609600" eaLnBrk="1" hangingPunct="1">
              <a:lnSpc>
                <a:spcPct val="70000"/>
              </a:lnSpc>
              <a:buClr>
                <a:schemeClr val="tx1"/>
              </a:buClr>
              <a:buFont typeface="Wingdings" panose="05000000000000000000" pitchFamily="2" charset="2"/>
              <a:buNone/>
            </a:pPr>
            <a:endParaRPr lang="en-US" altLang="zh-CN" sz="2400" b="1" dirty="0">
              <a:latin typeface="Courier New" panose="02070309020205020404" pitchFamily="49" charset="0"/>
            </a:endParaRPr>
          </a:p>
          <a:p>
            <a:pPr marL="609600" indent="-609600" eaLnBrk="1" hangingPunct="1">
              <a:lnSpc>
                <a:spcPct val="70000"/>
              </a:lnSpc>
              <a:buClr>
                <a:schemeClr val="tx1"/>
              </a:buClr>
              <a:buNone/>
            </a:pPr>
            <a:r>
              <a:rPr lang="zh-CN" altLang="en-US" sz="2400" b="1" dirty="0">
                <a:latin typeface="Courier New" panose="02070309020205020404" pitchFamily="49" charset="0"/>
              </a:rPr>
              <a:t>总语句频度：</a:t>
            </a:r>
            <a:r>
              <a:rPr lang="en-US" altLang="zh-CN" sz="2400" b="1" dirty="0">
                <a:latin typeface="Courier New" panose="02070309020205020404" pitchFamily="49" charset="0"/>
              </a:rPr>
              <a:t>f(n)=1+2n+4n</a:t>
            </a:r>
            <a:r>
              <a:rPr lang="en-US" altLang="zh-CN" sz="2400" b="1" baseline="30000" dirty="0">
                <a:latin typeface="Courier New" panose="02070309020205020404" pitchFamily="49" charset="0"/>
              </a:rPr>
              <a:t>2</a:t>
            </a:r>
            <a:endParaRPr lang="en-US" altLang="zh-CN" sz="2400" b="1" dirty="0">
              <a:latin typeface="Courier New" panose="02070309020205020404" pitchFamily="49" charset="0"/>
            </a:endParaRPr>
          </a:p>
          <a:p>
            <a:pPr marL="609600" indent="-609600" eaLnBrk="1" hangingPunct="1">
              <a:lnSpc>
                <a:spcPct val="70000"/>
              </a:lnSpc>
              <a:buClr>
                <a:schemeClr val="tx1"/>
              </a:buClr>
              <a:buNone/>
            </a:pPr>
            <a:r>
              <a:rPr lang="zh-CN" altLang="en-US" sz="2400" b="1" dirty="0">
                <a:latin typeface="Courier New" panose="02070309020205020404" pitchFamily="49" charset="0"/>
              </a:rPr>
              <a:t>时间复杂度：</a:t>
            </a:r>
            <a:r>
              <a:rPr lang="en-US" altLang="zh-CN" sz="2400" b="1" dirty="0">
                <a:latin typeface="Courier New" panose="02070309020205020404" pitchFamily="49" charset="0"/>
              </a:rPr>
              <a:t>T(n)=O(f(n))=O(n</a:t>
            </a:r>
            <a:r>
              <a:rPr lang="en-US" altLang="zh-CN" sz="2400" b="1" baseline="30000" dirty="0">
                <a:latin typeface="Courier New" panose="02070309020205020404" pitchFamily="49" charset="0"/>
              </a:rPr>
              <a:t>2</a:t>
            </a:r>
            <a:r>
              <a:rPr lang="en-US" altLang="zh-CN" sz="2400" b="1" dirty="0">
                <a:latin typeface="Courier New" panose="02070309020205020404" pitchFamily="49" charset="0"/>
              </a:rPr>
              <a:t>)</a:t>
            </a:r>
          </a:p>
          <a:p>
            <a:pPr marL="609600" indent="-609600" eaLnBrk="1" hangingPunct="1">
              <a:lnSpc>
                <a:spcPct val="70000"/>
              </a:lnSpc>
              <a:buClr>
                <a:schemeClr val="tx1"/>
              </a:buClr>
              <a:buNone/>
            </a:pPr>
            <a:endParaRPr lang="en-US" altLang="zh-CN" sz="2400" b="1" baseline="30000" dirty="0">
              <a:latin typeface="Courier New" panose="02070309020205020404" pitchFamily="49" charset="0"/>
            </a:endParaRPr>
          </a:p>
          <a:p>
            <a:pPr marL="609600" indent="-609600" eaLnBrk="1" hangingPunct="1">
              <a:lnSpc>
                <a:spcPct val="70000"/>
              </a:lnSpc>
              <a:buClr>
                <a:schemeClr val="tx1"/>
              </a:buClr>
              <a:buNone/>
            </a:pPr>
            <a:endParaRPr lang="en-US" altLang="zh-CN" sz="2400" b="1" baseline="30000" dirty="0">
              <a:latin typeface="Courier New" panose="02070309020205020404" pitchFamily="49" charset="0"/>
            </a:endParaRPr>
          </a:p>
          <a:p>
            <a:pPr marL="609600" indent="-609600" eaLnBrk="1" hangingPunct="1">
              <a:lnSpc>
                <a:spcPct val="70000"/>
              </a:lnSpc>
              <a:buClr>
                <a:schemeClr val="tx1"/>
              </a:buClr>
              <a:buNone/>
            </a:pPr>
            <a:endParaRPr lang="en-US" altLang="zh-CN" sz="2400" b="1" baseline="30000" dirty="0">
              <a:latin typeface="Courier New" panose="02070309020205020404" pitchFamily="49" charset="0"/>
            </a:endParaRPr>
          </a:p>
        </p:txBody>
      </p:sp>
      <p:sp>
        <p:nvSpPr>
          <p:cNvPr id="2" name="矩形 1"/>
          <p:cNvSpPr/>
          <p:nvPr/>
        </p:nvSpPr>
        <p:spPr>
          <a:xfrm>
            <a:off x="3779912" y="3342183"/>
            <a:ext cx="1099185" cy="460375"/>
          </a:xfrm>
          <a:prstGeom prst="rect">
            <a:avLst/>
          </a:prstGeom>
        </p:spPr>
        <p:txBody>
          <a:bodyPr wrap="none">
            <a:spAutoFit/>
          </a:bodyPr>
          <a:lstStyle/>
          <a:p>
            <a:r>
              <a:rPr lang="zh-CN" altLang="en-US" sz="2400" b="1">
                <a:solidFill>
                  <a:srgbClr val="FFC000"/>
                </a:solidFill>
                <a:latin typeface="Courier New" panose="02070309020205020404" pitchFamily="49" charset="0"/>
              </a:rPr>
              <a:t>原语句</a:t>
            </a:r>
            <a:endParaRPr lang="zh-CN" altLang="en-US" sz="2400" dirty="0"/>
          </a:p>
        </p:txBody>
      </p:sp>
      <p:sp>
        <p:nvSpPr>
          <p:cNvPr id="4" name="矩形 3"/>
          <p:cNvSpPr/>
          <p:nvPr/>
        </p:nvSpPr>
        <p:spPr bwMode="auto">
          <a:xfrm>
            <a:off x="2627784" y="3429000"/>
            <a:ext cx="1152128" cy="288032"/>
          </a:xfrm>
          <a:prstGeom prst="rect">
            <a:avLst/>
          </a:prstGeom>
          <a:noFill/>
          <a:ln w="19050" cap="flat" cmpd="sng" algn="ctr">
            <a:solidFill>
              <a:srgbClr val="FFC0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608ADBE1-3531-4741-BA55-E0BA60F5E566}" type="slidenum">
              <a:rPr lang="en-US" altLang="zh-CN"/>
              <a:t>82</a:t>
            </a:fld>
            <a:endParaRPr lang="en-US" altLang="zh-CN"/>
          </a:p>
        </p:txBody>
      </p:sp>
      <p:sp>
        <p:nvSpPr>
          <p:cNvPr id="75781" name="Rectangle 7"/>
          <p:cNvSpPr>
            <a:spLocks noGrp="1" noChangeArrowheads="1"/>
          </p:cNvSpPr>
          <p:nvPr>
            <p:ph type="body" idx="1"/>
          </p:nvPr>
        </p:nvSpPr>
        <p:spPr>
          <a:xfrm>
            <a:off x="251460" y="1598930"/>
            <a:ext cx="8764270" cy="3673475"/>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ct val="70000"/>
              </a:lnSpc>
              <a:buClr>
                <a:schemeClr val="tx1"/>
              </a:buClr>
              <a:buFont typeface="Wingdings" panose="05000000000000000000" pitchFamily="2" charset="2"/>
              <a:buNone/>
            </a:pPr>
            <a:r>
              <a:rPr lang="en-US" altLang="zh-CN" sz="2800" dirty="0">
                <a:latin typeface="Arial" panose="020B0604020202090204" pitchFamily="34" charset="0"/>
              </a:rPr>
              <a:t>Not all inputs of a given size take the same time to run.</a:t>
            </a:r>
          </a:p>
          <a:p>
            <a:pPr marL="609600" indent="-609600" eaLnBrk="1" hangingPunct="1">
              <a:lnSpc>
                <a:spcPct val="20000"/>
              </a:lnSpc>
              <a:buClr>
                <a:schemeClr val="tx1"/>
              </a:buClr>
              <a:buFont typeface="Wingdings" panose="05000000000000000000" pitchFamily="2" charset="2"/>
              <a:buNone/>
            </a:pPr>
            <a:endParaRPr lang="en-US" altLang="zh-CN" sz="2800" dirty="0">
              <a:latin typeface="Arial" panose="020B0604020202090204" pitchFamily="34" charset="0"/>
            </a:endParaRPr>
          </a:p>
          <a:p>
            <a:pPr marL="990600" lvl="1" indent="-533400" eaLnBrk="1" hangingPunct="1">
              <a:lnSpc>
                <a:spcPct val="70000"/>
              </a:lnSpc>
              <a:buClr>
                <a:schemeClr val="tx1"/>
              </a:buClr>
              <a:buFontTx/>
              <a:buChar char="•"/>
            </a:pPr>
            <a:endParaRPr lang="en-US" altLang="zh-CN" sz="2400" dirty="0">
              <a:latin typeface="Arial" panose="020B0604020202090204" pitchFamily="34" charset="0"/>
            </a:endParaRPr>
          </a:p>
          <a:p>
            <a:pPr marL="990600" lvl="1" indent="-533400" eaLnBrk="1" hangingPunct="1">
              <a:lnSpc>
                <a:spcPct val="70000"/>
              </a:lnSpc>
              <a:buClr>
                <a:schemeClr val="tx1"/>
              </a:buClr>
              <a:buFontTx/>
              <a:buChar char="•"/>
            </a:pPr>
            <a:endParaRPr lang="en-US" altLang="zh-CN" sz="2400" dirty="0">
              <a:latin typeface="Arial" panose="020B0604020202090204" pitchFamily="34" charset="0"/>
            </a:endParaRPr>
          </a:p>
          <a:p>
            <a:pPr marL="609600" indent="-609600" eaLnBrk="1" hangingPunct="1">
              <a:lnSpc>
                <a:spcPct val="70000"/>
              </a:lnSpc>
              <a:buClr>
                <a:schemeClr val="tx1"/>
              </a:buClr>
              <a:buFont typeface="Wingdings" panose="05000000000000000000" pitchFamily="2" charset="2"/>
              <a:buNone/>
            </a:pPr>
            <a:endParaRPr lang="en-US" altLang="zh-CN" sz="2800" dirty="0">
              <a:solidFill>
                <a:srgbClr val="FFFF00"/>
              </a:solidFill>
              <a:latin typeface="Arial" panose="020B0604020202090204" pitchFamily="34" charset="0"/>
            </a:endParaRPr>
          </a:p>
          <a:p>
            <a:pPr marL="609600" indent="-609600" eaLnBrk="1" hangingPunct="1">
              <a:lnSpc>
                <a:spcPct val="70000"/>
              </a:lnSpc>
              <a:buClr>
                <a:schemeClr val="tx1"/>
              </a:buClr>
              <a:buFont typeface="Wingdings" panose="05000000000000000000" pitchFamily="2" charset="2"/>
              <a:buNone/>
            </a:pPr>
            <a:endParaRPr lang="en-US" altLang="zh-CN" sz="2800" dirty="0">
              <a:solidFill>
                <a:srgbClr val="FFFF00"/>
              </a:solidFill>
              <a:latin typeface="Arial" panose="020B0604020202090204" pitchFamily="34" charset="0"/>
            </a:endParaRPr>
          </a:p>
          <a:p>
            <a:pPr marL="609600" indent="-609600" eaLnBrk="1" hangingPunct="1">
              <a:lnSpc>
                <a:spcPct val="70000"/>
              </a:lnSpc>
              <a:buClr>
                <a:schemeClr val="tx1"/>
              </a:buClr>
              <a:buFont typeface="Wingdings" panose="05000000000000000000" pitchFamily="2" charset="2"/>
              <a:buNone/>
            </a:pPr>
            <a:endParaRPr lang="en-US" altLang="zh-CN" sz="2800" dirty="0">
              <a:solidFill>
                <a:srgbClr val="FFFF00"/>
              </a:solidFill>
              <a:latin typeface="Arial" panose="020B0604020202090204" pitchFamily="34" charset="0"/>
            </a:endParaRPr>
          </a:p>
          <a:p>
            <a:pPr marL="386080" indent="-600710" eaLnBrk="1" latinLnBrk="0" hangingPunct="1">
              <a:lnSpc>
                <a:spcPct val="100000"/>
              </a:lnSpc>
              <a:spcBef>
                <a:spcPts val="0"/>
              </a:spcBef>
              <a:buClr>
                <a:schemeClr val="tx1"/>
              </a:buClr>
              <a:buFont typeface="Wingdings" panose="05000000000000000000" pitchFamily="2" charset="2"/>
              <a:buNone/>
              <a:extLst>
                <a:ext uri="{35155182-B16C-46BC-9424-99874614C6A1}">
                  <wpsdc:indentchars xmlns="" xmlns:wpsdc="http://www.wps.cn/officeDocument/2017/drawingmlCustomData" val="-169" checksum="1220285849"/>
                  <wpsdc:marlchars xmlns="" xmlns:wpsdc="http://www.wps.cn/officeDocument/2017/drawingmlCustomData" val="169" checksum="559815050"/>
                </a:ext>
              </a:extLst>
            </a:pPr>
            <a:r>
              <a:rPr lang="en-US" altLang="zh-CN" sz="2800" dirty="0">
                <a:solidFill>
                  <a:srgbClr val="FFFF00"/>
                </a:solidFill>
                <a:latin typeface="Arial" panose="020B0604020202090204" pitchFamily="34" charset="0"/>
              </a:rPr>
              <a:t>Best case</a:t>
            </a:r>
            <a:r>
              <a:rPr lang="en-US" altLang="zh-CN" sz="2800" dirty="0">
                <a:latin typeface="Arial" panose="020B0604020202090204" pitchFamily="34" charset="0"/>
              </a:rPr>
              <a:t>: </a:t>
            </a:r>
            <a:r>
              <a:rPr lang="en-US" altLang="zh-CN" sz="2400" dirty="0">
                <a:latin typeface="Arial" panose="020B0604020202090204" pitchFamily="34" charset="0"/>
              </a:rPr>
              <a:t>1 time of comparison</a:t>
            </a:r>
            <a:endParaRPr lang="en-US" altLang="zh-CN" sz="2800" dirty="0">
              <a:latin typeface="Arial" panose="020B0604020202090204" pitchFamily="34" charset="0"/>
            </a:endParaRPr>
          </a:p>
          <a:p>
            <a:pPr marL="386080" indent="-600710" eaLnBrk="1" latinLnBrk="0" hangingPunct="1">
              <a:lnSpc>
                <a:spcPct val="100000"/>
              </a:lnSpc>
              <a:spcBef>
                <a:spcPts val="0"/>
              </a:spcBef>
              <a:buClr>
                <a:schemeClr val="tx1"/>
              </a:buClr>
              <a:buFont typeface="Wingdings" panose="05000000000000000000" pitchFamily="2" charset="2"/>
              <a:buNone/>
              <a:extLst>
                <a:ext uri="{35155182-B16C-46BC-9424-99874614C6A1}">
                  <wpsdc:indentchars xmlns="" xmlns:wpsdc="http://www.wps.cn/officeDocument/2017/drawingmlCustomData" val="-169" checksum="1220285849"/>
                  <wpsdc:marlchars xmlns="" xmlns:wpsdc="http://www.wps.cn/officeDocument/2017/drawingmlCustomData" val="169" checksum="559815050"/>
                </a:ext>
              </a:extLst>
            </a:pPr>
            <a:r>
              <a:rPr lang="en-US" altLang="zh-CN" sz="2800" dirty="0">
                <a:solidFill>
                  <a:srgbClr val="FFFF00"/>
                </a:solidFill>
                <a:latin typeface="Arial" panose="020B0604020202090204" pitchFamily="34" charset="0"/>
              </a:rPr>
              <a:t>Worst case</a:t>
            </a:r>
            <a:r>
              <a:rPr lang="en-US" altLang="zh-CN" sz="2800" dirty="0">
                <a:latin typeface="Arial" panose="020B0604020202090204" pitchFamily="34" charset="0"/>
              </a:rPr>
              <a:t>: </a:t>
            </a:r>
            <a:r>
              <a:rPr lang="en-US" altLang="zh-CN" sz="2400" dirty="0">
                <a:latin typeface="Arial" panose="020B0604020202090204" pitchFamily="34" charset="0"/>
              </a:rPr>
              <a:t>n times of comparison</a:t>
            </a:r>
            <a:endParaRPr lang="en-US" altLang="zh-CN" sz="2800" dirty="0">
              <a:latin typeface="Arial" panose="020B0604020202090204" pitchFamily="34" charset="0"/>
            </a:endParaRPr>
          </a:p>
          <a:p>
            <a:pPr marL="386080" indent="-600710" eaLnBrk="1" latinLnBrk="0" hangingPunct="1">
              <a:lnSpc>
                <a:spcPct val="100000"/>
              </a:lnSpc>
              <a:spcBef>
                <a:spcPts val="0"/>
              </a:spcBef>
              <a:buClr>
                <a:schemeClr val="tx1"/>
              </a:buClr>
              <a:buFont typeface="Wingdings" panose="05000000000000000000" pitchFamily="2" charset="2"/>
              <a:buNone/>
              <a:extLst>
                <a:ext uri="{35155182-B16C-46BC-9424-99874614C6A1}">
                  <wpsdc:indentchars xmlns="" xmlns:wpsdc="http://www.wps.cn/officeDocument/2017/drawingmlCustomData" val="-169" checksum="1220285849"/>
                  <wpsdc:marlchars xmlns="" xmlns:wpsdc="http://www.wps.cn/officeDocument/2017/drawingmlCustomData" val="169" checksum="559815050"/>
                </a:ext>
              </a:extLst>
            </a:pPr>
            <a:r>
              <a:rPr lang="en-US" altLang="zh-CN" sz="2800" dirty="0">
                <a:solidFill>
                  <a:srgbClr val="FFFF00"/>
                </a:solidFill>
                <a:latin typeface="Arial" panose="020B0604020202090204" pitchFamily="34" charset="0"/>
              </a:rPr>
              <a:t>Average case</a:t>
            </a:r>
            <a:r>
              <a:rPr lang="en-US" altLang="zh-CN" sz="2800" dirty="0">
                <a:latin typeface="Arial" panose="020B0604020202090204" pitchFamily="34" charset="0"/>
              </a:rPr>
              <a:t>: </a:t>
            </a:r>
            <a:r>
              <a:rPr lang="en-US" altLang="zh-CN" sz="2400" dirty="0">
                <a:latin typeface="Arial" panose="020B0604020202090204" pitchFamily="34" charset="0"/>
              </a:rPr>
              <a:t>(n+1)/2</a:t>
            </a:r>
          </a:p>
        </p:txBody>
      </p:sp>
      <p:sp>
        <p:nvSpPr>
          <p:cNvPr id="6" name="Rectangle 5"/>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a:lstStyle>
          <a:p>
            <a:pPr eaLnBrk="1" hangingPunct="1"/>
            <a:r>
              <a:rPr lang="en-US" altLang="zh-CN" dirty="0"/>
              <a:t>Best, Worst, Average Cases</a:t>
            </a:r>
          </a:p>
        </p:txBody>
      </p:sp>
      <p:sp>
        <p:nvSpPr>
          <p:cNvPr id="3" name="文本框 2"/>
          <p:cNvSpPr txBox="1"/>
          <p:nvPr/>
        </p:nvSpPr>
        <p:spPr>
          <a:xfrm>
            <a:off x="323215" y="5424805"/>
            <a:ext cx="8809355" cy="983615"/>
          </a:xfrm>
          <a:prstGeom prst="rect">
            <a:avLst/>
          </a:prstGeom>
          <a:noFill/>
        </p:spPr>
        <p:txBody>
          <a:bodyPr wrap="square" rtlCol="0">
            <a:spAutoFit/>
          </a:bodyPr>
          <a:lstStyle/>
          <a:p>
            <a:pPr marL="342900" indent="-342900">
              <a:buFont typeface="Arial" panose="020B0604020202090204" pitchFamily="34" charset="0"/>
              <a:buChar char="•"/>
            </a:pPr>
            <a:r>
              <a:rPr lang="en-US" altLang="zh-CN" sz="2400" b="1" dirty="0">
                <a:solidFill>
                  <a:srgbClr val="FFC000"/>
                </a:solidFill>
              </a:rPr>
              <a:t>O(f(n))</a:t>
            </a:r>
            <a:r>
              <a:rPr lang="zh-CN" altLang="en-US" sz="2400" b="1" dirty="0">
                <a:solidFill>
                  <a:srgbClr val="FFC000"/>
                </a:solidFill>
              </a:rPr>
              <a:t>是</a:t>
            </a:r>
            <a:r>
              <a:rPr lang="en-US" altLang="zh-CN" sz="2400" b="1" dirty="0">
                <a:solidFill>
                  <a:srgbClr val="FFC000"/>
                </a:solidFill>
              </a:rPr>
              <a:t>f(n)</a:t>
            </a:r>
            <a:r>
              <a:rPr lang="zh-CN" altLang="en-US" sz="2400" b="1" dirty="0">
                <a:solidFill>
                  <a:srgbClr val="FFC000"/>
                </a:solidFill>
              </a:rPr>
              <a:t>的上界，描述算法最坏情况下的执行时间量级</a:t>
            </a:r>
          </a:p>
          <a:p>
            <a:pPr marL="217170" indent="-289560" eaLnBrk="1" latinLnBrk="0" hangingPunct="1">
              <a:spcBef>
                <a:spcPts val="1200"/>
              </a:spcBef>
              <a:buFont typeface="Arial" panose="020B0604020202090204" pitchFamily="34" charset="0"/>
              <a:buChar char="•"/>
              <a:extLst>
                <a:ext uri="{35155182-B16C-46BC-9424-99874614C6A1}">
                  <wpsdc:indentchars xmlns="" xmlns:wpsdc="http://www.wps.cn/officeDocument/2017/drawingmlCustomData" val="-95" checksum="1650380167"/>
                  <wpsdc:marlchars xmlns="" xmlns:wpsdc="http://www.wps.cn/officeDocument/2017/drawingmlCustomData" val="95" checksum="3534689470"/>
                </a:ext>
              </a:extLst>
            </a:pPr>
            <a:r>
              <a:rPr lang="zh-CN" altLang="en-US" sz="2400" b="1" dirty="0">
                <a:solidFill>
                  <a:srgbClr val="FFC000"/>
                </a:solidFill>
              </a:rPr>
              <a:t>计算时间复杂度时考虑最坏情况</a:t>
            </a:r>
          </a:p>
        </p:txBody>
      </p:sp>
      <p:sp>
        <p:nvSpPr>
          <p:cNvPr id="7" name="矩形 6"/>
          <p:cNvSpPr/>
          <p:nvPr/>
        </p:nvSpPr>
        <p:spPr bwMode="auto">
          <a:xfrm>
            <a:off x="323528" y="2132856"/>
            <a:ext cx="5688632" cy="1512168"/>
          </a:xfrm>
          <a:prstGeom prst="rect">
            <a:avLst/>
          </a:prstGeom>
          <a:solidFill>
            <a:schemeClr val="accent1">
              <a:lumMod val="5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8" name="Text Box 2"/>
          <p:cNvSpPr txBox="1">
            <a:spLocks noChangeArrowheads="1"/>
          </p:cNvSpPr>
          <p:nvPr/>
        </p:nvSpPr>
        <p:spPr bwMode="auto">
          <a:xfrm>
            <a:off x="395536" y="2204864"/>
            <a:ext cx="6480720" cy="1354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dirty="0"/>
              <a:t>Example:</a:t>
            </a:r>
            <a:r>
              <a:rPr kumimoji="1" lang="zh-CN" altLang="en-US" sz="2400" dirty="0"/>
              <a:t> </a:t>
            </a:r>
            <a:r>
              <a:rPr kumimoji="1" lang="en-US" altLang="zh-CN" sz="2400" dirty="0"/>
              <a:t>Find out </a:t>
            </a:r>
            <a:r>
              <a:rPr kumimoji="1" lang="zh-CN" altLang="en-US" sz="2400" dirty="0"/>
              <a:t>“</a:t>
            </a:r>
            <a:r>
              <a:rPr kumimoji="1" lang="en-US" altLang="zh-CN" sz="2400" dirty="0"/>
              <a:t>k</a:t>
            </a:r>
            <a:r>
              <a:rPr kumimoji="1" lang="zh-CN" altLang="en-US" sz="2400" dirty="0"/>
              <a:t>”</a:t>
            </a:r>
            <a:r>
              <a:rPr kumimoji="1" lang="en-US" altLang="zh-CN" sz="2400" dirty="0"/>
              <a:t> from n numbers</a:t>
            </a:r>
          </a:p>
          <a:p>
            <a:pPr eaLnBrk="1" hangingPunct="1">
              <a:spcBef>
                <a:spcPts val="0"/>
              </a:spcBef>
            </a:pPr>
            <a:r>
              <a:rPr kumimoji="1" lang="en-US" altLang="zh-CN" sz="2400" dirty="0"/>
              <a:t>1</a:t>
            </a:r>
            <a:r>
              <a:rPr kumimoji="1" lang="zh-CN" altLang="en-US" sz="2400" dirty="0"/>
              <a:t>，</a:t>
            </a:r>
            <a:r>
              <a:rPr kumimoji="1" lang="en-US" altLang="zh-CN" sz="2400" dirty="0"/>
              <a:t>2</a:t>
            </a:r>
            <a:r>
              <a:rPr kumimoji="1" lang="zh-CN" altLang="en-US" sz="2400" dirty="0"/>
              <a:t>，</a:t>
            </a:r>
            <a:r>
              <a:rPr kumimoji="1" lang="en-US" altLang="zh-CN" sz="2400" dirty="0"/>
              <a:t>3</a:t>
            </a:r>
            <a:r>
              <a:rPr kumimoji="1" lang="zh-CN" altLang="en-US" sz="2400" dirty="0"/>
              <a:t>，</a:t>
            </a:r>
            <a:r>
              <a:rPr kumimoji="1" lang="en-US" altLang="zh-CN" sz="2400" dirty="0"/>
              <a:t>4</a:t>
            </a:r>
            <a:r>
              <a:rPr kumimoji="1" lang="zh-CN" altLang="en-US" sz="2400" dirty="0"/>
              <a:t>，</a:t>
            </a:r>
            <a:r>
              <a:rPr kumimoji="1" lang="en-US" altLang="zh-CN" sz="2400" dirty="0"/>
              <a:t>5</a:t>
            </a:r>
            <a:r>
              <a:rPr kumimoji="1" lang="zh-CN" altLang="en-US" sz="2400" dirty="0"/>
              <a:t>，</a:t>
            </a:r>
            <a:r>
              <a:rPr kumimoji="1" lang="en-US" altLang="zh-CN" sz="2400" dirty="0"/>
              <a:t>6</a:t>
            </a:r>
            <a:r>
              <a:rPr kumimoji="1" lang="zh-CN" altLang="en-US" sz="2400" dirty="0"/>
              <a:t>，</a:t>
            </a:r>
            <a:r>
              <a:rPr kumimoji="1" lang="en-US" altLang="zh-CN" sz="2400" dirty="0"/>
              <a:t>7</a:t>
            </a:r>
            <a:r>
              <a:rPr kumimoji="1" lang="zh-CN" altLang="en-US" sz="2400" dirty="0"/>
              <a:t>，</a:t>
            </a:r>
            <a:r>
              <a:rPr kumimoji="1" lang="en-US" altLang="zh-CN" sz="2400" dirty="0"/>
              <a:t>8</a:t>
            </a:r>
            <a:r>
              <a:rPr kumimoji="1" lang="zh-CN" altLang="en-US" sz="2400" dirty="0"/>
              <a:t>，</a:t>
            </a:r>
            <a:r>
              <a:rPr kumimoji="1" lang="en-US" altLang="zh-CN" sz="2400" dirty="0"/>
              <a:t>9</a:t>
            </a:r>
            <a:r>
              <a:rPr kumimoji="1" lang="zh-CN" altLang="en-US" sz="2400" dirty="0"/>
              <a:t>       找出</a:t>
            </a:r>
            <a:r>
              <a:rPr kumimoji="1" lang="en-US" altLang="zh-CN" sz="2400" dirty="0"/>
              <a:t>7</a:t>
            </a:r>
          </a:p>
          <a:p>
            <a:pPr eaLnBrk="1" hangingPunct="1">
              <a:spcBef>
                <a:spcPts val="1200"/>
              </a:spcBef>
            </a:pPr>
            <a:r>
              <a:rPr kumimoji="1" lang="zh-CN" altLang="en-US" sz="2400" dirty="0">
                <a:solidFill>
                  <a:srgbClr val="FFFF00"/>
                </a:solidFill>
              </a:rPr>
              <a:t>遍历法：</a:t>
            </a:r>
            <a:r>
              <a:rPr kumimoji="1" lang="en-US" altLang="zh-CN" sz="2400" dirty="0"/>
              <a:t>7</a:t>
            </a:r>
            <a:r>
              <a:rPr kumimoji="1" lang="zh-CN" altLang="en-US" sz="2400" dirty="0"/>
              <a:t>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2421E100-F34F-484A-A111-E2C3E74ACB0E}" type="slidenum">
              <a:rPr lang="en-US" altLang="zh-CN"/>
              <a:t>83</a:t>
            </a:fld>
            <a:endParaRPr lang="en-US" altLang="zh-CN"/>
          </a:p>
        </p:txBody>
      </p:sp>
      <p:sp>
        <p:nvSpPr>
          <p:cNvPr id="77828" name="Rectangle 2"/>
          <p:cNvSpPr>
            <a:spLocks noGrp="1" noChangeArrowheads="1"/>
          </p:cNvSpPr>
          <p:nvPr>
            <p:ph type="title"/>
          </p:nvPr>
        </p:nvSpPr>
        <p:spPr/>
        <p:txBody>
          <a:bodyPr/>
          <a:lstStyle/>
          <a:p>
            <a:pPr eaLnBrk="1" hangingPunct="1"/>
            <a:r>
              <a:rPr lang="en-US" altLang="zh-CN"/>
              <a:t>Thinking: </a:t>
            </a:r>
            <a:r>
              <a:rPr lang="en-US" altLang="zh-CN" u="sng">
                <a:latin typeface="Helvetica" pitchFamily="34" charset="0"/>
              </a:rPr>
              <a:t>Big-Omega</a:t>
            </a:r>
          </a:p>
        </p:txBody>
      </p:sp>
      <p:sp>
        <p:nvSpPr>
          <p:cNvPr id="77829" name="Rectangle 3"/>
          <p:cNvSpPr>
            <a:spLocks noGrp="1" noChangeArrowheads="1"/>
          </p:cNvSpPr>
          <p:nvPr>
            <p:ph type="body" idx="1"/>
          </p:nvPr>
        </p:nvSpPr>
        <p:spPr/>
        <p:txBody>
          <a:bodyPr/>
          <a:lstStyle/>
          <a:p>
            <a:pPr eaLnBrk="1" hangingPunct="1">
              <a:lnSpc>
                <a:spcPct val="90000"/>
              </a:lnSpc>
              <a:buClr>
                <a:schemeClr val="tx1"/>
              </a:buClr>
              <a:buSzTx/>
              <a:buFontTx/>
              <a:buNone/>
            </a:pPr>
            <a:r>
              <a:rPr kumimoji="1" lang="en-US" altLang="zh-CN" sz="2800">
                <a:latin typeface="Arial" panose="020B0604020202090204" pitchFamily="34" charset="0"/>
                <a:ea typeface="宋体" panose="02010600030101010101" pitchFamily="2" charset="-122"/>
              </a:rPr>
              <a:t>Definition: For </a:t>
            </a:r>
            <a:r>
              <a:rPr kumimoji="1" lang="en-US" altLang="zh-CN" sz="2800" b="1">
                <a:latin typeface="Arial" panose="020B0604020202090204" pitchFamily="34" charset="0"/>
                <a:ea typeface="宋体" panose="02010600030101010101" pitchFamily="2" charset="-122"/>
              </a:rPr>
              <a:t>T</a:t>
            </a:r>
            <a:r>
              <a:rPr kumimoji="1" lang="en-US" altLang="zh-CN" sz="2800">
                <a:latin typeface="Arial" panose="020B0604020202090204" pitchFamily="34" charset="0"/>
                <a:ea typeface="宋体" panose="02010600030101010101" pitchFamily="2" charset="-122"/>
              </a:rPr>
              <a:t>(</a:t>
            </a:r>
            <a:r>
              <a:rPr kumimoji="1" lang="en-US" altLang="zh-CN" sz="2800" i="1">
                <a:latin typeface="Arial" panose="020B0604020202090204" pitchFamily="34" charset="0"/>
                <a:ea typeface="宋体" panose="02010600030101010101" pitchFamily="2" charset="-122"/>
              </a:rPr>
              <a:t>n</a:t>
            </a:r>
            <a:r>
              <a:rPr kumimoji="1" lang="en-US" altLang="zh-CN" sz="2800">
                <a:latin typeface="Arial" panose="020B0604020202090204" pitchFamily="34" charset="0"/>
                <a:ea typeface="宋体" panose="02010600030101010101" pitchFamily="2" charset="-122"/>
              </a:rPr>
              <a:t>) a non-negatively valued function, </a:t>
            </a:r>
            <a:r>
              <a:rPr kumimoji="1" lang="en-US" altLang="zh-CN" sz="2800" b="1">
                <a:latin typeface="Arial" panose="020B0604020202090204" pitchFamily="34" charset="0"/>
                <a:ea typeface="宋体" panose="02010600030101010101" pitchFamily="2" charset="-122"/>
              </a:rPr>
              <a:t>T</a:t>
            </a:r>
            <a:r>
              <a:rPr kumimoji="1" lang="en-US" altLang="zh-CN" sz="2800">
                <a:latin typeface="Arial" panose="020B0604020202090204" pitchFamily="34" charset="0"/>
                <a:ea typeface="宋体" panose="02010600030101010101" pitchFamily="2" charset="-122"/>
              </a:rPr>
              <a:t>(</a:t>
            </a:r>
            <a:r>
              <a:rPr kumimoji="1" lang="en-US" altLang="zh-CN" sz="2800" i="1">
                <a:latin typeface="Arial" panose="020B0604020202090204" pitchFamily="34" charset="0"/>
                <a:ea typeface="宋体" panose="02010600030101010101" pitchFamily="2" charset="-122"/>
              </a:rPr>
              <a:t>n</a:t>
            </a:r>
            <a:r>
              <a:rPr kumimoji="1" lang="en-US" altLang="zh-CN" sz="2800">
                <a:latin typeface="Arial" panose="020B0604020202090204" pitchFamily="34" charset="0"/>
                <a:ea typeface="宋体" panose="02010600030101010101" pitchFamily="2" charset="-122"/>
              </a:rPr>
              <a:t>) is in the set </a:t>
            </a:r>
            <a:r>
              <a:rPr kumimoji="1" lang="en-US" altLang="zh-CN" sz="2800">
                <a:latin typeface="Arial" panose="020B0604020202090204" pitchFamily="34" charset="0"/>
                <a:ea typeface="宋体" panose="02010600030101010101" pitchFamily="2" charset="-122"/>
                <a:sym typeface="Symbol" panose="05050102010706020507" pitchFamily="18" charset="2"/>
              </a:rPr>
              <a:t>(</a:t>
            </a:r>
            <a:r>
              <a:rPr kumimoji="1" lang="en-US" altLang="zh-CN" sz="2800" i="1">
                <a:latin typeface="Arial" panose="020B0604020202090204" pitchFamily="34" charset="0"/>
                <a:ea typeface="宋体" panose="02010600030101010101" pitchFamily="2" charset="-122"/>
                <a:sym typeface="Symbol" panose="05050102010706020507" pitchFamily="18" charset="2"/>
              </a:rPr>
              <a:t>g</a:t>
            </a:r>
            <a:r>
              <a:rPr kumimoji="1" lang="en-US" altLang="zh-CN" sz="2800">
                <a:latin typeface="Arial" panose="020B0604020202090204" pitchFamily="34" charset="0"/>
                <a:ea typeface="宋体" panose="02010600030101010101" pitchFamily="2" charset="-122"/>
                <a:sym typeface="Symbol" panose="05050102010706020507" pitchFamily="18" charset="2"/>
              </a:rPr>
              <a:t>(</a:t>
            </a:r>
            <a:r>
              <a:rPr kumimoji="1" lang="en-US" altLang="zh-CN" sz="2800" i="1">
                <a:latin typeface="Arial" panose="020B0604020202090204" pitchFamily="34" charset="0"/>
                <a:ea typeface="宋体" panose="02010600030101010101" pitchFamily="2" charset="-122"/>
                <a:sym typeface="Symbol" panose="05050102010706020507" pitchFamily="18" charset="2"/>
              </a:rPr>
              <a:t>n</a:t>
            </a:r>
            <a:r>
              <a:rPr kumimoji="1" lang="en-US" altLang="zh-CN" sz="2800">
                <a:latin typeface="Arial" panose="020B0604020202090204" pitchFamily="34" charset="0"/>
                <a:ea typeface="宋体" panose="02010600030101010101" pitchFamily="2" charset="-122"/>
                <a:sym typeface="Symbol" panose="05050102010706020507" pitchFamily="18" charset="2"/>
              </a:rPr>
              <a:t>)) if there exist two positive constants </a:t>
            </a:r>
            <a:r>
              <a:rPr kumimoji="1" lang="en-US" altLang="zh-CN" sz="2800" i="1">
                <a:latin typeface="Arial" panose="020B0604020202090204" pitchFamily="34" charset="0"/>
                <a:ea typeface="宋体" panose="02010600030101010101" pitchFamily="2" charset="-122"/>
                <a:sym typeface="Symbol" panose="05050102010706020507" pitchFamily="18" charset="2"/>
              </a:rPr>
              <a:t>c</a:t>
            </a:r>
            <a:r>
              <a:rPr kumimoji="1" lang="en-US" altLang="zh-CN" sz="2800">
                <a:latin typeface="Arial" panose="020B0604020202090204" pitchFamily="34" charset="0"/>
                <a:ea typeface="宋体" panose="02010600030101010101" pitchFamily="2" charset="-122"/>
                <a:sym typeface="Symbol" panose="05050102010706020507" pitchFamily="18" charset="2"/>
              </a:rPr>
              <a:t> and </a:t>
            </a:r>
            <a:r>
              <a:rPr kumimoji="1" lang="en-US" altLang="zh-CN" sz="2800" i="1">
                <a:latin typeface="Arial" panose="020B0604020202090204" pitchFamily="34" charset="0"/>
                <a:ea typeface="宋体" panose="02010600030101010101" pitchFamily="2" charset="-122"/>
                <a:sym typeface="Symbol" panose="05050102010706020507" pitchFamily="18" charset="2"/>
              </a:rPr>
              <a:t>n</a:t>
            </a:r>
            <a:r>
              <a:rPr kumimoji="1" lang="en-US" altLang="zh-CN" sz="2800" baseline="-25000">
                <a:latin typeface="Arial" panose="020B0604020202090204" pitchFamily="34" charset="0"/>
                <a:ea typeface="宋体" panose="02010600030101010101" pitchFamily="2" charset="-122"/>
                <a:sym typeface="Symbol" panose="05050102010706020507" pitchFamily="18" charset="2"/>
              </a:rPr>
              <a:t>0</a:t>
            </a:r>
            <a:r>
              <a:rPr kumimoji="1" lang="en-US" altLang="zh-CN" sz="2800">
                <a:latin typeface="Arial" panose="020B0604020202090204" pitchFamily="34" charset="0"/>
                <a:ea typeface="宋体" panose="02010600030101010101" pitchFamily="2" charset="-122"/>
                <a:sym typeface="Symbol" panose="05050102010706020507" pitchFamily="18" charset="2"/>
              </a:rPr>
              <a:t> such that </a:t>
            </a:r>
            <a:r>
              <a:rPr kumimoji="1" lang="en-US" altLang="zh-CN" sz="2800" b="1">
                <a:latin typeface="Arial" panose="020B0604020202090204" pitchFamily="34" charset="0"/>
                <a:ea typeface="宋体" panose="02010600030101010101" pitchFamily="2" charset="-122"/>
                <a:sym typeface="Symbol" panose="05050102010706020507" pitchFamily="18" charset="2"/>
              </a:rPr>
              <a:t>T</a:t>
            </a:r>
            <a:r>
              <a:rPr kumimoji="1" lang="en-US" altLang="zh-CN" sz="2800">
                <a:latin typeface="Arial" panose="020B0604020202090204" pitchFamily="34" charset="0"/>
                <a:ea typeface="宋体" panose="02010600030101010101" pitchFamily="2" charset="-122"/>
                <a:sym typeface="Symbol" panose="05050102010706020507" pitchFamily="18" charset="2"/>
              </a:rPr>
              <a:t>(</a:t>
            </a:r>
            <a:r>
              <a:rPr kumimoji="1" lang="en-US" altLang="zh-CN" sz="2800" i="1">
                <a:latin typeface="Arial" panose="020B0604020202090204" pitchFamily="34" charset="0"/>
                <a:ea typeface="宋体" panose="02010600030101010101" pitchFamily="2" charset="-122"/>
                <a:sym typeface="Symbol" panose="05050102010706020507" pitchFamily="18" charset="2"/>
              </a:rPr>
              <a:t>n</a:t>
            </a:r>
            <a:r>
              <a:rPr kumimoji="1" lang="en-US" altLang="zh-CN" sz="2800">
                <a:latin typeface="Arial" panose="020B0604020202090204" pitchFamily="34" charset="0"/>
                <a:ea typeface="宋体" panose="02010600030101010101" pitchFamily="2" charset="-122"/>
                <a:sym typeface="Symbol" panose="05050102010706020507" pitchFamily="18" charset="2"/>
              </a:rPr>
              <a:t>) &gt;= </a:t>
            </a:r>
            <a:r>
              <a:rPr kumimoji="1" lang="en-US" altLang="zh-CN" sz="2800" i="1">
                <a:latin typeface="Arial" panose="020B0604020202090204" pitchFamily="34" charset="0"/>
                <a:ea typeface="宋体" panose="02010600030101010101" pitchFamily="2" charset="-122"/>
                <a:sym typeface="Symbol" panose="05050102010706020507" pitchFamily="18" charset="2"/>
              </a:rPr>
              <a:t>cg</a:t>
            </a:r>
            <a:r>
              <a:rPr kumimoji="1" lang="en-US" altLang="zh-CN" sz="2800">
                <a:latin typeface="Arial" panose="020B0604020202090204" pitchFamily="34" charset="0"/>
                <a:ea typeface="宋体" panose="02010600030101010101" pitchFamily="2" charset="-122"/>
                <a:sym typeface="Symbol" panose="05050102010706020507" pitchFamily="18" charset="2"/>
              </a:rPr>
              <a:t>(</a:t>
            </a:r>
            <a:r>
              <a:rPr kumimoji="1" lang="en-US" altLang="zh-CN" sz="2800" i="1">
                <a:latin typeface="Arial" panose="020B0604020202090204" pitchFamily="34" charset="0"/>
                <a:ea typeface="宋体" panose="02010600030101010101" pitchFamily="2" charset="-122"/>
                <a:sym typeface="Symbol" panose="05050102010706020507" pitchFamily="18" charset="2"/>
              </a:rPr>
              <a:t>n</a:t>
            </a:r>
            <a:r>
              <a:rPr kumimoji="1" lang="en-US" altLang="zh-CN" sz="2800">
                <a:latin typeface="Arial" panose="020B0604020202090204" pitchFamily="34" charset="0"/>
                <a:ea typeface="宋体" panose="02010600030101010101" pitchFamily="2" charset="-122"/>
                <a:sym typeface="Symbol" panose="05050102010706020507" pitchFamily="18" charset="2"/>
              </a:rPr>
              <a:t>) for all </a:t>
            </a:r>
            <a:r>
              <a:rPr kumimoji="1" lang="en-US" altLang="zh-CN" sz="2800" i="1">
                <a:latin typeface="Arial" panose="020B0604020202090204" pitchFamily="34" charset="0"/>
                <a:ea typeface="宋体" panose="02010600030101010101" pitchFamily="2" charset="-122"/>
                <a:sym typeface="Symbol" panose="05050102010706020507" pitchFamily="18" charset="2"/>
              </a:rPr>
              <a:t>n</a:t>
            </a:r>
            <a:r>
              <a:rPr kumimoji="1" lang="en-US" altLang="zh-CN" sz="2800">
                <a:latin typeface="Arial" panose="020B0604020202090204" pitchFamily="34" charset="0"/>
                <a:ea typeface="宋体" panose="02010600030101010101" pitchFamily="2" charset="-122"/>
                <a:sym typeface="Symbol" panose="05050102010706020507" pitchFamily="18" charset="2"/>
              </a:rPr>
              <a:t> &gt; </a:t>
            </a:r>
            <a:r>
              <a:rPr kumimoji="1" lang="en-US" altLang="zh-CN" sz="2800" i="1">
                <a:latin typeface="Arial" panose="020B0604020202090204" pitchFamily="34" charset="0"/>
                <a:ea typeface="宋体" panose="02010600030101010101" pitchFamily="2" charset="-122"/>
                <a:sym typeface="Symbol" panose="05050102010706020507" pitchFamily="18" charset="2"/>
              </a:rPr>
              <a:t>n</a:t>
            </a:r>
            <a:r>
              <a:rPr kumimoji="1" lang="en-US" altLang="zh-CN" sz="2800" baseline="-25000">
                <a:latin typeface="Arial" panose="020B0604020202090204" pitchFamily="34" charset="0"/>
                <a:ea typeface="宋体" panose="02010600030101010101" pitchFamily="2" charset="-122"/>
                <a:sym typeface="Symbol" panose="05050102010706020507" pitchFamily="18" charset="2"/>
              </a:rPr>
              <a:t>0</a:t>
            </a:r>
            <a:r>
              <a:rPr kumimoji="1" lang="en-US" altLang="zh-CN" sz="2800">
                <a:latin typeface="Arial" panose="020B0604020202090204" pitchFamily="34" charset="0"/>
                <a:ea typeface="宋体" panose="02010600030101010101" pitchFamily="2" charset="-122"/>
                <a:sym typeface="Symbol" panose="05050102010706020507" pitchFamily="18" charset="2"/>
              </a:rPr>
              <a:t>.</a:t>
            </a:r>
          </a:p>
          <a:p>
            <a:pPr eaLnBrk="1" hangingPunct="1">
              <a:lnSpc>
                <a:spcPct val="60000"/>
              </a:lnSpc>
              <a:buClr>
                <a:schemeClr val="tx1"/>
              </a:buClr>
              <a:buSzTx/>
              <a:buFontTx/>
              <a:buNone/>
            </a:pPr>
            <a:endParaRPr kumimoji="1" lang="en-US" altLang="zh-CN" sz="2800">
              <a:latin typeface="Arial" panose="020B0604020202090204" pitchFamily="34" charset="0"/>
              <a:ea typeface="宋体" panose="02010600030101010101" pitchFamily="2" charset="-122"/>
              <a:sym typeface="Symbol" panose="05050102010706020507" pitchFamily="18" charset="2"/>
            </a:endParaRPr>
          </a:p>
          <a:p>
            <a:pPr eaLnBrk="1" hangingPunct="1">
              <a:lnSpc>
                <a:spcPct val="90000"/>
              </a:lnSpc>
              <a:buClr>
                <a:schemeClr val="tx1"/>
              </a:buClr>
              <a:buSzTx/>
              <a:buFontTx/>
              <a:buNone/>
            </a:pPr>
            <a:r>
              <a:rPr kumimoji="1" lang="en-US" altLang="zh-CN" sz="2800">
                <a:latin typeface="Arial" panose="020B0604020202090204" pitchFamily="34" charset="0"/>
                <a:ea typeface="宋体" panose="02010600030101010101" pitchFamily="2" charset="-122"/>
                <a:sym typeface="Symbol" panose="05050102010706020507" pitchFamily="18" charset="2"/>
              </a:rPr>
              <a:t>Meaning: For all data sets big enough (i.e.,</a:t>
            </a:r>
            <a:r>
              <a:rPr kumimoji="1" lang="en-US" altLang="zh-CN" sz="2800" i="1">
                <a:latin typeface="Arial" panose="020B0604020202090204" pitchFamily="34" charset="0"/>
                <a:ea typeface="宋体" panose="02010600030101010101" pitchFamily="2" charset="-122"/>
                <a:sym typeface="Symbol" panose="05050102010706020507" pitchFamily="18" charset="2"/>
              </a:rPr>
              <a:t>n</a:t>
            </a:r>
            <a:r>
              <a:rPr kumimoji="1" lang="en-US" altLang="zh-CN" sz="2800">
                <a:latin typeface="Arial" panose="020B0604020202090204" pitchFamily="34" charset="0"/>
                <a:ea typeface="宋体" panose="02010600030101010101" pitchFamily="2" charset="-122"/>
                <a:sym typeface="Symbol" panose="05050102010706020507" pitchFamily="18" charset="2"/>
              </a:rPr>
              <a:t>&gt;</a:t>
            </a:r>
            <a:r>
              <a:rPr kumimoji="1" lang="en-US" altLang="zh-CN" sz="2800" i="1">
                <a:latin typeface="Arial" panose="020B0604020202090204" pitchFamily="34" charset="0"/>
                <a:ea typeface="宋体" panose="02010600030101010101" pitchFamily="2" charset="-122"/>
                <a:sym typeface="Symbol" panose="05050102010706020507" pitchFamily="18" charset="2"/>
              </a:rPr>
              <a:t>n</a:t>
            </a:r>
            <a:r>
              <a:rPr kumimoji="1" lang="en-US" altLang="zh-CN" sz="2800" baseline="-25000">
                <a:latin typeface="Arial" panose="020B0604020202090204" pitchFamily="34" charset="0"/>
                <a:ea typeface="宋体" panose="02010600030101010101" pitchFamily="2" charset="-122"/>
                <a:sym typeface="Symbol" panose="05050102010706020507" pitchFamily="18" charset="2"/>
              </a:rPr>
              <a:t>0</a:t>
            </a:r>
            <a:r>
              <a:rPr kumimoji="1" lang="en-US" altLang="zh-CN" sz="2800">
                <a:latin typeface="Arial" panose="020B0604020202090204" pitchFamily="34" charset="0"/>
                <a:ea typeface="宋体" panose="02010600030101010101" pitchFamily="2" charset="-122"/>
                <a:sym typeface="Symbol" panose="05050102010706020507" pitchFamily="18" charset="2"/>
              </a:rPr>
              <a:t>), the algorithm always executes in more than </a:t>
            </a:r>
            <a:r>
              <a:rPr kumimoji="1" lang="en-US" altLang="zh-CN" sz="2800" i="1">
                <a:latin typeface="Arial" panose="020B0604020202090204" pitchFamily="34" charset="0"/>
                <a:ea typeface="宋体" panose="02010600030101010101" pitchFamily="2" charset="-122"/>
                <a:sym typeface="Symbol" panose="05050102010706020507" pitchFamily="18" charset="2"/>
              </a:rPr>
              <a:t>cg</a:t>
            </a:r>
            <a:r>
              <a:rPr kumimoji="1" lang="en-US" altLang="zh-CN" sz="2800">
                <a:latin typeface="Arial" panose="020B0604020202090204" pitchFamily="34" charset="0"/>
                <a:ea typeface="宋体" panose="02010600030101010101" pitchFamily="2" charset="-122"/>
                <a:sym typeface="Symbol" panose="05050102010706020507" pitchFamily="18" charset="2"/>
              </a:rPr>
              <a:t>(</a:t>
            </a:r>
            <a:r>
              <a:rPr kumimoji="1" lang="en-US" altLang="zh-CN" sz="2800" i="1">
                <a:latin typeface="Arial" panose="020B0604020202090204" pitchFamily="34" charset="0"/>
                <a:ea typeface="宋体" panose="02010600030101010101" pitchFamily="2" charset="-122"/>
                <a:sym typeface="Symbol" panose="05050102010706020507" pitchFamily="18" charset="2"/>
              </a:rPr>
              <a:t>n</a:t>
            </a:r>
            <a:r>
              <a:rPr kumimoji="1" lang="en-US" altLang="zh-CN" sz="2800">
                <a:latin typeface="Arial" panose="020B0604020202090204" pitchFamily="34" charset="0"/>
                <a:ea typeface="宋体" panose="02010600030101010101" pitchFamily="2" charset="-122"/>
                <a:sym typeface="Symbol" panose="05050102010706020507" pitchFamily="18" charset="2"/>
              </a:rPr>
              <a:t>) steps.</a:t>
            </a:r>
          </a:p>
          <a:p>
            <a:pPr eaLnBrk="1" hangingPunct="1">
              <a:lnSpc>
                <a:spcPct val="60000"/>
              </a:lnSpc>
              <a:buClr>
                <a:schemeClr val="tx1"/>
              </a:buClr>
              <a:buSzTx/>
              <a:buFontTx/>
              <a:buNone/>
            </a:pPr>
            <a:endParaRPr kumimoji="1" lang="en-US" altLang="zh-CN" sz="2400">
              <a:latin typeface="Arial" panose="020B0604020202090204" pitchFamily="34" charset="0"/>
              <a:ea typeface="宋体" panose="02010600030101010101" pitchFamily="2" charset="-122"/>
            </a:endParaRPr>
          </a:p>
          <a:p>
            <a:pPr eaLnBrk="1" hangingPunct="1">
              <a:lnSpc>
                <a:spcPct val="90000"/>
              </a:lnSpc>
              <a:buClr>
                <a:schemeClr val="tx1"/>
              </a:buClr>
              <a:buSzTx/>
              <a:buFontTx/>
              <a:buNone/>
            </a:pPr>
            <a:r>
              <a:rPr kumimoji="1" lang="en-US" altLang="zh-CN" sz="2800">
                <a:latin typeface="Arial" panose="020B0604020202090204" pitchFamily="34" charset="0"/>
                <a:ea typeface="宋体" panose="02010600030101010101" pitchFamily="2" charset="-122"/>
              </a:rPr>
              <a:t>Big-Omega notation indicates an </a:t>
            </a:r>
            <a:r>
              <a:rPr kumimoji="1" lang="en-US" altLang="zh-CN" sz="2800" u="sng">
                <a:solidFill>
                  <a:srgbClr val="FFFF00"/>
                </a:solidFill>
                <a:latin typeface="Arial" panose="020B0604020202090204" pitchFamily="34" charset="0"/>
                <a:ea typeface="宋体" panose="02010600030101010101" pitchFamily="2" charset="-122"/>
              </a:rPr>
              <a:t>lower bound</a:t>
            </a:r>
            <a:r>
              <a:rPr kumimoji="1" lang="en-US" altLang="zh-CN" sz="2800">
                <a:latin typeface="Arial" panose="020B0604020202090204" pitchFamily="34" charset="0"/>
                <a:ea typeface="宋体" panose="02010600030101010101" pitchFamily="2" charset="-122"/>
              </a:rPr>
              <a:t>.</a:t>
            </a:r>
            <a:endParaRPr lang="en-US" altLang="zh-CN" sz="2800">
              <a:latin typeface="Arial" panose="020B0604020202090204" pitchFamily="34" charset="0"/>
            </a:endParaRPr>
          </a:p>
        </p:txBody>
      </p:sp>
      <p:pic>
        <p:nvPicPr>
          <p:cNvPr id="77830" name="Picture 4" descr="Click To Download"/>
          <p:cNvPicPr>
            <a:picLocks noChangeAspect="1" noChangeArrowheads="1" noCrop="1"/>
          </p:cNvPicPr>
          <p:nvPr/>
        </p:nvPicPr>
        <p:blipFill>
          <a:blip r:embed="rId2"/>
          <a:srcRect/>
          <a:stretch>
            <a:fillRect/>
          </a:stretch>
        </p:blipFill>
        <p:spPr bwMode="auto">
          <a:xfrm>
            <a:off x="395288" y="260350"/>
            <a:ext cx="1258887"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a:defRPr/>
            </a:pPr>
            <a:endParaRPr lang="en-US" altLang="zh-CN"/>
          </a:p>
          <a:p>
            <a:pPr>
              <a:defRPr/>
            </a:pPr>
            <a:fld id="{F5C20342-748C-4FEE-BFF7-CB02F4E72917}" type="slidenum">
              <a:rPr lang="en-US" altLang="zh-CN"/>
              <a:t>84</a:t>
            </a:fld>
            <a:endParaRPr lang="en-US" altLang="zh-CN"/>
          </a:p>
        </p:txBody>
      </p:sp>
      <p:sp>
        <p:nvSpPr>
          <p:cNvPr id="71684" name="Rectangle 5"/>
          <p:cNvSpPr>
            <a:spLocks noGrp="1" noChangeArrowheads="1"/>
          </p:cNvSpPr>
          <p:nvPr>
            <p:ph type="body" idx="1"/>
          </p:nvPr>
        </p:nvSpPr>
        <p:spPr>
          <a:xfrm>
            <a:off x="381000" y="876300"/>
            <a:ext cx="8458200" cy="4568825"/>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70000"/>
              </a:lnSpc>
              <a:buClr>
                <a:schemeClr val="tx1"/>
              </a:buClr>
              <a:buFont typeface="Wingdings" panose="05000000000000000000" pitchFamily="2" charset="2"/>
              <a:buNone/>
            </a:pPr>
            <a:r>
              <a:rPr lang="en-US" altLang="zh-CN" b="1" dirty="0">
                <a:latin typeface="Helvetica" pitchFamily="34" charset="0"/>
              </a:rPr>
              <a:t>Example</a:t>
            </a:r>
            <a:r>
              <a:rPr lang="zh-CN" altLang="en-US" b="1" dirty="0">
                <a:latin typeface="Helvetica" pitchFamily="34" charset="0"/>
              </a:rPr>
              <a:t> </a:t>
            </a:r>
            <a:r>
              <a:rPr lang="en-US" altLang="zh-CN" b="1" dirty="0">
                <a:latin typeface="Helvetica" pitchFamily="34" charset="0"/>
              </a:rPr>
              <a:t>(Worst</a:t>
            </a:r>
            <a:r>
              <a:rPr lang="zh-CN" altLang="en-US" b="1" dirty="0">
                <a:latin typeface="Helvetica" pitchFamily="34" charset="0"/>
              </a:rPr>
              <a:t> </a:t>
            </a:r>
            <a:r>
              <a:rPr lang="en-US" altLang="zh-CN" b="1" dirty="0">
                <a:latin typeface="Helvetica" pitchFamily="34" charset="0"/>
              </a:rPr>
              <a:t>Case):</a:t>
            </a:r>
          </a:p>
          <a:p>
            <a:pPr marL="609600" indent="-609600" eaLnBrk="1" hangingPunct="1">
              <a:lnSpc>
                <a:spcPct val="80000"/>
              </a:lnSpc>
              <a:spcBef>
                <a:spcPct val="0"/>
              </a:spcBef>
              <a:buClr>
                <a:schemeClr val="tx1"/>
              </a:buClr>
              <a:buNone/>
            </a:pPr>
            <a:endParaRPr lang="en-US" altLang="zh-CN" sz="2400" b="1" dirty="0">
              <a:latin typeface="Courier New" panose="02070309020205020404" pitchFamily="49" charset="0"/>
            </a:endParaRPr>
          </a:p>
          <a:p>
            <a:pPr marL="609600" indent="-609600" eaLnBrk="1" hangingPunct="1">
              <a:lnSpc>
                <a:spcPct val="80000"/>
              </a:lnSpc>
              <a:spcBef>
                <a:spcPct val="0"/>
              </a:spcBef>
              <a:buClr>
                <a:schemeClr val="tx1"/>
              </a:buClr>
              <a:buNone/>
            </a:pPr>
            <a:r>
              <a:rPr lang="en-US" altLang="zh-CN" sz="2400" b="1" dirty="0">
                <a:solidFill>
                  <a:srgbClr val="00FF00"/>
                </a:solidFill>
                <a:latin typeface="Courier New" panose="02070309020205020404" pitchFamily="49" charset="0"/>
              </a:rPr>
              <a:t>// Find “k”</a:t>
            </a:r>
            <a:endParaRPr lang="en-US" altLang="zh-CN" sz="2400" b="1" baseline="30000" dirty="0">
              <a:solidFill>
                <a:srgbClr val="00FF00"/>
              </a:solidFill>
              <a:latin typeface="Courier New" panose="02070309020205020404" pitchFamily="49" charset="0"/>
            </a:endParaRPr>
          </a:p>
          <a:p>
            <a:pPr marL="609600" indent="-609600" eaLnBrk="1" hangingPunct="1">
              <a:lnSpc>
                <a:spcPct val="70000"/>
              </a:lnSpc>
              <a:buClr>
                <a:schemeClr val="tx1"/>
              </a:buClr>
              <a:buNone/>
            </a:pPr>
            <a:endParaRPr lang="en-US" altLang="zh-CN" sz="2400" b="1" baseline="30000" dirty="0">
              <a:solidFill>
                <a:srgbClr val="00FF00"/>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err="1">
                <a:latin typeface="Courier New" panose="02070309020205020404" pitchFamily="49" charset="0"/>
              </a:rPr>
              <a:t>int</a:t>
            </a:r>
            <a:r>
              <a:rPr lang="en-US" altLang="zh-CN" sz="2400" b="1" dirty="0">
                <a:latin typeface="Courier New" panose="02070309020205020404" pitchFamily="49" charset="0"/>
              </a:rPr>
              <a:t> </a:t>
            </a:r>
            <a:r>
              <a:rPr lang="en-US" altLang="zh-CN" sz="2400" b="1" dirty="0" err="1">
                <a:latin typeface="Courier New" panose="02070309020205020404" pitchFamily="49" charset="0"/>
              </a:rPr>
              <a:t>find_k</a:t>
            </a:r>
            <a:r>
              <a:rPr lang="en-US" altLang="zh-CN" sz="2400" b="1" dirty="0">
                <a:latin typeface="Courier New" panose="02070309020205020404" pitchFamily="49" charset="0"/>
              </a:rPr>
              <a:t>(</a:t>
            </a:r>
            <a:r>
              <a:rPr lang="en-US" altLang="zh-CN" sz="2400" b="1" dirty="0" err="1">
                <a:latin typeface="Courier New" panose="02070309020205020404" pitchFamily="49" charset="0"/>
              </a:rPr>
              <a:t>int</a:t>
            </a:r>
            <a:r>
              <a:rPr lang="en-US" altLang="zh-CN" sz="2400" b="1" dirty="0">
                <a:latin typeface="Courier New" panose="02070309020205020404" pitchFamily="49" charset="0"/>
              </a:rPr>
              <a:t> array[], </a:t>
            </a:r>
            <a:r>
              <a:rPr lang="en-US" altLang="zh-CN" sz="2400" b="1" dirty="0" err="1">
                <a:latin typeface="Courier New" panose="02070309020205020404" pitchFamily="49" charset="0"/>
              </a:rPr>
              <a:t>int</a:t>
            </a:r>
            <a:r>
              <a:rPr lang="en-US" altLang="zh-CN" sz="2400" b="1" dirty="0">
                <a:latin typeface="Courier New" panose="02070309020205020404" pitchFamily="49" charset="0"/>
              </a:rPr>
              <a:t> n,</a:t>
            </a:r>
            <a:r>
              <a:rPr lang="zh-CN" altLang="en-US" sz="2400" b="1" dirty="0">
                <a:latin typeface="Courier New" panose="02070309020205020404" pitchFamily="49" charset="0"/>
              </a:rPr>
              <a:t> </a:t>
            </a:r>
            <a:r>
              <a:rPr lang="en-US" altLang="zh-CN" sz="2400" b="1" dirty="0" err="1">
                <a:latin typeface="Courier New" panose="02070309020205020404" pitchFamily="49" charset="0"/>
              </a:rPr>
              <a:t>int</a:t>
            </a:r>
            <a:r>
              <a:rPr lang="zh-CN" altLang="en-US" sz="2400" b="1" dirty="0">
                <a:latin typeface="Courier New" panose="02070309020205020404" pitchFamily="49" charset="0"/>
              </a:rPr>
              <a:t> </a:t>
            </a:r>
            <a:r>
              <a:rPr lang="en-US" altLang="zh-CN" sz="2400" b="1" dirty="0">
                <a:latin typeface="Courier New" panose="02070309020205020404" pitchFamily="49" charset="0"/>
              </a:rPr>
              <a:t>k) </a:t>
            </a: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a:t>
            </a:r>
          </a:p>
          <a:p>
            <a:pPr marL="609600" indent="-609600" eaLnBrk="1" hangingPunct="1">
              <a:lnSpc>
                <a:spcPct val="70000"/>
              </a:lnSpc>
              <a:buClr>
                <a:schemeClr val="tx1"/>
              </a:buClr>
              <a:buFont typeface="Wingdings" panose="05000000000000000000" pitchFamily="2" charset="2"/>
              <a:buNone/>
            </a:pPr>
            <a:r>
              <a:rPr lang="zh-CN" altLang="en-US" sz="2400" b="1" dirty="0">
                <a:latin typeface="Courier New" panose="02070309020205020404" pitchFamily="49" charset="0"/>
              </a:rPr>
              <a:t>    </a:t>
            </a:r>
            <a:r>
              <a:rPr lang="en-US" altLang="zh-CN" sz="2400" b="1" dirty="0">
                <a:latin typeface="Courier New" panose="02070309020205020404" pitchFamily="49" charset="0"/>
              </a:rPr>
              <a:t>for (</a:t>
            </a:r>
            <a:r>
              <a:rPr lang="en-US" altLang="zh-CN" sz="2400" b="1" dirty="0" err="1">
                <a:latin typeface="Courier New" panose="02070309020205020404" pitchFamily="49" charset="0"/>
              </a:rPr>
              <a:t>int</a:t>
            </a:r>
            <a:r>
              <a:rPr lang="en-US" altLang="zh-CN" sz="2400" b="1" dirty="0">
                <a:latin typeface="Courier New" panose="02070309020205020404" pitchFamily="49" charset="0"/>
              </a:rPr>
              <a:t> </a:t>
            </a:r>
            <a:r>
              <a:rPr lang="en-US" altLang="zh-CN" sz="2400" b="1" dirty="0" err="1">
                <a:latin typeface="Courier New" panose="02070309020205020404" pitchFamily="49" charset="0"/>
              </a:rPr>
              <a:t>i</a:t>
            </a:r>
            <a:r>
              <a:rPr lang="en-US" altLang="zh-CN" sz="2400" b="1" dirty="0">
                <a:latin typeface="Courier New" panose="02070309020205020404" pitchFamily="49" charset="0"/>
              </a:rPr>
              <a:t>=0; i&lt;n; </a:t>
            </a:r>
            <a:r>
              <a:rPr lang="en-US" altLang="zh-CN" sz="2400" b="1" dirty="0" err="1">
                <a:latin typeface="Courier New" panose="02070309020205020404" pitchFamily="49" charset="0"/>
              </a:rPr>
              <a:t>i</a:t>
            </a:r>
            <a:r>
              <a:rPr lang="en-US" altLang="zh-CN" sz="2400" b="1" dirty="0">
                <a:latin typeface="Courier New" panose="02070309020205020404" pitchFamily="49" charset="0"/>
              </a:rPr>
              <a:t>++)</a:t>
            </a:r>
            <a:endParaRPr lang="en-US" altLang="zh-CN" sz="2000" b="1" dirty="0">
              <a:solidFill>
                <a:srgbClr val="33CC33"/>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if (array[</a:t>
            </a:r>
            <a:r>
              <a:rPr lang="en-US" altLang="zh-CN" sz="2400" b="1" dirty="0" err="1">
                <a:latin typeface="Courier New" panose="02070309020205020404" pitchFamily="49" charset="0"/>
              </a:rPr>
              <a:t>i</a:t>
            </a:r>
            <a:r>
              <a:rPr lang="en-US" altLang="zh-CN" sz="2400" b="1" dirty="0">
                <a:latin typeface="Courier New" panose="02070309020205020404" pitchFamily="49" charset="0"/>
              </a:rPr>
              <a:t>] == k)</a:t>
            </a: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            return</a:t>
            </a:r>
            <a:r>
              <a:rPr lang="zh-CN" altLang="en-US" sz="2400" b="1" dirty="0">
                <a:latin typeface="Courier New" panose="02070309020205020404" pitchFamily="49" charset="0"/>
              </a:rPr>
              <a:t> </a:t>
            </a:r>
            <a:r>
              <a:rPr lang="en-US" altLang="zh-CN" sz="2400" b="1" dirty="0" err="1">
                <a:latin typeface="Courier New" panose="02070309020205020404" pitchFamily="49" charset="0"/>
              </a:rPr>
              <a:t>i</a:t>
            </a:r>
            <a:endParaRPr lang="en-US" altLang="zh-CN" sz="2000" b="1" dirty="0">
              <a:solidFill>
                <a:srgbClr val="33CC33"/>
              </a:solidFill>
              <a:latin typeface="Courier New" panose="02070309020205020404" pitchFamily="49" charset="0"/>
            </a:endParaRPr>
          </a:p>
          <a:p>
            <a:pPr marL="609600" indent="-609600" eaLnBrk="1" hangingPunct="1">
              <a:lnSpc>
                <a:spcPct val="70000"/>
              </a:lnSpc>
              <a:buClr>
                <a:schemeClr val="tx1"/>
              </a:buClr>
              <a:buFont typeface="Wingdings" panose="05000000000000000000" pitchFamily="2" charset="2"/>
              <a:buNone/>
            </a:pPr>
            <a:r>
              <a:rPr lang="en-US" altLang="zh-CN" sz="2400" b="1" dirty="0">
                <a:latin typeface="Courier New" panose="02070309020205020404" pitchFamily="49" charset="0"/>
              </a:rPr>
              <a:t>}</a:t>
            </a:r>
          </a:p>
          <a:p>
            <a:pPr marL="609600" indent="-609600" eaLnBrk="1" hangingPunct="1">
              <a:lnSpc>
                <a:spcPct val="70000"/>
              </a:lnSpc>
              <a:buClr>
                <a:schemeClr val="tx1"/>
              </a:buClr>
              <a:buFont typeface="Wingdings" panose="05000000000000000000" pitchFamily="2" charset="2"/>
              <a:buNone/>
            </a:pPr>
            <a:endParaRPr lang="en-US" altLang="zh-CN" sz="2400" b="1" dirty="0">
              <a:latin typeface="Courier New" panose="02070309020205020404" pitchFamily="49" charset="0"/>
            </a:endParaRPr>
          </a:p>
        </p:txBody>
      </p:sp>
      <p:sp>
        <p:nvSpPr>
          <p:cNvPr id="2" name="文本框 1"/>
          <p:cNvSpPr txBox="1"/>
          <p:nvPr/>
        </p:nvSpPr>
        <p:spPr>
          <a:xfrm>
            <a:off x="395536" y="4581128"/>
            <a:ext cx="2016224" cy="461665"/>
          </a:xfrm>
          <a:prstGeom prst="rect">
            <a:avLst/>
          </a:prstGeom>
          <a:noFill/>
        </p:spPr>
        <p:txBody>
          <a:bodyPr wrap="square" rtlCol="0">
            <a:spAutoFit/>
          </a:bodyPr>
          <a:lstStyle/>
          <a:p>
            <a:r>
              <a:rPr lang="en-US" altLang="zh-CN" sz="2400" b="1" dirty="0">
                <a:solidFill>
                  <a:srgbClr val="FFC000"/>
                </a:solidFill>
                <a:latin typeface="Courier New" panose="02070309020205020404" pitchFamily="49" charset="0"/>
                <a:ea typeface="+mn-ea"/>
              </a:rPr>
              <a:t>T(n)=O(n)</a:t>
            </a:r>
            <a:endParaRPr lang="zh-CN" altLang="en-US" sz="2400" b="1" dirty="0">
              <a:solidFill>
                <a:srgbClr val="FFC000"/>
              </a:solidFill>
              <a:latin typeface="Courier New" panose="02070309020205020404" pitchFamily="49"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76966657-B6AC-4026-B923-7018AAAB1A9F}" type="slidenum">
              <a:rPr lang="en-US" altLang="zh-CN"/>
              <a:t>85</a:t>
            </a:fld>
            <a:endParaRPr lang="en-US" altLang="zh-CN"/>
          </a:p>
        </p:txBody>
      </p:sp>
      <p:sp>
        <p:nvSpPr>
          <p:cNvPr id="81924" name="Rectangle 7"/>
          <p:cNvSpPr>
            <a:spLocks noGrp="1" noChangeArrowheads="1"/>
          </p:cNvSpPr>
          <p:nvPr>
            <p:ph type="body" idx="1"/>
          </p:nvPr>
        </p:nvSpPr>
        <p:spPr>
          <a:xfrm>
            <a:off x="971600" y="1598613"/>
            <a:ext cx="5400675" cy="4570412"/>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80000"/>
              </a:lnSpc>
              <a:buClr>
                <a:schemeClr val="tx1"/>
              </a:buClr>
              <a:buFont typeface="Wingdings" panose="05000000000000000000" pitchFamily="2" charset="2"/>
              <a:buNone/>
            </a:pPr>
            <a:r>
              <a:rPr lang="en-US" altLang="zh-CN" dirty="0">
                <a:latin typeface="Helvetica" pitchFamily="34" charset="0"/>
                <a:sym typeface="Symbol" panose="05050102010706020507" pitchFamily="18" charset="2"/>
              </a:rPr>
              <a:t>Example 1: </a:t>
            </a:r>
          </a:p>
          <a:p>
            <a:pPr marL="609600" indent="-609600" eaLnBrk="1" hangingPunct="1">
              <a:lnSpc>
                <a:spcPct val="8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a = b;</a:t>
            </a:r>
          </a:p>
          <a:p>
            <a:pPr marL="609600" indent="-609600" eaLnBrk="1" hangingPunct="1">
              <a:lnSpc>
                <a:spcPct val="0"/>
              </a:lnSpc>
              <a:buClr>
                <a:schemeClr val="tx1"/>
              </a:buClr>
              <a:buFont typeface="Wingdings" panose="05000000000000000000" pitchFamily="2" charset="2"/>
              <a:buNone/>
            </a:pPr>
            <a:endParaRPr lang="en-US" altLang="zh-CN" dirty="0">
              <a:solidFill>
                <a:srgbClr val="FFFF00"/>
              </a:solidFill>
              <a:latin typeface="Helvetica" pitchFamily="34"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dirty="0">
                <a:solidFill>
                  <a:srgbClr val="33CC33"/>
                </a:solidFill>
                <a:latin typeface="Helvetica" pitchFamily="34" charset="0"/>
                <a:sym typeface="Symbol" panose="05050102010706020507" pitchFamily="18" charset="2"/>
              </a:rPr>
              <a:t>O(1)</a:t>
            </a:r>
          </a:p>
          <a:p>
            <a:pPr marL="609600" indent="-609600" eaLnBrk="1" hangingPunct="1">
              <a:lnSpc>
                <a:spcPct val="80000"/>
              </a:lnSpc>
              <a:buClr>
                <a:schemeClr val="tx1"/>
              </a:buClr>
              <a:buFont typeface="Wingdings" panose="05000000000000000000" pitchFamily="2" charset="2"/>
              <a:buNone/>
            </a:pPr>
            <a:endParaRPr lang="en-US" altLang="zh-CN" dirty="0">
              <a:solidFill>
                <a:srgbClr val="33CC33"/>
              </a:solidFill>
              <a:latin typeface="Helvetica" pitchFamily="34" charset="0"/>
              <a:sym typeface="Symbol" panose="05050102010706020507" pitchFamily="18" charset="2"/>
            </a:endParaRPr>
          </a:p>
          <a:p>
            <a:pPr marL="609600" indent="-609600" eaLnBrk="1" hangingPunct="1">
              <a:lnSpc>
                <a:spcPct val="70000"/>
              </a:lnSpc>
              <a:buClr>
                <a:schemeClr val="tx1"/>
              </a:buClr>
              <a:buFont typeface="Wingdings" panose="05000000000000000000" pitchFamily="2" charset="2"/>
              <a:buNone/>
            </a:pPr>
            <a:endParaRPr lang="en-US" altLang="zh-CN" dirty="0">
              <a:solidFill>
                <a:srgbClr val="000000"/>
              </a:solidFill>
              <a:latin typeface="Helvetica" pitchFamily="34" charset="0"/>
              <a:sym typeface="Symbol" panose="05050102010706020507" pitchFamily="18" charset="2"/>
            </a:endParaRPr>
          </a:p>
          <a:p>
            <a:pPr marL="609600" indent="-609600" eaLnBrk="1" hangingPunct="1">
              <a:lnSpc>
                <a:spcPct val="80000"/>
              </a:lnSpc>
              <a:buClr>
                <a:schemeClr val="tx1"/>
              </a:buClr>
              <a:buFont typeface="Wingdings" panose="05000000000000000000" pitchFamily="2" charset="2"/>
              <a:buNone/>
            </a:pPr>
            <a:r>
              <a:rPr lang="en-US" altLang="zh-CN" dirty="0">
                <a:latin typeface="Helvetica" pitchFamily="34" charset="0"/>
                <a:sym typeface="Symbol" panose="05050102010706020507" pitchFamily="18" charset="2"/>
              </a:rPr>
              <a:t>Example 2:</a:t>
            </a:r>
          </a:p>
          <a:p>
            <a:pPr marL="609600" indent="-609600" eaLnBrk="1" hangingPunct="1">
              <a:lnSpc>
                <a:spcPct val="0"/>
              </a:lnSpc>
              <a:buClr>
                <a:schemeClr val="tx1"/>
              </a:buClr>
              <a:buFont typeface="Wingdings" panose="05000000000000000000" pitchFamily="2" charset="2"/>
              <a:buNone/>
            </a:pPr>
            <a:endParaRPr lang="en-US" altLang="zh-CN" dirty="0">
              <a:latin typeface="Helvetica" pitchFamily="34"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sum = 0;</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for (i=1; i&lt;=n; i++)</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  sum += n;</a:t>
            </a:r>
          </a:p>
          <a:p>
            <a:pPr marL="609600" indent="-609600" eaLnBrk="1" hangingPunct="1">
              <a:lnSpc>
                <a:spcPct val="50000"/>
              </a:lnSpc>
              <a:buClr>
                <a:schemeClr val="tx1"/>
              </a:buClr>
              <a:buFont typeface="Wingdings" panose="05000000000000000000" pitchFamily="2" charset="2"/>
              <a:buNone/>
            </a:pPr>
            <a:endParaRPr lang="en-US" altLang="zh-CN" dirty="0">
              <a:solidFill>
                <a:srgbClr val="FFFF00"/>
              </a:solidFill>
              <a:latin typeface="Helvetica" pitchFamily="34"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dirty="0">
                <a:solidFill>
                  <a:srgbClr val="33CC33"/>
                </a:solidFill>
                <a:latin typeface="Helvetica" pitchFamily="34" charset="0"/>
                <a:sym typeface="Symbol" panose="05050102010706020507" pitchFamily="18" charset="2"/>
              </a:rPr>
              <a:t>O(n)</a:t>
            </a:r>
          </a:p>
        </p:txBody>
      </p:sp>
      <p:sp>
        <p:nvSpPr>
          <p:cNvPr id="81925" name="Rectangle 8"/>
          <p:cNvSpPr>
            <a:spLocks noGrp="1" noChangeArrowheads="1"/>
          </p:cNvSpPr>
          <p:nvPr>
            <p:ph type="title"/>
          </p:nvPr>
        </p:nvSpPr>
        <p:spPr/>
        <p:txBody>
          <a:bodyPr/>
          <a:lstStyle/>
          <a:p>
            <a:pPr eaLnBrk="1" hangingPunct="1"/>
            <a:r>
              <a:rPr lang="en-US" altLang="zh-CN"/>
              <a:t>Running Time Examples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dirty="0"/>
          </a:p>
          <a:p>
            <a:pPr>
              <a:defRPr/>
            </a:pPr>
            <a:fld id="{A1AEEBF0-8F2D-4A20-B65D-16B232E952C6}" type="slidenum">
              <a:rPr lang="en-US" altLang="zh-CN"/>
              <a:t>86</a:t>
            </a:fld>
            <a:endParaRPr lang="en-US" altLang="zh-CN" dirty="0"/>
          </a:p>
        </p:txBody>
      </p:sp>
      <p:sp>
        <p:nvSpPr>
          <p:cNvPr id="82948" name="Rectangle 7"/>
          <p:cNvSpPr>
            <a:spLocks noGrp="1" noChangeArrowheads="1"/>
          </p:cNvSpPr>
          <p:nvPr>
            <p:ph type="body" idx="1"/>
          </p:nvPr>
        </p:nvSpPr>
        <p:spPr>
          <a:xfrm>
            <a:off x="972000" y="1598613"/>
            <a:ext cx="7992488" cy="4570412"/>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80000"/>
              </a:lnSpc>
              <a:buClr>
                <a:schemeClr val="tx1"/>
              </a:buClr>
              <a:buFont typeface="Wingdings" panose="05000000000000000000" pitchFamily="2" charset="2"/>
              <a:buNone/>
            </a:pPr>
            <a:r>
              <a:rPr lang="en-US" altLang="zh-CN" dirty="0">
                <a:latin typeface="Helvetica" pitchFamily="34" charset="0"/>
                <a:sym typeface="Symbol" panose="05050102010706020507" pitchFamily="18" charset="2"/>
              </a:rPr>
              <a:t>Example 3:</a:t>
            </a:r>
            <a:endParaRPr lang="en-US" altLang="zh-CN" dirty="0">
              <a:sym typeface="Symbol" panose="05050102010706020507" pitchFamily="18" charset="2"/>
            </a:endParaRPr>
          </a:p>
          <a:p>
            <a:pPr marL="609600" indent="-609600" eaLnBrk="1" hangingPunct="1">
              <a:lnSpc>
                <a:spcPct val="0"/>
              </a:lnSpc>
              <a:buClr>
                <a:schemeClr val="tx1"/>
              </a:buClr>
              <a:buFont typeface="Wingdings" panose="05000000000000000000" pitchFamily="2" charset="2"/>
              <a:buNone/>
            </a:pPr>
            <a:endParaRPr lang="en-US" altLang="zh-CN" dirty="0">
              <a:latin typeface="Helvetica" pitchFamily="34"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endParaRPr lang="en-US" altLang="zh-CN" sz="2800" b="1" dirty="0">
              <a:solidFill>
                <a:srgbClr val="CC0000"/>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sum = 0;</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for (j=1; j&lt;=n; j++)</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  for (i=1; i&lt;=j; i++)</a:t>
            </a:r>
          </a:p>
          <a:p>
            <a:pPr marL="609600" indent="-609600" eaLnBrk="1" hangingPunct="1">
              <a:lnSpc>
                <a:spcPct val="50000"/>
              </a:lnSpc>
              <a:buClr>
                <a:schemeClr val="tx1"/>
              </a:buClr>
              <a:buNone/>
            </a:pPr>
            <a:r>
              <a:rPr lang="en-US" altLang="zh-CN" sz="2800" b="1" dirty="0">
                <a:solidFill>
                  <a:srgbClr val="FFFF00"/>
                </a:solidFill>
                <a:latin typeface="Courier New" panose="02070309020205020404" pitchFamily="49" charset="0"/>
                <a:sym typeface="Symbol" panose="05050102010706020507" pitchFamily="18" charset="2"/>
              </a:rPr>
              <a:t>    sum++;</a:t>
            </a:r>
            <a:r>
              <a:rPr lang="zh-CN" altLang="en-US" sz="2800" b="1" dirty="0">
                <a:solidFill>
                  <a:srgbClr val="FFFF00"/>
                </a:solidFill>
                <a:latin typeface="Courier New" panose="02070309020205020404" pitchFamily="49" charset="0"/>
                <a:sym typeface="Symbol" panose="05050102010706020507" pitchFamily="18" charset="2"/>
              </a:rPr>
              <a:t>   </a:t>
            </a:r>
            <a:endParaRPr lang="en-US" altLang="zh-CN" sz="2400" b="1" dirty="0">
              <a:solidFill>
                <a:srgbClr val="33CC33"/>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endParaRPr lang="en-US" altLang="zh-CN" sz="2800" b="1" dirty="0">
              <a:solidFill>
                <a:srgbClr val="FFFF00"/>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None/>
            </a:pPr>
            <a:r>
              <a:rPr lang="en-US" altLang="zh-CN" sz="2800" b="1" dirty="0">
                <a:solidFill>
                  <a:srgbClr val="FFFF00"/>
                </a:solidFill>
                <a:latin typeface="Courier New" panose="02070309020205020404" pitchFamily="49" charset="0"/>
                <a:sym typeface="Symbol" panose="05050102010706020507" pitchFamily="18" charset="2"/>
              </a:rPr>
              <a:t>for (k=0; k&lt;n; k++)</a:t>
            </a:r>
          </a:p>
          <a:p>
            <a:pPr marL="609600" indent="-609600" eaLnBrk="1" hangingPunct="1">
              <a:lnSpc>
                <a:spcPct val="50000"/>
              </a:lnSpc>
              <a:buClr>
                <a:schemeClr val="tx1"/>
              </a:buClr>
              <a:buNone/>
            </a:pPr>
            <a:r>
              <a:rPr lang="en-US" altLang="zh-CN" sz="2800" b="1" dirty="0">
                <a:solidFill>
                  <a:srgbClr val="FFFF00"/>
                </a:solidFill>
                <a:latin typeface="Courier New" panose="02070309020205020404" pitchFamily="49" charset="0"/>
                <a:sym typeface="Symbol" panose="05050102010706020507" pitchFamily="18" charset="2"/>
              </a:rPr>
              <a:t>  A[k] = k;</a:t>
            </a:r>
            <a:r>
              <a:rPr lang="zh-CN" altLang="en-US" sz="2800" b="1" dirty="0">
                <a:solidFill>
                  <a:srgbClr val="FFFF00"/>
                </a:solidFill>
                <a:latin typeface="Courier New" panose="02070309020205020404" pitchFamily="49" charset="0"/>
                <a:sym typeface="Symbol" panose="05050102010706020507" pitchFamily="18" charset="2"/>
              </a:rPr>
              <a:t>  </a:t>
            </a:r>
            <a:endParaRPr lang="en-US" altLang="zh-CN" sz="2400" b="1" dirty="0">
              <a:solidFill>
                <a:srgbClr val="33CC33"/>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endParaRPr lang="en-US" altLang="zh-CN" sz="2800" b="1" dirty="0">
              <a:solidFill>
                <a:srgbClr val="FFFF00"/>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dirty="0">
                <a:solidFill>
                  <a:srgbClr val="33CC33"/>
                </a:solidFill>
                <a:latin typeface="Helvetica" pitchFamily="34" charset="0"/>
                <a:sym typeface="Symbol" panose="05050102010706020507" pitchFamily="18" charset="2"/>
              </a:rPr>
              <a:t>O(n</a:t>
            </a:r>
            <a:r>
              <a:rPr lang="en-US" altLang="zh-CN" baseline="30000" dirty="0">
                <a:solidFill>
                  <a:srgbClr val="33CC33"/>
                </a:solidFill>
                <a:latin typeface="Helvetica" pitchFamily="34" charset="0"/>
                <a:sym typeface="Symbol" panose="05050102010706020507" pitchFamily="18" charset="2"/>
              </a:rPr>
              <a:t>2</a:t>
            </a:r>
            <a:r>
              <a:rPr lang="en-US" altLang="zh-CN" dirty="0">
                <a:solidFill>
                  <a:srgbClr val="33CC33"/>
                </a:solidFill>
                <a:latin typeface="Helvetica" pitchFamily="34" charset="0"/>
                <a:sym typeface="Symbol" panose="05050102010706020507" pitchFamily="18" charset="2"/>
              </a:rPr>
              <a:t>)</a:t>
            </a:r>
          </a:p>
        </p:txBody>
      </p:sp>
      <p:sp>
        <p:nvSpPr>
          <p:cNvPr id="82949" name="Rectangle 8"/>
          <p:cNvSpPr>
            <a:spLocks noGrp="1" noChangeArrowheads="1"/>
          </p:cNvSpPr>
          <p:nvPr>
            <p:ph type="title"/>
          </p:nvPr>
        </p:nvSpPr>
        <p:spPr/>
        <p:txBody>
          <a:bodyPr/>
          <a:lstStyle/>
          <a:p>
            <a:pPr eaLnBrk="1" hangingPunct="1"/>
            <a:r>
              <a:rPr lang="en-US" altLang="zh-CN"/>
              <a:t>Running Time Examples (2)</a:t>
            </a:r>
          </a:p>
        </p:txBody>
      </p:sp>
      <p:sp>
        <p:nvSpPr>
          <p:cNvPr id="2" name="文本框 1"/>
          <p:cNvSpPr txBox="1"/>
          <p:nvPr/>
        </p:nvSpPr>
        <p:spPr>
          <a:xfrm>
            <a:off x="3458845" y="3199130"/>
            <a:ext cx="5327015" cy="460375"/>
          </a:xfrm>
          <a:prstGeom prst="rect">
            <a:avLst/>
          </a:prstGeom>
          <a:noFill/>
        </p:spPr>
        <p:txBody>
          <a:bodyPr wrap="square" rtlCol="0">
            <a:spAutoFit/>
          </a:bodyPr>
          <a:lstStyle/>
          <a:p>
            <a:r>
              <a:rPr lang="en-US" altLang="zh-CN" sz="2400" b="1" dirty="0">
                <a:solidFill>
                  <a:srgbClr val="33CC33"/>
                </a:solidFill>
                <a:latin typeface="Courier New" panose="02070309020205020404" pitchFamily="49" charset="0"/>
                <a:sym typeface="Symbol" panose="05050102010706020507" pitchFamily="18" charset="2"/>
              </a:rPr>
              <a:t>O(1+…+n)=O((1+n)n/2)=O(n^2)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86B9C8F2-A7B2-4181-824D-0A870E65DC75}" type="slidenum">
              <a:rPr lang="en-US" altLang="zh-CN"/>
              <a:t>87</a:t>
            </a:fld>
            <a:endParaRPr lang="en-US" altLang="zh-CN"/>
          </a:p>
        </p:txBody>
      </p:sp>
      <p:sp>
        <p:nvSpPr>
          <p:cNvPr id="83972" name="Rectangle 7"/>
          <p:cNvSpPr>
            <a:spLocks noGrp="1" noChangeArrowheads="1"/>
          </p:cNvSpPr>
          <p:nvPr>
            <p:ph type="body" idx="1"/>
          </p:nvPr>
        </p:nvSpPr>
        <p:spPr>
          <a:xfrm>
            <a:off x="972000" y="1598613"/>
            <a:ext cx="5484813" cy="4570412"/>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80000"/>
              </a:lnSpc>
              <a:buClr>
                <a:schemeClr val="tx1"/>
              </a:buClr>
              <a:buFont typeface="Wingdings" panose="05000000000000000000" pitchFamily="2" charset="2"/>
              <a:buNone/>
            </a:pPr>
            <a:r>
              <a:rPr lang="en-US" altLang="zh-CN" dirty="0">
                <a:latin typeface="Helvetica" pitchFamily="34" charset="0"/>
                <a:sym typeface="Symbol" panose="05050102010706020507" pitchFamily="18" charset="2"/>
              </a:rPr>
              <a:t>Example 4:</a:t>
            </a:r>
            <a:endParaRPr lang="en-US" altLang="zh-CN" dirty="0">
              <a:sym typeface="Symbol" panose="05050102010706020507" pitchFamily="18" charset="2"/>
            </a:endParaRPr>
          </a:p>
          <a:p>
            <a:pPr marL="609600" indent="-609600" eaLnBrk="1" hangingPunct="1">
              <a:lnSpc>
                <a:spcPct val="0"/>
              </a:lnSpc>
              <a:buClr>
                <a:schemeClr val="tx1"/>
              </a:buClr>
              <a:buFont typeface="Wingdings" panose="05000000000000000000" pitchFamily="2" charset="2"/>
              <a:buNone/>
            </a:pPr>
            <a:endParaRPr lang="en-US" altLang="zh-CN" dirty="0">
              <a:latin typeface="Helvetica" pitchFamily="34"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endParaRPr lang="en-US" altLang="zh-CN" sz="2800" b="1" dirty="0">
              <a:solidFill>
                <a:srgbClr val="CC0000"/>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sz="2800" b="1" dirty="0" err="1">
                <a:solidFill>
                  <a:srgbClr val="FFFF00"/>
                </a:solidFill>
                <a:latin typeface="Courier New" panose="02070309020205020404" pitchFamily="49" charset="0"/>
                <a:sym typeface="Symbol" panose="05050102010706020507" pitchFamily="18" charset="2"/>
              </a:rPr>
              <a:t>sum1</a:t>
            </a:r>
            <a:r>
              <a:rPr lang="en-US" altLang="zh-CN" sz="2800" b="1" dirty="0">
                <a:solidFill>
                  <a:srgbClr val="FFFF00"/>
                </a:solidFill>
                <a:latin typeface="Courier New" panose="02070309020205020404" pitchFamily="49" charset="0"/>
                <a:sym typeface="Symbol" panose="05050102010706020507" pitchFamily="18" charset="2"/>
              </a:rPr>
              <a:t> = 0;</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for (i=1; i&lt;=n; i++)</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  for (j=1; j&lt;=n; j++)</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    </a:t>
            </a:r>
            <a:r>
              <a:rPr lang="en-US" altLang="zh-CN" sz="2800" b="1" dirty="0" err="1">
                <a:solidFill>
                  <a:srgbClr val="FFFF00"/>
                </a:solidFill>
                <a:latin typeface="Courier New" panose="02070309020205020404" pitchFamily="49" charset="0"/>
                <a:sym typeface="Symbol" panose="05050102010706020507" pitchFamily="18" charset="2"/>
              </a:rPr>
              <a:t>sum1</a:t>
            </a:r>
            <a:r>
              <a:rPr lang="en-US" altLang="zh-CN" sz="2800" b="1" dirty="0">
                <a:solidFill>
                  <a:srgbClr val="FFFF00"/>
                </a:solidFill>
                <a:latin typeface="Courier New" panose="02070309020205020404" pitchFamily="49" charset="0"/>
                <a:sym typeface="Symbol" panose="05050102010706020507" pitchFamily="18" charset="2"/>
              </a:rPr>
              <a:t>++;</a:t>
            </a:r>
          </a:p>
          <a:p>
            <a:pPr marL="609600" indent="-609600" eaLnBrk="1" hangingPunct="1">
              <a:lnSpc>
                <a:spcPct val="50000"/>
              </a:lnSpc>
              <a:buClr>
                <a:schemeClr val="tx1"/>
              </a:buClr>
              <a:buFont typeface="Wingdings" panose="05000000000000000000" pitchFamily="2" charset="2"/>
              <a:buNone/>
            </a:pPr>
            <a:endParaRPr lang="en-US" altLang="zh-CN" sz="2800" b="1" dirty="0">
              <a:solidFill>
                <a:srgbClr val="FFFF00"/>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sz="2800" b="1" dirty="0" err="1">
                <a:solidFill>
                  <a:srgbClr val="FFFF00"/>
                </a:solidFill>
                <a:latin typeface="Courier New" panose="02070309020205020404" pitchFamily="49" charset="0"/>
                <a:sym typeface="Symbol" panose="05050102010706020507" pitchFamily="18" charset="2"/>
              </a:rPr>
              <a:t>sum2</a:t>
            </a:r>
            <a:r>
              <a:rPr lang="en-US" altLang="zh-CN" sz="2800" b="1" dirty="0">
                <a:solidFill>
                  <a:srgbClr val="FFFF00"/>
                </a:solidFill>
                <a:latin typeface="Courier New" panose="02070309020205020404" pitchFamily="49" charset="0"/>
                <a:sym typeface="Symbol" panose="05050102010706020507" pitchFamily="18" charset="2"/>
              </a:rPr>
              <a:t> = 0;</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for (i=1; i&lt;=n; i++)</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  for (j=1; j&lt;=i; j++)</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    </a:t>
            </a:r>
            <a:r>
              <a:rPr lang="en-US" altLang="zh-CN" sz="2800" b="1" dirty="0" err="1">
                <a:solidFill>
                  <a:srgbClr val="FFFF00"/>
                </a:solidFill>
                <a:latin typeface="Courier New" panose="02070309020205020404" pitchFamily="49" charset="0"/>
                <a:sym typeface="Symbol" panose="05050102010706020507" pitchFamily="18" charset="2"/>
              </a:rPr>
              <a:t>sum2</a:t>
            </a:r>
            <a:r>
              <a:rPr lang="en-US" altLang="zh-CN" sz="2800" b="1" dirty="0">
                <a:solidFill>
                  <a:srgbClr val="FFFF00"/>
                </a:solidFill>
                <a:latin typeface="Courier New" panose="02070309020205020404" pitchFamily="49" charset="0"/>
                <a:sym typeface="Symbol" panose="05050102010706020507" pitchFamily="18" charset="2"/>
              </a:rPr>
              <a:t>++;</a:t>
            </a:r>
          </a:p>
          <a:p>
            <a:pPr marL="609600" indent="-609600" eaLnBrk="1" hangingPunct="1">
              <a:lnSpc>
                <a:spcPct val="50000"/>
              </a:lnSpc>
              <a:buClr>
                <a:schemeClr val="tx1"/>
              </a:buClr>
              <a:buFont typeface="Wingdings" panose="05000000000000000000" pitchFamily="2" charset="2"/>
              <a:buNone/>
            </a:pPr>
            <a:endParaRPr lang="en-US" altLang="zh-CN" sz="2800" b="1" dirty="0">
              <a:solidFill>
                <a:srgbClr val="FFFF00"/>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dirty="0">
                <a:solidFill>
                  <a:srgbClr val="33CC33"/>
                </a:solidFill>
                <a:latin typeface="Helvetica" pitchFamily="34" charset="0"/>
                <a:sym typeface="Symbol" panose="05050102010706020507" pitchFamily="18" charset="2"/>
              </a:rPr>
              <a:t>O(n</a:t>
            </a:r>
            <a:r>
              <a:rPr lang="en-US" altLang="zh-CN" baseline="30000" dirty="0">
                <a:solidFill>
                  <a:srgbClr val="33CC33"/>
                </a:solidFill>
                <a:latin typeface="Helvetica" pitchFamily="34" charset="0"/>
                <a:sym typeface="Symbol" panose="05050102010706020507" pitchFamily="18" charset="2"/>
              </a:rPr>
              <a:t>2</a:t>
            </a:r>
            <a:r>
              <a:rPr lang="en-US" altLang="zh-CN" dirty="0">
                <a:solidFill>
                  <a:srgbClr val="33CC33"/>
                </a:solidFill>
                <a:latin typeface="Helvetica" pitchFamily="34" charset="0"/>
                <a:sym typeface="Symbol" panose="05050102010706020507" pitchFamily="18" charset="2"/>
              </a:rPr>
              <a:t>)</a:t>
            </a:r>
          </a:p>
        </p:txBody>
      </p:sp>
      <p:sp>
        <p:nvSpPr>
          <p:cNvPr id="83973" name="Rectangle 8"/>
          <p:cNvSpPr>
            <a:spLocks noGrp="1" noChangeArrowheads="1"/>
          </p:cNvSpPr>
          <p:nvPr>
            <p:ph type="title"/>
          </p:nvPr>
        </p:nvSpPr>
        <p:spPr/>
        <p:txBody>
          <a:bodyPr/>
          <a:lstStyle/>
          <a:p>
            <a:pPr eaLnBrk="1" hangingPunct="1"/>
            <a:r>
              <a:rPr lang="en-US" altLang="zh-CN"/>
              <a:t>Running Time Examples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29D449C3-C986-4F9A-941F-C5ABA361746B}" type="slidenum">
              <a:rPr lang="en-US" altLang="zh-CN"/>
              <a:t>88</a:t>
            </a:fld>
            <a:endParaRPr lang="en-US" altLang="zh-CN"/>
          </a:p>
        </p:txBody>
      </p:sp>
      <p:sp>
        <p:nvSpPr>
          <p:cNvPr id="84996" name="Rectangle 9"/>
          <p:cNvSpPr>
            <a:spLocks noGrp="1" noChangeArrowheads="1"/>
          </p:cNvSpPr>
          <p:nvPr>
            <p:ph type="body" idx="1"/>
          </p:nvPr>
        </p:nvSpPr>
        <p:spPr>
          <a:xfrm>
            <a:off x="972000" y="1598613"/>
            <a:ext cx="5700713" cy="4570412"/>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80000"/>
              </a:lnSpc>
              <a:buClr>
                <a:schemeClr val="tx1"/>
              </a:buClr>
              <a:buFont typeface="Wingdings" panose="05000000000000000000" pitchFamily="2" charset="2"/>
              <a:buNone/>
            </a:pPr>
            <a:r>
              <a:rPr lang="en-US" altLang="zh-CN" dirty="0">
                <a:latin typeface="Helvetica" pitchFamily="34" charset="0"/>
                <a:sym typeface="Symbol" panose="05050102010706020507" pitchFamily="18" charset="2"/>
              </a:rPr>
              <a:t>Example 5:</a:t>
            </a:r>
            <a:endParaRPr lang="en-US" altLang="zh-CN" dirty="0">
              <a:sym typeface="Symbol" panose="05050102010706020507" pitchFamily="18" charset="2"/>
            </a:endParaRPr>
          </a:p>
          <a:p>
            <a:pPr marL="609600" indent="-609600" eaLnBrk="1" hangingPunct="1">
              <a:lnSpc>
                <a:spcPct val="0"/>
              </a:lnSpc>
              <a:buClr>
                <a:schemeClr val="tx1"/>
              </a:buClr>
              <a:buFont typeface="Wingdings" panose="05000000000000000000" pitchFamily="2" charset="2"/>
              <a:buNone/>
            </a:pPr>
            <a:endParaRPr lang="en-US" altLang="zh-CN" dirty="0">
              <a:latin typeface="Helvetica" pitchFamily="34"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endParaRPr lang="en-US" altLang="zh-CN" sz="2800" b="1" dirty="0">
              <a:solidFill>
                <a:srgbClr val="CC0000"/>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sz="2800" b="1" dirty="0" err="1">
                <a:solidFill>
                  <a:srgbClr val="FFFF00"/>
                </a:solidFill>
                <a:latin typeface="Courier New" panose="02070309020205020404" pitchFamily="49" charset="0"/>
                <a:sym typeface="Symbol" panose="05050102010706020507" pitchFamily="18" charset="2"/>
              </a:rPr>
              <a:t>sum1</a:t>
            </a:r>
            <a:r>
              <a:rPr lang="en-US" altLang="zh-CN" sz="2800" b="1" dirty="0">
                <a:solidFill>
                  <a:srgbClr val="FFFF00"/>
                </a:solidFill>
                <a:latin typeface="Courier New" panose="02070309020205020404" pitchFamily="49" charset="0"/>
                <a:sym typeface="Symbol" panose="05050102010706020507" pitchFamily="18" charset="2"/>
              </a:rPr>
              <a:t> = 0;</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for (k=1; k&lt;=n; k*=2)</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  for (j=1; j&lt;=n; j++)</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    </a:t>
            </a:r>
            <a:r>
              <a:rPr lang="en-US" altLang="zh-CN" sz="2800" b="1" dirty="0" err="1">
                <a:solidFill>
                  <a:srgbClr val="FFFF00"/>
                </a:solidFill>
                <a:latin typeface="Courier New" panose="02070309020205020404" pitchFamily="49" charset="0"/>
                <a:sym typeface="Symbol" panose="05050102010706020507" pitchFamily="18" charset="2"/>
              </a:rPr>
              <a:t>sum1</a:t>
            </a:r>
            <a:r>
              <a:rPr lang="en-US" altLang="zh-CN" sz="2800" b="1" dirty="0">
                <a:solidFill>
                  <a:srgbClr val="FFFF00"/>
                </a:solidFill>
                <a:latin typeface="Courier New" panose="02070309020205020404" pitchFamily="49" charset="0"/>
                <a:sym typeface="Symbol" panose="05050102010706020507" pitchFamily="18" charset="2"/>
              </a:rPr>
              <a:t>++;</a:t>
            </a:r>
          </a:p>
          <a:p>
            <a:pPr marL="609600" indent="-609600" eaLnBrk="1" hangingPunct="1">
              <a:lnSpc>
                <a:spcPct val="50000"/>
              </a:lnSpc>
              <a:buClr>
                <a:schemeClr val="tx1"/>
              </a:buClr>
              <a:buFont typeface="Wingdings" panose="05000000000000000000" pitchFamily="2" charset="2"/>
              <a:buNone/>
            </a:pPr>
            <a:endParaRPr lang="en-US" altLang="zh-CN" sz="2800" b="1" dirty="0">
              <a:solidFill>
                <a:srgbClr val="FFFF00"/>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sz="2800" b="1" dirty="0" err="1">
                <a:solidFill>
                  <a:srgbClr val="FFFF00"/>
                </a:solidFill>
                <a:latin typeface="Courier New" panose="02070309020205020404" pitchFamily="49" charset="0"/>
                <a:sym typeface="Symbol" panose="05050102010706020507" pitchFamily="18" charset="2"/>
              </a:rPr>
              <a:t>sum2</a:t>
            </a:r>
            <a:r>
              <a:rPr lang="en-US" altLang="zh-CN" sz="2800" b="1" dirty="0">
                <a:solidFill>
                  <a:srgbClr val="FFFF00"/>
                </a:solidFill>
                <a:latin typeface="Courier New" panose="02070309020205020404" pitchFamily="49" charset="0"/>
                <a:sym typeface="Symbol" panose="05050102010706020507" pitchFamily="18" charset="2"/>
              </a:rPr>
              <a:t> = 0;</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for (k=1; k&lt;=n; k*=2)</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  for (j=1; j&lt;=k; j++)</a:t>
            </a:r>
          </a:p>
          <a:p>
            <a:pPr marL="609600" indent="-609600" eaLnBrk="1" hangingPunct="1">
              <a:lnSpc>
                <a:spcPct val="50000"/>
              </a:lnSpc>
              <a:buClr>
                <a:schemeClr val="tx1"/>
              </a:buClr>
              <a:buFont typeface="Wingdings" panose="05000000000000000000" pitchFamily="2" charset="2"/>
              <a:buNone/>
            </a:pPr>
            <a:r>
              <a:rPr lang="en-US" altLang="zh-CN" sz="2800" b="1" dirty="0">
                <a:solidFill>
                  <a:srgbClr val="FFFF00"/>
                </a:solidFill>
                <a:latin typeface="Courier New" panose="02070309020205020404" pitchFamily="49" charset="0"/>
                <a:sym typeface="Symbol" panose="05050102010706020507" pitchFamily="18" charset="2"/>
              </a:rPr>
              <a:t>    </a:t>
            </a:r>
            <a:r>
              <a:rPr lang="en-US" altLang="zh-CN" sz="2800" b="1" dirty="0" err="1">
                <a:solidFill>
                  <a:srgbClr val="FFFF00"/>
                </a:solidFill>
                <a:latin typeface="Courier New" panose="02070309020205020404" pitchFamily="49" charset="0"/>
                <a:sym typeface="Symbol" panose="05050102010706020507" pitchFamily="18" charset="2"/>
              </a:rPr>
              <a:t>sum2</a:t>
            </a:r>
            <a:r>
              <a:rPr lang="en-US" altLang="zh-CN" sz="2800" b="1" dirty="0">
                <a:solidFill>
                  <a:srgbClr val="FFFF00"/>
                </a:solidFill>
                <a:latin typeface="Courier New" panose="02070309020205020404" pitchFamily="49" charset="0"/>
                <a:sym typeface="Symbol" panose="05050102010706020507" pitchFamily="18" charset="2"/>
              </a:rPr>
              <a:t>++;</a:t>
            </a:r>
          </a:p>
          <a:p>
            <a:pPr marL="609600" indent="-609600" eaLnBrk="1" hangingPunct="1">
              <a:lnSpc>
                <a:spcPct val="50000"/>
              </a:lnSpc>
              <a:buClr>
                <a:schemeClr val="tx1"/>
              </a:buClr>
              <a:buFont typeface="Wingdings" panose="05000000000000000000" pitchFamily="2" charset="2"/>
              <a:buNone/>
            </a:pPr>
            <a:endParaRPr lang="en-US" altLang="zh-CN" sz="2800" b="1" dirty="0">
              <a:solidFill>
                <a:srgbClr val="FFFF00"/>
              </a:solidFill>
              <a:latin typeface="Courier New" panose="02070309020205020404" pitchFamily="49" charset="0"/>
              <a:sym typeface="Symbol" panose="05050102010706020507" pitchFamily="18" charset="2"/>
            </a:endParaRPr>
          </a:p>
          <a:p>
            <a:pPr marL="609600" indent="-609600" eaLnBrk="1" hangingPunct="1">
              <a:lnSpc>
                <a:spcPct val="50000"/>
              </a:lnSpc>
              <a:buClr>
                <a:schemeClr val="tx1"/>
              </a:buClr>
              <a:buFont typeface="Wingdings" panose="05000000000000000000" pitchFamily="2" charset="2"/>
              <a:buNone/>
            </a:pPr>
            <a:r>
              <a:rPr lang="en-US" altLang="zh-CN" dirty="0">
                <a:solidFill>
                  <a:srgbClr val="33CC33"/>
                </a:solidFill>
                <a:latin typeface="Helvetica" pitchFamily="34" charset="0"/>
                <a:sym typeface="Symbol" panose="05050102010706020507" pitchFamily="18" charset="2"/>
              </a:rPr>
              <a:t>O(nlog</a:t>
            </a:r>
            <a:r>
              <a:rPr lang="en-US" altLang="zh-CN" baseline="-25000" dirty="0">
                <a:solidFill>
                  <a:srgbClr val="33CC33"/>
                </a:solidFill>
                <a:latin typeface="Helvetica" pitchFamily="34" charset="0"/>
                <a:sym typeface="Symbol" panose="05050102010706020507" pitchFamily="18" charset="2"/>
              </a:rPr>
              <a:t>2</a:t>
            </a:r>
            <a:r>
              <a:rPr lang="en-US" altLang="zh-CN" dirty="0">
                <a:solidFill>
                  <a:srgbClr val="33CC33"/>
                </a:solidFill>
                <a:latin typeface="Helvetica" pitchFamily="34" charset="0"/>
                <a:sym typeface="Symbol" panose="05050102010706020507" pitchFamily="18" charset="2"/>
              </a:rPr>
              <a:t>n)</a:t>
            </a:r>
          </a:p>
        </p:txBody>
      </p:sp>
      <p:sp>
        <p:nvSpPr>
          <p:cNvPr id="84997" name="Rectangle 10"/>
          <p:cNvSpPr>
            <a:spLocks noGrp="1" noChangeArrowheads="1"/>
          </p:cNvSpPr>
          <p:nvPr>
            <p:ph type="title"/>
          </p:nvPr>
        </p:nvSpPr>
        <p:spPr/>
        <p:txBody>
          <a:bodyPr/>
          <a:lstStyle/>
          <a:p>
            <a:pPr eaLnBrk="1" hangingPunct="1"/>
            <a:r>
              <a:rPr lang="en-US" altLang="zh-CN" dirty="0"/>
              <a:t>Running Time Examples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dirty="0"/>
          </a:p>
          <a:p>
            <a:pPr>
              <a:defRPr/>
            </a:pPr>
            <a:fld id="{A280C551-A166-4234-9A8B-E9542C4F8079}" type="slidenum">
              <a:rPr lang="en-US" altLang="zh-CN"/>
              <a:t>89</a:t>
            </a:fld>
            <a:endParaRPr lang="en-US" altLang="zh-CN" dirty="0"/>
          </a:p>
        </p:txBody>
      </p:sp>
      <p:sp>
        <p:nvSpPr>
          <p:cNvPr id="78852" name="Text Box 2"/>
          <p:cNvSpPr txBox="1">
            <a:spLocks noChangeArrowheads="1"/>
          </p:cNvSpPr>
          <p:nvPr/>
        </p:nvSpPr>
        <p:spPr bwMode="auto">
          <a:xfrm>
            <a:off x="552887" y="1477774"/>
            <a:ext cx="6849110" cy="4461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zh-CN" altLang="en-US" sz="2800" dirty="0">
                <a:latin typeface="Times New Roman" panose="02020503050405090304" pitchFamily="18" charset="0"/>
              </a:rPr>
              <a:t>例：两个</a:t>
            </a:r>
            <a:r>
              <a:rPr kumimoji="1" lang="en-US" altLang="zh-CN" sz="2800" dirty="0" err="1">
                <a:latin typeface="Times New Roman" panose="02020503050405090304" pitchFamily="18" charset="0"/>
              </a:rPr>
              <a:t>n</a:t>
            </a:r>
            <a:r>
              <a:rPr kumimoji="1" lang="en-US" altLang="en-US" sz="2000" dirty="0" err="1"/>
              <a:t>×</a:t>
            </a:r>
            <a:r>
              <a:rPr kumimoji="1" lang="en-US" altLang="zh-CN" sz="2800" dirty="0" err="1">
                <a:latin typeface="Times New Roman" panose="02020503050405090304" pitchFamily="18" charset="0"/>
              </a:rPr>
              <a:t>n</a:t>
            </a:r>
            <a:r>
              <a:rPr kumimoji="1" lang="zh-CN" altLang="en-US" sz="2800" dirty="0">
                <a:latin typeface="Times New Roman" panose="02020503050405090304" pitchFamily="18" charset="0"/>
              </a:rPr>
              <a:t>矩阵相乘的算法</a:t>
            </a:r>
          </a:p>
          <a:p>
            <a:pPr eaLnBrk="1" hangingPunct="1">
              <a:spcBef>
                <a:spcPts val="1200"/>
              </a:spcBef>
            </a:pPr>
            <a:r>
              <a:rPr kumimoji="1" lang="en-US" altLang="zh-CN" sz="2000" b="1" dirty="0">
                <a:solidFill>
                  <a:srgbClr val="FFFF00"/>
                </a:solidFill>
                <a:latin typeface="Courier New" panose="02070309020205020404" pitchFamily="49" charset="0"/>
              </a:rPr>
              <a:t>for (i=1; i&lt;=n; ++i)</a:t>
            </a:r>
          </a:p>
          <a:p>
            <a:pPr eaLnBrk="1" hangingPunct="1"/>
            <a:r>
              <a:rPr kumimoji="1" lang="en-US" altLang="zh-CN" sz="2000" b="1" dirty="0">
                <a:solidFill>
                  <a:srgbClr val="FFFF00"/>
                </a:solidFill>
                <a:latin typeface="Courier New" panose="02070309020205020404" pitchFamily="49" charset="0"/>
              </a:rPr>
              <a:t>    for (j=1; j&lt;=n; ++j)</a:t>
            </a:r>
          </a:p>
          <a:p>
            <a:pPr eaLnBrk="1" hangingPunct="1"/>
            <a:r>
              <a:rPr kumimoji="1" lang="en-US" altLang="zh-CN" sz="2000" b="1" dirty="0">
                <a:solidFill>
                  <a:srgbClr val="FFFF00"/>
                </a:solidFill>
                <a:latin typeface="Courier New" panose="02070309020205020404" pitchFamily="49" charset="0"/>
              </a:rPr>
              <a:t>    {</a:t>
            </a:r>
          </a:p>
          <a:p>
            <a:pPr eaLnBrk="1" hangingPunct="1"/>
            <a:r>
              <a:rPr kumimoji="1" lang="en-US" altLang="zh-CN" sz="2000" b="1" dirty="0">
                <a:solidFill>
                  <a:srgbClr val="FFFF00"/>
                </a:solidFill>
                <a:latin typeface="Courier New" panose="02070309020205020404" pitchFamily="49" charset="0"/>
              </a:rPr>
              <a:t>        c[i][j] = 0;</a:t>
            </a:r>
          </a:p>
          <a:p>
            <a:pPr eaLnBrk="1" hangingPunct="1"/>
            <a:r>
              <a:rPr kumimoji="1" lang="en-US" altLang="zh-CN" sz="2000" b="1" dirty="0">
                <a:solidFill>
                  <a:srgbClr val="FFFF00"/>
                </a:solidFill>
                <a:latin typeface="Courier New" panose="02070309020205020404" pitchFamily="49" charset="0"/>
              </a:rPr>
              <a:t>        for (k=1; k&lt;=n; ++k)</a:t>
            </a:r>
          </a:p>
          <a:p>
            <a:pPr eaLnBrk="1" hangingPunct="1"/>
            <a:r>
              <a:rPr kumimoji="1" lang="en-US" altLang="zh-CN" sz="2000" b="1" dirty="0">
                <a:solidFill>
                  <a:srgbClr val="FFFF00"/>
                </a:solidFill>
                <a:latin typeface="Courier New" panose="02070309020205020404" pitchFamily="49" charset="0"/>
              </a:rPr>
              <a:t>            c[i][j] += a[i][k]*b[k][j]; </a:t>
            </a:r>
            <a:endParaRPr kumimoji="1" lang="en-US" altLang="zh-CN" sz="2400" b="1" dirty="0">
              <a:solidFill>
                <a:srgbClr val="FFFF00"/>
              </a:solidFill>
              <a:latin typeface="幼圆" panose="02010509060101010101" pitchFamily="49" charset="-122"/>
            </a:endParaRPr>
          </a:p>
          <a:p>
            <a:pPr eaLnBrk="1" hangingPunct="1"/>
            <a:r>
              <a:rPr kumimoji="1" lang="en-US" altLang="zh-CN" sz="2000" b="1" dirty="0">
                <a:solidFill>
                  <a:srgbClr val="FFFF00"/>
                </a:solidFill>
                <a:latin typeface="Courier New" panose="02070309020205020404" pitchFamily="49" charset="0"/>
              </a:rPr>
              <a:t>    }</a:t>
            </a:r>
          </a:p>
          <a:p>
            <a:pPr eaLnBrk="1" hangingPunct="1">
              <a:spcBef>
                <a:spcPts val="1200"/>
              </a:spcBef>
            </a:pPr>
            <a:r>
              <a:rPr kumimoji="1" lang="en-US" altLang="zh-CN" sz="2400" dirty="0">
                <a:latin typeface="Times New Roman" panose="02020503050405090304" pitchFamily="18" charset="0"/>
              </a:rPr>
              <a:t>Scale of problem (</a:t>
            </a:r>
            <a:r>
              <a:rPr kumimoji="1" lang="zh-CN" altLang="en-US" sz="2400" dirty="0">
                <a:latin typeface="Times New Roman" panose="02020503050405090304" pitchFamily="18" charset="0"/>
              </a:rPr>
              <a:t>问题规模</a:t>
            </a:r>
            <a:r>
              <a:rPr kumimoji="1" lang="en-US" altLang="zh-CN" sz="2400" dirty="0">
                <a:latin typeface="Times New Roman" panose="02020503050405090304" pitchFamily="18" charset="0"/>
              </a:rPr>
              <a:t>)</a:t>
            </a:r>
            <a:r>
              <a:rPr kumimoji="1" lang="zh-CN" altLang="en-US" sz="2400" dirty="0">
                <a:latin typeface="Times New Roman" panose="02020503050405090304" pitchFamily="18" charset="0"/>
              </a:rPr>
              <a:t>：</a:t>
            </a:r>
            <a:r>
              <a:rPr kumimoji="1" lang="en-US" altLang="zh-CN" sz="2400" dirty="0">
                <a:solidFill>
                  <a:srgbClr val="FFC000"/>
                </a:solidFill>
                <a:latin typeface="Times New Roman" panose="02020503050405090304" pitchFamily="18" charset="0"/>
              </a:rPr>
              <a:t>n</a:t>
            </a:r>
          </a:p>
          <a:p>
            <a:pPr eaLnBrk="1" hangingPunct="1"/>
            <a:r>
              <a:rPr kumimoji="1" lang="en-US" altLang="zh-CN" sz="2400" dirty="0">
                <a:latin typeface="Times New Roman" panose="02020503050405090304" pitchFamily="18" charset="0"/>
              </a:rPr>
              <a:t>Atom operation (</a:t>
            </a:r>
            <a:r>
              <a:rPr kumimoji="1" lang="zh-CN" altLang="en-US" sz="2400" dirty="0">
                <a:latin typeface="Times New Roman" panose="02020503050405090304" pitchFamily="18" charset="0"/>
              </a:rPr>
              <a:t>原操作</a:t>
            </a:r>
            <a:r>
              <a:rPr kumimoji="1" lang="en-US" altLang="zh-CN" sz="2400" dirty="0">
                <a:latin typeface="Times New Roman" panose="02020503050405090304" pitchFamily="18" charset="0"/>
              </a:rPr>
              <a:t>)</a:t>
            </a:r>
            <a:r>
              <a:rPr kumimoji="1" lang="zh-CN" altLang="en-US" sz="2400" dirty="0">
                <a:latin typeface="Times New Roman" panose="02020503050405090304" pitchFamily="18" charset="0"/>
              </a:rPr>
              <a:t>： </a:t>
            </a:r>
            <a:r>
              <a:rPr kumimoji="1" lang="en-US" altLang="zh-CN" sz="2400" dirty="0">
                <a:solidFill>
                  <a:srgbClr val="FFC000"/>
                </a:solidFill>
                <a:latin typeface="Times New Roman" panose="02020503050405090304" pitchFamily="18" charset="0"/>
              </a:rPr>
              <a:t>c[i][j] += a[i][k] * b[k][j];</a:t>
            </a:r>
          </a:p>
          <a:p>
            <a:pPr eaLnBrk="1" hangingPunct="1"/>
            <a:r>
              <a:rPr kumimoji="1" lang="en-US" altLang="zh-CN" sz="2400" dirty="0">
                <a:latin typeface="Times New Roman" panose="02020503050405090304" pitchFamily="18" charset="0"/>
              </a:rPr>
              <a:t>Loop times (</a:t>
            </a:r>
            <a:r>
              <a:rPr kumimoji="1" lang="zh-CN" altLang="en-US" sz="2400" dirty="0">
                <a:latin typeface="Times New Roman" panose="02020503050405090304" pitchFamily="18" charset="0"/>
              </a:rPr>
              <a:t>原操作重复执行的次数</a:t>
            </a:r>
            <a:r>
              <a:rPr kumimoji="1" lang="en-US" altLang="zh-CN" sz="2400" dirty="0">
                <a:latin typeface="Times New Roman" panose="02020503050405090304" pitchFamily="18" charset="0"/>
              </a:rPr>
              <a:t>)</a:t>
            </a:r>
            <a:r>
              <a:rPr kumimoji="1" lang="zh-CN" altLang="en-US" sz="2400" dirty="0">
                <a:latin typeface="Times New Roman" panose="02020503050405090304" pitchFamily="18" charset="0"/>
              </a:rPr>
              <a:t>：</a:t>
            </a:r>
            <a:r>
              <a:rPr kumimoji="1" lang="en-US" altLang="zh-CN" sz="2400" dirty="0">
                <a:solidFill>
                  <a:srgbClr val="FFC000"/>
                </a:solidFill>
                <a:latin typeface="Times New Roman" panose="02020503050405090304" pitchFamily="18" charset="0"/>
              </a:rPr>
              <a:t>f(n) = n</a:t>
            </a:r>
            <a:r>
              <a:rPr kumimoji="1" lang="en-US" altLang="zh-CN" sz="2400" baseline="30000" dirty="0">
                <a:solidFill>
                  <a:srgbClr val="FFC000"/>
                </a:solidFill>
                <a:latin typeface="Times New Roman" panose="02020503050405090304" pitchFamily="18" charset="0"/>
              </a:rPr>
              <a:t>3</a:t>
            </a:r>
            <a:endParaRPr kumimoji="1" lang="en-US" altLang="zh-CN" sz="2400" dirty="0">
              <a:solidFill>
                <a:srgbClr val="FFC000"/>
              </a:solidFill>
              <a:latin typeface="Times New Roman" panose="02020503050405090304" pitchFamily="18" charset="0"/>
            </a:endParaRPr>
          </a:p>
          <a:p>
            <a:pPr eaLnBrk="1" hangingPunct="1"/>
            <a:r>
              <a:rPr kumimoji="1" lang="en-US" altLang="zh-CN" sz="2400" dirty="0">
                <a:latin typeface="Times New Roman" panose="02020503050405090304" pitchFamily="18" charset="0"/>
              </a:rPr>
              <a:t>Time complexity (</a:t>
            </a:r>
            <a:r>
              <a:rPr kumimoji="1" lang="zh-CN" altLang="zh-CN" sz="2400" dirty="0">
                <a:latin typeface="Times New Roman" panose="02020503050405090304" pitchFamily="18" charset="0"/>
              </a:rPr>
              <a:t>时间复杂度</a:t>
            </a:r>
            <a:r>
              <a:rPr kumimoji="1" lang="en-US" altLang="zh-CN" sz="2400" dirty="0">
                <a:latin typeface="Times New Roman" panose="02020503050405090304" pitchFamily="18" charset="0"/>
              </a:rPr>
              <a:t>)</a:t>
            </a:r>
            <a:r>
              <a:rPr kumimoji="1" lang="zh-CN" altLang="zh-CN" sz="2400" dirty="0">
                <a:latin typeface="Times New Roman" panose="02020503050405090304" pitchFamily="18" charset="0"/>
              </a:rPr>
              <a:t>：</a:t>
            </a:r>
            <a:r>
              <a:rPr kumimoji="1" lang="en-US" altLang="zh-CN" sz="2400" dirty="0">
                <a:solidFill>
                  <a:srgbClr val="FFC000"/>
                </a:solidFill>
                <a:latin typeface="Times New Roman" panose="02020503050405090304" pitchFamily="18" charset="0"/>
              </a:rPr>
              <a:t>O(</a:t>
            </a:r>
            <a:r>
              <a:rPr kumimoji="1" lang="en-US" altLang="zh-CN" sz="2400" dirty="0" err="1">
                <a:solidFill>
                  <a:srgbClr val="FFC000"/>
                </a:solidFill>
                <a:latin typeface="Times New Roman" panose="02020503050405090304" pitchFamily="18" charset="0"/>
              </a:rPr>
              <a:t>n</a:t>
            </a:r>
            <a:r>
              <a:rPr kumimoji="1" lang="en-US" altLang="zh-CN" sz="2400" baseline="30000" dirty="0" err="1">
                <a:solidFill>
                  <a:srgbClr val="FFC000"/>
                </a:solidFill>
                <a:latin typeface="Times New Roman" panose="02020503050405090304" pitchFamily="18" charset="0"/>
              </a:rPr>
              <a:t>3</a:t>
            </a:r>
            <a:r>
              <a:rPr kumimoji="1" lang="en-US" altLang="zh-CN" sz="2400" dirty="0">
                <a:solidFill>
                  <a:srgbClr val="FFC000"/>
                </a:solidFill>
                <a:latin typeface="Times New Roman" panose="02020503050405090304" pitchFamily="18" charset="0"/>
              </a:rPr>
              <a:t>)</a:t>
            </a:r>
          </a:p>
        </p:txBody>
      </p:sp>
      <p:sp>
        <p:nvSpPr>
          <p:cNvPr id="78853" name="Rectangle 4"/>
          <p:cNvSpPr>
            <a:spLocks noGrp="1" noChangeArrowheads="1"/>
          </p:cNvSpPr>
          <p:nvPr>
            <p:ph type="title"/>
          </p:nvPr>
        </p:nvSpPr>
        <p:spPr>
          <a:xfrm>
            <a:off x="0" y="44624"/>
            <a:ext cx="9073008" cy="1139825"/>
          </a:xfrm>
        </p:spPr>
        <p:txBody>
          <a:bodyPr/>
          <a:lstStyle/>
          <a:p>
            <a:pPr eaLnBrk="1" hangingPunct="1"/>
            <a:r>
              <a:rPr lang="en-US" altLang="zh-CN" sz="4000" dirty="0"/>
              <a:t>Example:</a:t>
            </a:r>
            <a:r>
              <a:rPr lang="zh-CN" altLang="en-US" sz="4000" dirty="0"/>
              <a:t> </a:t>
            </a:r>
            <a:r>
              <a:rPr lang="en-US" altLang="zh-CN" sz="4000" dirty="0"/>
              <a:t>Multiplication of two matrixes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endParaRPr lang="en-US" altLang="zh-CN"/>
          </a:p>
          <a:p>
            <a:pPr>
              <a:defRPr/>
            </a:pPr>
            <a:fld id="{D6498E88-CA1C-47EE-A548-C9500EE8FB6A}" type="slidenum">
              <a:rPr lang="en-US" altLang="zh-CN"/>
              <a:t>9</a:t>
            </a:fld>
            <a:endParaRPr lang="en-US" altLang="zh-CN"/>
          </a:p>
        </p:txBody>
      </p:sp>
      <p:sp>
        <p:nvSpPr>
          <p:cNvPr id="37892" name="Rectangle 4"/>
          <p:cNvSpPr>
            <a:spLocks noGrp="1" noChangeArrowheads="1"/>
          </p:cNvSpPr>
          <p:nvPr>
            <p:ph type="title"/>
          </p:nvPr>
        </p:nvSpPr>
        <p:spPr>
          <a:xfrm>
            <a:off x="685800" y="457200"/>
            <a:ext cx="7772400" cy="914400"/>
          </a:xfrm>
          <a:noFill/>
        </p:spPr>
        <p:txBody>
          <a:bodyPr anchorCtr="0"/>
          <a:lstStyle/>
          <a:p>
            <a:pPr eaLnBrk="1" hangingPunct="1"/>
            <a:r>
              <a:rPr lang="en-US" altLang="zh-CN"/>
              <a:t>Concepts and Notations</a:t>
            </a:r>
          </a:p>
        </p:txBody>
      </p:sp>
      <p:sp>
        <p:nvSpPr>
          <p:cNvPr id="37893" name="Rectangle 5"/>
          <p:cNvSpPr>
            <a:spLocks noGrp="1" noChangeArrowheads="1"/>
          </p:cNvSpPr>
          <p:nvPr>
            <p:ph type="body" idx="1"/>
          </p:nvPr>
        </p:nvSpPr>
        <p:spPr>
          <a:xfrm>
            <a:off x="685800" y="1524000"/>
            <a:ext cx="7772400" cy="5105400"/>
          </a:xfrm>
          <a:noFill/>
        </p:spPr>
        <p:txBody>
          <a:bodyPr/>
          <a:lstStyle/>
          <a:p>
            <a:pPr eaLnBrk="1" hangingPunct="1">
              <a:spcBef>
                <a:spcPts val="0"/>
              </a:spcBef>
            </a:pPr>
            <a:r>
              <a:rPr lang="en-US" altLang="zh-CN" sz="2800" dirty="0">
                <a:solidFill>
                  <a:srgbClr val="FFFF00"/>
                </a:solidFill>
                <a:latin typeface="Arial" panose="020B0604020202090204" pitchFamily="34" charset="0"/>
              </a:rPr>
              <a:t>Data Element</a:t>
            </a:r>
            <a:r>
              <a:rPr lang="en-US" altLang="zh-CN" sz="2800" dirty="0">
                <a:latin typeface="Arial" panose="020B0604020202090204" pitchFamily="34" charset="0"/>
              </a:rPr>
              <a:t>: basic unit of Data / Data Set</a:t>
            </a:r>
          </a:p>
          <a:p>
            <a:pPr lvl="1" eaLnBrk="1" hangingPunct="1">
              <a:spcBef>
                <a:spcPts val="0"/>
              </a:spcBef>
            </a:pPr>
            <a:r>
              <a:rPr lang="en-US" altLang="zh-CN" sz="2400" dirty="0">
                <a:latin typeface="Arial" panose="020B0604020202090204" pitchFamily="34" charset="0"/>
              </a:rPr>
              <a:t>Atomic type</a:t>
            </a:r>
          </a:p>
          <a:p>
            <a:pPr lvl="2" eaLnBrk="1" hangingPunct="1">
              <a:spcBef>
                <a:spcPts val="0"/>
              </a:spcBef>
              <a:buNone/>
            </a:pPr>
            <a:r>
              <a:rPr lang="en-US" altLang="zh-CN" sz="2000" dirty="0">
                <a:latin typeface="Arial" panose="020B0604020202090204" pitchFamily="34" charset="0"/>
              </a:rPr>
              <a:t>Such as integer, char, </a:t>
            </a:r>
            <a:r>
              <a:rPr lang="en-US" altLang="zh-CN" sz="2000" dirty="0" err="1">
                <a:latin typeface="Arial" panose="020B0604020202090204" pitchFamily="34" charset="0"/>
              </a:rPr>
              <a:t>etc</a:t>
            </a:r>
            <a:r>
              <a:rPr lang="en-US" altLang="zh-CN" sz="2000" dirty="0">
                <a:latin typeface="Arial" panose="020B0604020202090204" pitchFamily="34" charset="0"/>
              </a:rPr>
              <a:t>…</a:t>
            </a:r>
          </a:p>
          <a:p>
            <a:pPr lvl="1" eaLnBrk="1" hangingPunct="1">
              <a:spcBef>
                <a:spcPts val="0"/>
              </a:spcBef>
            </a:pPr>
            <a:r>
              <a:rPr lang="en-US" altLang="zh-CN" sz="2400" dirty="0">
                <a:latin typeface="Arial" panose="020B0604020202090204" pitchFamily="34" charset="0"/>
              </a:rPr>
              <a:t>Structural type</a:t>
            </a:r>
          </a:p>
          <a:p>
            <a:pPr lvl="2" eaLnBrk="1" hangingPunct="1">
              <a:spcBef>
                <a:spcPts val="0"/>
              </a:spcBef>
              <a:buNone/>
            </a:pPr>
            <a:r>
              <a:rPr lang="en-US" altLang="zh-CN" sz="2000" dirty="0" err="1">
                <a:latin typeface="Arial" panose="020B0604020202090204" pitchFamily="34" charset="0"/>
              </a:rPr>
              <a:t>typedef</a:t>
            </a:r>
            <a:r>
              <a:rPr lang="en-US" altLang="zh-CN" sz="2000" dirty="0">
                <a:latin typeface="Arial" panose="020B0604020202090204" pitchFamily="34" charset="0"/>
              </a:rPr>
              <a:t> </a:t>
            </a:r>
            <a:r>
              <a:rPr lang="en-US" altLang="zh-CN" sz="2000" dirty="0" err="1">
                <a:latin typeface="Arial" panose="020B0604020202090204" pitchFamily="34" charset="0"/>
              </a:rPr>
              <a:t>struct</a:t>
            </a:r>
            <a:r>
              <a:rPr lang="en-US" altLang="zh-CN" sz="2000" dirty="0">
                <a:latin typeface="Arial" panose="020B0604020202090204" pitchFamily="34" charset="0"/>
              </a:rPr>
              <a:t> item {</a:t>
            </a:r>
          </a:p>
          <a:p>
            <a:pPr lvl="2" eaLnBrk="1" hangingPunct="1">
              <a:spcBef>
                <a:spcPts val="0"/>
              </a:spcBef>
              <a:buNone/>
            </a:pPr>
            <a:r>
              <a:rPr lang="en-US" altLang="zh-CN" sz="2000" dirty="0">
                <a:latin typeface="Arial" panose="020B0604020202090204" pitchFamily="34" charset="0"/>
              </a:rPr>
              <a:t>…</a:t>
            </a:r>
            <a:r>
              <a:rPr lang="zh-CN" altLang="en-US" sz="2000" dirty="0">
                <a:latin typeface="Arial" panose="020B0604020202090204" pitchFamily="34" charset="0"/>
              </a:rPr>
              <a:t>                                         </a:t>
            </a:r>
            <a:r>
              <a:rPr lang="en-US" altLang="zh-CN" sz="2000" dirty="0">
                <a:latin typeface="Arial" panose="020B0604020202090204" pitchFamily="34" charset="0"/>
              </a:rPr>
              <a:t>formed</a:t>
            </a:r>
            <a:r>
              <a:rPr lang="zh-CN" altLang="en-US" sz="2000" dirty="0">
                <a:latin typeface="Arial" panose="020B0604020202090204" pitchFamily="34" charset="0"/>
              </a:rPr>
              <a:t> </a:t>
            </a:r>
            <a:r>
              <a:rPr lang="en-US" altLang="zh-CN" sz="2000" dirty="0">
                <a:latin typeface="Arial" panose="020B0604020202090204" pitchFamily="34" charset="0"/>
              </a:rPr>
              <a:t>by</a:t>
            </a:r>
            <a:r>
              <a:rPr lang="zh-CN" altLang="en-US" sz="2000" dirty="0">
                <a:latin typeface="Arial" panose="020B0604020202090204" pitchFamily="34" charset="0"/>
              </a:rPr>
              <a:t> </a:t>
            </a:r>
            <a:r>
              <a:rPr lang="en-US" altLang="zh-CN" sz="2000" dirty="0">
                <a:latin typeface="Arial" panose="020B0604020202090204" pitchFamily="34" charset="0"/>
              </a:rPr>
              <a:t>several</a:t>
            </a:r>
            <a:r>
              <a:rPr lang="zh-CN" altLang="en-US" sz="2000" dirty="0">
                <a:latin typeface="Arial" panose="020B0604020202090204" pitchFamily="34" charset="0"/>
              </a:rPr>
              <a:t> </a:t>
            </a:r>
            <a:r>
              <a:rPr lang="en-US" altLang="zh-CN" sz="2000" dirty="0">
                <a:solidFill>
                  <a:srgbClr val="FFFF00"/>
                </a:solidFill>
                <a:latin typeface="Arial" panose="020B0604020202090204" pitchFamily="34" charset="0"/>
              </a:rPr>
              <a:t>Data</a:t>
            </a:r>
            <a:r>
              <a:rPr lang="zh-CN" altLang="en-US" sz="2000" dirty="0">
                <a:solidFill>
                  <a:srgbClr val="FFFF00"/>
                </a:solidFill>
                <a:latin typeface="Arial" panose="020B0604020202090204" pitchFamily="34" charset="0"/>
              </a:rPr>
              <a:t> </a:t>
            </a:r>
            <a:r>
              <a:rPr lang="en-US" altLang="zh-CN" sz="2000" dirty="0">
                <a:solidFill>
                  <a:srgbClr val="FFFF00"/>
                </a:solidFill>
                <a:latin typeface="Arial" panose="020B0604020202090204" pitchFamily="34" charset="0"/>
              </a:rPr>
              <a:t>Item</a:t>
            </a:r>
            <a:r>
              <a:rPr lang="zh-CN" altLang="en-US" sz="2000" dirty="0">
                <a:solidFill>
                  <a:srgbClr val="FFFF00"/>
                </a:solidFill>
                <a:latin typeface="Arial" panose="020B0604020202090204" pitchFamily="34" charset="0"/>
              </a:rPr>
              <a:t>    </a:t>
            </a:r>
            <a:endParaRPr lang="en-US" altLang="zh-CN" sz="2000" dirty="0">
              <a:solidFill>
                <a:srgbClr val="FFFF00"/>
              </a:solidFill>
              <a:latin typeface="Arial" panose="020B0604020202090204" pitchFamily="34" charset="0"/>
            </a:endParaRPr>
          </a:p>
          <a:p>
            <a:pPr lvl="2" eaLnBrk="1" hangingPunct="1">
              <a:spcBef>
                <a:spcPts val="0"/>
              </a:spcBef>
              <a:buNone/>
            </a:pPr>
            <a:r>
              <a:rPr lang="en-US" altLang="zh-CN" sz="2000" dirty="0">
                <a:latin typeface="Arial" panose="020B0604020202090204" pitchFamily="34" charset="0"/>
              </a:rPr>
              <a:t>}</a:t>
            </a:r>
            <a:endParaRPr lang="en-US" altLang="zh-CN" sz="2800" dirty="0">
              <a:solidFill>
                <a:srgbClr val="FFFF00"/>
              </a:solidFill>
              <a:latin typeface="Arial" panose="020B0604020202090204" pitchFamily="34" charset="0"/>
            </a:endParaRPr>
          </a:p>
          <a:p>
            <a:pPr eaLnBrk="1" hangingPunct="1">
              <a:spcBef>
                <a:spcPts val="0"/>
              </a:spcBef>
            </a:pPr>
            <a:endParaRPr lang="en-US" altLang="zh-CN" sz="2800" dirty="0">
              <a:solidFill>
                <a:srgbClr val="FFFF00"/>
              </a:solidFill>
              <a:latin typeface="Arial" panose="020B0604020202090204" pitchFamily="34" charset="0"/>
            </a:endParaRPr>
          </a:p>
          <a:p>
            <a:pPr eaLnBrk="1" hangingPunct="1">
              <a:spcBef>
                <a:spcPts val="0"/>
              </a:spcBef>
            </a:pPr>
            <a:r>
              <a:rPr lang="en-US" altLang="zh-CN" sz="2800" dirty="0">
                <a:solidFill>
                  <a:srgbClr val="FFFF00"/>
                </a:solidFill>
                <a:latin typeface="Arial" panose="020B0604020202090204" pitchFamily="34" charset="0"/>
              </a:rPr>
              <a:t>Data Object</a:t>
            </a:r>
            <a:r>
              <a:rPr lang="en-US" altLang="zh-CN" sz="2800" dirty="0">
                <a:latin typeface="Arial" panose="020B0604020202090204" pitchFamily="34" charset="0"/>
              </a:rPr>
              <a:t>: </a:t>
            </a:r>
          </a:p>
          <a:p>
            <a:pPr lvl="1" eaLnBrk="1" hangingPunct="1">
              <a:spcBef>
                <a:spcPts val="0"/>
              </a:spcBef>
            </a:pPr>
            <a:r>
              <a:rPr lang="en-US" altLang="zh-CN" sz="2400" dirty="0">
                <a:latin typeface="Arial" panose="020B0604020202090204" pitchFamily="34" charset="0"/>
              </a:rPr>
              <a:t>A set containing the same type of elements </a:t>
            </a:r>
          </a:p>
          <a:p>
            <a:pPr lvl="1" eaLnBrk="1" hangingPunct="1">
              <a:spcBef>
                <a:spcPts val="0"/>
              </a:spcBef>
            </a:pPr>
            <a:r>
              <a:rPr lang="en-US" altLang="zh-CN" sz="2400" dirty="0">
                <a:latin typeface="Arial" panose="020B0604020202090204" pitchFamily="34" charset="0"/>
              </a:rPr>
              <a:t>Subset of Data / Data Set </a:t>
            </a:r>
          </a:p>
          <a:p>
            <a:pPr lvl="1" eaLnBrk="1" hangingPunct="1">
              <a:spcBef>
                <a:spcPts val="0"/>
              </a:spcBef>
            </a:pPr>
            <a:endParaRPr lang="en-US" altLang="zh-CN" sz="2400" dirty="0">
              <a:latin typeface="Arial" panose="020B0604020202090204" pitchFamily="34" charset="0"/>
            </a:endParaRPr>
          </a:p>
        </p:txBody>
      </p:sp>
      <p:sp>
        <p:nvSpPr>
          <p:cNvPr id="8" name="右箭头 7"/>
          <p:cNvSpPr/>
          <p:nvPr/>
        </p:nvSpPr>
        <p:spPr bwMode="auto">
          <a:xfrm>
            <a:off x="4355976" y="3356992"/>
            <a:ext cx="288032" cy="288032"/>
          </a:xfrm>
          <a:prstGeom prst="rightArrow">
            <a:avLst/>
          </a:prstGeom>
          <a:noFill/>
          <a:ln w="19050"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endParaRPr lang="en-US" altLang="zh-CN"/>
          </a:p>
          <a:p>
            <a:pPr>
              <a:defRPr/>
            </a:pPr>
            <a:fld id="{F6E07C4C-EDDC-4266-A6E1-3E94598C99AA}" type="slidenum">
              <a:rPr lang="en-US" altLang="zh-CN"/>
              <a:t>90</a:t>
            </a:fld>
            <a:endParaRPr lang="en-US" altLang="zh-CN"/>
          </a:p>
        </p:txBody>
      </p:sp>
      <p:sp>
        <p:nvSpPr>
          <p:cNvPr id="87044" name="Rectangle 2"/>
          <p:cNvSpPr>
            <a:spLocks noChangeArrowheads="1"/>
          </p:cNvSpPr>
          <p:nvPr/>
        </p:nvSpPr>
        <p:spPr bwMode="auto">
          <a:xfrm>
            <a:off x="455613" y="365125"/>
            <a:ext cx="8226425" cy="9144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4000" b="1">
              <a:solidFill>
                <a:srgbClr val="FF3300"/>
              </a:solidFill>
              <a:latin typeface="Helvetica" pitchFamily="34" charset="0"/>
            </a:endParaRPr>
          </a:p>
        </p:txBody>
      </p:sp>
      <p:sp>
        <p:nvSpPr>
          <p:cNvPr id="87045" name="Rectangle 3"/>
          <p:cNvSpPr>
            <a:spLocks noChangeArrowheads="1"/>
          </p:cNvSpPr>
          <p:nvPr/>
        </p:nvSpPr>
        <p:spPr bwMode="auto">
          <a:xfrm>
            <a:off x="455613" y="1598613"/>
            <a:ext cx="8226425" cy="45704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nSpc>
                <a:spcPct val="80000"/>
              </a:lnSpc>
              <a:spcBef>
                <a:spcPct val="20000"/>
              </a:spcBef>
              <a:buClr>
                <a:schemeClr val="tx1"/>
              </a:buClr>
              <a:buSzPct val="75000"/>
              <a:buFont typeface="Wingdings" panose="05000000000000000000" pitchFamily="2" charset="2"/>
              <a:buNone/>
            </a:pPr>
            <a:r>
              <a:rPr lang="en-US" altLang="zh-CN" sz="3200" b="1" dirty="0">
                <a:solidFill>
                  <a:srgbClr val="FFFF00"/>
                </a:solidFill>
                <a:latin typeface="Courier New" panose="02070309020205020404" pitchFamily="49" charset="0"/>
                <a:sym typeface="Symbol" panose="05050102010706020507" pitchFamily="18" charset="2"/>
              </a:rPr>
              <a:t>while</a:t>
            </a:r>
            <a:r>
              <a:rPr lang="en-US" altLang="zh-CN" sz="3200" dirty="0">
                <a:latin typeface="Helvetica" pitchFamily="34" charset="0"/>
                <a:sym typeface="Symbol" panose="05050102010706020507" pitchFamily="18" charset="2"/>
              </a:rPr>
              <a:t> loop: Analyze like a </a:t>
            </a:r>
            <a:r>
              <a:rPr lang="en-US" altLang="zh-CN" sz="3200" b="1" dirty="0">
                <a:solidFill>
                  <a:srgbClr val="FFFF00"/>
                </a:solidFill>
                <a:latin typeface="Courier New" panose="02070309020205020404" pitchFamily="49" charset="0"/>
                <a:sym typeface="Symbol" panose="05050102010706020507" pitchFamily="18" charset="2"/>
              </a:rPr>
              <a:t>for</a:t>
            </a:r>
            <a:r>
              <a:rPr lang="en-US" altLang="zh-CN" sz="3200" dirty="0">
                <a:latin typeface="Helvetica" pitchFamily="34" charset="0"/>
                <a:sym typeface="Symbol" panose="05050102010706020507" pitchFamily="18" charset="2"/>
              </a:rPr>
              <a:t> loop.</a:t>
            </a:r>
          </a:p>
          <a:p>
            <a:pPr marL="609600" indent="-609600">
              <a:lnSpc>
                <a:spcPct val="50000"/>
              </a:lnSpc>
              <a:spcBef>
                <a:spcPct val="20000"/>
              </a:spcBef>
              <a:buClr>
                <a:schemeClr val="tx1"/>
              </a:buClr>
              <a:buSzPct val="75000"/>
              <a:buFont typeface="Wingdings" panose="05000000000000000000" pitchFamily="2" charset="2"/>
              <a:buNone/>
            </a:pPr>
            <a:endParaRPr lang="en-US" altLang="zh-CN" sz="3200" dirty="0">
              <a:latin typeface="Helvetica" pitchFamily="34" charset="0"/>
              <a:sym typeface="Symbol" panose="05050102010706020507" pitchFamily="18" charset="2"/>
            </a:endParaRPr>
          </a:p>
          <a:p>
            <a:pPr marL="609600" indent="-609600">
              <a:lnSpc>
                <a:spcPct val="80000"/>
              </a:lnSpc>
              <a:spcBef>
                <a:spcPct val="20000"/>
              </a:spcBef>
              <a:buClr>
                <a:schemeClr val="tx1"/>
              </a:buClr>
              <a:buSzPct val="75000"/>
              <a:buFont typeface="Wingdings" panose="05000000000000000000" pitchFamily="2" charset="2"/>
              <a:buNone/>
            </a:pPr>
            <a:r>
              <a:rPr lang="en-US" altLang="zh-CN" sz="3200" b="1" dirty="0">
                <a:solidFill>
                  <a:srgbClr val="FFFF00"/>
                </a:solidFill>
                <a:latin typeface="Courier New" panose="02070309020205020404" pitchFamily="49" charset="0"/>
                <a:sym typeface="Symbol" panose="05050102010706020507" pitchFamily="18" charset="2"/>
              </a:rPr>
              <a:t>if</a:t>
            </a:r>
            <a:r>
              <a:rPr lang="en-US" altLang="zh-CN" sz="3200" dirty="0">
                <a:latin typeface="Helvetica" pitchFamily="34" charset="0"/>
                <a:sym typeface="Symbol" panose="05050102010706020507" pitchFamily="18" charset="2"/>
              </a:rPr>
              <a:t> statement: Take greater complexity of </a:t>
            </a:r>
            <a:r>
              <a:rPr lang="en-US" altLang="zh-CN" sz="3200" b="1" dirty="0">
                <a:solidFill>
                  <a:srgbClr val="FFFF00"/>
                </a:solidFill>
                <a:latin typeface="Courier New" panose="02070309020205020404" pitchFamily="49" charset="0"/>
                <a:sym typeface="Symbol" panose="05050102010706020507" pitchFamily="18" charset="2"/>
              </a:rPr>
              <a:t>then/else</a:t>
            </a:r>
            <a:r>
              <a:rPr lang="en-US" altLang="zh-CN" sz="3200" dirty="0">
                <a:latin typeface="Helvetica" pitchFamily="34" charset="0"/>
                <a:sym typeface="Symbol" panose="05050102010706020507" pitchFamily="18" charset="2"/>
              </a:rPr>
              <a:t> clauses.</a:t>
            </a:r>
          </a:p>
          <a:p>
            <a:pPr marL="609600" indent="-609600">
              <a:lnSpc>
                <a:spcPct val="50000"/>
              </a:lnSpc>
              <a:spcBef>
                <a:spcPct val="20000"/>
              </a:spcBef>
              <a:buClr>
                <a:schemeClr val="tx1"/>
              </a:buClr>
              <a:buSzPct val="75000"/>
              <a:buFont typeface="Wingdings" panose="05000000000000000000" pitchFamily="2" charset="2"/>
              <a:buNone/>
            </a:pPr>
            <a:endParaRPr lang="en-US" altLang="zh-CN" sz="3200" dirty="0">
              <a:latin typeface="Helvetica" pitchFamily="34" charset="0"/>
              <a:sym typeface="Symbol" panose="05050102010706020507" pitchFamily="18" charset="2"/>
            </a:endParaRPr>
          </a:p>
          <a:p>
            <a:pPr marL="609600" indent="-609600">
              <a:lnSpc>
                <a:spcPct val="80000"/>
              </a:lnSpc>
              <a:spcBef>
                <a:spcPct val="20000"/>
              </a:spcBef>
              <a:buClr>
                <a:schemeClr val="tx1"/>
              </a:buClr>
              <a:buSzPct val="75000"/>
              <a:buFont typeface="Wingdings" panose="05000000000000000000" pitchFamily="2" charset="2"/>
              <a:buNone/>
            </a:pPr>
            <a:r>
              <a:rPr lang="en-US" altLang="zh-CN" sz="3200" b="1" dirty="0">
                <a:solidFill>
                  <a:srgbClr val="FFFF00"/>
                </a:solidFill>
                <a:latin typeface="Courier New" panose="02070309020205020404" pitchFamily="49" charset="0"/>
                <a:sym typeface="Symbol" panose="05050102010706020507" pitchFamily="18" charset="2"/>
              </a:rPr>
              <a:t>switch</a:t>
            </a:r>
            <a:r>
              <a:rPr lang="en-US" altLang="zh-CN" sz="3200" dirty="0">
                <a:latin typeface="Helvetica" pitchFamily="34" charset="0"/>
                <a:sym typeface="Symbol" panose="05050102010706020507" pitchFamily="18" charset="2"/>
              </a:rPr>
              <a:t> statement: Take complexity of most expensive case.</a:t>
            </a:r>
          </a:p>
          <a:p>
            <a:pPr marL="609600" indent="-609600">
              <a:lnSpc>
                <a:spcPct val="50000"/>
              </a:lnSpc>
              <a:spcBef>
                <a:spcPct val="20000"/>
              </a:spcBef>
              <a:buClr>
                <a:schemeClr val="tx1"/>
              </a:buClr>
              <a:buSzPct val="75000"/>
              <a:buFont typeface="Wingdings" panose="05000000000000000000" pitchFamily="2" charset="2"/>
              <a:buNone/>
            </a:pPr>
            <a:endParaRPr lang="en-US" altLang="zh-CN" sz="3200" dirty="0">
              <a:latin typeface="Helvetica" pitchFamily="34" charset="0"/>
              <a:sym typeface="Symbol" panose="05050102010706020507" pitchFamily="18" charset="2"/>
            </a:endParaRPr>
          </a:p>
          <a:p>
            <a:pPr marL="609600" indent="-609600">
              <a:lnSpc>
                <a:spcPct val="80000"/>
              </a:lnSpc>
              <a:spcBef>
                <a:spcPct val="20000"/>
              </a:spcBef>
              <a:buClr>
                <a:schemeClr val="tx1"/>
              </a:buClr>
              <a:buSzPct val="75000"/>
              <a:buFont typeface="Wingdings" panose="05000000000000000000" pitchFamily="2" charset="2"/>
              <a:buNone/>
            </a:pPr>
            <a:r>
              <a:rPr lang="en-US" altLang="zh-CN" sz="3200" b="1" dirty="0">
                <a:solidFill>
                  <a:srgbClr val="FFFF00"/>
                </a:solidFill>
                <a:latin typeface="Courier New" panose="02070309020205020404" pitchFamily="49" charset="0"/>
                <a:sym typeface="Symbol" panose="05050102010706020507" pitchFamily="18" charset="2"/>
              </a:rPr>
              <a:t>Subroutine</a:t>
            </a:r>
            <a:r>
              <a:rPr lang="en-US" altLang="zh-CN" sz="3200" b="1" dirty="0">
                <a:latin typeface="Courier New" panose="02070309020205020404" pitchFamily="49" charset="0"/>
                <a:sym typeface="Symbol" panose="05050102010706020507" pitchFamily="18" charset="2"/>
              </a:rPr>
              <a:t> call</a:t>
            </a:r>
            <a:r>
              <a:rPr lang="en-US" altLang="zh-CN" sz="3200" dirty="0">
                <a:latin typeface="Helvetica" pitchFamily="34" charset="0"/>
                <a:sym typeface="Symbol" panose="05050102010706020507" pitchFamily="18" charset="2"/>
              </a:rPr>
              <a:t>: Complexity of the subroutine.</a:t>
            </a:r>
          </a:p>
        </p:txBody>
      </p:sp>
      <p:sp>
        <p:nvSpPr>
          <p:cNvPr id="87046" name="Rectangle 4"/>
          <p:cNvSpPr>
            <a:spLocks noGrp="1" noChangeArrowheads="1"/>
          </p:cNvSpPr>
          <p:nvPr>
            <p:ph type="title"/>
          </p:nvPr>
        </p:nvSpPr>
        <p:spPr/>
        <p:txBody>
          <a:bodyPr/>
          <a:lstStyle/>
          <a:p>
            <a:pPr eaLnBrk="1" hangingPunct="1"/>
            <a:r>
              <a:rPr lang="en-US" altLang="zh-CN" sz="3200" dirty="0"/>
              <a:t>Tips: factors for algorithm complexity</a:t>
            </a:r>
            <a:br>
              <a:rPr lang="en-US" altLang="zh-CN" sz="3200" dirty="0"/>
            </a:br>
            <a:r>
              <a:rPr lang="en-US" altLang="zh-CN" sz="3200" dirty="0"/>
              <a:t>(</a:t>
            </a:r>
            <a:r>
              <a:rPr lang="zh-CN" altLang="en-US" sz="3200" dirty="0"/>
              <a:t>对算法复杂度影响的因素</a:t>
            </a:r>
            <a:r>
              <a:rPr lang="en-US" altLang="zh-CN" sz="3200" dirty="0"/>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2F3D2CB2-B429-426B-8713-7A628178CE13}" type="slidenum">
              <a:rPr lang="en-US" altLang="zh-CN"/>
              <a:t>91</a:t>
            </a:fld>
            <a:endParaRPr lang="en-US" altLang="zh-CN"/>
          </a:p>
        </p:txBody>
      </p:sp>
      <p:sp>
        <p:nvSpPr>
          <p:cNvPr id="88068" name="Rectangle 5"/>
          <p:cNvSpPr>
            <a:spLocks noGrp="1" noChangeArrowheads="1"/>
          </p:cNvSpPr>
          <p:nvPr>
            <p:ph type="title"/>
          </p:nvPr>
        </p:nvSpPr>
        <p:spPr>
          <a:xfrm>
            <a:off x="35496" y="277813"/>
            <a:ext cx="9073008" cy="1139825"/>
          </a:xfrm>
        </p:spPr>
        <p:txBody>
          <a:bodyPr/>
          <a:lstStyle/>
          <a:p>
            <a:pPr eaLnBrk="1" hangingPunct="1"/>
            <a:r>
              <a:rPr lang="en-US" altLang="zh-CN" sz="4000"/>
              <a:t>Example</a:t>
            </a:r>
            <a:r>
              <a:rPr lang="en-US" altLang="zh-CN" sz="4000" dirty="0"/>
              <a:t>:</a:t>
            </a:r>
            <a:r>
              <a:rPr lang="zh-CN" altLang="en-US" sz="4000" dirty="0"/>
              <a:t> </a:t>
            </a:r>
            <a:r>
              <a:rPr lang="en-US" altLang="zh-CN" sz="4000" dirty="0"/>
              <a:t>100 dollars for 100 chickens</a:t>
            </a:r>
            <a:br>
              <a:rPr lang="en-US" altLang="zh-CN" sz="4000" dirty="0"/>
            </a:br>
            <a:r>
              <a:rPr lang="en-US" altLang="zh-CN" sz="4000" dirty="0"/>
              <a:t>(</a:t>
            </a:r>
            <a:r>
              <a:rPr lang="zh-CN" altLang="en-US" sz="4000" dirty="0"/>
              <a:t>百钱买百鸡问题</a:t>
            </a:r>
            <a:r>
              <a:rPr lang="en-US" altLang="zh-CN" sz="4000" dirty="0"/>
              <a:t>)</a:t>
            </a:r>
          </a:p>
        </p:txBody>
      </p:sp>
      <p:sp>
        <p:nvSpPr>
          <p:cNvPr id="88069" name="Text Box 3"/>
          <p:cNvSpPr txBox="1">
            <a:spLocks noChangeArrowheads="1"/>
          </p:cNvSpPr>
          <p:nvPr/>
        </p:nvSpPr>
        <p:spPr bwMode="auto">
          <a:xfrm>
            <a:off x="539750" y="2006600"/>
            <a:ext cx="8058150" cy="436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800" dirty="0"/>
              <a:t>100</a:t>
            </a:r>
            <a:r>
              <a:rPr kumimoji="1" lang="zh-CN" altLang="en-US" sz="2800" dirty="0"/>
              <a:t>元钱买</a:t>
            </a:r>
            <a:r>
              <a:rPr kumimoji="1" lang="en-US" altLang="zh-CN" sz="2800" dirty="0"/>
              <a:t>100</a:t>
            </a:r>
            <a:r>
              <a:rPr kumimoji="1" lang="zh-CN" altLang="en-US" sz="2800" dirty="0"/>
              <a:t>只鸡，</a:t>
            </a:r>
            <a:r>
              <a:rPr kumimoji="1" lang="en-US" altLang="zh-CN" sz="2800" dirty="0">
                <a:solidFill>
                  <a:srgbClr val="FFFF00"/>
                </a:solidFill>
              </a:rPr>
              <a:t>hen</a:t>
            </a:r>
            <a:r>
              <a:rPr kumimoji="1" lang="en-US" altLang="zh-CN" sz="2800" dirty="0"/>
              <a:t>(</a:t>
            </a:r>
            <a:r>
              <a:rPr kumimoji="1" lang="zh-CN" altLang="en-US" sz="2800" dirty="0"/>
              <a:t>母鸡</a:t>
            </a:r>
            <a:r>
              <a:rPr kumimoji="1" lang="en-US" altLang="zh-CN" sz="2800" dirty="0"/>
              <a:t>)</a:t>
            </a:r>
            <a:r>
              <a:rPr kumimoji="1" lang="zh-CN" altLang="en-US" sz="2800" dirty="0"/>
              <a:t>每只</a:t>
            </a:r>
            <a:r>
              <a:rPr kumimoji="1" lang="en-US" altLang="zh-CN" sz="2800" dirty="0"/>
              <a:t>5</a:t>
            </a:r>
            <a:r>
              <a:rPr kumimoji="1" lang="zh-CN" altLang="en-US" sz="2800" dirty="0"/>
              <a:t>元，</a:t>
            </a:r>
            <a:r>
              <a:rPr kumimoji="1" lang="en-US" altLang="zh-CN" sz="2800" dirty="0">
                <a:solidFill>
                  <a:srgbClr val="FFFF00"/>
                </a:solidFill>
              </a:rPr>
              <a:t>rooster </a:t>
            </a:r>
            <a:r>
              <a:rPr kumimoji="1" lang="en-US" altLang="zh-CN" sz="2800" dirty="0"/>
              <a:t>(</a:t>
            </a:r>
            <a:r>
              <a:rPr kumimoji="1" lang="zh-CN" altLang="en-US" sz="2800" dirty="0"/>
              <a:t>公鸡</a:t>
            </a:r>
            <a:r>
              <a:rPr kumimoji="1" lang="en-US" altLang="zh-CN" sz="2800" dirty="0"/>
              <a:t>)</a:t>
            </a:r>
            <a:r>
              <a:rPr kumimoji="1" lang="zh-CN" altLang="en-US" sz="2800" dirty="0"/>
              <a:t>每只</a:t>
            </a:r>
            <a:r>
              <a:rPr kumimoji="1" lang="en-US" altLang="zh-CN" sz="2800" dirty="0"/>
              <a:t>3</a:t>
            </a:r>
            <a:r>
              <a:rPr kumimoji="1" lang="zh-CN" altLang="en-US" sz="2800" dirty="0"/>
              <a:t>元，</a:t>
            </a:r>
            <a:r>
              <a:rPr kumimoji="1" lang="en-US" altLang="zh-CN" sz="2800" dirty="0">
                <a:solidFill>
                  <a:srgbClr val="FFFF00"/>
                </a:solidFill>
              </a:rPr>
              <a:t>chick</a:t>
            </a:r>
            <a:r>
              <a:rPr kumimoji="1" lang="en-US" altLang="zh-CN" sz="2800" dirty="0"/>
              <a:t>(</a:t>
            </a:r>
            <a:r>
              <a:rPr kumimoji="1" lang="zh-CN" altLang="en-US" sz="2800" dirty="0"/>
              <a:t>小鸡</a:t>
            </a:r>
            <a:r>
              <a:rPr kumimoji="1" lang="en-US" altLang="zh-CN" sz="2800" dirty="0"/>
              <a:t>)3</a:t>
            </a:r>
            <a:r>
              <a:rPr kumimoji="1" lang="zh-CN" altLang="en-US" sz="2800" dirty="0"/>
              <a:t>只</a:t>
            </a:r>
            <a:r>
              <a:rPr kumimoji="1" lang="en-US" altLang="zh-CN" sz="2800" dirty="0"/>
              <a:t>1</a:t>
            </a:r>
            <a:r>
              <a:rPr kumimoji="1" lang="zh-CN" altLang="en-US" sz="2800" dirty="0"/>
              <a:t>元，问共可以买多少只母鸡、多少只公鸡、多少只小鸡？</a:t>
            </a:r>
          </a:p>
          <a:p>
            <a:pPr eaLnBrk="1" hangingPunct="1"/>
            <a:endParaRPr kumimoji="1" lang="zh-CN" altLang="en-US" sz="2800" dirty="0"/>
          </a:p>
          <a:p>
            <a:pPr eaLnBrk="1" hangingPunct="1"/>
            <a:r>
              <a:rPr kumimoji="1" lang="zh-CN" altLang="en-US" sz="2800" dirty="0"/>
              <a:t>求解：设母鸡、公鸡、小鸡各为</a:t>
            </a:r>
            <a:r>
              <a:rPr kumimoji="1" lang="en-US" altLang="zh-CN" sz="2800" dirty="0"/>
              <a:t>x, y, z</a:t>
            </a:r>
            <a:r>
              <a:rPr kumimoji="1" lang="zh-CN" altLang="en-US" sz="2800" dirty="0"/>
              <a:t>只。则有：</a:t>
            </a:r>
          </a:p>
          <a:p>
            <a:pPr eaLnBrk="1" hangingPunct="1"/>
            <a:r>
              <a:rPr kumimoji="1" lang="zh-CN" altLang="en-US" sz="2800" dirty="0"/>
              <a:t>	  </a:t>
            </a:r>
            <a:r>
              <a:rPr kumimoji="1" lang="en-US" altLang="zh-CN" sz="2800" dirty="0"/>
              <a:t>x + y + z = 100</a:t>
            </a:r>
          </a:p>
          <a:p>
            <a:pPr eaLnBrk="1" hangingPunct="1"/>
            <a:r>
              <a:rPr kumimoji="1" lang="en-US" altLang="zh-CN" sz="2800" dirty="0"/>
              <a:t>	  </a:t>
            </a:r>
            <a:r>
              <a:rPr kumimoji="1" lang="en-US" altLang="zh-CN" sz="2800" dirty="0" err="1"/>
              <a:t>5x</a:t>
            </a:r>
            <a:r>
              <a:rPr kumimoji="1" lang="en-US" altLang="zh-CN" sz="2800" dirty="0"/>
              <a:t> + </a:t>
            </a:r>
            <a:r>
              <a:rPr kumimoji="1" lang="en-US" altLang="zh-CN" sz="2800" dirty="0" err="1"/>
              <a:t>3y</a:t>
            </a:r>
            <a:r>
              <a:rPr kumimoji="1" lang="en-US" altLang="zh-CN" sz="2800" dirty="0"/>
              <a:t> + z/3 = 100</a:t>
            </a:r>
          </a:p>
          <a:p>
            <a:pPr eaLnBrk="1" hangingPunct="1"/>
            <a:r>
              <a:rPr kumimoji="1" lang="en-US" altLang="zh-CN" sz="2800" dirty="0"/>
              <a:t>	  </a:t>
            </a:r>
            <a:r>
              <a:rPr kumimoji="1" lang="zh-CN" altLang="en-US" sz="2800" dirty="0"/>
              <a:t>只需要解出本方程就可以得到答案。</a:t>
            </a:r>
          </a:p>
          <a:p>
            <a:pPr eaLnBrk="1" hangingPunct="1"/>
            <a:endParaRPr kumimoji="1" lang="zh-CN" altLang="en-US" sz="2800" dirty="0"/>
          </a:p>
          <a:p>
            <a:pPr eaLnBrk="1" hangingPunct="1"/>
            <a:r>
              <a:rPr kumimoji="1" lang="en-US" altLang="zh-CN" sz="2800" dirty="0"/>
              <a:t>Linear algebra: under-determine linear equations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a:defRPr/>
            </a:pPr>
            <a:endParaRPr lang="en-US" altLang="zh-CN"/>
          </a:p>
          <a:p>
            <a:pPr>
              <a:defRPr/>
            </a:pPr>
            <a:fld id="{8198E1F8-AAFE-43E6-B1A5-6A65D1AB477A}" type="slidenum">
              <a:rPr lang="en-US" altLang="zh-CN"/>
              <a:t>92</a:t>
            </a:fld>
            <a:endParaRPr lang="en-US" altLang="zh-CN"/>
          </a:p>
        </p:txBody>
      </p:sp>
      <p:sp>
        <p:nvSpPr>
          <p:cNvPr id="89093" name="Text Box 3"/>
          <p:cNvSpPr txBox="1">
            <a:spLocks noChangeArrowheads="1"/>
          </p:cNvSpPr>
          <p:nvPr/>
        </p:nvSpPr>
        <p:spPr bwMode="auto">
          <a:xfrm>
            <a:off x="542925" y="1268760"/>
            <a:ext cx="8130752" cy="4154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kumimoji="1" lang="en-US" altLang="zh-CN" sz="2400" dirty="0">
                <a:latin typeface="Times New Roman" panose="02020503050405090304" pitchFamily="18" charset="0"/>
              </a:rPr>
              <a:t>Method 1: (The simplest way without deep thinking)</a:t>
            </a:r>
          </a:p>
          <a:p>
            <a:pPr eaLnBrk="1" hangingPunct="1"/>
            <a:endParaRPr kumimoji="1" lang="en-US" altLang="zh-CN" sz="2400" dirty="0">
              <a:solidFill>
                <a:srgbClr val="FFFF00"/>
              </a:solidFill>
              <a:latin typeface="Times New Roman" panose="02020503050405090304" pitchFamily="18" charset="0"/>
            </a:endParaRPr>
          </a:p>
          <a:p>
            <a:pPr eaLnBrk="1" hangingPunct="1"/>
            <a:r>
              <a:rPr kumimoji="1" lang="en-US" altLang="zh-CN" sz="2400" dirty="0">
                <a:solidFill>
                  <a:srgbClr val="FFFF00"/>
                </a:solidFill>
                <a:latin typeface="Times New Roman" panose="02020503050405090304" pitchFamily="18" charset="0"/>
              </a:rPr>
              <a:t>Implementation</a:t>
            </a:r>
            <a:r>
              <a:rPr kumimoji="1" lang="zh-CN" altLang="en-US" sz="2400" dirty="0">
                <a:solidFill>
                  <a:srgbClr val="FFFF00"/>
                </a:solidFill>
                <a:latin typeface="Times New Roman" panose="02020503050405090304" pitchFamily="18" charset="0"/>
              </a:rPr>
              <a:t>：</a:t>
            </a:r>
            <a:endParaRPr kumimoji="1" lang="zh-CN" altLang="en-US" sz="2400" dirty="0">
              <a:latin typeface="Times New Roman" panose="02020503050405090304" pitchFamily="18" charset="0"/>
            </a:endParaRPr>
          </a:p>
          <a:p>
            <a:pPr eaLnBrk="1" hangingPunct="1"/>
            <a:r>
              <a:rPr kumimoji="1" lang="en-US" altLang="zh-CN" sz="2400" dirty="0">
                <a:latin typeface="Times New Roman" panose="02020503050405090304" pitchFamily="18" charset="0"/>
              </a:rPr>
              <a:t>for (i=0; i&lt;=100;</a:t>
            </a:r>
            <a:r>
              <a:rPr kumimoji="1" lang="zh-CN" altLang="en-US" sz="2400" dirty="0">
                <a:latin typeface="Times New Roman" panose="02020503050405090304" pitchFamily="18" charset="0"/>
              </a:rPr>
              <a:t> </a:t>
            </a:r>
            <a:r>
              <a:rPr kumimoji="1" lang="en-US" altLang="zh-CN" sz="2400" dirty="0" err="1">
                <a:latin typeface="Times New Roman" panose="02020503050405090304" pitchFamily="18" charset="0"/>
              </a:rPr>
              <a:t>i</a:t>
            </a:r>
            <a:r>
              <a:rPr kumimoji="1" lang="en-US" altLang="zh-CN" sz="2400" dirty="0">
                <a:latin typeface="Times New Roman" panose="02020503050405090304" pitchFamily="18" charset="0"/>
              </a:rPr>
              <a:t>++)		</a:t>
            </a:r>
            <a:r>
              <a:rPr kumimoji="1" lang="en-US" altLang="zh-CN" sz="2400" dirty="0">
                <a:solidFill>
                  <a:srgbClr val="33CC33"/>
                </a:solidFill>
                <a:latin typeface="Times New Roman" panose="02020503050405090304" pitchFamily="18" charset="0"/>
              </a:rPr>
              <a:t>/* no.</a:t>
            </a:r>
            <a:r>
              <a:rPr kumimoji="1" lang="zh-CN" altLang="en-US" sz="2400" dirty="0">
                <a:solidFill>
                  <a:srgbClr val="33CC33"/>
                </a:solidFill>
                <a:latin typeface="Times New Roman" panose="02020503050405090304" pitchFamily="18" charset="0"/>
              </a:rPr>
              <a:t> </a:t>
            </a:r>
            <a:r>
              <a:rPr kumimoji="1" lang="en-US" altLang="zh-CN" sz="2400" dirty="0">
                <a:solidFill>
                  <a:srgbClr val="33CC33"/>
                </a:solidFill>
                <a:latin typeface="Times New Roman" panose="02020503050405090304" pitchFamily="18" charset="0"/>
              </a:rPr>
              <a:t>hen</a:t>
            </a:r>
            <a:r>
              <a:rPr kumimoji="1" lang="zh-CN" altLang="en-US" sz="2400" dirty="0">
                <a:solidFill>
                  <a:srgbClr val="33CC33"/>
                </a:solidFill>
                <a:latin typeface="Times New Roman" panose="02020503050405090304" pitchFamily="18" charset="0"/>
              </a:rPr>
              <a:t> </a:t>
            </a:r>
            <a:r>
              <a:rPr kumimoji="1" lang="en-US" altLang="zh-CN" sz="2400" dirty="0">
                <a:solidFill>
                  <a:srgbClr val="33CC33"/>
                </a:solidFill>
                <a:latin typeface="Times New Roman" panose="02020503050405090304" pitchFamily="18" charset="0"/>
              </a:rPr>
              <a:t>*/</a:t>
            </a:r>
          </a:p>
          <a:p>
            <a:pPr eaLnBrk="1" hangingPunct="1"/>
            <a:r>
              <a:rPr kumimoji="1" lang="en-US" altLang="zh-CN" sz="2400" dirty="0">
                <a:latin typeface="Times New Roman" panose="02020503050405090304" pitchFamily="18" charset="0"/>
              </a:rPr>
              <a:t>      for (j=0; j&lt;=100; j++)	</a:t>
            </a:r>
            <a:r>
              <a:rPr kumimoji="1" lang="en-US" altLang="zh-CN" sz="2400" dirty="0">
                <a:solidFill>
                  <a:srgbClr val="33CC33"/>
                </a:solidFill>
                <a:latin typeface="Times New Roman" panose="02020503050405090304" pitchFamily="18" charset="0"/>
              </a:rPr>
              <a:t>/* no.</a:t>
            </a:r>
            <a:r>
              <a:rPr kumimoji="1" lang="zh-CN" altLang="en-US" sz="2400" dirty="0">
                <a:solidFill>
                  <a:srgbClr val="33CC33"/>
                </a:solidFill>
                <a:latin typeface="Times New Roman" panose="02020503050405090304" pitchFamily="18" charset="0"/>
              </a:rPr>
              <a:t> </a:t>
            </a:r>
            <a:r>
              <a:rPr kumimoji="1" lang="en-US" altLang="zh-CN" sz="2400" dirty="0">
                <a:solidFill>
                  <a:srgbClr val="33CC33"/>
                </a:solidFill>
                <a:latin typeface="Times New Roman" panose="02020503050405090304" pitchFamily="18" charset="0"/>
              </a:rPr>
              <a:t>rooster</a:t>
            </a:r>
            <a:r>
              <a:rPr kumimoji="1" lang="zh-CN" altLang="en-US" sz="2400" dirty="0">
                <a:solidFill>
                  <a:srgbClr val="33CC33"/>
                </a:solidFill>
                <a:latin typeface="Times New Roman" panose="02020503050405090304" pitchFamily="18" charset="0"/>
              </a:rPr>
              <a:t> </a:t>
            </a:r>
            <a:r>
              <a:rPr kumimoji="1" lang="en-US" altLang="zh-CN" sz="2400" dirty="0">
                <a:solidFill>
                  <a:srgbClr val="33CC33"/>
                </a:solidFill>
                <a:latin typeface="Times New Roman" panose="02020503050405090304" pitchFamily="18" charset="0"/>
              </a:rPr>
              <a:t>*/</a:t>
            </a:r>
          </a:p>
          <a:p>
            <a:pPr eaLnBrk="1" hangingPunct="1"/>
            <a:r>
              <a:rPr kumimoji="1" lang="en-US" altLang="zh-CN" sz="2400" dirty="0">
                <a:latin typeface="Times New Roman" panose="02020503050405090304" pitchFamily="18" charset="0"/>
              </a:rPr>
              <a:t>	for (k=0; k&lt;=100; k++)	</a:t>
            </a:r>
            <a:r>
              <a:rPr kumimoji="1" lang="en-US" altLang="zh-CN" sz="2400" dirty="0">
                <a:solidFill>
                  <a:srgbClr val="33CC33"/>
                </a:solidFill>
                <a:latin typeface="Times New Roman" panose="02020503050405090304" pitchFamily="18" charset="0"/>
              </a:rPr>
              <a:t>/* no.</a:t>
            </a:r>
            <a:r>
              <a:rPr kumimoji="1" lang="zh-CN" altLang="en-US" sz="2400" dirty="0">
                <a:solidFill>
                  <a:srgbClr val="33CC33"/>
                </a:solidFill>
                <a:latin typeface="Times New Roman" panose="02020503050405090304" pitchFamily="18" charset="0"/>
              </a:rPr>
              <a:t> </a:t>
            </a:r>
            <a:r>
              <a:rPr kumimoji="1" lang="en-US" altLang="zh-CN" sz="2400" dirty="0">
                <a:solidFill>
                  <a:srgbClr val="33CC33"/>
                </a:solidFill>
                <a:latin typeface="Times New Roman" panose="02020503050405090304" pitchFamily="18" charset="0"/>
              </a:rPr>
              <a:t>chick*/</a:t>
            </a:r>
          </a:p>
          <a:p>
            <a:pPr eaLnBrk="1" hangingPunct="1"/>
            <a:r>
              <a:rPr kumimoji="1" lang="en-US" altLang="zh-CN" sz="2400" dirty="0">
                <a:latin typeface="Times New Roman" panose="02020503050405090304" pitchFamily="18" charset="0"/>
              </a:rPr>
              <a:t>{	</a:t>
            </a:r>
          </a:p>
          <a:p>
            <a:pPr eaLnBrk="1" hangingPunct="1"/>
            <a:r>
              <a:rPr kumimoji="1" lang="en-US" altLang="zh-CN" sz="2400" dirty="0">
                <a:latin typeface="Times New Roman" panose="02020503050405090304" pitchFamily="18" charset="0"/>
              </a:rPr>
              <a:t>	if (</a:t>
            </a:r>
            <a:r>
              <a:rPr kumimoji="1" lang="en-US" altLang="zh-CN" sz="2400" dirty="0" err="1">
                <a:latin typeface="Times New Roman" panose="02020503050405090304" pitchFamily="18" charset="0"/>
              </a:rPr>
              <a:t>k%3</a:t>
            </a:r>
            <a:r>
              <a:rPr kumimoji="1" lang="en-US" altLang="zh-CN" sz="2400" dirty="0">
                <a:latin typeface="Times New Roman" panose="02020503050405090304" pitchFamily="18" charset="0"/>
              </a:rPr>
              <a:t> == 0 	&amp;&amp; </a:t>
            </a:r>
            <a:r>
              <a:rPr kumimoji="1" lang="en-US" altLang="zh-CN" sz="2400" dirty="0" err="1">
                <a:latin typeface="Times New Roman" panose="02020503050405090304" pitchFamily="18" charset="0"/>
              </a:rPr>
              <a:t>i+j+k</a:t>
            </a:r>
            <a:r>
              <a:rPr kumimoji="1" lang="en-US" altLang="zh-CN" sz="2400" dirty="0">
                <a:latin typeface="Times New Roman" panose="02020503050405090304" pitchFamily="18" charset="0"/>
              </a:rPr>
              <a:t>==100 &amp;&amp; 5*</a:t>
            </a:r>
            <a:r>
              <a:rPr kumimoji="1" lang="en-US" altLang="zh-CN" sz="2400" dirty="0" err="1">
                <a:latin typeface="Times New Roman" panose="02020503050405090304" pitchFamily="18" charset="0"/>
              </a:rPr>
              <a:t>i+3</a:t>
            </a:r>
            <a:r>
              <a:rPr kumimoji="1" lang="en-US" altLang="zh-CN" sz="2400" dirty="0">
                <a:latin typeface="Times New Roman" panose="02020503050405090304" pitchFamily="18" charset="0"/>
              </a:rPr>
              <a:t>*</a:t>
            </a:r>
            <a:r>
              <a:rPr kumimoji="1" lang="en-US" altLang="zh-CN" sz="2400" dirty="0" err="1">
                <a:latin typeface="Times New Roman" panose="02020503050405090304" pitchFamily="18" charset="0"/>
              </a:rPr>
              <a:t>j+k</a:t>
            </a:r>
            <a:r>
              <a:rPr kumimoji="1" lang="en-US" altLang="zh-CN" sz="2400" dirty="0">
                <a:latin typeface="Times New Roman" panose="02020503050405090304" pitchFamily="18" charset="0"/>
              </a:rPr>
              <a:t>/3 ==100)</a:t>
            </a:r>
          </a:p>
          <a:p>
            <a:pPr eaLnBrk="1" hangingPunct="1"/>
            <a:r>
              <a:rPr kumimoji="1" lang="en-US" altLang="zh-CN" sz="2400" dirty="0">
                <a:latin typeface="Times New Roman" panose="02020503050405090304" pitchFamily="18" charset="0"/>
              </a:rPr>
              <a:t>		</a:t>
            </a:r>
            <a:r>
              <a:rPr kumimoji="1" lang="en-US" altLang="zh-CN" sz="2400" dirty="0" err="1">
                <a:latin typeface="Times New Roman" panose="02020503050405090304" pitchFamily="18" charset="0"/>
              </a:rPr>
              <a:t>printf</a:t>
            </a:r>
            <a:r>
              <a:rPr kumimoji="1" lang="en-US" altLang="zh-CN" sz="2400" dirty="0">
                <a:latin typeface="Times New Roman" panose="02020503050405090304" pitchFamily="18" charset="0"/>
              </a:rPr>
              <a:t> (“%</a:t>
            </a:r>
            <a:r>
              <a:rPr kumimoji="1" lang="en-US" altLang="zh-CN" sz="2400" dirty="0" err="1">
                <a:latin typeface="Times New Roman" panose="02020503050405090304" pitchFamily="18" charset="0"/>
              </a:rPr>
              <a:t>d,%d,%d</a:t>
            </a:r>
            <a:r>
              <a:rPr kumimoji="1" lang="en-US" altLang="zh-CN" sz="2400" dirty="0">
                <a:latin typeface="Times New Roman" panose="02020503050405090304" pitchFamily="18" charset="0"/>
              </a:rPr>
              <a:t>\n”, i, j, k);</a:t>
            </a:r>
          </a:p>
          <a:p>
            <a:pPr eaLnBrk="1" hangingPunct="1"/>
            <a:r>
              <a:rPr kumimoji="1" lang="en-US" altLang="zh-CN" sz="2400" dirty="0">
                <a:latin typeface="Times New Roman" panose="02020503050405090304" pitchFamily="18" charset="0"/>
              </a:rPr>
              <a:t>}</a:t>
            </a:r>
          </a:p>
          <a:p>
            <a:pPr eaLnBrk="1" hangingPunct="1"/>
            <a:endParaRPr kumimoji="1" lang="en-US" altLang="zh-CN" sz="2400" dirty="0">
              <a:latin typeface="Times New Roman" panose="02020503050405090304" pitchFamily="18" charset="0"/>
            </a:endParaRPr>
          </a:p>
        </p:txBody>
      </p:sp>
      <p:sp>
        <p:nvSpPr>
          <p:cNvPr id="89094" name="Text Box 5"/>
          <p:cNvSpPr txBox="1">
            <a:spLocks noChangeArrowheads="1"/>
          </p:cNvSpPr>
          <p:nvPr/>
        </p:nvSpPr>
        <p:spPr bwMode="auto">
          <a:xfrm>
            <a:off x="3491880" y="5608638"/>
            <a:ext cx="28055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defRPr sz="2800" b="1">
                <a:solidFill>
                  <a:srgbClr val="FFFF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Cost: 1,000,000</a:t>
            </a:r>
          </a:p>
        </p:txBody>
      </p:sp>
      <p:sp>
        <p:nvSpPr>
          <p:cNvPr id="9" name="Rectangle 13"/>
          <p:cNvSpPr txBox="1">
            <a:spLocks noChangeArrowheads="1"/>
          </p:cNvSpPr>
          <p:nvPr/>
        </p:nvSpPr>
        <p:spPr>
          <a:xfrm>
            <a:off x="457200" y="277813"/>
            <a:ext cx="8229600" cy="1139825"/>
          </a:xfrm>
          <a:prstGeom prst="rect">
            <a:avLst/>
          </a:prstGeom>
        </p:spPr>
        <p:txBody>
          <a:bodyPr/>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a:lstStyle>
          <a:p>
            <a:pPr eaLnBrk="1" hangingPunct="1"/>
            <a:r>
              <a:rPr lang="en-US" altLang="zh-CN" dirty="0"/>
              <a:t>Solution 1</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p:cTn id="7" dur="500" fill="hold"/>
                                        <p:tgtEl>
                                          <p:spTgt spid="89094"/>
                                        </p:tgtEl>
                                        <p:attrNameLst>
                                          <p:attrName>ppt_w</p:attrName>
                                        </p:attrNameLst>
                                      </p:cBhvr>
                                      <p:tavLst>
                                        <p:tav tm="0">
                                          <p:val>
                                            <p:fltVal val="0"/>
                                          </p:val>
                                        </p:tav>
                                        <p:tav tm="100000">
                                          <p:val>
                                            <p:strVal val="#ppt_w"/>
                                          </p:val>
                                        </p:tav>
                                      </p:tavLst>
                                    </p:anim>
                                    <p:anim calcmode="lin" valueType="num">
                                      <p:cBhvr>
                                        <p:cTn id="8" dur="500" fill="hold"/>
                                        <p:tgtEl>
                                          <p:spTgt spid="89094"/>
                                        </p:tgtEl>
                                        <p:attrNameLst>
                                          <p:attrName>ppt_h</p:attrName>
                                        </p:attrNameLst>
                                      </p:cBhvr>
                                      <p:tavLst>
                                        <p:tav tm="0">
                                          <p:val>
                                            <p:fltVal val="0"/>
                                          </p:val>
                                        </p:tav>
                                        <p:tav tm="100000">
                                          <p:val>
                                            <p:strVal val="#ppt_h"/>
                                          </p:val>
                                        </p:tav>
                                      </p:tavLst>
                                    </p:anim>
                                    <p:animEffect transition="in" filter="fade">
                                      <p:cBhvr>
                                        <p:cTn id="9" dur="500"/>
                                        <p:tgtEl>
                                          <p:spTgt spid="89094"/>
                                        </p:tgtEl>
                                      </p:cBhvr>
                                    </p:animEffect>
                                  </p:childTnLst>
                                </p:cTn>
                              </p:par>
                            </p:childTnLst>
                          </p:cTn>
                        </p:par>
                        <p:par>
                          <p:cTn id="10" fill="hold">
                            <p:stCondLst>
                              <p:cond delay="500"/>
                            </p:stCondLst>
                            <p:childTnLst>
                              <p:par>
                                <p:cTn id="11" presetID="35" presetClass="emph" presetSubtype="0" repeatCount="3000" fill="hold" grpId="1" nodeType="afterEffect">
                                  <p:stCondLst>
                                    <p:cond delay="0"/>
                                  </p:stCondLst>
                                  <p:childTnLst>
                                    <p:anim calcmode="discrete" valueType="str">
                                      <p:cBhvr>
                                        <p:cTn id="12" dur="1000" fill="hold"/>
                                        <p:tgtEl>
                                          <p:spTgt spid="890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p:bldP spid="89094"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a:defRPr/>
            </a:pPr>
            <a:endParaRPr lang="en-US" altLang="zh-CN"/>
          </a:p>
          <a:p>
            <a:pPr>
              <a:defRPr/>
            </a:pPr>
            <a:fld id="{032FE001-9B05-44FD-8EDB-F450A5FF0775}" type="slidenum">
              <a:rPr lang="en-US" altLang="zh-CN"/>
              <a:t>93</a:t>
            </a:fld>
            <a:endParaRPr lang="en-US" altLang="zh-CN"/>
          </a:p>
        </p:txBody>
      </p:sp>
      <p:sp>
        <p:nvSpPr>
          <p:cNvPr id="90116" name="Rectangle 3"/>
          <p:cNvSpPr>
            <a:spLocks noChangeArrowheads="1"/>
          </p:cNvSpPr>
          <p:nvPr/>
        </p:nvSpPr>
        <p:spPr bwMode="auto">
          <a:xfrm>
            <a:off x="542925" y="1268760"/>
            <a:ext cx="8134350" cy="489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503050405090304" pitchFamily="18" charset="0"/>
              </a:rPr>
              <a:t>Method 2: (Revised way)</a:t>
            </a:r>
          </a:p>
          <a:p>
            <a:r>
              <a:rPr kumimoji="1" lang="en-US" altLang="zh-CN" sz="2400" dirty="0">
                <a:solidFill>
                  <a:srgbClr val="FFFF00"/>
                </a:solidFill>
                <a:latin typeface="Times New Roman" panose="02020503050405090304" pitchFamily="18" charset="0"/>
              </a:rPr>
              <a:t>Analysis:</a:t>
            </a:r>
          </a:p>
          <a:p>
            <a:r>
              <a:rPr kumimoji="1" lang="en-US" altLang="zh-CN" sz="2400" dirty="0">
                <a:latin typeface="Times New Roman" panose="02020503050405090304" pitchFamily="18" charset="0"/>
              </a:rPr>
              <a:t>        </a:t>
            </a:r>
            <a:r>
              <a:rPr kumimoji="1" lang="zh-CN" altLang="en-US" sz="2400" dirty="0">
                <a:latin typeface="Times New Roman" panose="02020503050405090304" pitchFamily="18" charset="0"/>
              </a:rPr>
              <a:t>因总共买</a:t>
            </a:r>
            <a:r>
              <a:rPr kumimoji="1" lang="en-US" altLang="zh-CN" sz="2400" dirty="0">
                <a:latin typeface="Times New Roman" panose="02020503050405090304" pitchFamily="18" charset="0"/>
              </a:rPr>
              <a:t>100</a:t>
            </a:r>
            <a:r>
              <a:rPr kumimoji="1" lang="zh-CN" altLang="en-US" sz="2400" dirty="0">
                <a:latin typeface="Times New Roman" panose="02020503050405090304" pitchFamily="18" charset="0"/>
              </a:rPr>
              <a:t>只鸡，所以小鸡的数目可以由母鸡数和公鸡数得到。</a:t>
            </a:r>
          </a:p>
          <a:p>
            <a:endParaRPr kumimoji="1" lang="zh-CN" altLang="en-US" sz="2400" dirty="0">
              <a:latin typeface="Times New Roman" panose="02020503050405090304" pitchFamily="18" charset="0"/>
            </a:endParaRPr>
          </a:p>
          <a:p>
            <a:r>
              <a:rPr kumimoji="1" lang="en-US" altLang="zh-CN" sz="2400" dirty="0">
                <a:solidFill>
                  <a:srgbClr val="FFFF00"/>
                </a:solidFill>
                <a:latin typeface="Times New Roman" panose="02020503050405090304" pitchFamily="18" charset="0"/>
              </a:rPr>
              <a:t>Implementation</a:t>
            </a:r>
            <a:r>
              <a:rPr kumimoji="1" lang="zh-CN" altLang="en-US" sz="2400" dirty="0">
                <a:solidFill>
                  <a:srgbClr val="FFFF00"/>
                </a:solidFill>
                <a:latin typeface="Times New Roman" panose="02020503050405090304" pitchFamily="18" charset="0"/>
              </a:rPr>
              <a:t>：</a:t>
            </a:r>
          </a:p>
          <a:p>
            <a:r>
              <a:rPr kumimoji="1" lang="en-US" altLang="zh-CN" sz="2400" dirty="0">
                <a:latin typeface="Times New Roman" panose="02020503050405090304" pitchFamily="18" charset="0"/>
              </a:rPr>
              <a:t>for (i=0; i&lt;100; i++)</a:t>
            </a:r>
          </a:p>
          <a:p>
            <a:r>
              <a:rPr kumimoji="1" lang="en-US" altLang="zh-CN" sz="2400" dirty="0">
                <a:latin typeface="Times New Roman" panose="02020503050405090304" pitchFamily="18" charset="0"/>
              </a:rPr>
              <a:t>	for (j=0; j&lt;100; j++)</a:t>
            </a:r>
          </a:p>
          <a:p>
            <a:r>
              <a:rPr kumimoji="1" lang="en-US" altLang="zh-CN" sz="2400" dirty="0">
                <a:latin typeface="Times New Roman" panose="02020503050405090304" pitchFamily="18" charset="0"/>
              </a:rPr>
              <a:t>{</a:t>
            </a:r>
          </a:p>
          <a:p>
            <a:r>
              <a:rPr kumimoji="1" lang="en-US" altLang="zh-CN" sz="2400" dirty="0">
                <a:latin typeface="Times New Roman" panose="02020503050405090304" pitchFamily="18" charset="0"/>
              </a:rPr>
              <a:t>	k=100 – i – j ;</a:t>
            </a:r>
          </a:p>
          <a:p>
            <a:r>
              <a:rPr kumimoji="1" lang="en-US" altLang="zh-CN" sz="2400" dirty="0">
                <a:latin typeface="Times New Roman" panose="02020503050405090304" pitchFamily="18" charset="0"/>
              </a:rPr>
              <a:t>	if (</a:t>
            </a:r>
            <a:r>
              <a:rPr kumimoji="1" lang="en-US" altLang="zh-CN" sz="2400" dirty="0" err="1">
                <a:latin typeface="Times New Roman" panose="02020503050405090304" pitchFamily="18" charset="0"/>
              </a:rPr>
              <a:t>k%3</a:t>
            </a:r>
            <a:r>
              <a:rPr kumimoji="1" lang="en-US" altLang="zh-CN" sz="2400" dirty="0">
                <a:latin typeface="Times New Roman" panose="02020503050405090304" pitchFamily="18" charset="0"/>
              </a:rPr>
              <a:t>==0 &amp;&amp; 5*</a:t>
            </a:r>
            <a:r>
              <a:rPr kumimoji="1" lang="en-US" altLang="zh-CN" sz="2400" dirty="0" err="1">
                <a:latin typeface="Times New Roman" panose="02020503050405090304" pitchFamily="18" charset="0"/>
              </a:rPr>
              <a:t>i+3</a:t>
            </a:r>
            <a:r>
              <a:rPr kumimoji="1" lang="en-US" altLang="zh-CN" sz="2400" dirty="0">
                <a:latin typeface="Times New Roman" panose="02020503050405090304" pitchFamily="18" charset="0"/>
              </a:rPr>
              <a:t>*</a:t>
            </a:r>
            <a:r>
              <a:rPr kumimoji="1" lang="en-US" altLang="zh-CN" sz="2400" dirty="0" err="1">
                <a:latin typeface="Times New Roman" panose="02020503050405090304" pitchFamily="18" charset="0"/>
              </a:rPr>
              <a:t>j+k</a:t>
            </a:r>
            <a:r>
              <a:rPr kumimoji="1" lang="en-US" altLang="zh-CN" sz="2400" dirty="0">
                <a:latin typeface="Times New Roman" panose="02020503050405090304" pitchFamily="18" charset="0"/>
              </a:rPr>
              <a:t>/3==100)</a:t>
            </a:r>
          </a:p>
          <a:p>
            <a:r>
              <a:rPr kumimoji="1" lang="en-US" altLang="zh-CN" sz="2400" dirty="0">
                <a:latin typeface="Times New Roman" panose="02020503050405090304" pitchFamily="18" charset="0"/>
              </a:rPr>
              <a:t>		</a:t>
            </a:r>
            <a:r>
              <a:rPr kumimoji="1" lang="en-US" altLang="zh-CN" sz="2400" dirty="0" err="1">
                <a:latin typeface="Times New Roman" panose="02020503050405090304" pitchFamily="18" charset="0"/>
              </a:rPr>
              <a:t>printf</a:t>
            </a:r>
            <a:r>
              <a:rPr kumimoji="1" lang="en-US" altLang="zh-CN" sz="2400" dirty="0">
                <a:latin typeface="Times New Roman" panose="02020503050405090304" pitchFamily="18" charset="0"/>
              </a:rPr>
              <a:t> (“%</a:t>
            </a:r>
            <a:r>
              <a:rPr kumimoji="1" lang="en-US" altLang="zh-CN" sz="2400" dirty="0" err="1">
                <a:latin typeface="Times New Roman" panose="02020503050405090304" pitchFamily="18" charset="0"/>
              </a:rPr>
              <a:t>d,%d,%d</a:t>
            </a:r>
            <a:r>
              <a:rPr kumimoji="1" lang="en-US" altLang="zh-CN" sz="2400" dirty="0">
                <a:latin typeface="Times New Roman" panose="02020503050405090304" pitchFamily="18" charset="0"/>
              </a:rPr>
              <a:t>\n”, i, j, k);</a:t>
            </a:r>
          </a:p>
          <a:p>
            <a:r>
              <a:rPr kumimoji="1" lang="en-US" altLang="zh-CN" sz="2400" dirty="0">
                <a:latin typeface="Times New Roman" panose="02020503050405090304" pitchFamily="18" charset="0"/>
              </a:rPr>
              <a:t>}</a:t>
            </a:r>
          </a:p>
        </p:txBody>
      </p:sp>
      <p:sp>
        <p:nvSpPr>
          <p:cNvPr id="90118" name="Text Box 6"/>
          <p:cNvSpPr txBox="1">
            <a:spLocks noChangeArrowheads="1"/>
          </p:cNvSpPr>
          <p:nvPr/>
        </p:nvSpPr>
        <p:spPr bwMode="auto">
          <a:xfrm>
            <a:off x="6012160" y="4009231"/>
            <a:ext cx="23054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defRPr sz="2800" b="1">
                <a:solidFill>
                  <a:srgbClr val="FFFF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Cost: 10,000</a:t>
            </a:r>
          </a:p>
        </p:txBody>
      </p:sp>
      <p:sp>
        <p:nvSpPr>
          <p:cNvPr id="7" name="Rectangle 13"/>
          <p:cNvSpPr txBox="1">
            <a:spLocks noChangeArrowheads="1"/>
          </p:cNvSpPr>
          <p:nvPr/>
        </p:nvSpPr>
        <p:spPr>
          <a:xfrm>
            <a:off x="457200" y="277813"/>
            <a:ext cx="8229600" cy="1139825"/>
          </a:xfrm>
          <a:prstGeom prst="rect">
            <a:avLst/>
          </a:prstGeom>
        </p:spPr>
        <p:txBody>
          <a:bodyPr/>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a:lstStyle>
          <a:p>
            <a:pPr eaLnBrk="1" hangingPunct="1"/>
            <a:r>
              <a:rPr lang="en-US" altLang="zh-CN" dirty="0"/>
              <a:t>Solution 2</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 calcmode="lin" valueType="num">
                                      <p:cBhvr>
                                        <p:cTn id="7" dur="500" fill="hold"/>
                                        <p:tgtEl>
                                          <p:spTgt spid="90118"/>
                                        </p:tgtEl>
                                        <p:attrNameLst>
                                          <p:attrName>ppt_w</p:attrName>
                                        </p:attrNameLst>
                                      </p:cBhvr>
                                      <p:tavLst>
                                        <p:tav tm="0">
                                          <p:val>
                                            <p:fltVal val="0"/>
                                          </p:val>
                                        </p:tav>
                                        <p:tav tm="100000">
                                          <p:val>
                                            <p:strVal val="#ppt_w"/>
                                          </p:val>
                                        </p:tav>
                                      </p:tavLst>
                                    </p:anim>
                                    <p:anim calcmode="lin" valueType="num">
                                      <p:cBhvr>
                                        <p:cTn id="8" dur="500" fill="hold"/>
                                        <p:tgtEl>
                                          <p:spTgt spid="90118"/>
                                        </p:tgtEl>
                                        <p:attrNameLst>
                                          <p:attrName>ppt_h</p:attrName>
                                        </p:attrNameLst>
                                      </p:cBhvr>
                                      <p:tavLst>
                                        <p:tav tm="0">
                                          <p:val>
                                            <p:fltVal val="0"/>
                                          </p:val>
                                        </p:tav>
                                        <p:tav tm="100000">
                                          <p:val>
                                            <p:strVal val="#ppt_h"/>
                                          </p:val>
                                        </p:tav>
                                      </p:tavLst>
                                    </p:anim>
                                    <p:animEffect transition="in" filter="fade">
                                      <p:cBhvr>
                                        <p:cTn id="9" dur="500"/>
                                        <p:tgtEl>
                                          <p:spTgt spid="90118"/>
                                        </p:tgtEl>
                                      </p:cBhvr>
                                    </p:animEffect>
                                  </p:childTnLst>
                                </p:cTn>
                              </p:par>
                            </p:childTnLst>
                          </p:cTn>
                        </p:par>
                        <p:par>
                          <p:cTn id="10" fill="hold">
                            <p:stCondLst>
                              <p:cond delay="500"/>
                            </p:stCondLst>
                            <p:childTnLst>
                              <p:par>
                                <p:cTn id="11" presetID="35" presetClass="emph" presetSubtype="0" repeatCount="3000" fill="hold" grpId="1" nodeType="afterEffect">
                                  <p:stCondLst>
                                    <p:cond delay="1000"/>
                                  </p:stCondLst>
                                  <p:childTnLst>
                                    <p:anim calcmode="discrete" valueType="str">
                                      <p:cBhvr>
                                        <p:cTn id="12" dur="1000" fill="hold"/>
                                        <p:tgtEl>
                                          <p:spTgt spid="9011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p:bldP spid="90118"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a:defRPr/>
            </a:pPr>
            <a:endParaRPr lang="en-US" altLang="zh-CN"/>
          </a:p>
          <a:p>
            <a:pPr>
              <a:defRPr/>
            </a:pPr>
            <a:fld id="{E8B350F9-C7F8-4340-8272-BA995B1FB0AB}" type="slidenum">
              <a:rPr lang="en-US" altLang="zh-CN"/>
              <a:t>94</a:t>
            </a:fld>
            <a:endParaRPr lang="en-US" altLang="zh-CN"/>
          </a:p>
        </p:txBody>
      </p:sp>
      <p:sp>
        <p:nvSpPr>
          <p:cNvPr id="91140" name="Rectangle 2"/>
          <p:cNvSpPr>
            <a:spLocks noChangeArrowheads="1"/>
          </p:cNvSpPr>
          <p:nvPr/>
        </p:nvSpPr>
        <p:spPr bwMode="auto">
          <a:xfrm>
            <a:off x="542925" y="1271657"/>
            <a:ext cx="8205788" cy="489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503050405090304" pitchFamily="18" charset="0"/>
              </a:rPr>
              <a:t>Method 3: (Revised way on the special boundaries)</a:t>
            </a:r>
          </a:p>
          <a:p>
            <a:r>
              <a:rPr kumimoji="1" lang="en-US" altLang="zh-CN" sz="2400" dirty="0">
                <a:solidFill>
                  <a:srgbClr val="FFFF00"/>
                </a:solidFill>
                <a:latin typeface="Times New Roman" panose="02020503050405090304" pitchFamily="18" charset="0"/>
              </a:rPr>
              <a:t>Analysis:</a:t>
            </a:r>
          </a:p>
          <a:p>
            <a:r>
              <a:rPr kumimoji="1" lang="en-US" altLang="zh-CN" sz="2400" dirty="0">
                <a:latin typeface="Times New Roman" panose="02020503050405090304" pitchFamily="18" charset="0"/>
              </a:rPr>
              <a:t>        </a:t>
            </a:r>
            <a:r>
              <a:rPr kumimoji="1" lang="zh-CN" altLang="en-US" sz="2400" dirty="0">
                <a:latin typeface="Times New Roman" panose="02020503050405090304" pitchFamily="18" charset="0"/>
              </a:rPr>
              <a:t>钱共</a:t>
            </a:r>
            <a:r>
              <a:rPr kumimoji="1" lang="en-US" altLang="zh-CN" sz="2400" dirty="0">
                <a:latin typeface="Times New Roman" panose="02020503050405090304" pitchFamily="18" charset="0"/>
              </a:rPr>
              <a:t>100</a:t>
            </a:r>
            <a:r>
              <a:rPr kumimoji="1" lang="zh-CN" altLang="en-US" sz="2400" dirty="0">
                <a:latin typeface="Times New Roman" panose="02020503050405090304" pitchFamily="18" charset="0"/>
              </a:rPr>
              <a:t>元，而母鸡</a:t>
            </a:r>
            <a:r>
              <a:rPr kumimoji="1" lang="en-US" altLang="zh-CN" sz="2400" dirty="0">
                <a:latin typeface="Times New Roman" panose="02020503050405090304" pitchFamily="18" charset="0"/>
              </a:rPr>
              <a:t>5</a:t>
            </a:r>
            <a:r>
              <a:rPr kumimoji="1" lang="zh-CN" altLang="en-US" sz="2400" dirty="0">
                <a:latin typeface="Times New Roman" panose="02020503050405090304" pitchFamily="18" charset="0"/>
              </a:rPr>
              <a:t>元</a:t>
            </a:r>
            <a:r>
              <a:rPr kumimoji="1" lang="en-US" altLang="zh-CN" sz="2400" dirty="0">
                <a:latin typeface="Times New Roman" panose="02020503050405090304" pitchFamily="18" charset="0"/>
              </a:rPr>
              <a:t>1</a:t>
            </a:r>
            <a:r>
              <a:rPr kumimoji="1" lang="zh-CN" altLang="en-US" sz="2400" dirty="0">
                <a:latin typeface="Times New Roman" panose="02020503050405090304" pitchFamily="18" charset="0"/>
              </a:rPr>
              <a:t>只，所以母鸡数不可能超过</a:t>
            </a:r>
            <a:r>
              <a:rPr kumimoji="1" lang="en-US" altLang="zh-CN" sz="2400" dirty="0">
                <a:latin typeface="Times New Roman" panose="02020503050405090304" pitchFamily="18" charset="0"/>
              </a:rPr>
              <a:t>20</a:t>
            </a:r>
            <a:r>
              <a:rPr kumimoji="1" lang="zh-CN" altLang="en-US" sz="2400" dirty="0">
                <a:latin typeface="Times New Roman" panose="02020503050405090304" pitchFamily="18" charset="0"/>
              </a:rPr>
              <a:t>只。同样，公鸡数也不超过</a:t>
            </a:r>
            <a:r>
              <a:rPr kumimoji="1" lang="en-US" altLang="zh-CN" sz="2400" dirty="0">
                <a:latin typeface="Times New Roman" panose="02020503050405090304" pitchFamily="18" charset="0"/>
              </a:rPr>
              <a:t>33</a:t>
            </a:r>
            <a:r>
              <a:rPr kumimoji="1" lang="zh-CN" altLang="en-US" sz="2400" dirty="0">
                <a:latin typeface="Times New Roman" panose="02020503050405090304" pitchFamily="18" charset="0"/>
              </a:rPr>
              <a:t>只。</a:t>
            </a:r>
          </a:p>
          <a:p>
            <a:endParaRPr kumimoji="1" lang="zh-CN" altLang="en-US" sz="2400" dirty="0">
              <a:solidFill>
                <a:srgbClr val="FFFF00"/>
              </a:solidFill>
              <a:latin typeface="Times New Roman" panose="02020503050405090304" pitchFamily="18" charset="0"/>
            </a:endParaRPr>
          </a:p>
          <a:p>
            <a:r>
              <a:rPr kumimoji="1" lang="en-US" altLang="zh-CN" sz="2400" dirty="0">
                <a:solidFill>
                  <a:srgbClr val="FFFF00"/>
                </a:solidFill>
                <a:latin typeface="Times New Roman" panose="02020503050405090304" pitchFamily="18" charset="0"/>
              </a:rPr>
              <a:t>Implementation</a:t>
            </a:r>
            <a:r>
              <a:rPr kumimoji="1" lang="zh-CN" altLang="en-US" sz="2400" dirty="0">
                <a:solidFill>
                  <a:srgbClr val="FFFF00"/>
                </a:solidFill>
                <a:latin typeface="Times New Roman" panose="02020503050405090304" pitchFamily="18" charset="0"/>
              </a:rPr>
              <a:t>：</a:t>
            </a:r>
            <a:endParaRPr kumimoji="1" lang="zh-CN" altLang="en-US" sz="2400" dirty="0">
              <a:latin typeface="Times New Roman" panose="02020503050405090304" pitchFamily="18" charset="0"/>
            </a:endParaRPr>
          </a:p>
          <a:p>
            <a:r>
              <a:rPr kumimoji="1" lang="en-US" altLang="zh-CN" sz="2400" dirty="0">
                <a:latin typeface="Times New Roman" panose="02020503050405090304" pitchFamily="18" charset="0"/>
              </a:rPr>
              <a:t>for (i=0; i&lt;20; i++)</a:t>
            </a:r>
          </a:p>
          <a:p>
            <a:r>
              <a:rPr kumimoji="1" lang="en-US" altLang="zh-CN" sz="2400" dirty="0">
                <a:latin typeface="Times New Roman" panose="02020503050405090304" pitchFamily="18" charset="0"/>
              </a:rPr>
              <a:t>	for (j=0; j&lt;33; j++)</a:t>
            </a:r>
          </a:p>
          <a:p>
            <a:r>
              <a:rPr kumimoji="1" lang="en-US" altLang="zh-CN" sz="2400" dirty="0">
                <a:latin typeface="Times New Roman" panose="02020503050405090304" pitchFamily="18" charset="0"/>
              </a:rPr>
              <a:t>{	</a:t>
            </a:r>
          </a:p>
          <a:p>
            <a:r>
              <a:rPr kumimoji="1" lang="en-US" altLang="zh-CN" sz="2400" dirty="0">
                <a:latin typeface="Times New Roman" panose="02020503050405090304" pitchFamily="18" charset="0"/>
              </a:rPr>
              <a:t>	k=100 – i – j ;</a:t>
            </a:r>
          </a:p>
          <a:p>
            <a:r>
              <a:rPr kumimoji="1" lang="en-US" altLang="zh-CN" sz="2400" dirty="0">
                <a:latin typeface="Times New Roman" panose="02020503050405090304" pitchFamily="18" charset="0"/>
              </a:rPr>
              <a:t>	if (</a:t>
            </a:r>
            <a:r>
              <a:rPr kumimoji="1" lang="en-US" altLang="zh-CN" sz="2400" dirty="0" err="1">
                <a:latin typeface="Times New Roman" panose="02020503050405090304" pitchFamily="18" charset="0"/>
              </a:rPr>
              <a:t>k%3</a:t>
            </a:r>
            <a:r>
              <a:rPr kumimoji="1" lang="en-US" altLang="zh-CN" sz="2400" dirty="0">
                <a:latin typeface="Times New Roman" panose="02020503050405090304" pitchFamily="18" charset="0"/>
              </a:rPr>
              <a:t>==0 &amp;&amp; 5*</a:t>
            </a:r>
            <a:r>
              <a:rPr kumimoji="1" lang="en-US" altLang="zh-CN" sz="2400" dirty="0" err="1">
                <a:latin typeface="Times New Roman" panose="02020503050405090304" pitchFamily="18" charset="0"/>
              </a:rPr>
              <a:t>i+3</a:t>
            </a:r>
            <a:r>
              <a:rPr kumimoji="1" lang="en-US" altLang="zh-CN" sz="2400" dirty="0">
                <a:latin typeface="Times New Roman" panose="02020503050405090304" pitchFamily="18" charset="0"/>
              </a:rPr>
              <a:t>*</a:t>
            </a:r>
            <a:r>
              <a:rPr kumimoji="1" lang="en-US" altLang="zh-CN" sz="2400" dirty="0" err="1">
                <a:latin typeface="Times New Roman" panose="02020503050405090304" pitchFamily="18" charset="0"/>
              </a:rPr>
              <a:t>j+k</a:t>
            </a:r>
            <a:r>
              <a:rPr kumimoji="1" lang="en-US" altLang="zh-CN" sz="2400" dirty="0">
                <a:latin typeface="Times New Roman" panose="02020503050405090304" pitchFamily="18" charset="0"/>
              </a:rPr>
              <a:t>/3 == 100)</a:t>
            </a:r>
          </a:p>
          <a:p>
            <a:r>
              <a:rPr kumimoji="1" lang="en-US" altLang="zh-CN" sz="2400" dirty="0">
                <a:latin typeface="Times New Roman" panose="02020503050405090304" pitchFamily="18" charset="0"/>
              </a:rPr>
              <a:t>		</a:t>
            </a:r>
            <a:r>
              <a:rPr kumimoji="1" lang="en-US" altLang="zh-CN" sz="2400" dirty="0" err="1">
                <a:latin typeface="Times New Roman" panose="02020503050405090304" pitchFamily="18" charset="0"/>
              </a:rPr>
              <a:t>printf</a:t>
            </a:r>
            <a:r>
              <a:rPr kumimoji="1" lang="en-US" altLang="zh-CN" sz="2400" dirty="0">
                <a:latin typeface="Times New Roman" panose="02020503050405090304" pitchFamily="18" charset="0"/>
              </a:rPr>
              <a:t> (“%</a:t>
            </a:r>
            <a:r>
              <a:rPr kumimoji="1" lang="en-US" altLang="zh-CN" sz="2400" dirty="0" err="1">
                <a:latin typeface="Times New Roman" panose="02020503050405090304" pitchFamily="18" charset="0"/>
              </a:rPr>
              <a:t>d,%d,%d</a:t>
            </a:r>
            <a:r>
              <a:rPr kumimoji="1" lang="en-US" altLang="zh-CN" sz="2400" dirty="0">
                <a:latin typeface="Times New Roman" panose="02020503050405090304" pitchFamily="18" charset="0"/>
              </a:rPr>
              <a:t>\n”, i, j, k);</a:t>
            </a:r>
          </a:p>
          <a:p>
            <a:r>
              <a:rPr kumimoji="1" lang="en-US" altLang="zh-CN" sz="2400" dirty="0">
                <a:latin typeface="Times New Roman" panose="02020503050405090304" pitchFamily="18" charset="0"/>
              </a:rPr>
              <a:t>}</a:t>
            </a:r>
          </a:p>
        </p:txBody>
      </p:sp>
      <p:sp>
        <p:nvSpPr>
          <p:cNvPr id="91142" name="Text Box 4"/>
          <p:cNvSpPr txBox="1">
            <a:spLocks noChangeArrowheads="1"/>
          </p:cNvSpPr>
          <p:nvPr/>
        </p:nvSpPr>
        <p:spPr bwMode="auto">
          <a:xfrm>
            <a:off x="5868144" y="4168458"/>
            <a:ext cx="18053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defRPr sz="2800" b="1">
                <a:solidFill>
                  <a:srgbClr val="FFFF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Cost: 660</a:t>
            </a:r>
          </a:p>
        </p:txBody>
      </p:sp>
      <p:sp>
        <p:nvSpPr>
          <p:cNvPr id="7" name="Rectangle 13"/>
          <p:cNvSpPr txBox="1">
            <a:spLocks noChangeArrowheads="1"/>
          </p:cNvSpPr>
          <p:nvPr/>
        </p:nvSpPr>
        <p:spPr>
          <a:xfrm>
            <a:off x="457200" y="277813"/>
            <a:ext cx="8229600" cy="1139825"/>
          </a:xfrm>
          <a:prstGeom prst="rect">
            <a:avLst/>
          </a:prstGeom>
        </p:spPr>
        <p:txBody>
          <a:bodyPr/>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a:lstStyle>
          <a:p>
            <a:pPr eaLnBrk="1" hangingPunct="1"/>
            <a:r>
              <a:rPr lang="en-US" altLang="zh-CN" dirty="0"/>
              <a:t>Solution 3</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 calcmode="lin" valueType="num">
                                      <p:cBhvr>
                                        <p:cTn id="7" dur="500" fill="hold"/>
                                        <p:tgtEl>
                                          <p:spTgt spid="91142"/>
                                        </p:tgtEl>
                                        <p:attrNameLst>
                                          <p:attrName>ppt_w</p:attrName>
                                        </p:attrNameLst>
                                      </p:cBhvr>
                                      <p:tavLst>
                                        <p:tav tm="0">
                                          <p:val>
                                            <p:fltVal val="0"/>
                                          </p:val>
                                        </p:tav>
                                        <p:tav tm="100000">
                                          <p:val>
                                            <p:strVal val="#ppt_w"/>
                                          </p:val>
                                        </p:tav>
                                      </p:tavLst>
                                    </p:anim>
                                    <p:anim calcmode="lin" valueType="num">
                                      <p:cBhvr>
                                        <p:cTn id="8" dur="500" fill="hold"/>
                                        <p:tgtEl>
                                          <p:spTgt spid="91142"/>
                                        </p:tgtEl>
                                        <p:attrNameLst>
                                          <p:attrName>ppt_h</p:attrName>
                                        </p:attrNameLst>
                                      </p:cBhvr>
                                      <p:tavLst>
                                        <p:tav tm="0">
                                          <p:val>
                                            <p:fltVal val="0"/>
                                          </p:val>
                                        </p:tav>
                                        <p:tav tm="100000">
                                          <p:val>
                                            <p:strVal val="#ppt_h"/>
                                          </p:val>
                                        </p:tav>
                                      </p:tavLst>
                                    </p:anim>
                                    <p:animEffect transition="in" filter="fade">
                                      <p:cBhvr>
                                        <p:cTn id="9" dur="500"/>
                                        <p:tgtEl>
                                          <p:spTgt spid="91142"/>
                                        </p:tgtEl>
                                      </p:cBhvr>
                                    </p:animEffect>
                                  </p:childTnLst>
                                </p:cTn>
                              </p:par>
                            </p:childTnLst>
                          </p:cTn>
                        </p:par>
                        <p:par>
                          <p:cTn id="10" fill="hold">
                            <p:stCondLst>
                              <p:cond delay="500"/>
                            </p:stCondLst>
                            <p:childTnLst>
                              <p:par>
                                <p:cTn id="11" presetID="35" presetClass="emph" presetSubtype="0" repeatCount="3000" fill="hold" grpId="1" nodeType="afterEffect">
                                  <p:stCondLst>
                                    <p:cond delay="1000"/>
                                  </p:stCondLst>
                                  <p:childTnLst>
                                    <p:anim calcmode="discrete" valueType="str">
                                      <p:cBhvr>
                                        <p:cTn id="12" dur="1000" fill="hold"/>
                                        <p:tgtEl>
                                          <p:spTgt spid="911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p:bldP spid="91142"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pPr>
              <a:defRPr/>
            </a:pPr>
            <a:endParaRPr lang="en-US" altLang="zh-CN"/>
          </a:p>
          <a:p>
            <a:pPr>
              <a:defRPr/>
            </a:pPr>
            <a:fld id="{19FFCAA9-900F-41AA-AD40-70252638B78C}" type="slidenum">
              <a:rPr lang="en-US" altLang="zh-CN"/>
              <a:t>95</a:t>
            </a:fld>
            <a:endParaRPr lang="en-US" altLang="zh-CN"/>
          </a:p>
        </p:txBody>
      </p:sp>
      <p:sp>
        <p:nvSpPr>
          <p:cNvPr id="92164" name="Rectangle 2"/>
          <p:cNvSpPr>
            <a:spLocks noChangeArrowheads="1"/>
          </p:cNvSpPr>
          <p:nvPr/>
        </p:nvSpPr>
        <p:spPr bwMode="auto">
          <a:xfrm>
            <a:off x="542925" y="1268437"/>
            <a:ext cx="8278813" cy="23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503050405090304" pitchFamily="18" charset="0"/>
              </a:rPr>
              <a:t>Method 4: (The most optimized way)</a:t>
            </a:r>
          </a:p>
          <a:p>
            <a:r>
              <a:rPr kumimoji="1" lang="en-US" altLang="zh-CN" sz="2400" dirty="0">
                <a:solidFill>
                  <a:srgbClr val="FFFF00"/>
                </a:solidFill>
                <a:latin typeface="Times New Roman" panose="02020503050405090304" pitchFamily="18" charset="0"/>
              </a:rPr>
              <a:t>Analysis: </a:t>
            </a:r>
            <a:r>
              <a:rPr kumimoji="1" lang="zh-CN" altLang="en-US" sz="2400" dirty="0">
                <a:latin typeface="Times New Roman" panose="02020503050405090304" pitchFamily="18" charset="0"/>
              </a:rPr>
              <a:t>由 </a:t>
            </a:r>
            <a:r>
              <a:rPr kumimoji="1" lang="en-US" altLang="zh-CN" sz="2400" dirty="0" err="1">
                <a:latin typeface="Times New Roman" panose="02020503050405090304" pitchFamily="18" charset="0"/>
              </a:rPr>
              <a:t>x+y+z</a:t>
            </a:r>
            <a:r>
              <a:rPr kumimoji="1" lang="en-US" altLang="zh-CN" sz="2400" dirty="0">
                <a:latin typeface="Times New Roman" panose="02020503050405090304" pitchFamily="18" charset="0"/>
              </a:rPr>
              <a:t> = 100</a:t>
            </a:r>
            <a:r>
              <a:rPr kumimoji="1" lang="zh-CN" altLang="en-US" sz="2400" dirty="0">
                <a:latin typeface="Times New Roman" panose="02020503050405090304" pitchFamily="18" charset="0"/>
              </a:rPr>
              <a:t>和</a:t>
            </a:r>
            <a:r>
              <a:rPr kumimoji="1" lang="en-US" altLang="zh-CN" sz="2400" dirty="0">
                <a:latin typeface="Times New Roman" panose="02020503050405090304" pitchFamily="18" charset="0"/>
              </a:rPr>
              <a:t>5*</a:t>
            </a:r>
            <a:r>
              <a:rPr kumimoji="1" lang="en-US" altLang="zh-CN" sz="2400" dirty="0" err="1">
                <a:latin typeface="Times New Roman" panose="02020503050405090304" pitchFamily="18" charset="0"/>
              </a:rPr>
              <a:t>x+3</a:t>
            </a:r>
            <a:r>
              <a:rPr kumimoji="1" lang="en-US" altLang="zh-CN" sz="2400" dirty="0">
                <a:latin typeface="Times New Roman" panose="02020503050405090304" pitchFamily="18" charset="0"/>
              </a:rPr>
              <a:t>*</a:t>
            </a:r>
            <a:r>
              <a:rPr kumimoji="1" lang="en-US" altLang="zh-CN" sz="2400" dirty="0" err="1">
                <a:latin typeface="Times New Roman" panose="02020503050405090304" pitchFamily="18" charset="0"/>
              </a:rPr>
              <a:t>y+z</a:t>
            </a:r>
            <a:r>
              <a:rPr kumimoji="1" lang="en-US" altLang="zh-CN" sz="2400" dirty="0">
                <a:latin typeface="Times New Roman" panose="02020503050405090304" pitchFamily="18" charset="0"/>
              </a:rPr>
              <a:t>/3=100</a:t>
            </a:r>
            <a:r>
              <a:rPr kumimoji="1" lang="zh-CN" altLang="en-US" sz="2400" dirty="0">
                <a:latin typeface="Times New Roman" panose="02020503050405090304" pitchFamily="18" charset="0"/>
              </a:rPr>
              <a:t>可以合并为一个方程：</a:t>
            </a:r>
          </a:p>
          <a:p>
            <a:r>
              <a:rPr kumimoji="1" lang="zh-CN" altLang="en-US" sz="2400" dirty="0">
                <a:latin typeface="Times New Roman" panose="02020503050405090304" pitchFamily="18" charset="0"/>
              </a:rPr>
              <a:t>	</a:t>
            </a:r>
            <a:r>
              <a:rPr kumimoji="1" lang="en-US" altLang="zh-CN" sz="2400" dirty="0">
                <a:latin typeface="Times New Roman" panose="02020503050405090304" pitchFamily="18" charset="0"/>
              </a:rPr>
              <a:t>14*</a:t>
            </a:r>
            <a:r>
              <a:rPr kumimoji="1" lang="en-US" altLang="zh-CN" sz="2400" dirty="0" err="1">
                <a:latin typeface="Times New Roman" panose="02020503050405090304" pitchFamily="18" charset="0"/>
              </a:rPr>
              <a:t>x+8</a:t>
            </a:r>
            <a:r>
              <a:rPr kumimoji="1" lang="en-US" altLang="zh-CN" sz="2400" dirty="0">
                <a:latin typeface="Times New Roman" panose="02020503050405090304" pitchFamily="18" charset="0"/>
              </a:rPr>
              <a:t>*y = 200, </a:t>
            </a:r>
            <a:r>
              <a:rPr kumimoji="1" lang="zh-CN" altLang="en-US" sz="2400" dirty="0">
                <a:latin typeface="Times New Roman" panose="02020503050405090304" pitchFamily="18" charset="0"/>
              </a:rPr>
              <a:t>进一步简化为</a:t>
            </a:r>
            <a:r>
              <a:rPr kumimoji="1" lang="en-US" altLang="zh-CN" sz="2400" dirty="0">
                <a:latin typeface="Times New Roman" panose="02020503050405090304" pitchFamily="18" charset="0"/>
              </a:rPr>
              <a:t>: 7*</a:t>
            </a:r>
            <a:r>
              <a:rPr kumimoji="1" lang="en-US" altLang="zh-CN" sz="2400" dirty="0" err="1">
                <a:latin typeface="Times New Roman" panose="02020503050405090304" pitchFamily="18" charset="0"/>
              </a:rPr>
              <a:t>x+4</a:t>
            </a:r>
            <a:r>
              <a:rPr kumimoji="1" lang="en-US" altLang="zh-CN" sz="2400" dirty="0">
                <a:latin typeface="Times New Roman" panose="02020503050405090304" pitchFamily="18" charset="0"/>
              </a:rPr>
              <a:t>*y=100</a:t>
            </a:r>
          </a:p>
          <a:p>
            <a:r>
              <a:rPr kumimoji="1" lang="zh-CN" altLang="en-US" sz="2400" dirty="0">
                <a:latin typeface="Times New Roman" panose="02020503050405090304" pitchFamily="18" charset="0"/>
              </a:rPr>
              <a:t>从上面方程可见，</a:t>
            </a:r>
            <a:r>
              <a:rPr kumimoji="1" lang="en-US" altLang="zh-CN" sz="2400" dirty="0">
                <a:latin typeface="Times New Roman" panose="02020503050405090304" pitchFamily="18" charset="0"/>
              </a:rPr>
              <a:t>x</a:t>
            </a:r>
            <a:r>
              <a:rPr kumimoji="1" lang="zh-CN" altLang="en-US" sz="2400" dirty="0">
                <a:latin typeface="Times New Roman" panose="02020503050405090304" pitchFamily="18" charset="0"/>
              </a:rPr>
              <a:t>不超过</a:t>
            </a:r>
            <a:r>
              <a:rPr kumimoji="1" lang="en-US" altLang="zh-CN" sz="2400" dirty="0">
                <a:latin typeface="Times New Roman" panose="02020503050405090304" pitchFamily="18" charset="0"/>
              </a:rPr>
              <a:t>14</a:t>
            </a:r>
            <a:r>
              <a:rPr kumimoji="1" lang="zh-CN" altLang="en-US" sz="2400" dirty="0">
                <a:latin typeface="Times New Roman" panose="02020503050405090304" pitchFamily="18" charset="0"/>
              </a:rPr>
              <a:t>，并</a:t>
            </a:r>
            <a:r>
              <a:rPr kumimoji="1" lang="zh-CN" altLang="en-US" sz="2400" dirty="0">
                <a:solidFill>
                  <a:srgbClr val="FFFF00"/>
                </a:solidFill>
                <a:latin typeface="Times New Roman" panose="02020503050405090304" pitchFamily="18" charset="0"/>
              </a:rPr>
              <a:t>可以进一步判断</a:t>
            </a:r>
            <a:r>
              <a:rPr kumimoji="1" lang="en-US" altLang="zh-CN" sz="2400" dirty="0">
                <a:solidFill>
                  <a:srgbClr val="FFFF00"/>
                </a:solidFill>
                <a:latin typeface="Times New Roman" panose="02020503050405090304" pitchFamily="18" charset="0"/>
              </a:rPr>
              <a:t>x</a:t>
            </a:r>
            <a:r>
              <a:rPr kumimoji="1" lang="zh-CN" altLang="en-US" sz="2400" dirty="0">
                <a:solidFill>
                  <a:srgbClr val="FFFF00"/>
                </a:solidFill>
                <a:latin typeface="Times New Roman" panose="02020503050405090304" pitchFamily="18" charset="0"/>
              </a:rPr>
              <a:t>必为</a:t>
            </a:r>
            <a:r>
              <a:rPr kumimoji="1" lang="en-US" altLang="zh-CN" sz="2400" dirty="0">
                <a:solidFill>
                  <a:srgbClr val="FFFF00"/>
                </a:solidFill>
                <a:latin typeface="Times New Roman" panose="02020503050405090304" pitchFamily="18" charset="0"/>
              </a:rPr>
              <a:t>4</a:t>
            </a:r>
            <a:r>
              <a:rPr kumimoji="1" lang="zh-CN" altLang="en-US" sz="2400" dirty="0">
                <a:solidFill>
                  <a:srgbClr val="FFFF00"/>
                </a:solidFill>
                <a:latin typeface="Times New Roman" panose="02020503050405090304" pitchFamily="18" charset="0"/>
              </a:rPr>
              <a:t>的倍数</a:t>
            </a:r>
            <a:r>
              <a:rPr kumimoji="1" lang="zh-CN" altLang="en-US" sz="2400" dirty="0">
                <a:latin typeface="Times New Roman" panose="02020503050405090304" pitchFamily="18" charset="0"/>
              </a:rPr>
              <a:t>，于是有：</a:t>
            </a:r>
          </a:p>
        </p:txBody>
      </p:sp>
      <p:sp>
        <p:nvSpPr>
          <p:cNvPr id="92166" name="Rectangle 4"/>
          <p:cNvSpPr>
            <a:spLocks noChangeArrowheads="1"/>
          </p:cNvSpPr>
          <p:nvPr/>
        </p:nvSpPr>
        <p:spPr bwMode="auto">
          <a:xfrm>
            <a:off x="542925" y="3589362"/>
            <a:ext cx="7981950"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rgbClr val="FFFF00"/>
                </a:solidFill>
                <a:latin typeface="Times New Roman" panose="02020503050405090304" pitchFamily="18" charset="0"/>
              </a:rPr>
              <a:t>Implementation</a:t>
            </a:r>
            <a:r>
              <a:rPr kumimoji="1" lang="zh-CN" altLang="en-US" sz="2400">
                <a:solidFill>
                  <a:srgbClr val="FFFF00"/>
                </a:solidFill>
                <a:latin typeface="Times New Roman" panose="02020503050405090304" pitchFamily="18" charset="0"/>
              </a:rPr>
              <a:t>：</a:t>
            </a:r>
            <a:endParaRPr kumimoji="1" lang="zh-CN" altLang="en-US" sz="2400">
              <a:latin typeface="Times New Roman" panose="02020503050405090304" pitchFamily="18" charset="0"/>
            </a:endParaRPr>
          </a:p>
          <a:p>
            <a:r>
              <a:rPr lang="en-US" altLang="zh-CN" sz="2400">
                <a:latin typeface="Times New Roman" panose="02020503050405090304" pitchFamily="18" charset="0"/>
              </a:rPr>
              <a:t>fo</a:t>
            </a:r>
            <a:r>
              <a:rPr kumimoji="1" lang="en-US" altLang="zh-CN" sz="2400">
                <a:latin typeface="Times New Roman" panose="02020503050405090304" pitchFamily="18" charset="0"/>
              </a:rPr>
              <a:t>r (i=0; i&lt;=14; </a:t>
            </a:r>
            <a:r>
              <a:rPr kumimoji="1" lang="en-US" altLang="zh-CN" sz="2400">
                <a:solidFill>
                  <a:srgbClr val="FFFF00"/>
                </a:solidFill>
                <a:latin typeface="Times New Roman" panose="02020503050405090304" pitchFamily="18" charset="0"/>
              </a:rPr>
              <a:t>i+=4</a:t>
            </a:r>
            <a:r>
              <a:rPr kumimoji="1" lang="en-US" altLang="zh-CN" sz="2400">
                <a:latin typeface="Times New Roman" panose="02020503050405090304" pitchFamily="18" charset="0"/>
              </a:rPr>
              <a:t>)</a:t>
            </a:r>
            <a:br>
              <a:rPr kumimoji="1" lang="en-US" altLang="zh-CN" sz="2400">
                <a:latin typeface="Times New Roman" panose="02020503050405090304" pitchFamily="18" charset="0"/>
              </a:rPr>
            </a:br>
            <a:r>
              <a:rPr kumimoji="1" lang="en-US" altLang="zh-CN" sz="2400">
                <a:latin typeface="Times New Roman" panose="02020503050405090304" pitchFamily="18" charset="0"/>
              </a:rPr>
              <a:t>{	</a:t>
            </a:r>
          </a:p>
          <a:p>
            <a:r>
              <a:rPr kumimoji="1" lang="en-US" altLang="zh-CN" sz="2400">
                <a:latin typeface="Times New Roman" panose="02020503050405090304" pitchFamily="18" charset="0"/>
              </a:rPr>
              <a:t>	j = (100 –7*i)/4;</a:t>
            </a:r>
          </a:p>
          <a:p>
            <a:r>
              <a:rPr kumimoji="1" lang="en-US" altLang="zh-CN" sz="2400">
                <a:latin typeface="Times New Roman" panose="02020503050405090304" pitchFamily="18" charset="0"/>
              </a:rPr>
              <a:t>	k=100 – i – j;</a:t>
            </a:r>
          </a:p>
          <a:p>
            <a:r>
              <a:rPr kumimoji="1" lang="en-US" altLang="zh-CN" sz="2400">
                <a:latin typeface="Times New Roman" panose="02020503050405090304" pitchFamily="18" charset="0"/>
              </a:rPr>
              <a:t>	printf (“%d,%d,%d\n”, i, j, k);</a:t>
            </a:r>
          </a:p>
          <a:p>
            <a:r>
              <a:rPr kumimoji="1" lang="en-US" altLang="zh-CN" sz="2400">
                <a:latin typeface="Times New Roman" panose="02020503050405090304" pitchFamily="18" charset="0"/>
              </a:rPr>
              <a:t>}</a:t>
            </a:r>
          </a:p>
        </p:txBody>
      </p:sp>
      <p:sp>
        <p:nvSpPr>
          <p:cNvPr id="92167" name="Text Box 5"/>
          <p:cNvSpPr txBox="1">
            <a:spLocks noChangeArrowheads="1"/>
          </p:cNvSpPr>
          <p:nvPr/>
        </p:nvSpPr>
        <p:spPr bwMode="auto">
          <a:xfrm>
            <a:off x="5580112" y="4509120"/>
            <a:ext cx="14045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90204" pitchFamily="34" charset="0"/>
                <a:ea typeface="幼圆" panose="02010509060101010101" pitchFamily="49" charset="-122"/>
              </a:defRPr>
            </a:lvl1pPr>
            <a:lvl2pPr marL="742950" indent="-285750" eaLnBrk="0" hangingPunct="0">
              <a:defRPr>
                <a:solidFill>
                  <a:schemeClr val="tx1"/>
                </a:solidFill>
                <a:latin typeface="Arial" panose="020B0604020202090204" pitchFamily="34" charset="0"/>
                <a:ea typeface="幼圆" panose="02010509060101010101" pitchFamily="49" charset="-122"/>
              </a:defRPr>
            </a:lvl2pPr>
            <a:lvl3pPr marL="1143000" indent="-228600" eaLnBrk="0" hangingPunct="0">
              <a:defRPr>
                <a:solidFill>
                  <a:schemeClr val="tx1"/>
                </a:solidFill>
                <a:latin typeface="Arial" panose="020B0604020202090204" pitchFamily="34" charset="0"/>
                <a:ea typeface="幼圆" panose="02010509060101010101" pitchFamily="49" charset="-122"/>
              </a:defRPr>
            </a:lvl3pPr>
            <a:lvl4pPr marL="1600200" indent="-228600" eaLnBrk="0" hangingPunct="0">
              <a:defRPr>
                <a:solidFill>
                  <a:schemeClr val="tx1"/>
                </a:solidFill>
                <a:latin typeface="Arial" panose="020B0604020202090204" pitchFamily="34" charset="0"/>
                <a:ea typeface="幼圆" panose="02010509060101010101" pitchFamily="49" charset="-122"/>
              </a:defRPr>
            </a:lvl4pPr>
            <a:lvl5pPr marL="2057400" indent="-228600" eaLnBrk="0" hangingPunct="0">
              <a:defRPr>
                <a:solidFill>
                  <a:schemeClr val="tx1"/>
                </a:solidFill>
                <a:latin typeface="Arial" panose="020B060402020209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幼圆" panose="02010509060101010101" pitchFamily="49" charset="-122"/>
              </a:defRPr>
            </a:lvl9pPr>
          </a:lstStyle>
          <a:p>
            <a:pPr eaLnBrk="1" hangingPunct="1"/>
            <a:r>
              <a:rPr lang="en-US" altLang="zh-CN" sz="2800" b="1" dirty="0">
                <a:solidFill>
                  <a:srgbClr val="FFFF00"/>
                </a:solidFill>
              </a:rPr>
              <a:t>Cost: 4</a:t>
            </a:r>
          </a:p>
        </p:txBody>
      </p:sp>
      <p:sp>
        <p:nvSpPr>
          <p:cNvPr id="8" name="Rectangle 13"/>
          <p:cNvSpPr txBox="1">
            <a:spLocks noChangeArrowheads="1"/>
          </p:cNvSpPr>
          <p:nvPr/>
        </p:nvSpPr>
        <p:spPr>
          <a:xfrm>
            <a:off x="457200" y="277813"/>
            <a:ext cx="8229600" cy="1139825"/>
          </a:xfrm>
          <a:prstGeom prst="rect">
            <a:avLst/>
          </a:prstGeom>
        </p:spPr>
        <p:txBody>
          <a:bodyPr/>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a:lstStyle>
          <a:p>
            <a:pPr eaLnBrk="1" hangingPunct="1"/>
            <a:r>
              <a:rPr lang="en-US" altLang="zh-CN" dirty="0"/>
              <a:t>Solution 4</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anim calcmode="lin" valueType="num">
                                      <p:cBhvr>
                                        <p:cTn id="7" dur="500" fill="hold"/>
                                        <p:tgtEl>
                                          <p:spTgt spid="92167"/>
                                        </p:tgtEl>
                                        <p:attrNameLst>
                                          <p:attrName>ppt_w</p:attrName>
                                        </p:attrNameLst>
                                      </p:cBhvr>
                                      <p:tavLst>
                                        <p:tav tm="0">
                                          <p:val>
                                            <p:fltVal val="0"/>
                                          </p:val>
                                        </p:tav>
                                        <p:tav tm="100000">
                                          <p:val>
                                            <p:strVal val="#ppt_w"/>
                                          </p:val>
                                        </p:tav>
                                      </p:tavLst>
                                    </p:anim>
                                    <p:anim calcmode="lin" valueType="num">
                                      <p:cBhvr>
                                        <p:cTn id="8" dur="500" fill="hold"/>
                                        <p:tgtEl>
                                          <p:spTgt spid="92167"/>
                                        </p:tgtEl>
                                        <p:attrNameLst>
                                          <p:attrName>ppt_h</p:attrName>
                                        </p:attrNameLst>
                                      </p:cBhvr>
                                      <p:tavLst>
                                        <p:tav tm="0">
                                          <p:val>
                                            <p:fltVal val="0"/>
                                          </p:val>
                                        </p:tav>
                                        <p:tav tm="100000">
                                          <p:val>
                                            <p:strVal val="#ppt_h"/>
                                          </p:val>
                                        </p:tav>
                                      </p:tavLst>
                                    </p:anim>
                                    <p:animEffect transition="in" filter="fade">
                                      <p:cBhvr>
                                        <p:cTn id="9" dur="500"/>
                                        <p:tgtEl>
                                          <p:spTgt spid="92167"/>
                                        </p:tgtEl>
                                      </p:cBhvr>
                                    </p:animEffect>
                                  </p:childTnLst>
                                </p:cTn>
                              </p:par>
                            </p:childTnLst>
                          </p:cTn>
                        </p:par>
                        <p:par>
                          <p:cTn id="10" fill="hold">
                            <p:stCondLst>
                              <p:cond delay="500"/>
                            </p:stCondLst>
                            <p:childTnLst>
                              <p:par>
                                <p:cTn id="11" presetID="35" presetClass="emph" presetSubtype="0" repeatCount="3000" fill="hold" grpId="1" nodeType="afterEffect">
                                  <p:stCondLst>
                                    <p:cond delay="1000"/>
                                  </p:stCondLst>
                                  <p:childTnLst>
                                    <p:anim calcmode="discrete" valueType="str">
                                      <p:cBhvr>
                                        <p:cTn id="12" dur="1000" fill="hold"/>
                                        <p:tgtEl>
                                          <p:spTgt spid="921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p:bldP spid="92167"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a:defRPr/>
            </a:pPr>
            <a:endParaRPr lang="en-US" altLang="zh-CN"/>
          </a:p>
          <a:p>
            <a:pPr>
              <a:defRPr/>
            </a:pPr>
            <a:fld id="{EE1502C1-7FC1-40FA-8361-FC8B561BD189}" type="slidenum">
              <a:rPr lang="en-US" altLang="zh-CN"/>
              <a:t>96</a:t>
            </a:fld>
            <a:endParaRPr lang="en-US" altLang="zh-CN"/>
          </a:p>
        </p:txBody>
      </p:sp>
      <p:sp>
        <p:nvSpPr>
          <p:cNvPr id="93188" name="Rectangle 2"/>
          <p:cNvSpPr>
            <a:spLocks noChangeArrowheads="1"/>
          </p:cNvSpPr>
          <p:nvPr/>
        </p:nvSpPr>
        <p:spPr bwMode="auto">
          <a:xfrm>
            <a:off x="611188" y="1412776"/>
            <a:ext cx="8281987" cy="350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t>Loop times:</a:t>
            </a:r>
          </a:p>
          <a:p>
            <a:r>
              <a:rPr kumimoji="1" lang="en-US" altLang="zh-CN" sz="2800" dirty="0"/>
              <a:t>Method 1</a:t>
            </a:r>
            <a:r>
              <a:rPr kumimoji="1" lang="zh-CN" altLang="en-US" sz="2800" dirty="0"/>
              <a:t>：</a:t>
            </a:r>
            <a:r>
              <a:rPr kumimoji="1" lang="en-US" altLang="zh-CN" sz="2800" dirty="0"/>
              <a:t>100*100*100, one million</a:t>
            </a:r>
          </a:p>
          <a:p>
            <a:r>
              <a:rPr kumimoji="1" lang="en-US" altLang="zh-CN" sz="2800" dirty="0"/>
              <a:t>Method 2</a:t>
            </a:r>
            <a:r>
              <a:rPr kumimoji="1" lang="zh-CN" altLang="en-US" sz="2800" dirty="0"/>
              <a:t>：</a:t>
            </a:r>
            <a:r>
              <a:rPr kumimoji="1" lang="en-US" altLang="zh-CN" sz="2800" dirty="0"/>
              <a:t>100*100, ten thousand</a:t>
            </a:r>
          </a:p>
          <a:p>
            <a:r>
              <a:rPr kumimoji="1" lang="en-US" altLang="zh-CN" sz="2800" dirty="0"/>
              <a:t>Method 3</a:t>
            </a:r>
            <a:r>
              <a:rPr kumimoji="1" lang="zh-CN" altLang="en-US" sz="2800" dirty="0"/>
              <a:t>：</a:t>
            </a:r>
            <a:r>
              <a:rPr kumimoji="1" lang="en-US" altLang="zh-CN" sz="2800" dirty="0"/>
              <a:t>20*33, 660</a:t>
            </a:r>
          </a:p>
          <a:p>
            <a:r>
              <a:rPr kumimoji="1" lang="en-US" altLang="zh-CN" sz="2800" dirty="0"/>
              <a:t>Method 4</a:t>
            </a:r>
            <a:r>
              <a:rPr kumimoji="1" lang="zh-CN" altLang="en-US" sz="2800" dirty="0"/>
              <a:t>：</a:t>
            </a:r>
            <a:r>
              <a:rPr kumimoji="1" lang="en-US" altLang="zh-CN" sz="2800" dirty="0"/>
              <a:t>4</a:t>
            </a:r>
          </a:p>
          <a:p>
            <a:endParaRPr kumimoji="1" lang="en-US" altLang="zh-CN" sz="2800" dirty="0"/>
          </a:p>
          <a:p>
            <a:r>
              <a:rPr kumimoji="1" lang="en-US" altLang="zh-CN" sz="2800" dirty="0"/>
              <a:t>Remark: </a:t>
            </a:r>
            <a:r>
              <a:rPr kumimoji="1" lang="en-US" altLang="zh-CN" sz="2800" dirty="0">
                <a:solidFill>
                  <a:srgbClr val="FFFF00"/>
                </a:solidFill>
              </a:rPr>
              <a:t>The algorithm is important. Best algorithm, best efficiency.</a:t>
            </a:r>
          </a:p>
        </p:txBody>
      </p:sp>
      <p:sp>
        <p:nvSpPr>
          <p:cNvPr id="7" name="Rectangle 13"/>
          <p:cNvSpPr txBox="1">
            <a:spLocks noChangeArrowheads="1"/>
          </p:cNvSpPr>
          <p:nvPr/>
        </p:nvSpPr>
        <p:spPr>
          <a:xfrm>
            <a:off x="457200" y="277813"/>
            <a:ext cx="8229600" cy="1139825"/>
          </a:xfrm>
          <a:prstGeom prst="rect">
            <a:avLst/>
          </a:prstGeom>
        </p:spPr>
        <p:txBody>
          <a:bodyPr/>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2pPr>
            <a:lvl3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3pPr>
            <a:lvl4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4pPr>
            <a:lvl5pPr algn="ctr" rtl="0" eaLnBrk="0" fontAlgn="base" hangingPunct="0">
              <a:spcBef>
                <a:spcPct val="0"/>
              </a:spcBef>
              <a:spcAft>
                <a:spcPct val="0"/>
              </a:spcAft>
              <a:defRPr sz="4400">
                <a:solidFill>
                  <a:srgbClr val="FFFF00"/>
                </a:solidFill>
                <a:latin typeface="Arial" panose="020B060402020209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90204" pitchFamily="34" charset="0"/>
                <a:ea typeface="幼圆" panose="02010509060101010101" pitchFamily="49" charset="-122"/>
              </a:defRPr>
            </a:lvl9pPr>
          </a:lstStyle>
          <a:p>
            <a:pPr eaLnBrk="1" hangingPunct="1"/>
            <a:r>
              <a:rPr lang="en-US" altLang="zh-CN" dirty="0"/>
              <a:t>Result and Analysis</a:t>
            </a:r>
          </a:p>
          <a:p>
            <a:pPr eaLnBrk="1" hangingPunct="1"/>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a:defRPr/>
            </a:pPr>
            <a:endParaRPr lang="en-US" altLang="zh-CN"/>
          </a:p>
          <a:p>
            <a:pPr>
              <a:defRPr/>
            </a:pPr>
            <a:fld id="{18337964-07AD-4507-9383-60C8E3ABDEDC}" type="slidenum">
              <a:rPr lang="en-US" altLang="zh-CN"/>
              <a:t>97</a:t>
            </a:fld>
            <a:endParaRPr lang="en-US" altLang="zh-CN"/>
          </a:p>
        </p:txBody>
      </p:sp>
      <p:sp>
        <p:nvSpPr>
          <p:cNvPr id="69636" name="Rectangle 1030"/>
          <p:cNvSpPr>
            <a:spLocks noChangeArrowheads="1"/>
          </p:cNvSpPr>
          <p:nvPr/>
        </p:nvSpPr>
        <p:spPr bwMode="auto">
          <a:xfrm>
            <a:off x="455613" y="365125"/>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dirty="0">
                <a:solidFill>
                  <a:srgbClr val="FFFF00"/>
                </a:solidFill>
                <a:latin typeface="Helvetica" pitchFamily="34" charset="0"/>
              </a:rPr>
              <a:t>How to measure the efficiency?</a:t>
            </a:r>
          </a:p>
        </p:txBody>
      </p:sp>
      <p:sp>
        <p:nvSpPr>
          <p:cNvPr id="2" name="文本框 1"/>
          <p:cNvSpPr txBox="1"/>
          <p:nvPr/>
        </p:nvSpPr>
        <p:spPr>
          <a:xfrm>
            <a:off x="728345" y="1873567"/>
            <a:ext cx="7680960" cy="1969770"/>
          </a:xfrm>
          <a:prstGeom prst="rect">
            <a:avLst/>
          </a:prstGeom>
          <a:noFill/>
        </p:spPr>
        <p:txBody>
          <a:bodyPr wrap="square" rtlCol="0">
            <a:spAutoFit/>
          </a:bodyPr>
          <a:lstStyle/>
          <a:p>
            <a:r>
              <a:rPr lang="en-US" altLang="zh-CN" sz="2800" b="1" dirty="0">
                <a:solidFill>
                  <a:schemeClr val="bg1">
                    <a:lumMod val="50000"/>
                    <a:lumOff val="50000"/>
                  </a:schemeClr>
                </a:solidFill>
              </a:rPr>
              <a:t>Time Complexity Analysis: </a:t>
            </a:r>
          </a:p>
          <a:p>
            <a:r>
              <a:rPr lang="zh-CN" altLang="en-US" sz="2800" b="1" dirty="0">
                <a:solidFill>
                  <a:schemeClr val="bg1">
                    <a:lumMod val="50000"/>
                    <a:lumOff val="50000"/>
                  </a:schemeClr>
                </a:solidFill>
              </a:rPr>
              <a:t>算法中所有语句运行时间的总和</a:t>
            </a:r>
          </a:p>
          <a:p>
            <a:pPr eaLnBrk="1" latinLnBrk="0" hangingPunct="1">
              <a:spcBef>
                <a:spcPts val="1200"/>
              </a:spcBef>
            </a:pPr>
            <a:r>
              <a:rPr lang="en-US" altLang="zh-CN" sz="2800" b="1" dirty="0">
                <a:solidFill>
                  <a:srgbClr val="FFFF00"/>
                </a:solidFill>
              </a:rPr>
              <a:t>Space </a:t>
            </a:r>
            <a:r>
              <a:rPr lang="en-US" altLang="zh-CN" sz="2800" b="1" dirty="0">
                <a:solidFill>
                  <a:srgbClr val="FFFF00"/>
                </a:solidFill>
                <a:sym typeface="+mn-ea"/>
              </a:rPr>
              <a:t>Complexity </a:t>
            </a:r>
            <a:r>
              <a:rPr lang="en-US" altLang="zh-CN" sz="2800" b="1" dirty="0">
                <a:sym typeface="+mn-ea"/>
              </a:rPr>
              <a:t>Analysis: </a:t>
            </a:r>
          </a:p>
          <a:p>
            <a:r>
              <a:rPr lang="zh-CN" altLang="en-US" sz="2800" b="1" dirty="0">
                <a:sym typeface="+mn-ea"/>
              </a:rPr>
              <a:t>算法运行过程中实际占用的辅助空间总和</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a:defRPr/>
            </a:pPr>
            <a:endParaRPr lang="en-US" altLang="zh-CN"/>
          </a:p>
          <a:p>
            <a:pPr>
              <a:defRPr/>
            </a:pPr>
            <a:fld id="{18337964-07AD-4507-9383-60C8E3ABDEDC}" type="slidenum">
              <a:rPr lang="en-US" altLang="zh-CN"/>
              <a:t>98</a:t>
            </a:fld>
            <a:endParaRPr lang="en-US" altLang="zh-CN"/>
          </a:p>
        </p:txBody>
      </p:sp>
      <p:sp>
        <p:nvSpPr>
          <p:cNvPr id="69636" name="Rectangle 1030"/>
          <p:cNvSpPr>
            <a:spLocks noChangeArrowheads="1"/>
          </p:cNvSpPr>
          <p:nvPr/>
        </p:nvSpPr>
        <p:spPr bwMode="auto">
          <a:xfrm>
            <a:off x="455613" y="365125"/>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dirty="0">
                <a:solidFill>
                  <a:srgbClr val="FFFF00"/>
                </a:solidFill>
                <a:latin typeface="Helvetica" pitchFamily="34" charset="0"/>
              </a:rPr>
              <a:t>Example</a:t>
            </a:r>
          </a:p>
        </p:txBody>
      </p:sp>
      <p:sp>
        <p:nvSpPr>
          <p:cNvPr id="69637" name="Rectangle 1031"/>
          <p:cNvSpPr>
            <a:spLocks noChangeArrowheads="1"/>
          </p:cNvSpPr>
          <p:nvPr/>
        </p:nvSpPr>
        <p:spPr bwMode="auto">
          <a:xfrm>
            <a:off x="455930" y="1598930"/>
            <a:ext cx="8226425" cy="729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nSpc>
                <a:spcPct val="70000"/>
              </a:lnSpc>
              <a:spcBef>
                <a:spcPct val="20000"/>
              </a:spcBef>
              <a:buClr>
                <a:schemeClr val="tx1"/>
              </a:buClr>
              <a:buSzPct val="75000"/>
            </a:pPr>
            <a:r>
              <a:rPr lang="zh-CN" altLang="en-US" sz="2800" dirty="0">
                <a:latin typeface="Helvetica" pitchFamily="34" charset="0"/>
              </a:rPr>
              <a:t>问题：将一维数组</a:t>
            </a:r>
            <a:r>
              <a:rPr lang="en-US" altLang="zh-CN" sz="2800" dirty="0">
                <a:latin typeface="Helvetica" pitchFamily="34" charset="0"/>
              </a:rPr>
              <a:t>a</a:t>
            </a:r>
            <a:r>
              <a:rPr lang="zh-CN" altLang="en-US" sz="2800" dirty="0">
                <a:latin typeface="Helvetica" pitchFamily="34" charset="0"/>
              </a:rPr>
              <a:t>中的</a:t>
            </a:r>
            <a:r>
              <a:rPr lang="en-US" altLang="zh-CN" sz="2800" dirty="0">
                <a:latin typeface="Helvetica" pitchFamily="34" charset="0"/>
              </a:rPr>
              <a:t>n</a:t>
            </a:r>
            <a:r>
              <a:rPr lang="zh-CN" altLang="en-US" sz="2800" dirty="0">
                <a:latin typeface="Helvetica" pitchFamily="34" charset="0"/>
              </a:rPr>
              <a:t>个数据逆序放到原数组中</a:t>
            </a:r>
            <a:endParaRPr lang="en-US" altLang="zh-CN" sz="2800" dirty="0">
              <a:latin typeface="Helvetica" pitchFamily="34" charset="0"/>
            </a:endParaRPr>
          </a:p>
          <a:p>
            <a:pPr marL="609600" indent="-609600">
              <a:lnSpc>
                <a:spcPct val="10000"/>
              </a:lnSpc>
              <a:spcBef>
                <a:spcPct val="20000"/>
              </a:spcBef>
              <a:buClr>
                <a:schemeClr val="tx1"/>
              </a:buClr>
              <a:buSzPct val="75000"/>
              <a:buFontTx/>
              <a:buChar char="•"/>
            </a:pPr>
            <a:endParaRPr lang="en-US" altLang="zh-CN" sz="2800" dirty="0">
              <a:latin typeface="Helvetica" pitchFamily="34" charset="0"/>
            </a:endParaRPr>
          </a:p>
        </p:txBody>
      </p:sp>
      <p:sp>
        <p:nvSpPr>
          <p:cNvPr id="6" name="文本框 5"/>
          <p:cNvSpPr txBox="1"/>
          <p:nvPr/>
        </p:nvSpPr>
        <p:spPr>
          <a:xfrm>
            <a:off x="539750" y="2493010"/>
            <a:ext cx="2658745" cy="2306955"/>
          </a:xfrm>
          <a:prstGeom prst="rect">
            <a:avLst/>
          </a:prstGeom>
          <a:noFill/>
        </p:spPr>
        <p:txBody>
          <a:bodyPr wrap="square" rtlCol="0">
            <a:spAutoFit/>
          </a:bodyPr>
          <a:lstStyle/>
          <a:p>
            <a:r>
              <a:rPr lang="zh-CN" altLang="en-US" sz="2400" b="1"/>
              <a:t>算法</a:t>
            </a:r>
            <a:r>
              <a:rPr lang="en-US" altLang="zh-CN" sz="2400" b="1"/>
              <a:t>1</a:t>
            </a:r>
          </a:p>
          <a:p>
            <a:endParaRPr lang="en-US" altLang="zh-CN" sz="2400"/>
          </a:p>
          <a:p>
            <a:r>
              <a:rPr lang="en-US" altLang="zh-CN" sz="2400"/>
              <a:t>for (i=0; i&lt;n; i++)</a:t>
            </a:r>
          </a:p>
          <a:p>
            <a:r>
              <a:rPr lang="en-US" altLang="zh-CN" sz="2400"/>
              <a:t>    b[i]=a[n-i-1];</a:t>
            </a:r>
          </a:p>
          <a:p>
            <a:r>
              <a:rPr lang="en-US" altLang="zh-CN" sz="2400"/>
              <a:t>for (i=0; i&lt;n; i++)</a:t>
            </a:r>
          </a:p>
          <a:p>
            <a:r>
              <a:rPr lang="en-US" altLang="zh-CN" sz="2400"/>
              <a:t>    a[i]=b[i]</a:t>
            </a:r>
          </a:p>
        </p:txBody>
      </p:sp>
      <p:sp>
        <p:nvSpPr>
          <p:cNvPr id="7" name="文本框 6"/>
          <p:cNvSpPr txBox="1"/>
          <p:nvPr/>
        </p:nvSpPr>
        <p:spPr>
          <a:xfrm>
            <a:off x="4500245" y="2493010"/>
            <a:ext cx="2658745" cy="2676525"/>
          </a:xfrm>
          <a:prstGeom prst="rect">
            <a:avLst/>
          </a:prstGeom>
          <a:noFill/>
        </p:spPr>
        <p:txBody>
          <a:bodyPr wrap="square" rtlCol="0">
            <a:spAutoFit/>
          </a:bodyPr>
          <a:lstStyle/>
          <a:p>
            <a:r>
              <a:rPr lang="zh-CN" altLang="en-US" sz="2400" b="1"/>
              <a:t>算法</a:t>
            </a:r>
            <a:r>
              <a:rPr lang="en-US" altLang="zh-CN" sz="2400" b="1"/>
              <a:t>2</a:t>
            </a:r>
          </a:p>
          <a:p>
            <a:endParaRPr lang="en-US" altLang="zh-CN" sz="2400"/>
          </a:p>
          <a:p>
            <a:r>
              <a:rPr lang="en-US" altLang="zh-CN" sz="2400"/>
              <a:t>for (i=0; i&lt;n/2; i++)</a:t>
            </a:r>
          </a:p>
          <a:p>
            <a:r>
              <a:rPr lang="en-US" altLang="zh-CN" sz="2400"/>
              <a:t>{</a:t>
            </a:r>
          </a:p>
          <a:p>
            <a:r>
              <a:rPr lang="en-US" altLang="zh-CN" sz="2400"/>
              <a:t>    t=a[i];</a:t>
            </a:r>
          </a:p>
          <a:p>
            <a:r>
              <a:rPr lang="en-US" altLang="zh-CN" sz="2400">
                <a:sym typeface="+mn-ea"/>
              </a:rPr>
              <a:t>    a[i]=a[n-i-1];</a:t>
            </a:r>
            <a:endParaRPr lang="en-US" altLang="zh-CN" sz="2400"/>
          </a:p>
          <a:p>
            <a:r>
              <a:rPr lang="en-US" altLang="zh-CN" sz="2400"/>
              <a:t>    </a:t>
            </a:r>
            <a:r>
              <a:rPr lang="en-US" altLang="zh-CN" sz="2400">
                <a:sym typeface="+mn-ea"/>
              </a:rPr>
              <a:t>a[n-i-1]=t;</a:t>
            </a:r>
            <a:endParaRPr lang="en-US" altLang="zh-CN" sz="2400"/>
          </a:p>
        </p:txBody>
      </p:sp>
      <p:sp>
        <p:nvSpPr>
          <p:cNvPr id="8" name="文本框 7"/>
          <p:cNvSpPr txBox="1"/>
          <p:nvPr/>
        </p:nvSpPr>
        <p:spPr>
          <a:xfrm>
            <a:off x="539750" y="5254306"/>
            <a:ext cx="2585085" cy="461665"/>
          </a:xfrm>
          <a:prstGeom prst="rect">
            <a:avLst/>
          </a:prstGeom>
          <a:noFill/>
        </p:spPr>
        <p:txBody>
          <a:bodyPr wrap="square" rtlCol="0">
            <a:spAutoFit/>
          </a:bodyPr>
          <a:lstStyle/>
          <a:p>
            <a:r>
              <a:rPr lang="zh-CN" altLang="en-US" sz="2400" b="1" dirty="0">
                <a:solidFill>
                  <a:schemeClr val="accent1">
                    <a:lumMod val="60000"/>
                    <a:lumOff val="40000"/>
                  </a:schemeClr>
                </a:solidFill>
              </a:rPr>
              <a:t>空间复杂度：</a:t>
            </a:r>
            <a:r>
              <a:rPr lang="en-US" altLang="zh-CN" sz="2400" b="1" dirty="0">
                <a:solidFill>
                  <a:schemeClr val="accent1">
                    <a:lumMod val="60000"/>
                    <a:lumOff val="40000"/>
                  </a:schemeClr>
                </a:solidFill>
              </a:rPr>
              <a:t>O(n)</a:t>
            </a:r>
          </a:p>
        </p:txBody>
      </p:sp>
      <p:sp>
        <p:nvSpPr>
          <p:cNvPr id="9" name="文本框 8"/>
          <p:cNvSpPr txBox="1"/>
          <p:nvPr/>
        </p:nvSpPr>
        <p:spPr>
          <a:xfrm>
            <a:off x="4500245" y="5229225"/>
            <a:ext cx="3284855" cy="460375"/>
          </a:xfrm>
          <a:prstGeom prst="rect">
            <a:avLst/>
          </a:prstGeom>
          <a:noFill/>
        </p:spPr>
        <p:txBody>
          <a:bodyPr wrap="square" rtlCol="0">
            <a:spAutoFit/>
          </a:bodyPr>
          <a:lstStyle/>
          <a:p>
            <a:r>
              <a:rPr lang="zh-CN" altLang="en-US" sz="2400" b="1" dirty="0">
                <a:solidFill>
                  <a:schemeClr val="accent1">
                    <a:lumMod val="60000"/>
                    <a:lumOff val="40000"/>
                  </a:schemeClr>
                </a:solidFill>
              </a:rPr>
              <a:t>空间复杂度：</a:t>
            </a:r>
            <a:r>
              <a:rPr lang="en-US" altLang="zh-CN" sz="2400" b="1" dirty="0">
                <a:solidFill>
                  <a:schemeClr val="accent1">
                    <a:lumMod val="60000"/>
                    <a:lumOff val="40000"/>
                  </a:schemeClr>
                </a:solidFill>
              </a:rPr>
              <a:t>O(1)</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endParaRPr lang="en-US" altLang="zh-CN"/>
          </a:p>
          <a:p>
            <a:pPr>
              <a:defRPr/>
            </a:pPr>
            <a:fld id="{C79A49FB-31CC-4C56-944E-D3BEEFE36878}" type="slidenum">
              <a:rPr lang="en-US" altLang="zh-CN"/>
              <a:t>99</a:t>
            </a:fld>
            <a:endParaRPr lang="en-US" altLang="zh-CN"/>
          </a:p>
        </p:txBody>
      </p:sp>
      <p:sp>
        <p:nvSpPr>
          <p:cNvPr id="12292" name="Rectangle 3"/>
          <p:cNvSpPr>
            <a:spLocks noGrp="1" noChangeArrowheads="1"/>
          </p:cNvSpPr>
          <p:nvPr>
            <p:ph type="title"/>
          </p:nvPr>
        </p:nvSpPr>
        <p:spPr/>
        <p:txBody>
          <a:bodyPr/>
          <a:lstStyle/>
          <a:p>
            <a:pPr eaLnBrk="1" hangingPunct="1"/>
            <a:r>
              <a:rPr lang="en-US" altLang="zh-CN"/>
              <a:t>Contents</a:t>
            </a:r>
          </a:p>
        </p:txBody>
      </p:sp>
      <p:sp>
        <p:nvSpPr>
          <p:cNvPr id="12293" name="Rectangle 5"/>
          <p:cNvSpPr>
            <a:spLocks noGrp="1" noChangeArrowheads="1"/>
          </p:cNvSpPr>
          <p:nvPr>
            <p:ph type="body" idx="1"/>
          </p:nvPr>
        </p:nvSpPr>
        <p:spPr/>
        <p:txBody>
          <a:bodyPr/>
          <a:lstStyle/>
          <a:p>
            <a:pPr eaLnBrk="1" hangingPunct="1">
              <a:lnSpc>
                <a:spcPct val="90000"/>
              </a:lnSpc>
            </a:pPr>
            <a:r>
              <a:rPr lang="en-US" altLang="zh-CN" dirty="0">
                <a:latin typeface="Arial" panose="020B0604020202090204" pitchFamily="34" charset="0"/>
              </a:rPr>
              <a:t>1.1 Data Structure</a:t>
            </a:r>
          </a:p>
          <a:p>
            <a:pPr eaLnBrk="1" hangingPunct="1">
              <a:lnSpc>
                <a:spcPct val="90000"/>
              </a:lnSpc>
            </a:pPr>
            <a:r>
              <a:rPr lang="en-US" altLang="zh-CN" dirty="0">
                <a:latin typeface="Arial" panose="020B0604020202090204" pitchFamily="34" charset="0"/>
              </a:rPr>
              <a:t>1.2 Abstract Data Type (ADT) </a:t>
            </a:r>
          </a:p>
          <a:p>
            <a:pPr eaLnBrk="1" hangingPunct="1">
              <a:lnSpc>
                <a:spcPct val="90000"/>
              </a:lnSpc>
            </a:pPr>
            <a:r>
              <a:rPr lang="en-US" altLang="zh-CN" dirty="0">
                <a:latin typeface="Arial" panose="020B0604020202090204" pitchFamily="34" charset="0"/>
              </a:rPr>
              <a:t>1.3 Problem Solving</a:t>
            </a:r>
          </a:p>
          <a:p>
            <a:pPr eaLnBrk="1" hangingPunct="1">
              <a:lnSpc>
                <a:spcPct val="90000"/>
              </a:lnSpc>
            </a:pPr>
            <a:r>
              <a:rPr lang="en-US" altLang="zh-CN" dirty="0">
                <a:latin typeface="Arial" panose="020B0604020202090204" pitchFamily="34" charset="0"/>
                <a:sym typeface="+mn-ea"/>
              </a:rPr>
              <a:t>1.4 Algorithm Efficiency Analysis</a:t>
            </a:r>
            <a:endParaRPr lang="en-US" altLang="zh-CN" dirty="0">
              <a:latin typeface="Arial" panose="020B0604020202090204" pitchFamily="34" charset="0"/>
            </a:endParaRPr>
          </a:p>
          <a:p>
            <a:pPr eaLnBrk="1" hangingPunct="1">
              <a:lnSpc>
                <a:spcPct val="90000"/>
              </a:lnSpc>
            </a:pPr>
            <a:r>
              <a:rPr lang="en-US" altLang="zh-CN" dirty="0">
                <a:solidFill>
                  <a:srgbClr val="FFFF00"/>
                </a:solidFill>
                <a:latin typeface="Arial" panose="020B0604020202090204" pitchFamily="34" charset="0"/>
              </a:rPr>
              <a:t>Reviews of C language</a:t>
            </a:r>
          </a:p>
          <a:p>
            <a:pPr eaLnBrk="1" hangingPunct="1">
              <a:lnSpc>
                <a:spcPct val="90000"/>
              </a:lnSpc>
            </a:pPr>
            <a:r>
              <a:rPr lang="en-US" altLang="zh-CN" dirty="0">
                <a:latin typeface="Arial" panose="020B0604020202090204" pitchFamily="34" charset="0"/>
              </a:rPr>
              <a:t>Conclusion</a:t>
            </a:r>
          </a:p>
        </p:txBody>
      </p:sp>
      <p:sp>
        <p:nvSpPr>
          <p:cNvPr id="2" name="三角形 1"/>
          <p:cNvSpPr/>
          <p:nvPr/>
        </p:nvSpPr>
        <p:spPr bwMode="auto">
          <a:xfrm>
            <a:off x="4355976" y="1772816"/>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7" name="三角形 6"/>
          <p:cNvSpPr/>
          <p:nvPr/>
        </p:nvSpPr>
        <p:spPr bwMode="auto">
          <a:xfrm>
            <a:off x="6409184" y="2276872"/>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8" name="三角形 7"/>
          <p:cNvSpPr/>
          <p:nvPr/>
        </p:nvSpPr>
        <p:spPr bwMode="auto">
          <a:xfrm>
            <a:off x="6876256" y="2275125"/>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9" name="三角形 8"/>
          <p:cNvSpPr/>
          <p:nvPr/>
        </p:nvSpPr>
        <p:spPr bwMode="auto">
          <a:xfrm>
            <a:off x="6876256" y="3356992"/>
            <a:ext cx="288032" cy="216024"/>
          </a:xfrm>
          <a:prstGeom prst="triangle">
            <a:avLst/>
          </a:prstGeom>
          <a:solidFill>
            <a:srgbClr val="FFFF00"/>
          </a:solidFill>
          <a:ln w="9525" cap="flat" cmpd="sng" algn="ctr">
            <a:solidFill>
              <a:srgbClr val="FFFF00"/>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Tree>
  </p:cSld>
  <p:clrMapOvr>
    <a:masterClrMapping/>
  </p:clrMapOvr>
</p:sld>
</file>

<file path=ppt/theme/theme1.xml><?xml version="1.0" encoding="utf-8"?>
<a:theme xmlns:a="http://schemas.openxmlformats.org/drawingml/2006/main" name="Orbit">
  <a:themeElements>
    <a:clrScheme name="Orbit 10">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00FFCC"/>
      </a:hlink>
      <a:folHlink>
        <a:srgbClr val="FFCC66"/>
      </a:folHlink>
    </a:clrScheme>
    <a:fontScheme name="Orbit">
      <a:majorFont>
        <a:latin typeface="Arial"/>
        <a:ea typeface="幼圆"/>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幼圆" panose="02010509060101010101" pitchFamily="49" charset="-122"/>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
      <a:clrScheme name="Orbit 10">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00FFCC"/>
        </a:hlink>
        <a:folHlink>
          <a:srgbClr val="FFCC66"/>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55</TotalTime>
  <Words>6888</Words>
  <Application>Microsoft Office PowerPoint</Application>
  <PresentationFormat>全屏显示(4:3)</PresentationFormat>
  <Paragraphs>1134</Paragraphs>
  <Slides>101</Slides>
  <Notes>35</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101</vt:i4>
      </vt:variant>
    </vt:vector>
  </HeadingPairs>
  <TitlesOfParts>
    <vt:vector size="116" baseType="lpstr">
      <vt:lpstr>-apple-system</vt:lpstr>
      <vt:lpstr>幼圆</vt:lpstr>
      <vt:lpstr>Arial</vt:lpstr>
      <vt:lpstr>Arial Bold</vt:lpstr>
      <vt:lpstr>Cambria Math</vt:lpstr>
      <vt:lpstr>Courier New</vt:lpstr>
      <vt:lpstr>Helvetica</vt:lpstr>
      <vt:lpstr>Impact</vt:lpstr>
      <vt:lpstr>Times New Roman</vt:lpstr>
      <vt:lpstr>Wingdings</vt:lpstr>
      <vt:lpstr>Orbit</vt:lpstr>
      <vt:lpstr>Visio</vt:lpstr>
      <vt:lpstr>文档</vt:lpstr>
      <vt:lpstr>VISIO</vt:lpstr>
      <vt:lpstr>图片</vt:lpstr>
      <vt:lpstr>Chapter 01 Introduction 第一章 绪论</vt:lpstr>
      <vt:lpstr>A good example</vt:lpstr>
      <vt:lpstr>A good example</vt:lpstr>
      <vt:lpstr>PowerPoint 演示文稿</vt:lpstr>
      <vt:lpstr>PowerPoint 演示文稿</vt:lpstr>
      <vt:lpstr>Contents</vt:lpstr>
      <vt:lpstr>Definitions &amp; notations</vt:lpstr>
      <vt:lpstr>Concepts and Notations</vt:lpstr>
      <vt:lpstr>Concepts and Notations</vt:lpstr>
      <vt:lpstr>PowerPoint 演示文稿</vt:lpstr>
      <vt:lpstr>PowerPoint 演示文稿</vt:lpstr>
      <vt:lpstr>PowerPoint 演示文稿</vt:lpstr>
      <vt:lpstr>Definitions &amp; notations</vt:lpstr>
      <vt:lpstr>Concepts and Notations</vt:lpstr>
      <vt:lpstr>Examples</vt:lpstr>
      <vt:lpstr>Examples</vt:lpstr>
      <vt:lpstr>Examples</vt:lpstr>
      <vt:lpstr>Examples</vt:lpstr>
      <vt:lpstr>Basic relationship between elements</vt:lpstr>
      <vt:lpstr>Basic relationship between elements</vt:lpstr>
      <vt:lpstr>Basic relationship between elements</vt:lpstr>
      <vt:lpstr>Basic relationship between elements</vt:lpstr>
      <vt:lpstr>Main structures learned in this course (本课程涉及的主要结构)</vt:lpstr>
      <vt:lpstr>Basic relationship between elements</vt:lpstr>
      <vt:lpstr>Basic relationship between elements</vt:lpstr>
      <vt:lpstr>PowerPoint 演示文稿</vt:lpstr>
      <vt:lpstr>Basic relationship between elements</vt:lpstr>
      <vt:lpstr>Basic relationship between elements</vt:lpstr>
      <vt:lpstr>PowerPoint 演示文稿</vt:lpstr>
      <vt:lpstr>Definitions &amp; notations</vt:lpstr>
      <vt:lpstr>Contents</vt:lpstr>
      <vt:lpstr>Abstract data type (ADT) 抽象数据类型</vt:lpstr>
      <vt:lpstr>Definitions &amp; notations</vt:lpstr>
      <vt:lpstr>PowerPoint 演示文稿</vt:lpstr>
      <vt:lpstr>Operations (操作)</vt:lpstr>
      <vt:lpstr>Operations (操作)</vt:lpstr>
      <vt:lpstr>Operations (操作)</vt:lpstr>
      <vt:lpstr>Operations (操作)</vt:lpstr>
      <vt:lpstr>Operations (操作)</vt:lpstr>
      <vt:lpstr>Operations (操作)</vt:lpstr>
      <vt:lpstr>Operations (操作)</vt:lpstr>
      <vt:lpstr>PowerPoint 演示文稿</vt:lpstr>
      <vt:lpstr>PowerPoint 演示文稿</vt:lpstr>
      <vt:lpstr>Example of ADT</vt:lpstr>
      <vt:lpstr>PowerPoint 演示文稿</vt:lpstr>
      <vt:lpstr>PowerPoint 演示文稿</vt:lpstr>
      <vt:lpstr>Logical vs Physical Form</vt:lpstr>
      <vt:lpstr>PowerPoint 演示文稿</vt:lpstr>
      <vt:lpstr>C description of Complex number ADT</vt:lpstr>
      <vt:lpstr>C description of Complex number ADT</vt:lpstr>
      <vt:lpstr>PowerPoint 演示文稿</vt:lpstr>
      <vt:lpstr>Contents</vt:lpstr>
      <vt:lpstr>1.3 Problem solving (问题求解)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for problem solving</vt:lpstr>
      <vt:lpstr>(1) Problem analysis</vt:lpstr>
      <vt:lpstr>PowerPoint 演示文稿</vt:lpstr>
      <vt:lpstr>PowerPoint 演示文稿</vt:lpstr>
      <vt:lpstr>PowerPoint 演示文稿</vt:lpstr>
      <vt:lpstr>Contents</vt:lpstr>
      <vt:lpstr>1.4 Algorithm efficiency analysis</vt:lpstr>
      <vt:lpstr>PowerPoint 演示文稿</vt:lpstr>
      <vt:lpstr>PowerPoint 演示文稿</vt:lpstr>
      <vt:lpstr>算法时间效率的度量</vt:lpstr>
      <vt:lpstr>PowerPoint 演示文稿</vt:lpstr>
      <vt:lpstr>PowerPoint 演示文稿</vt:lpstr>
      <vt:lpstr>Growth Rate Graph</vt:lpstr>
      <vt:lpstr>PowerPoint 演示文稿</vt:lpstr>
      <vt:lpstr>PowerPoint 演示文稿</vt:lpstr>
      <vt:lpstr>PowerPoint 演示文稿</vt:lpstr>
      <vt:lpstr>Rules (规则)</vt:lpstr>
      <vt:lpstr>Rules (规则)</vt:lpstr>
      <vt:lpstr>Rules (规则)</vt:lpstr>
      <vt:lpstr>PowerPoint 演示文稿</vt:lpstr>
      <vt:lpstr>PowerPoint 演示文稿</vt:lpstr>
      <vt:lpstr>Thinking: Big-Omega</vt:lpstr>
      <vt:lpstr>PowerPoint 演示文稿</vt:lpstr>
      <vt:lpstr>Running Time Examples (1)</vt:lpstr>
      <vt:lpstr>Running Time Examples (2)</vt:lpstr>
      <vt:lpstr>Running Time Examples (3)</vt:lpstr>
      <vt:lpstr>Running Time Examples (4)</vt:lpstr>
      <vt:lpstr>Example: Multiplication of two matrixes </vt:lpstr>
      <vt:lpstr>Tips: factors for algorithm complexity (对算法复杂度影响的因素)</vt:lpstr>
      <vt:lpstr>Example: 100 dollars for 100 chickens (百钱买百鸡问题)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Contents</vt:lpstr>
      <vt:lpstr>Review of C programming language  (C语言知识回顾)</vt:lpstr>
      <vt:lpstr>Conclusion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QWang</dc:creator>
  <cp:lastModifiedBy>Office</cp:lastModifiedBy>
  <cp:revision>988</cp:revision>
  <dcterms:created xsi:type="dcterms:W3CDTF">2022-01-13T12:07:58Z</dcterms:created>
  <dcterms:modified xsi:type="dcterms:W3CDTF">2023-03-08T05:15:15Z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2052-2.8.1.4649</vt:lpwstr>
  </property>
</Properties>
</file>