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39"/>
  </p:handoutMasterIdLst>
  <p:sldIdLst>
    <p:sldId id="256" r:id="rId4"/>
    <p:sldId id="358" r:id="rId6"/>
    <p:sldId id="322" r:id="rId7"/>
    <p:sldId id="257" r:id="rId8"/>
    <p:sldId id="835" r:id="rId9"/>
    <p:sldId id="610" r:id="rId10"/>
    <p:sldId id="258" r:id="rId11"/>
    <p:sldId id="836" r:id="rId12"/>
    <p:sldId id="375" r:id="rId13"/>
    <p:sldId id="395" r:id="rId14"/>
    <p:sldId id="400" r:id="rId15"/>
    <p:sldId id="396" r:id="rId16"/>
    <p:sldId id="260" r:id="rId17"/>
    <p:sldId id="377" r:id="rId18"/>
    <p:sldId id="849" r:id="rId19"/>
    <p:sldId id="261" r:id="rId20"/>
    <p:sldId id="262" r:id="rId21"/>
    <p:sldId id="264" r:id="rId22"/>
    <p:sldId id="263" r:id="rId23"/>
    <p:sldId id="384" r:id="rId24"/>
    <p:sldId id="265" r:id="rId25"/>
    <p:sldId id="266" r:id="rId26"/>
    <p:sldId id="267" r:id="rId27"/>
    <p:sldId id="350" r:id="rId28"/>
    <p:sldId id="511" r:id="rId29"/>
    <p:sldId id="379" r:id="rId30"/>
    <p:sldId id="351" r:id="rId31"/>
    <p:sldId id="512" r:id="rId32"/>
    <p:sldId id="380" r:id="rId33"/>
    <p:sldId id="352" r:id="rId34"/>
    <p:sldId id="378" r:id="rId35"/>
    <p:sldId id="268" r:id="rId36"/>
    <p:sldId id="513" r:id="rId37"/>
    <p:sldId id="272" r:id="rId38"/>
    <p:sldId id="273" r:id="rId39"/>
    <p:sldId id="274" r:id="rId40"/>
    <p:sldId id="385" r:id="rId41"/>
    <p:sldId id="276" r:id="rId42"/>
    <p:sldId id="278" r:id="rId43"/>
    <p:sldId id="277" r:id="rId44"/>
    <p:sldId id="325" r:id="rId45"/>
    <p:sldId id="279" r:id="rId46"/>
    <p:sldId id="839" r:id="rId47"/>
    <p:sldId id="361" r:id="rId48"/>
    <p:sldId id="330" r:id="rId49"/>
    <p:sldId id="362" r:id="rId50"/>
    <p:sldId id="331" r:id="rId51"/>
    <p:sldId id="363" r:id="rId52"/>
    <p:sldId id="376" r:id="rId53"/>
    <p:sldId id="401" r:id="rId54"/>
    <p:sldId id="850" r:id="rId55"/>
    <p:sldId id="281" r:id="rId56"/>
    <p:sldId id="841" r:id="rId57"/>
    <p:sldId id="399" r:id="rId58"/>
    <p:sldId id="398" r:id="rId59"/>
    <p:sldId id="284" r:id="rId60"/>
    <p:sldId id="285" r:id="rId61"/>
    <p:sldId id="286" r:id="rId62"/>
    <p:sldId id="357" r:id="rId63"/>
    <p:sldId id="356" r:id="rId64"/>
    <p:sldId id="360" r:id="rId65"/>
    <p:sldId id="288" r:id="rId66"/>
    <p:sldId id="289" r:id="rId67"/>
    <p:sldId id="290" r:id="rId68"/>
    <p:sldId id="842" r:id="rId69"/>
    <p:sldId id="364" r:id="rId70"/>
    <p:sldId id="291" r:id="rId71"/>
    <p:sldId id="292" r:id="rId72"/>
    <p:sldId id="293" r:id="rId73"/>
    <p:sldId id="772" r:id="rId74"/>
    <p:sldId id="297" r:id="rId75"/>
    <p:sldId id="387" r:id="rId76"/>
    <p:sldId id="388" r:id="rId77"/>
    <p:sldId id="296" r:id="rId78"/>
    <p:sldId id="298" r:id="rId79"/>
    <p:sldId id="971" r:id="rId80"/>
    <p:sldId id="964" r:id="rId81"/>
    <p:sldId id="966" r:id="rId82"/>
    <p:sldId id="967" r:id="rId83"/>
    <p:sldId id="969" r:id="rId84"/>
    <p:sldId id="968" r:id="rId85"/>
    <p:sldId id="963" r:id="rId86"/>
    <p:sldId id="299" r:id="rId87"/>
    <p:sldId id="773" r:id="rId88"/>
    <p:sldId id="970" r:id="rId89"/>
    <p:sldId id="726" r:id="rId90"/>
    <p:sldId id="339" r:id="rId91"/>
    <p:sldId id="338" r:id="rId92"/>
    <p:sldId id="340" r:id="rId93"/>
    <p:sldId id="341" r:id="rId94"/>
    <p:sldId id="301" r:id="rId95"/>
    <p:sldId id="847" r:id="rId96"/>
    <p:sldId id="848" r:id="rId97"/>
    <p:sldId id="349" r:id="rId98"/>
    <p:sldId id="302" r:id="rId99"/>
    <p:sldId id="846" r:id="rId100"/>
    <p:sldId id="347" r:id="rId101"/>
    <p:sldId id="371" r:id="rId102"/>
    <p:sldId id="373" r:id="rId103"/>
    <p:sldId id="372" r:id="rId104"/>
    <p:sldId id="374" r:id="rId105"/>
    <p:sldId id="344" r:id="rId106"/>
    <p:sldId id="304" r:id="rId107"/>
    <p:sldId id="305" r:id="rId108"/>
    <p:sldId id="307" r:id="rId109"/>
    <p:sldId id="348" r:id="rId110"/>
    <p:sldId id="851" r:id="rId111"/>
    <p:sldId id="308" r:id="rId112"/>
    <p:sldId id="390" r:id="rId113"/>
    <p:sldId id="309" r:id="rId114"/>
    <p:sldId id="324" r:id="rId115"/>
    <p:sldId id="310" r:id="rId116"/>
    <p:sldId id="346" r:id="rId117"/>
    <p:sldId id="366" r:id="rId118"/>
    <p:sldId id="367" r:id="rId119"/>
    <p:sldId id="368" r:id="rId120"/>
    <p:sldId id="369" r:id="rId121"/>
    <p:sldId id="370" r:id="rId122"/>
    <p:sldId id="311" r:id="rId123"/>
    <p:sldId id="312" r:id="rId124"/>
    <p:sldId id="313" r:id="rId125"/>
    <p:sldId id="314" r:id="rId126"/>
    <p:sldId id="382" r:id="rId127"/>
    <p:sldId id="383" r:id="rId128"/>
    <p:sldId id="391" r:id="rId129"/>
    <p:sldId id="316" r:id="rId130"/>
    <p:sldId id="365" r:id="rId131"/>
    <p:sldId id="826" r:id="rId132"/>
    <p:sldId id="317" r:id="rId133"/>
    <p:sldId id="392" r:id="rId134"/>
    <p:sldId id="318" r:id="rId135"/>
    <p:sldId id="319" r:id="rId136"/>
    <p:sldId id="320" r:id="rId137"/>
    <p:sldId id="321" r:id="rId1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FF00"/>
    <a:srgbClr val="969696"/>
    <a:srgbClr val="C0C0C0"/>
    <a:srgbClr val="3366CC"/>
    <a:srgbClr val="CC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1160" autoAdjust="0"/>
  </p:normalViewPr>
  <p:slideViewPr>
    <p:cSldViewPr>
      <p:cViewPr varScale="1">
        <p:scale>
          <a:sx n="68" d="100"/>
          <a:sy n="68" d="100"/>
        </p:scale>
        <p:origin x="540" y="54"/>
      </p:cViewPr>
      <p:guideLst>
        <p:guide orient="horz" pos="1989"/>
        <p:guide pos="3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651"/>
        <p:guide pos="23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0.xml"/><Relationship Id="rId139" Type="http://schemas.openxmlformats.org/officeDocument/2006/relationships/handoutMaster" Target="handoutMasters/handoutMaster1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354857D-87C3-49DC-8A4A-8141EF4DC7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70707A4-7F99-4D7C-8DE0-9CCE0F24F5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47FF86-B7C1-4DB9-9269-C178F345EF31}" type="slidenum">
              <a:rPr lang="en-US" altLang="zh-CN"/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sz="2800" dirty="0" err="1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int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 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insert_seq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( 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PSeqList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palist) </a:t>
            </a:r>
            <a:r>
              <a:rPr kumimoji="1" lang="zh-CN" altLang="en-US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指针方式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1</a:t>
            </a:r>
            <a:endParaRPr kumimoji="1" lang="en-US" altLang="zh-CN" sz="2800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r>
              <a:rPr kumimoji="1" lang="en-US" altLang="zh-CN" dirty="0" err="1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int</a:t>
            </a:r>
            <a:r>
              <a:rPr kumimoji="1" lang="en-US" altLang="zh-CN" dirty="0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insert_seq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(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SeqList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*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palist)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</a:t>
            </a:r>
            <a:r>
              <a:rPr kumimoji="1" lang="zh-CN" altLang="en-US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指针方式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2</a:t>
            </a:r>
            <a:endParaRPr kumimoji="1" lang="en-US" altLang="zh-CN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r>
              <a:rPr kumimoji="1" lang="en-US" altLang="zh-CN" dirty="0" err="1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int</a:t>
            </a:r>
            <a:r>
              <a:rPr kumimoji="1" lang="en-US" altLang="zh-CN" dirty="0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insert_seq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(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SeqList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palist) </a:t>
            </a:r>
            <a:r>
              <a:rPr kumimoji="1" lang="zh-CN" altLang="en-US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变量方式</a:t>
            </a:r>
            <a:endParaRPr kumimoji="1" lang="zh-CN" altLang="en-US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均可</a:t>
            </a:r>
            <a:endParaRPr kumimoji="1" lang="en-US" altLang="zh-CN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endParaRPr kumimoji="1" lang="en-US" altLang="zh-CN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3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AMN</a:t>
            </a:r>
            <a:r>
              <a:rPr lang="zh-CN" altLang="en-US"/>
              <a:t>计算方法：</a:t>
            </a:r>
            <a:r>
              <a:rPr lang="en-US" altLang="zh-CN"/>
              <a:t>p_i*c_i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函数的</a:t>
            </a:r>
            <a:r>
              <a:rPr lang="en-US" altLang="zh-CN"/>
              <a:t>input</a:t>
            </a:r>
            <a:r>
              <a:rPr lang="zh-CN" altLang="en-US"/>
              <a:t>中线性表的输入，牵扯到指针的使用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书上查找操作未使用指针，这里使用指针，两种方式均可</a:t>
            </a:r>
            <a:endParaRPr lang="zh-CN" altLang="en-US"/>
          </a:p>
          <a:p>
            <a:r>
              <a:rPr lang="zh-CN" altLang="en-US"/>
              <a:t>在使用指针时，书上采用</a:t>
            </a:r>
            <a:r>
              <a:rPr lang="en-US" altLang="zh-CN"/>
              <a:t>SeqList *L</a:t>
            </a:r>
            <a:r>
              <a:rPr lang="zh-CN" altLang="en-US"/>
              <a:t>，这里采用给结构体定义时直接定义一个指向结构体的指针类型</a:t>
            </a:r>
            <a:r>
              <a:rPr lang="en-US" altLang="zh-CN"/>
              <a:t>PSeqList</a:t>
            </a:r>
            <a:r>
              <a:rPr lang="zh-CN" altLang="en-US"/>
              <a:t>，两种方法均可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与顺序表的区别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1-data</a:t>
            </a:r>
            <a:r>
              <a:rPr lang="zh-CN" altLang="en-US"/>
              <a:t>定义处使用了指针形式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回忆一下</a:t>
            </a:r>
            <a:r>
              <a:rPr lang="en-US" altLang="zh-CN"/>
              <a:t>“</a:t>
            </a:r>
            <a:r>
              <a:rPr lang="zh-CN" altLang="en-US"/>
              <a:t>动态数组</a:t>
            </a:r>
            <a:r>
              <a:rPr lang="en-US" altLang="zh-CN"/>
              <a:t>”</a:t>
            </a:r>
            <a:r>
              <a:rPr lang="zh-CN" altLang="en-US"/>
              <a:t>的实现，这里的做法与其类似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2-</a:t>
            </a:r>
            <a:r>
              <a:rPr lang="zh-CN" altLang="en-US"/>
              <a:t>增加了变量</a:t>
            </a:r>
            <a:r>
              <a:rPr lang="en-US" altLang="zh-CN"/>
              <a:t>size</a:t>
            </a:r>
            <a:r>
              <a:rPr lang="zh-CN" altLang="en-US"/>
              <a:t>，其实际作用与一般的顺序表实现方法中的</a:t>
            </a:r>
            <a:r>
              <a:rPr lang="en-US" altLang="zh-CN"/>
              <a:t>MAXSIZE</a:t>
            </a:r>
            <a:r>
              <a:rPr lang="zh-CN" altLang="en-US"/>
              <a:t>一致，但是可变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InitSize: </a:t>
            </a:r>
            <a:r>
              <a:rPr lang="zh-CN" altLang="en-US"/>
              <a:t>自己根据情况设置，可大可小。注意是元素个数而非存储空间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Increment</a:t>
            </a:r>
            <a:r>
              <a:rPr kumimoji="1" lang="zh-CN" altLang="en-US" dirty="0">
                <a:sym typeface="+mn-ea"/>
              </a:rPr>
              <a:t>的作用同前面的</a:t>
            </a:r>
            <a:r>
              <a:rPr kumimoji="1" lang="en-US" altLang="zh-CN" dirty="0">
                <a:sym typeface="+mn-ea"/>
              </a:rPr>
              <a:t>InitSize</a:t>
            </a:r>
            <a:r>
              <a:rPr kumimoji="1" lang="zh-CN" altLang="en-US" dirty="0">
                <a:sym typeface="+mn-ea"/>
              </a:rPr>
              <a:t>，都是预先定义好的，分别代表初始的元素个数和每次需要增加的元素个数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用线性表表示集合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W1=2 END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O(mn)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0(n*(m+n))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如果删除操作写为</a:t>
            </a:r>
            <a:r>
              <a:rPr lang="en-US" altLang="zh-CN"/>
              <a:t>delete_seq(la,n-i-1)</a:t>
            </a:r>
            <a:r>
              <a:rPr lang="zh-CN" altLang="en-US"/>
              <a:t>，即进行的是尾删，则删除操作时间复杂度为</a:t>
            </a:r>
            <a:r>
              <a:rPr lang="en-US" altLang="zh-CN"/>
              <a:t>O(1)</a:t>
            </a:r>
            <a:r>
              <a:rPr lang="zh-CN" altLang="en-US"/>
              <a:t>，函数总时间复杂度为</a:t>
            </a:r>
            <a:r>
              <a:rPr lang="en-US" altLang="zh-CN"/>
              <a:t>O(mn)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每一次插入操作都是尾插，因此复杂度都是</a:t>
            </a:r>
            <a:r>
              <a:rPr lang="en-US" altLang="zh-CN"/>
              <a:t>O(1)</a:t>
            </a:r>
            <a:endParaRPr lang="en-US" altLang="zh-CN"/>
          </a:p>
          <a:p>
            <a:r>
              <a:rPr lang="zh-CN" altLang="en-US"/>
              <a:t>共进行了</a:t>
            </a:r>
            <a:r>
              <a:rPr lang="en-US" altLang="zh-CN"/>
              <a:t>m+n</a:t>
            </a:r>
            <a:r>
              <a:rPr lang="zh-CN" altLang="en-US"/>
              <a:t>次插入操作，因此总复杂度为</a:t>
            </a:r>
            <a:r>
              <a:rPr lang="en-US" altLang="zh-CN"/>
              <a:t>O(m+n)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endS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链表全过程，和顺序表进行的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链表全过程，和顺序表进行的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加入头结点：约定俗成，没有特殊原因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由于每个节点包含数据</a:t>
            </a:r>
            <a:r>
              <a:rPr lang="en-US" altLang="zh-CN"/>
              <a:t>+</a:t>
            </a:r>
            <a:r>
              <a:rPr lang="zh-CN" altLang="en-US"/>
              <a:t>指针两项内容，因此专门定义一个这样的结构体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链表中定义的是指向头结点的指针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不能</a:t>
            </a:r>
            <a:r>
              <a:rPr lang="en-US" altLang="zh-CN"/>
              <a:t>p-&gt;next = p-&gt;next-&gt;next</a:t>
            </a:r>
            <a:r>
              <a:rPr lang="zh-CN" altLang="en-US"/>
              <a:t>？不能</a:t>
            </a:r>
            <a:endParaRPr lang="zh-CN" altLang="en-US"/>
          </a:p>
          <a:p>
            <a:r>
              <a:rPr lang="zh-CN" altLang="en-US"/>
              <a:t>因为就丢失了指向</a:t>
            </a:r>
            <a:r>
              <a:rPr lang="en-US" altLang="zh-CN"/>
              <a:t>x</a:t>
            </a:r>
            <a:r>
              <a:rPr lang="zh-CN" altLang="en-US"/>
              <a:t>的指针，无法进行最后的</a:t>
            </a:r>
            <a:r>
              <a:rPr lang="en-US" altLang="zh-CN"/>
              <a:t>free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例子作用：当线性表结构定义好后，就可以直接调用来进行操作了，体现封装性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MaxSize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需要用到这三个函数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表空</a:t>
            </a:r>
            <a:r>
              <a:rPr lang="zh-CN" altLang="en-US" dirty="0" smtClean="0"/>
              <a:t>：</a:t>
            </a:r>
            <a:r>
              <a:rPr lang="en-US" altLang="zh-CN" smtClean="0"/>
              <a:t>---------------</a:t>
            </a:r>
            <a:endParaRPr lang="zh-CN" altLang="en-US"/>
          </a:p>
          <a:p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-&gt;head-&gt;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llink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= =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</a:t>
            </a:r>
            <a:endParaRPr kumimoji="1" lang="en-US" altLang="zh-CN" dirty="0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-&gt;head-&gt;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rlink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= =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更改方法不唯一，但是左边例子中，如果先修改</a:t>
            </a:r>
            <a:r>
              <a:rPr lang="en-US" altLang="zh-CN"/>
              <a:t>4</a:t>
            </a:r>
            <a:r>
              <a:rPr lang="zh-CN" altLang="en-US"/>
              <a:t>，则会丢失</a:t>
            </a:r>
            <a:r>
              <a:rPr lang="en-US" altLang="zh-CN"/>
              <a:t>A</a:t>
            </a:r>
            <a:r>
              <a:rPr lang="zh-CN" altLang="en-US"/>
              <a:t>节点，所以需要注意顺序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失败条件：又回到头结点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i="1">
                <a:ea typeface="仿宋_GB2312" panose="02010609030101010101" pitchFamily="49" charset="-122"/>
                <a:sym typeface="+mn-ea"/>
              </a:rPr>
              <a:t>Josephus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为什么第一个循环进行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次？</a:t>
            </a:r>
            <a:endParaRPr lang="zh-CN" altLang="en-US" i="1">
              <a:ea typeface="仿宋_GB2312" panose="02010609030101010101" pitchFamily="49" charset="-122"/>
              <a:sym typeface="+mn-ea"/>
            </a:endParaRPr>
          </a:p>
          <a:p>
            <a:r>
              <a:rPr lang="zh-CN" altLang="en-US" i="1">
                <a:ea typeface="仿宋_GB2312" panose="02010609030101010101" pitchFamily="49" charset="-122"/>
                <a:sym typeface="+mn-ea"/>
              </a:rPr>
              <a:t>每次出列一个元素，全部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个元素出列需要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次（第一行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first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语句出列一个，第二行的循环出列剩下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n-1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个）</a:t>
            </a:r>
            <a:endParaRPr lang="zh-CN" altLang="en-US" i="1">
              <a:ea typeface="仿宋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从通用项出发，得到的表达形式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讲这些的目的？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单链表形式，数据类型</a:t>
            </a:r>
            <a:r>
              <a:rPr kumimoji="1" lang="en-US" altLang="zh-CN" dirty="0" err="1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ElemType</a:t>
            </a:r>
            <a:r>
              <a:rPr kumimoji="1" lang="zh-CN" altLang="en-US" dirty="0" err="1" smtClean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是复合结构</a:t>
            </a:r>
            <a:endParaRPr kumimoji="1" lang="zh-CN" altLang="en-US" dirty="0" err="1" smtClean="0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merging sorted list</a:t>
            </a:r>
            <a:r>
              <a:rPr lang="zh-CN" altLang="en-US"/>
              <a:t>类似</a:t>
            </a:r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https://zzsqwq.cn/index.php/archives/67/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数据形式和指针形式，都可</a:t>
            </a:r>
            <a:endParaRPr lang="zh-CN" altLang="en-US"/>
          </a:p>
          <a:p>
            <a:endParaRPr lang="zh-CN" altLang="en-US"/>
          </a:p>
          <a:p>
            <a:pPr algn="just" eaLnBrk="0" hangingPunct="0"/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typedef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struct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SeqList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{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  <a:sym typeface="+mn-ea"/>
              </a:rPr>
              <a:t>       </a:t>
            </a:r>
            <a:r>
              <a:rPr kumimoji="1" lang="en-US" altLang="zh-CN" dirty="0" err="1" smtClean="0">
                <a:ea typeface="幼圆" panose="02010509060101010101" pitchFamily="49" charset="-122"/>
                <a:sym typeface="+mn-ea"/>
              </a:rPr>
              <a:t>DataType</a:t>
            </a:r>
            <a:r>
              <a:rPr kumimoji="1" lang="en-US" altLang="zh-CN" dirty="0" smtClean="0">
                <a:ea typeface="幼圆" panose="02010509060101010101" pitchFamily="49" charset="-122"/>
                <a:sym typeface="+mn-ea"/>
              </a:rPr>
              <a:t>  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element[MAXNUM</a:t>
            </a:r>
            <a:r>
              <a:rPr kumimoji="1" lang="en-US" altLang="zh-CN" dirty="0" smtClean="0">
                <a:ea typeface="幼圆" panose="02010509060101010101" pitchFamily="49" charset="-122"/>
                <a:sym typeface="+mn-ea"/>
              </a:rPr>
              <a:t>];</a:t>
            </a:r>
            <a:endParaRPr kumimoji="1" lang="en-US" altLang="zh-CN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smtClean="0">
                <a:ea typeface="幼圆" panose="02010509060101010101" pitchFamily="49" charset="-122"/>
                <a:sym typeface="+mn-ea"/>
              </a:rPr>
              <a:t>       </a:t>
            </a:r>
            <a:r>
              <a:rPr kumimoji="1" lang="en-US" altLang="zh-CN" dirty="0" err="1" smtClean="0">
                <a:ea typeface="幼圆" panose="02010509060101010101" pitchFamily="49" charset="-122"/>
                <a:sym typeface="+mn-ea"/>
              </a:rPr>
              <a:t>int</a:t>
            </a:r>
            <a:r>
              <a:rPr kumimoji="1" lang="en-US" altLang="zh-CN" dirty="0" smtClean="0">
                <a:ea typeface="幼圆" panose="02010509060101010101" pitchFamily="49" charset="-122"/>
                <a:sym typeface="+mn-ea"/>
              </a:rPr>
              <a:t>  length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; </a:t>
            </a:r>
            <a:r>
              <a:rPr kumimoji="1" lang="en-US" altLang="zh-CN" dirty="0" smtClean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smtClean="0">
                <a:solidFill>
                  <a:srgbClr val="00FF00"/>
                </a:solidFill>
                <a:ea typeface="幼圆" panose="02010509060101010101" pitchFamily="49" charset="-122"/>
                <a:sym typeface="+mn-ea"/>
              </a:rPr>
              <a:t>/* </a:t>
            </a:r>
            <a:r>
              <a:rPr kumimoji="1" lang="en-US" altLang="zh-CN" dirty="0">
                <a:solidFill>
                  <a:srgbClr val="00FF00"/>
                </a:solidFill>
                <a:ea typeface="幼圆" panose="02010509060101010101" pitchFamily="49" charset="-122"/>
                <a:sym typeface="+mn-ea"/>
              </a:rPr>
              <a:t>length&lt; MAXNUM  */</a:t>
            </a:r>
            <a:endParaRPr kumimoji="1" lang="en-US" altLang="zh-CN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}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SeqList, *PSeqList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这样一种简单描述方式是否可以？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不可以，没有体现封装性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回顾一下函数是怎么定义的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一般定义形式</a:t>
            </a:r>
            <a:r>
              <a:rPr lang="en-US" altLang="zh-CN"/>
              <a:t>+</a:t>
            </a:r>
            <a:r>
              <a:rPr lang="zh-CN" altLang="en-US"/>
              <a:t>两个例子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77155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6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7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16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7716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77164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7173" name="Rectangle 2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0934C5AD-2B75-460F-969B-A1F906055FC4}" type="slidenum">
              <a:rPr lang="en-US" altLang="zh-CN"/>
            </a:fld>
            <a:endParaRPr lang="en-US" altLang="zh-CN"/>
          </a:p>
        </p:txBody>
      </p:sp>
      <p:sp>
        <p:nvSpPr>
          <p:cNvPr id="17717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b"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-7938" y="-11113"/>
            <a:ext cx="9156701" cy="847825"/>
            <a:chOff x="-7938" y="-11113"/>
            <a:chExt cx="9156701" cy="847825"/>
          </a:xfrm>
        </p:grpSpPr>
        <p:grpSp>
          <p:nvGrpSpPr>
            <p:cNvPr id="21" name="Group 16"/>
            <p:cNvGrpSpPr/>
            <p:nvPr userDrawn="1"/>
          </p:nvGrpSpPr>
          <p:grpSpPr bwMode="auto">
            <a:xfrm>
              <a:off x="-7938" y="-11113"/>
              <a:ext cx="9156701" cy="836613"/>
              <a:chOff x="1" y="0"/>
              <a:chExt cx="5768" cy="527"/>
            </a:xfrm>
          </p:grpSpPr>
          <p:sp>
            <p:nvSpPr>
              <p:cNvPr id="24" name="Rectangle 17"/>
              <p:cNvSpPr>
                <a:spLocks noChangeArrowheads="1"/>
              </p:cNvSpPr>
              <p:nvPr userDrawn="1"/>
            </p:nvSpPr>
            <p:spPr bwMode="auto">
              <a:xfrm>
                <a:off x="9" y="0"/>
                <a:ext cx="5760" cy="5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5" name="Picture 18" descr="title1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2"/>
                <a:ext cx="1974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 Box 19"/>
            <p:cNvSpPr txBox="1">
              <a:spLocks noChangeArrowheads="1"/>
            </p:cNvSpPr>
            <p:nvPr userDrawn="1"/>
          </p:nvSpPr>
          <p:spPr bwMode="auto">
            <a:xfrm>
              <a:off x="6461855" y="0"/>
              <a:ext cx="26821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sz="280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Data </a:t>
              </a:r>
              <a:r>
                <a:rPr lang="en-US" altLang="zh-CN" sz="2800" dirty="0" smtClean="0">
                  <a:solidFill>
                    <a:srgbClr val="0000FF"/>
                  </a:solidFill>
                  <a:ea typeface="华文新魏" panose="02010800040101010101" pitchFamily="2" charset="-122"/>
                </a:rPr>
                <a:t>Structures</a:t>
              </a:r>
              <a:endParaRPr lang="en-US" altLang="zh-CN" sz="2800" dirty="0">
                <a:solidFill>
                  <a:srgbClr val="0000FF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 userDrawn="1"/>
          </p:nvSpPr>
          <p:spPr bwMode="auto">
            <a:xfrm>
              <a:off x="6596508" y="498158"/>
              <a:ext cx="25474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sz="1600" dirty="0">
                  <a:solidFill>
                    <a:srgbClr val="CC0000"/>
                  </a:solidFill>
                  <a:latin typeface="Impact" panose="020B0806030902050204" pitchFamily="34" charset="0"/>
                  <a:ea typeface="华文行楷" panose="02010800040101010101" pitchFamily="2" charset="-122"/>
                </a:rPr>
                <a:t>School of Computer </a:t>
              </a:r>
              <a:r>
                <a:rPr lang="en-US" altLang="zh-CN" sz="1600" dirty="0" smtClean="0">
                  <a:solidFill>
                    <a:srgbClr val="CC0000"/>
                  </a:solidFill>
                  <a:latin typeface="Impact" panose="020B0806030902050204" pitchFamily="34" charset="0"/>
                  <a:ea typeface="华文行楷" panose="02010800040101010101" pitchFamily="2" charset="-122"/>
                </a:rPr>
                <a:t>Science</a:t>
              </a:r>
              <a:endParaRPr lang="en-US" altLang="zh-CN" sz="1600" dirty="0">
                <a:solidFill>
                  <a:srgbClr val="CC0000"/>
                </a:solidFill>
                <a:latin typeface="Impact" panose="020B080603090205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90C3AD11-0F1D-4768-93A5-83B013D36539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C7B72D0-0E99-4C7F-B3D5-017AF1722992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02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81603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4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5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6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161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8161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grpSp>
        <p:nvGrpSpPr>
          <p:cNvPr id="281613" name="Group 13"/>
          <p:cNvGrpSpPr/>
          <p:nvPr userDrawn="1"/>
        </p:nvGrpSpPr>
        <p:grpSpPr bwMode="auto">
          <a:xfrm>
            <a:off x="-7938" y="-11113"/>
            <a:ext cx="9156701" cy="836613"/>
            <a:chOff x="-5" y="-7"/>
            <a:chExt cx="5768" cy="527"/>
          </a:xfrm>
        </p:grpSpPr>
        <p:sp>
          <p:nvSpPr>
            <p:cNvPr id="281614" name="Rectangle 14"/>
            <p:cNvSpPr>
              <a:spLocks noChangeArrowheads="1"/>
            </p:cNvSpPr>
            <p:nvPr userDrawn="1"/>
          </p:nvSpPr>
          <p:spPr bwMode="auto">
            <a:xfrm>
              <a:off x="3" y="-7"/>
              <a:ext cx="5760" cy="5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1615" name="Picture 15" descr="title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-5"/>
              <a:ext cx="1974" cy="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616" name="Text Box 16"/>
            <p:cNvSpPr txBox="1">
              <a:spLocks noChangeArrowheads="1"/>
            </p:cNvSpPr>
            <p:nvPr userDrawn="1"/>
          </p:nvSpPr>
          <p:spPr bwMode="auto">
            <a:xfrm>
              <a:off x="4748" y="7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ea typeface="华文新魏" panose="02010800040101010101" pitchFamily="2" charset="-122"/>
                </a:rPr>
                <a:t>数据结构</a:t>
              </a:r>
              <a:endParaRPr lang="zh-CN" altLang="en-US" sz="2800">
                <a:solidFill>
                  <a:srgbClr val="0000FF"/>
                </a:solidFill>
                <a:ea typeface="华文新魏" panose="02010800040101010101" pitchFamily="2" charset="-122"/>
              </a:endParaRPr>
            </a:p>
          </p:txBody>
        </p:sp>
      </p:grpSp>
      <p:sp>
        <p:nvSpPr>
          <p:cNvPr id="281617" name="Rectangle 1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0B94AC99-DF15-459B-ACC6-E2293D7783F9}" type="slidenum">
              <a:rPr lang="en-US" altLang="zh-CN"/>
            </a:fld>
            <a:endParaRPr lang="en-US" altLang="zh-CN"/>
          </a:p>
        </p:txBody>
      </p:sp>
      <p:sp>
        <p:nvSpPr>
          <p:cNvPr id="281618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700D81D-8F1C-43D8-B304-578D624C0DC1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F4EB8277-391E-4F6E-A67B-8E6D5B76C8D7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29699F05-2013-4A91-AB22-8ACC70433056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AFC43DA0-E06E-4921-89F0-2DD5C7A6FC63}" type="slidenum">
              <a:rPr lang="en-US" altLang="zh-CN"/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4A26AF5-BB65-43FD-A199-1CCF48608F55}" type="slidenum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A13E8743-2884-49A6-BCAE-68961A685F35}" type="slidenum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6A80A144-0952-4155-AC91-6EF12A68F9D1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8361BA6-BA96-405D-892D-12E2FC2D7CA3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39EFD4B6-5926-4F8C-BE45-C3510883651A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B1EB5BE2-59DE-4721-ACDA-F3424FA94F38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4D71209B-BDA5-4B00-AE6B-D056DDB4CC65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383610AD-88C8-481B-B78A-2AB946D0C841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A3301642-E9BD-4EBA-AB9B-8EA0257450F3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B38628A-BFC6-4225-A257-42C46172AE65}" type="slidenum">
              <a:rPr lang="en-US" altLang="zh-CN"/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9BAEAAE5-C05C-4EE1-971D-6C42A389AB86}" type="slidenum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9B00A440-BDCF-4544-9538-6DE737ACDC76}" type="slidenum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73C4EC68-2239-4A54-97AF-EA1870C3226C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5D92E7B8-09CB-4968-B230-46E9143A74ED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0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76131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2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3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4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61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7614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71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fld id="{90C594A3-7DE1-41D6-89AE-F3D51D2ADF4A}" type="slidenum">
              <a:rPr lang="en-US" altLang="zh-CN"/>
            </a:fld>
            <a:endParaRPr lang="en-US" altLang="zh-CN"/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578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80579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0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1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2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05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058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058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280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71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fld id="{EDD330F9-7166-4A1A-A4EF-91BE83C1F97A}" type="slidenum">
              <a:rPr lang="en-US" altLang="zh-CN"/>
            </a:fld>
            <a:endParaRPr lang="en-US" altLang="zh-CN"/>
          </a:p>
        </p:txBody>
      </p:sp>
      <p:sp>
        <p:nvSpPr>
          <p:cNvPr id="2805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8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9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emf"/><Relationship Id="rId2" Type="http://schemas.openxmlformats.org/officeDocument/2006/relationships/oleObject" Target="../embeddings/oleObject11.bin"/><Relationship Id="rId1" Type="http://schemas.openxmlformats.org/officeDocument/2006/relationships/hyperlink" Target="../&#23454;&#39564;2&#25253;&#21578;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TL.ppt#-1,1,&#24187;&#28783;&#29255;%201" TargetMode="Externa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31.xml"/><Relationship Id="rId4" Type="http://schemas.openxmlformats.org/officeDocument/2006/relationships/slide" Target="slide42.xml"/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GIF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GIF"/><Relationship Id="rId2" Type="http://schemas.openxmlformats.org/officeDocument/2006/relationships/image" Target="../media/image19.wmf"/><Relationship Id="rId1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7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5400" b="0">
                <a:solidFill>
                  <a:schemeClr val="tx1"/>
                </a:solidFill>
                <a:ea typeface="黑体" panose="02010609060101010101" pitchFamily="2" charset="-122"/>
              </a:rPr>
              <a:t>Chapter 02 Linear List</a:t>
            </a:r>
            <a:br>
              <a:rPr lang="en-US" altLang="zh-CN" sz="5400" b="0">
                <a:solidFill>
                  <a:schemeClr val="tx1"/>
                </a:solidFill>
                <a:ea typeface="黑体" panose="02010609060101010101" pitchFamily="2" charset="-122"/>
              </a:rPr>
            </a:br>
            <a:r>
              <a:rPr lang="zh-CN" altLang="en-US" sz="3200" b="0">
                <a:solidFill>
                  <a:schemeClr val="tx1"/>
                </a:solidFill>
                <a:ea typeface="黑体" panose="02010609060101010101" pitchFamily="2" charset="-122"/>
              </a:rPr>
              <a:t>第二章 线性表</a:t>
            </a:r>
            <a:endParaRPr lang="zh-CN" altLang="en-US" sz="3200" b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endParaRPr lang="en-US" altLang="zh-CN"/>
          </a:p>
          <a:p>
            <a:fld id="{0934C5AD-2B75-460F-969B-A1F906055F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73" y="879902"/>
            <a:ext cx="7632643" cy="5329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endParaRPr lang="en-US" altLang="zh-CN"/>
          </a:p>
          <a:p>
            <a:fld id="{18361BA6-BA96-405D-892D-12E2FC2D7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5F889F56-07FE-4BBE-A5DB-69EBA720C0C6}" type="slidenum">
              <a:rPr lang="en-US" altLang="zh-CN"/>
            </a:fld>
            <a:endParaRPr lang="en-US" altLang="zh-CN"/>
          </a:p>
        </p:txBody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901950" y="3549650"/>
            <a:ext cx="33698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endParaRPr kumimoji="1"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free(p)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67270" name="Group 6"/>
          <p:cNvGrpSpPr/>
          <p:nvPr/>
        </p:nvGrpSpPr>
        <p:grpSpPr bwMode="auto">
          <a:xfrm>
            <a:off x="2976563" y="2462213"/>
            <a:ext cx="812800" cy="457200"/>
            <a:chOff x="2976" y="768"/>
            <a:chExt cx="624" cy="288"/>
          </a:xfrm>
        </p:grpSpPr>
        <p:grpSp>
          <p:nvGrpSpPr>
            <p:cNvPr id="267271" name="Group 7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3" name="Line 9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4" name="Line 10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3169" y="76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67276" name="Group 12"/>
          <p:cNvGrpSpPr/>
          <p:nvPr/>
        </p:nvGrpSpPr>
        <p:grpSpPr bwMode="auto">
          <a:xfrm>
            <a:off x="4165600" y="2462213"/>
            <a:ext cx="812800" cy="457200"/>
            <a:chOff x="2976" y="768"/>
            <a:chExt cx="624" cy="288"/>
          </a:xfrm>
        </p:grpSpPr>
        <p:grpSp>
          <p:nvGrpSpPr>
            <p:cNvPr id="267277" name="Group 13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9" name="Line 15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0" name="Line 16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81" name="Text Box 17"/>
            <p:cNvSpPr txBox="1">
              <a:spLocks noChangeArrowheads="1"/>
            </p:cNvSpPr>
            <p:nvPr/>
          </p:nvSpPr>
          <p:spPr bwMode="auto">
            <a:xfrm>
              <a:off x="3169" y="7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67282" name="Group 18"/>
          <p:cNvGrpSpPr/>
          <p:nvPr/>
        </p:nvGrpSpPr>
        <p:grpSpPr bwMode="auto">
          <a:xfrm>
            <a:off x="5354638" y="2462213"/>
            <a:ext cx="812800" cy="457200"/>
            <a:chOff x="2976" y="768"/>
            <a:chExt cx="624" cy="288"/>
          </a:xfrm>
        </p:grpSpPr>
        <p:grpSp>
          <p:nvGrpSpPr>
            <p:cNvPr id="267283" name="Group 19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5" name="Line 21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6" name="Line 22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87" name="Text Box 23"/>
            <p:cNvSpPr txBox="1">
              <a:spLocks noChangeArrowheads="1"/>
            </p:cNvSpPr>
            <p:nvPr/>
          </p:nvSpPr>
          <p:spPr bwMode="auto">
            <a:xfrm>
              <a:off x="3169" y="7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67288" name="Line 24"/>
          <p:cNvSpPr>
            <a:spLocks noChangeShapeType="1"/>
          </p:cNvSpPr>
          <p:nvPr/>
        </p:nvSpPr>
        <p:spPr bwMode="auto">
          <a:xfrm>
            <a:off x="3665538" y="26146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89" name="Line 25"/>
          <p:cNvSpPr>
            <a:spLocks noChangeShapeType="1"/>
          </p:cNvSpPr>
          <p:nvPr/>
        </p:nvSpPr>
        <p:spPr bwMode="auto">
          <a:xfrm flipH="1">
            <a:off x="3789363" y="284321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0" name="Line 26"/>
          <p:cNvSpPr>
            <a:spLocks noChangeShapeType="1"/>
          </p:cNvSpPr>
          <p:nvPr/>
        </p:nvSpPr>
        <p:spPr bwMode="auto">
          <a:xfrm>
            <a:off x="4852988" y="261461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1" name="Line 27"/>
          <p:cNvSpPr>
            <a:spLocks noChangeShapeType="1"/>
          </p:cNvSpPr>
          <p:nvPr/>
        </p:nvSpPr>
        <p:spPr bwMode="auto">
          <a:xfrm flipH="1">
            <a:off x="4978400" y="28432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>
            <a:off x="6042025" y="26146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3" name="Line 29"/>
          <p:cNvSpPr>
            <a:spLocks noChangeShapeType="1"/>
          </p:cNvSpPr>
          <p:nvPr/>
        </p:nvSpPr>
        <p:spPr bwMode="auto">
          <a:xfrm flipH="1">
            <a:off x="6167438" y="28432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4" name="Line 30"/>
          <p:cNvSpPr>
            <a:spLocks noChangeShapeType="1"/>
          </p:cNvSpPr>
          <p:nvPr/>
        </p:nvSpPr>
        <p:spPr bwMode="auto">
          <a:xfrm>
            <a:off x="2476500" y="26146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5" name="Line 31"/>
          <p:cNvSpPr>
            <a:spLocks noChangeShapeType="1"/>
          </p:cNvSpPr>
          <p:nvPr/>
        </p:nvSpPr>
        <p:spPr bwMode="auto">
          <a:xfrm flipH="1">
            <a:off x="2601913" y="28432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6" name="Freeform 32"/>
          <p:cNvSpPr/>
          <p:nvPr/>
        </p:nvSpPr>
        <p:spPr bwMode="auto">
          <a:xfrm>
            <a:off x="3665538" y="2276475"/>
            <a:ext cx="2063750" cy="338138"/>
          </a:xfrm>
          <a:custGeom>
            <a:avLst/>
            <a:gdLst>
              <a:gd name="T0" fmla="*/ 0 w 1584"/>
              <a:gd name="T1" fmla="*/ 144 h 144"/>
              <a:gd name="T2" fmla="*/ 0 w 1584"/>
              <a:gd name="T3" fmla="*/ 0 h 144"/>
              <a:gd name="T4" fmla="*/ 1584 w 1584"/>
              <a:gd name="T5" fmla="*/ 0 h 144"/>
              <a:gd name="T6" fmla="*/ 1584 w 1584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144">
                <a:moveTo>
                  <a:pt x="0" y="144"/>
                </a:moveTo>
                <a:lnTo>
                  <a:pt x="0" y="0"/>
                </a:lnTo>
                <a:lnTo>
                  <a:pt x="1584" y="0"/>
                </a:lnTo>
                <a:lnTo>
                  <a:pt x="1584" y="96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7" name="Freeform 33"/>
          <p:cNvSpPr/>
          <p:nvPr/>
        </p:nvSpPr>
        <p:spPr bwMode="auto">
          <a:xfrm>
            <a:off x="3414713" y="2843213"/>
            <a:ext cx="2063750" cy="369887"/>
          </a:xfrm>
          <a:custGeom>
            <a:avLst/>
            <a:gdLst>
              <a:gd name="T0" fmla="*/ 1584 w 1584"/>
              <a:gd name="T1" fmla="*/ 0 h 144"/>
              <a:gd name="T2" fmla="*/ 1584 w 1584"/>
              <a:gd name="T3" fmla="*/ 144 h 144"/>
              <a:gd name="T4" fmla="*/ 0 w 1584"/>
              <a:gd name="T5" fmla="*/ 144 h 144"/>
              <a:gd name="T6" fmla="*/ 0 w 1584"/>
              <a:gd name="T7" fmla="*/ 4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144">
                <a:moveTo>
                  <a:pt x="1584" y="0"/>
                </a:moveTo>
                <a:lnTo>
                  <a:pt x="1584" y="144"/>
                </a:lnTo>
                <a:lnTo>
                  <a:pt x="0" y="144"/>
                </a:lnTo>
                <a:lnTo>
                  <a:pt x="0" y="48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7298" name="Group 34"/>
          <p:cNvGrpSpPr/>
          <p:nvPr/>
        </p:nvGrpSpPr>
        <p:grpSpPr bwMode="auto">
          <a:xfrm>
            <a:off x="3914775" y="2462213"/>
            <a:ext cx="187325" cy="304800"/>
            <a:chOff x="2112" y="2640"/>
            <a:chExt cx="288" cy="288"/>
          </a:xfrm>
        </p:grpSpPr>
        <p:sp>
          <p:nvSpPr>
            <p:cNvPr id="267299" name="Line 35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0" name="Line 36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301" name="Group 37"/>
          <p:cNvGrpSpPr/>
          <p:nvPr/>
        </p:nvGrpSpPr>
        <p:grpSpPr bwMode="auto">
          <a:xfrm>
            <a:off x="5103813" y="2690813"/>
            <a:ext cx="187325" cy="304800"/>
            <a:chOff x="2112" y="2640"/>
            <a:chExt cx="288" cy="288"/>
          </a:xfrm>
        </p:grpSpPr>
        <p:sp>
          <p:nvSpPr>
            <p:cNvPr id="267302" name="Line 38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3" name="Line 39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304" name="Group 40"/>
          <p:cNvGrpSpPr/>
          <p:nvPr/>
        </p:nvGrpSpPr>
        <p:grpSpPr bwMode="auto">
          <a:xfrm>
            <a:off x="4381500" y="1628775"/>
            <a:ext cx="336550" cy="873125"/>
            <a:chOff x="1526" y="3242"/>
            <a:chExt cx="212" cy="550"/>
          </a:xfrm>
        </p:grpSpPr>
        <p:sp>
          <p:nvSpPr>
            <p:cNvPr id="267305" name="Text Box 41"/>
            <p:cNvSpPr txBox="1">
              <a:spLocks noChangeArrowheads="1"/>
            </p:cNvSpPr>
            <p:nvPr/>
          </p:nvSpPr>
          <p:spPr bwMode="auto">
            <a:xfrm>
              <a:off x="1526" y="32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>
              <a:off x="163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7349" name="Rectangle 85"/>
          <p:cNvSpPr>
            <a:spLocks noRot="1" noChangeArrowheads="1"/>
          </p:cNvSpPr>
          <p:nvPr/>
        </p:nvSpPr>
        <p:spPr bwMode="auto">
          <a:xfrm>
            <a:off x="250825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400">
                <a:solidFill>
                  <a:srgbClr val="FFFF00"/>
                </a:solidFill>
                <a:ea typeface="幼圆" panose="02010509060101010101" pitchFamily="49" charset="-122"/>
              </a:rPr>
              <a:t>Deletion for D-Linked list</a:t>
            </a:r>
            <a:endParaRPr lang="en-US" altLang="zh-CN" sz="440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6" grpId="0" animBg="1"/>
      <p:bldP spid="26729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A0E4CB-59ED-4509-B0C6-5E7E47ADEBD7}" type="slidenum">
              <a:rPr lang="en-US" altLang="zh-CN"/>
            </a:fld>
            <a:endParaRPr lang="en-US" altLang="zh-CN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433388" y="836613"/>
            <a:ext cx="845978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delete_dbllink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i)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删除带头结点的双链表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中的第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个元素*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	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(!(p=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GetData_dbllink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pdlist,i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)))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(“Out of range!\n”);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{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p-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free(p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331640" y="3573463"/>
            <a:ext cx="7129463" cy="1008062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95288" y="116632"/>
            <a:ext cx="43926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Implementation of deletion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D540321-0338-44A6-A9CD-5353435BF8E8}" type="slidenum">
              <a:rPr lang="en-US" altLang="zh-CN"/>
            </a:fld>
            <a:endParaRPr lang="en-US" altLang="zh-CN"/>
          </a:p>
        </p:txBody>
      </p:sp>
      <p:pic>
        <p:nvPicPr>
          <p:cNvPr id="22221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403350"/>
            <a:ext cx="8129588" cy="15938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5908675" y="2971800"/>
            <a:ext cx="15367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u="sng">
                <a:solidFill>
                  <a:srgbClr val="FFFF00"/>
                </a:solidFill>
                <a:ea typeface="仿宋_GB2312" panose="02010609030101010101" pitchFamily="49" charset="-122"/>
              </a:rPr>
              <a:t>Success</a:t>
            </a:r>
            <a:endParaRPr lang="en-US" altLang="zh-CN" sz="3200">
              <a:solidFill>
                <a:srgbClr val="FFFF00"/>
              </a:solidFill>
            </a:endParaRP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850900" y="5516563"/>
            <a:ext cx="14890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u="sng">
                <a:solidFill>
                  <a:srgbClr val="FFFF00"/>
                </a:solidFill>
                <a:ea typeface="仿宋_GB2312" panose="02010609030101010101" pitchFamily="49" charset="-122"/>
              </a:rPr>
              <a:t>Failure</a:t>
            </a:r>
            <a:endParaRPr lang="en-US" altLang="zh-CN" sz="3000">
              <a:solidFill>
                <a:srgbClr val="FFFF00"/>
              </a:solidFill>
            </a:endParaRPr>
          </a:p>
        </p:txBody>
      </p:sp>
      <p:pic>
        <p:nvPicPr>
          <p:cNvPr id="22221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965575"/>
            <a:ext cx="8432800" cy="1479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496888" y="1873250"/>
            <a:ext cx="576262" cy="261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head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611188" y="4379913"/>
            <a:ext cx="576262" cy="261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head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22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35255" y="278130"/>
            <a:ext cx="8907145" cy="1139825"/>
          </a:xfrm>
        </p:spPr>
        <p:txBody>
          <a:bodyPr/>
          <a:lstStyle/>
          <a:p>
            <a:r>
              <a:rPr lang="en-US" altLang="zh-CN" b="0"/>
              <a:t>Searching in Circular D-Linked list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4D5B516-4CD0-43BB-901A-7BA5064AD63E}" type="slidenum">
              <a:rPr lang="en-US" altLang="zh-CN"/>
            </a:fld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Application: Josephus Problem</a:t>
            </a:r>
            <a:endParaRPr lang="en-US" altLang="zh-CN" sz="4000" b="0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506413" y="1784985"/>
            <a:ext cx="8131175" cy="31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设有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个人围坐在一个圆桌周围，现从第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个人开始报数，数到第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的人出列，然后从出列的下一个人重新开始报数，数到第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的人又出列，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…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，如此反复直到所有的人全部出列为止。</a:t>
            </a:r>
            <a:endParaRPr kumimoji="1" lang="zh-CN" altLang="en-US" sz="28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zh-CN" altLang="en-US" sz="28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Josephus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问题是：对于任意给定的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，求出按出列次序得到的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个人员的序列。 </a:t>
            </a:r>
            <a:endParaRPr kumimoji="1" lang="zh-CN" altLang="en-US" sz="28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0C0C632-25A6-4E34-B8B9-2A59B91ED27B}" type="slidenum">
              <a:rPr lang="en-US" altLang="zh-CN"/>
            </a:fld>
            <a:endParaRPr lang="en-US" altLang="zh-CN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38480" y="1054889"/>
            <a:ext cx="8066088" cy="46085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3044"/>
          <a:stretch>
            <a:fillRect/>
          </a:stretch>
        </p:blipFill>
        <p:spPr bwMode="auto">
          <a:xfrm>
            <a:off x="640080" y="1270318"/>
            <a:ext cx="7891463" cy="227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4"/>
          <a:stretch>
            <a:fillRect/>
          </a:stretch>
        </p:blipFill>
        <p:spPr bwMode="auto">
          <a:xfrm>
            <a:off x="640080" y="3316605"/>
            <a:ext cx="6223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38" name="Rectangle 10"/>
          <p:cNvSpPr>
            <a:spLocks noGrp="1" noChangeArrowheads="1"/>
          </p:cNvSpPr>
          <p:nvPr>
            <p:ph type="title"/>
          </p:nvPr>
        </p:nvSpPr>
        <p:spPr>
          <a:xfrm>
            <a:off x="475615" y="53658"/>
            <a:ext cx="8229600" cy="1139825"/>
          </a:xfrm>
        </p:spPr>
        <p:txBody>
          <a:bodyPr/>
          <a:lstStyle/>
          <a:p>
            <a:r>
              <a:rPr lang="en-US" altLang="zh-CN" b="0"/>
              <a:t>Josephus Problem</a:t>
            </a:r>
            <a:endParaRPr lang="en-US" altLang="zh-CN" b="0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886643" y="506444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5031105" y="350551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7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3448368" y="2783205"/>
            <a:ext cx="358775" cy="360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3807143" y="2854643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470968" y="1198880"/>
            <a:ext cx="358775" cy="360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7120255" y="3143568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2078355" y="3719830"/>
            <a:ext cx="358775" cy="360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2367280" y="3359468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4886643" y="5159693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5031105" y="3575368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2204720" y="1379220"/>
            <a:ext cx="1621790" cy="18357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26267" y="1379185"/>
            <a:ext cx="1582663" cy="19374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92906" y="1155264"/>
            <a:ext cx="1582663" cy="213187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977081" y="1422080"/>
            <a:ext cx="1582664" cy="21253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19885" y="3503930"/>
            <a:ext cx="1891188" cy="18359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850618" y="3503890"/>
            <a:ext cx="1496454" cy="20878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2204448" y="3240900"/>
            <a:ext cx="1698171" cy="2120405"/>
          </a:xfrm>
          <a:custGeom>
            <a:avLst/>
            <a:gdLst>
              <a:gd name="connsiteX0" fmla="*/ 145143 w 1698171"/>
              <a:gd name="connsiteY0" fmla="*/ 88405 h 2120405"/>
              <a:gd name="connsiteX1" fmla="*/ 159657 w 1698171"/>
              <a:gd name="connsiteY1" fmla="*/ 480291 h 2120405"/>
              <a:gd name="connsiteX2" fmla="*/ 203200 w 1698171"/>
              <a:gd name="connsiteY2" fmla="*/ 509319 h 2120405"/>
              <a:gd name="connsiteX3" fmla="*/ 290286 w 1698171"/>
              <a:gd name="connsiteY3" fmla="*/ 538348 h 2120405"/>
              <a:gd name="connsiteX4" fmla="*/ 275771 w 1698171"/>
              <a:gd name="connsiteY4" fmla="*/ 712519 h 2120405"/>
              <a:gd name="connsiteX5" fmla="*/ 217714 w 1698171"/>
              <a:gd name="connsiteY5" fmla="*/ 799605 h 2120405"/>
              <a:gd name="connsiteX6" fmla="*/ 188686 w 1698171"/>
              <a:gd name="connsiteY6" fmla="*/ 843148 h 2120405"/>
              <a:gd name="connsiteX7" fmla="*/ 174171 w 1698171"/>
              <a:gd name="connsiteY7" fmla="*/ 886691 h 2120405"/>
              <a:gd name="connsiteX8" fmla="*/ 116114 w 1698171"/>
              <a:gd name="connsiteY8" fmla="*/ 973776 h 2120405"/>
              <a:gd name="connsiteX9" fmla="*/ 87086 w 1698171"/>
              <a:gd name="connsiteY9" fmla="*/ 1017319 h 2120405"/>
              <a:gd name="connsiteX10" fmla="*/ 29028 w 1698171"/>
              <a:gd name="connsiteY10" fmla="*/ 1104405 h 2120405"/>
              <a:gd name="connsiteX11" fmla="*/ 14514 w 1698171"/>
              <a:gd name="connsiteY11" fmla="*/ 1162462 h 2120405"/>
              <a:gd name="connsiteX12" fmla="*/ 0 w 1698171"/>
              <a:gd name="connsiteY12" fmla="*/ 1206005 h 2120405"/>
              <a:gd name="connsiteX13" fmla="*/ 29028 w 1698171"/>
              <a:gd name="connsiteY13" fmla="*/ 1481776 h 2120405"/>
              <a:gd name="connsiteX14" fmla="*/ 58057 w 1698171"/>
              <a:gd name="connsiteY14" fmla="*/ 1597891 h 2120405"/>
              <a:gd name="connsiteX15" fmla="*/ 87086 w 1698171"/>
              <a:gd name="connsiteY15" fmla="*/ 1684976 h 2120405"/>
              <a:gd name="connsiteX16" fmla="*/ 145143 w 1698171"/>
              <a:gd name="connsiteY16" fmla="*/ 1772062 h 2120405"/>
              <a:gd name="connsiteX17" fmla="*/ 203200 w 1698171"/>
              <a:gd name="connsiteY17" fmla="*/ 1844634 h 2120405"/>
              <a:gd name="connsiteX18" fmla="*/ 304800 w 1698171"/>
              <a:gd name="connsiteY18" fmla="*/ 1917205 h 2120405"/>
              <a:gd name="connsiteX19" fmla="*/ 391886 w 1698171"/>
              <a:gd name="connsiteY19" fmla="*/ 1946234 h 2120405"/>
              <a:gd name="connsiteX20" fmla="*/ 435428 w 1698171"/>
              <a:gd name="connsiteY20" fmla="*/ 1960748 h 2120405"/>
              <a:gd name="connsiteX21" fmla="*/ 478971 w 1698171"/>
              <a:gd name="connsiteY21" fmla="*/ 1989776 h 2120405"/>
              <a:gd name="connsiteX22" fmla="*/ 508000 w 1698171"/>
              <a:gd name="connsiteY22" fmla="*/ 2033319 h 2120405"/>
              <a:gd name="connsiteX23" fmla="*/ 566057 w 1698171"/>
              <a:gd name="connsiteY23" fmla="*/ 2047834 h 2120405"/>
              <a:gd name="connsiteX24" fmla="*/ 682171 w 1698171"/>
              <a:gd name="connsiteY24" fmla="*/ 2062348 h 2120405"/>
              <a:gd name="connsiteX25" fmla="*/ 754743 w 1698171"/>
              <a:gd name="connsiteY25" fmla="*/ 2091376 h 2120405"/>
              <a:gd name="connsiteX26" fmla="*/ 841828 w 1698171"/>
              <a:gd name="connsiteY26" fmla="*/ 2120405 h 2120405"/>
              <a:gd name="connsiteX27" fmla="*/ 1045028 w 1698171"/>
              <a:gd name="connsiteY27" fmla="*/ 2105891 h 2120405"/>
              <a:gd name="connsiteX28" fmla="*/ 1132114 w 1698171"/>
              <a:gd name="connsiteY28" fmla="*/ 2076862 h 2120405"/>
              <a:gd name="connsiteX29" fmla="*/ 1190171 w 1698171"/>
              <a:gd name="connsiteY29" fmla="*/ 2062348 h 2120405"/>
              <a:gd name="connsiteX30" fmla="*/ 1277257 w 1698171"/>
              <a:gd name="connsiteY30" fmla="*/ 2004291 h 2120405"/>
              <a:gd name="connsiteX31" fmla="*/ 1291771 w 1698171"/>
              <a:gd name="connsiteY31" fmla="*/ 1960748 h 2120405"/>
              <a:gd name="connsiteX32" fmla="*/ 1393371 w 1698171"/>
              <a:gd name="connsiteY32" fmla="*/ 1902691 h 2120405"/>
              <a:gd name="connsiteX33" fmla="*/ 1494971 w 1698171"/>
              <a:gd name="connsiteY33" fmla="*/ 1815605 h 2120405"/>
              <a:gd name="connsiteX34" fmla="*/ 1553028 w 1698171"/>
              <a:gd name="connsiteY34" fmla="*/ 1714005 h 2120405"/>
              <a:gd name="connsiteX35" fmla="*/ 1582057 w 1698171"/>
              <a:gd name="connsiteY35" fmla="*/ 1670462 h 2120405"/>
              <a:gd name="connsiteX36" fmla="*/ 1596571 w 1698171"/>
              <a:gd name="connsiteY36" fmla="*/ 1626919 h 2120405"/>
              <a:gd name="connsiteX37" fmla="*/ 1625600 w 1698171"/>
              <a:gd name="connsiteY37" fmla="*/ 1496291 h 2120405"/>
              <a:gd name="connsiteX38" fmla="*/ 1654628 w 1698171"/>
              <a:gd name="connsiteY38" fmla="*/ 1438234 h 2120405"/>
              <a:gd name="connsiteX39" fmla="*/ 1669143 w 1698171"/>
              <a:gd name="connsiteY39" fmla="*/ 1322119 h 2120405"/>
              <a:gd name="connsiteX40" fmla="*/ 1698171 w 1698171"/>
              <a:gd name="connsiteY40" fmla="*/ 1089891 h 2120405"/>
              <a:gd name="connsiteX41" fmla="*/ 1683657 w 1698171"/>
              <a:gd name="connsiteY41" fmla="*/ 959262 h 2120405"/>
              <a:gd name="connsiteX42" fmla="*/ 1654628 w 1698171"/>
              <a:gd name="connsiteY42" fmla="*/ 915719 h 2120405"/>
              <a:gd name="connsiteX43" fmla="*/ 1640114 w 1698171"/>
              <a:gd name="connsiteY43" fmla="*/ 872176 h 2120405"/>
              <a:gd name="connsiteX44" fmla="*/ 1553028 w 1698171"/>
              <a:gd name="connsiteY44" fmla="*/ 770576 h 2120405"/>
              <a:gd name="connsiteX45" fmla="*/ 1524000 w 1698171"/>
              <a:gd name="connsiteY45" fmla="*/ 727034 h 2120405"/>
              <a:gd name="connsiteX46" fmla="*/ 1393371 w 1698171"/>
              <a:gd name="connsiteY46" fmla="*/ 625434 h 2120405"/>
              <a:gd name="connsiteX47" fmla="*/ 1306286 w 1698171"/>
              <a:gd name="connsiteY47" fmla="*/ 596405 h 2120405"/>
              <a:gd name="connsiteX48" fmla="*/ 1088571 w 1698171"/>
              <a:gd name="connsiteY48" fmla="*/ 567376 h 2120405"/>
              <a:gd name="connsiteX49" fmla="*/ 1045028 w 1698171"/>
              <a:gd name="connsiteY49" fmla="*/ 552862 h 2120405"/>
              <a:gd name="connsiteX50" fmla="*/ 1030514 w 1698171"/>
              <a:gd name="connsiteY50" fmla="*/ 509319 h 2120405"/>
              <a:gd name="connsiteX51" fmla="*/ 957943 w 1698171"/>
              <a:gd name="connsiteY51" fmla="*/ 407719 h 2120405"/>
              <a:gd name="connsiteX52" fmla="*/ 914400 w 1698171"/>
              <a:gd name="connsiteY52" fmla="*/ 378691 h 2120405"/>
              <a:gd name="connsiteX53" fmla="*/ 870857 w 1698171"/>
              <a:gd name="connsiteY53" fmla="*/ 335148 h 2120405"/>
              <a:gd name="connsiteX54" fmla="*/ 856343 w 1698171"/>
              <a:gd name="connsiteY54" fmla="*/ 291605 h 2120405"/>
              <a:gd name="connsiteX55" fmla="*/ 798286 w 1698171"/>
              <a:gd name="connsiteY55" fmla="*/ 262576 h 2120405"/>
              <a:gd name="connsiteX56" fmla="*/ 754743 w 1698171"/>
              <a:gd name="connsiteY56" fmla="*/ 233548 h 2120405"/>
              <a:gd name="connsiteX57" fmla="*/ 696686 w 1698171"/>
              <a:gd name="connsiteY57" fmla="*/ 146462 h 2120405"/>
              <a:gd name="connsiteX58" fmla="*/ 667657 w 1698171"/>
              <a:gd name="connsiteY58" fmla="*/ 102919 h 2120405"/>
              <a:gd name="connsiteX59" fmla="*/ 580571 w 1698171"/>
              <a:gd name="connsiteY59" fmla="*/ 44862 h 2120405"/>
              <a:gd name="connsiteX60" fmla="*/ 537028 w 1698171"/>
              <a:gd name="connsiteY60" fmla="*/ 15834 h 2120405"/>
              <a:gd name="connsiteX61" fmla="*/ 464457 w 1698171"/>
              <a:gd name="connsiteY61" fmla="*/ 1319 h 2120405"/>
              <a:gd name="connsiteX62" fmla="*/ 348343 w 1698171"/>
              <a:gd name="connsiteY62" fmla="*/ 1319 h 212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698171" h="2120405">
                <a:moveTo>
                  <a:pt x="145143" y="88405"/>
                </a:moveTo>
                <a:cubicBezTo>
                  <a:pt x="149981" y="219034"/>
                  <a:pt x="141796" y="350799"/>
                  <a:pt x="159657" y="480291"/>
                </a:cubicBezTo>
                <a:cubicBezTo>
                  <a:pt x="162040" y="497571"/>
                  <a:pt x="187260" y="502234"/>
                  <a:pt x="203200" y="509319"/>
                </a:cubicBezTo>
                <a:cubicBezTo>
                  <a:pt x="231162" y="521746"/>
                  <a:pt x="290286" y="538348"/>
                  <a:pt x="290286" y="538348"/>
                </a:cubicBezTo>
                <a:cubicBezTo>
                  <a:pt x="285448" y="596405"/>
                  <a:pt x="283471" y="654772"/>
                  <a:pt x="275771" y="712519"/>
                </a:cubicBezTo>
                <a:cubicBezTo>
                  <a:pt x="268483" y="767179"/>
                  <a:pt x="253672" y="756455"/>
                  <a:pt x="217714" y="799605"/>
                </a:cubicBezTo>
                <a:cubicBezTo>
                  <a:pt x="206547" y="813006"/>
                  <a:pt x="196487" y="827546"/>
                  <a:pt x="188686" y="843148"/>
                </a:cubicBezTo>
                <a:cubicBezTo>
                  <a:pt x="181844" y="856832"/>
                  <a:pt x="181601" y="873317"/>
                  <a:pt x="174171" y="886691"/>
                </a:cubicBezTo>
                <a:cubicBezTo>
                  <a:pt x="157228" y="917188"/>
                  <a:pt x="135466" y="944748"/>
                  <a:pt x="116114" y="973776"/>
                </a:cubicBezTo>
                <a:cubicBezTo>
                  <a:pt x="106438" y="988290"/>
                  <a:pt x="92602" y="1000770"/>
                  <a:pt x="87086" y="1017319"/>
                </a:cubicBezTo>
                <a:cubicBezTo>
                  <a:pt x="66080" y="1080335"/>
                  <a:pt x="83389" y="1050044"/>
                  <a:pt x="29028" y="1104405"/>
                </a:cubicBezTo>
                <a:cubicBezTo>
                  <a:pt x="24190" y="1123757"/>
                  <a:pt x="19994" y="1143282"/>
                  <a:pt x="14514" y="1162462"/>
                </a:cubicBezTo>
                <a:cubicBezTo>
                  <a:pt x="10311" y="1177173"/>
                  <a:pt x="0" y="1190706"/>
                  <a:pt x="0" y="1206005"/>
                </a:cubicBezTo>
                <a:cubicBezTo>
                  <a:pt x="0" y="1274644"/>
                  <a:pt x="11968" y="1402162"/>
                  <a:pt x="29028" y="1481776"/>
                </a:cubicBezTo>
                <a:cubicBezTo>
                  <a:pt x="37387" y="1520787"/>
                  <a:pt x="45440" y="1560042"/>
                  <a:pt x="58057" y="1597891"/>
                </a:cubicBezTo>
                <a:cubicBezTo>
                  <a:pt x="67733" y="1626919"/>
                  <a:pt x="70113" y="1659516"/>
                  <a:pt x="87086" y="1684976"/>
                </a:cubicBezTo>
                <a:lnTo>
                  <a:pt x="145143" y="1772062"/>
                </a:lnTo>
                <a:cubicBezTo>
                  <a:pt x="166201" y="1835238"/>
                  <a:pt x="145755" y="1803602"/>
                  <a:pt x="203200" y="1844634"/>
                </a:cubicBezTo>
                <a:cubicBezTo>
                  <a:pt x="212026" y="1850938"/>
                  <a:pt x="286695" y="1909158"/>
                  <a:pt x="304800" y="1917205"/>
                </a:cubicBezTo>
                <a:cubicBezTo>
                  <a:pt x="332762" y="1929633"/>
                  <a:pt x="362857" y="1936558"/>
                  <a:pt x="391886" y="1946234"/>
                </a:cubicBezTo>
                <a:cubicBezTo>
                  <a:pt x="406400" y="1951072"/>
                  <a:pt x="422698" y="1952262"/>
                  <a:pt x="435428" y="1960748"/>
                </a:cubicBezTo>
                <a:lnTo>
                  <a:pt x="478971" y="1989776"/>
                </a:lnTo>
                <a:cubicBezTo>
                  <a:pt x="488647" y="2004290"/>
                  <a:pt x="493486" y="2023643"/>
                  <a:pt x="508000" y="2033319"/>
                </a:cubicBezTo>
                <a:cubicBezTo>
                  <a:pt x="524598" y="2044384"/>
                  <a:pt x="546380" y="2044555"/>
                  <a:pt x="566057" y="2047834"/>
                </a:cubicBezTo>
                <a:cubicBezTo>
                  <a:pt x="604532" y="2054247"/>
                  <a:pt x="643466" y="2057510"/>
                  <a:pt x="682171" y="2062348"/>
                </a:cubicBezTo>
                <a:cubicBezTo>
                  <a:pt x="706362" y="2072024"/>
                  <a:pt x="730258" y="2082472"/>
                  <a:pt x="754743" y="2091376"/>
                </a:cubicBezTo>
                <a:cubicBezTo>
                  <a:pt x="783499" y="2101833"/>
                  <a:pt x="841828" y="2120405"/>
                  <a:pt x="841828" y="2120405"/>
                </a:cubicBezTo>
                <a:cubicBezTo>
                  <a:pt x="909561" y="2115567"/>
                  <a:pt x="977873" y="2115964"/>
                  <a:pt x="1045028" y="2105891"/>
                </a:cubicBezTo>
                <a:cubicBezTo>
                  <a:pt x="1075288" y="2101352"/>
                  <a:pt x="1102429" y="2084283"/>
                  <a:pt x="1132114" y="2076862"/>
                </a:cubicBezTo>
                <a:lnTo>
                  <a:pt x="1190171" y="2062348"/>
                </a:lnTo>
                <a:cubicBezTo>
                  <a:pt x="1219200" y="2042996"/>
                  <a:pt x="1266225" y="2037389"/>
                  <a:pt x="1277257" y="2004291"/>
                </a:cubicBezTo>
                <a:cubicBezTo>
                  <a:pt x="1282095" y="1989777"/>
                  <a:pt x="1281977" y="1972501"/>
                  <a:pt x="1291771" y="1960748"/>
                </a:cubicBezTo>
                <a:cubicBezTo>
                  <a:pt x="1325568" y="1920192"/>
                  <a:pt x="1349963" y="1917160"/>
                  <a:pt x="1393371" y="1902691"/>
                </a:cubicBezTo>
                <a:cubicBezTo>
                  <a:pt x="1436083" y="1870657"/>
                  <a:pt x="1461277" y="1856037"/>
                  <a:pt x="1494971" y="1815605"/>
                </a:cubicBezTo>
                <a:cubicBezTo>
                  <a:pt x="1527121" y="1777025"/>
                  <a:pt x="1527214" y="1759179"/>
                  <a:pt x="1553028" y="1714005"/>
                </a:cubicBezTo>
                <a:cubicBezTo>
                  <a:pt x="1561683" y="1698859"/>
                  <a:pt x="1572381" y="1684976"/>
                  <a:pt x="1582057" y="1670462"/>
                </a:cubicBezTo>
                <a:cubicBezTo>
                  <a:pt x="1586895" y="1655948"/>
                  <a:pt x="1592860" y="1641762"/>
                  <a:pt x="1596571" y="1626919"/>
                </a:cubicBezTo>
                <a:cubicBezTo>
                  <a:pt x="1603466" y="1599340"/>
                  <a:pt x="1614428" y="1526083"/>
                  <a:pt x="1625600" y="1496291"/>
                </a:cubicBezTo>
                <a:cubicBezTo>
                  <a:pt x="1633197" y="1476032"/>
                  <a:pt x="1644952" y="1457586"/>
                  <a:pt x="1654628" y="1438234"/>
                </a:cubicBezTo>
                <a:cubicBezTo>
                  <a:pt x="1659466" y="1399529"/>
                  <a:pt x="1665445" y="1360950"/>
                  <a:pt x="1669143" y="1322119"/>
                </a:cubicBezTo>
                <a:cubicBezTo>
                  <a:pt x="1690060" y="1102489"/>
                  <a:pt x="1662441" y="1197083"/>
                  <a:pt x="1698171" y="1089891"/>
                </a:cubicBezTo>
                <a:cubicBezTo>
                  <a:pt x="1693333" y="1046348"/>
                  <a:pt x="1694283" y="1001765"/>
                  <a:pt x="1683657" y="959262"/>
                </a:cubicBezTo>
                <a:cubicBezTo>
                  <a:pt x="1679426" y="942339"/>
                  <a:pt x="1662429" y="931321"/>
                  <a:pt x="1654628" y="915719"/>
                </a:cubicBezTo>
                <a:cubicBezTo>
                  <a:pt x="1647786" y="902035"/>
                  <a:pt x="1646956" y="885860"/>
                  <a:pt x="1640114" y="872176"/>
                </a:cubicBezTo>
                <a:cubicBezTo>
                  <a:pt x="1613458" y="818863"/>
                  <a:pt x="1595879" y="820569"/>
                  <a:pt x="1553028" y="770576"/>
                </a:cubicBezTo>
                <a:cubicBezTo>
                  <a:pt x="1541676" y="757332"/>
                  <a:pt x="1535167" y="740435"/>
                  <a:pt x="1524000" y="727034"/>
                </a:cubicBezTo>
                <a:cubicBezTo>
                  <a:pt x="1495100" y="692354"/>
                  <a:pt x="1430718" y="637883"/>
                  <a:pt x="1393371" y="625434"/>
                </a:cubicBezTo>
                <a:cubicBezTo>
                  <a:pt x="1364343" y="615758"/>
                  <a:pt x="1336468" y="601435"/>
                  <a:pt x="1306286" y="596405"/>
                </a:cubicBezTo>
                <a:cubicBezTo>
                  <a:pt x="1175985" y="574689"/>
                  <a:pt x="1248449" y="585141"/>
                  <a:pt x="1088571" y="567376"/>
                </a:cubicBezTo>
                <a:cubicBezTo>
                  <a:pt x="1074057" y="562538"/>
                  <a:pt x="1055846" y="563680"/>
                  <a:pt x="1045028" y="552862"/>
                </a:cubicBezTo>
                <a:cubicBezTo>
                  <a:pt x="1034210" y="542044"/>
                  <a:pt x="1037356" y="523003"/>
                  <a:pt x="1030514" y="509319"/>
                </a:cubicBezTo>
                <a:cubicBezTo>
                  <a:pt x="1022272" y="492834"/>
                  <a:pt x="964520" y="414296"/>
                  <a:pt x="957943" y="407719"/>
                </a:cubicBezTo>
                <a:cubicBezTo>
                  <a:pt x="945608" y="395384"/>
                  <a:pt x="927801" y="389858"/>
                  <a:pt x="914400" y="378691"/>
                </a:cubicBezTo>
                <a:cubicBezTo>
                  <a:pt x="898631" y="365550"/>
                  <a:pt x="885371" y="349662"/>
                  <a:pt x="870857" y="335148"/>
                </a:cubicBezTo>
                <a:cubicBezTo>
                  <a:pt x="866019" y="320634"/>
                  <a:pt x="867161" y="302423"/>
                  <a:pt x="856343" y="291605"/>
                </a:cubicBezTo>
                <a:cubicBezTo>
                  <a:pt x="841044" y="276305"/>
                  <a:pt x="817072" y="273311"/>
                  <a:pt x="798286" y="262576"/>
                </a:cubicBezTo>
                <a:cubicBezTo>
                  <a:pt x="783140" y="253921"/>
                  <a:pt x="769257" y="243224"/>
                  <a:pt x="754743" y="233548"/>
                </a:cubicBezTo>
                <a:lnTo>
                  <a:pt x="696686" y="146462"/>
                </a:lnTo>
                <a:cubicBezTo>
                  <a:pt x="687010" y="131948"/>
                  <a:pt x="682171" y="112595"/>
                  <a:pt x="667657" y="102919"/>
                </a:cubicBezTo>
                <a:lnTo>
                  <a:pt x="580571" y="44862"/>
                </a:lnTo>
                <a:cubicBezTo>
                  <a:pt x="566057" y="35186"/>
                  <a:pt x="554133" y="19255"/>
                  <a:pt x="537028" y="15834"/>
                </a:cubicBezTo>
                <a:cubicBezTo>
                  <a:pt x="512838" y="10996"/>
                  <a:pt x="489054" y="3211"/>
                  <a:pt x="464457" y="1319"/>
                </a:cubicBezTo>
                <a:cubicBezTo>
                  <a:pt x="425866" y="-1650"/>
                  <a:pt x="387048" y="1319"/>
                  <a:pt x="348343" y="1319"/>
                </a:cubicBez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4997782" y="3401876"/>
            <a:ext cx="2025409" cy="2075543"/>
          </a:xfrm>
          <a:custGeom>
            <a:avLst/>
            <a:gdLst>
              <a:gd name="connsiteX0" fmla="*/ 356266 w 2025409"/>
              <a:gd name="connsiteY0" fmla="*/ 14515 h 2075543"/>
              <a:gd name="connsiteX1" fmla="*/ 283694 w 2025409"/>
              <a:gd name="connsiteY1" fmla="*/ 43543 h 2075543"/>
              <a:gd name="connsiteX2" fmla="*/ 196609 w 2025409"/>
              <a:gd name="connsiteY2" fmla="*/ 72572 h 2075543"/>
              <a:gd name="connsiteX3" fmla="*/ 153066 w 2025409"/>
              <a:gd name="connsiteY3" fmla="*/ 101600 h 2075543"/>
              <a:gd name="connsiteX4" fmla="*/ 80494 w 2025409"/>
              <a:gd name="connsiteY4" fmla="*/ 188686 h 2075543"/>
              <a:gd name="connsiteX5" fmla="*/ 22437 w 2025409"/>
              <a:gd name="connsiteY5" fmla="*/ 275772 h 2075543"/>
              <a:gd name="connsiteX6" fmla="*/ 22437 w 2025409"/>
              <a:gd name="connsiteY6" fmla="*/ 537029 h 2075543"/>
              <a:gd name="connsiteX7" fmla="*/ 36952 w 2025409"/>
              <a:gd name="connsiteY7" fmla="*/ 580572 h 2075543"/>
              <a:gd name="connsiteX8" fmla="*/ 95009 w 2025409"/>
              <a:gd name="connsiteY8" fmla="*/ 667658 h 2075543"/>
              <a:gd name="connsiteX9" fmla="*/ 109523 w 2025409"/>
              <a:gd name="connsiteY9" fmla="*/ 711200 h 2075543"/>
              <a:gd name="connsiteX10" fmla="*/ 167580 w 2025409"/>
              <a:gd name="connsiteY10" fmla="*/ 798286 h 2075543"/>
              <a:gd name="connsiteX11" fmla="*/ 196609 w 2025409"/>
              <a:gd name="connsiteY11" fmla="*/ 899886 h 2075543"/>
              <a:gd name="connsiteX12" fmla="*/ 225637 w 2025409"/>
              <a:gd name="connsiteY12" fmla="*/ 986972 h 2075543"/>
              <a:gd name="connsiteX13" fmla="*/ 254666 w 2025409"/>
              <a:gd name="connsiteY13" fmla="*/ 1074058 h 2075543"/>
              <a:gd name="connsiteX14" fmla="*/ 269180 w 2025409"/>
              <a:gd name="connsiteY14" fmla="*/ 1117600 h 2075543"/>
              <a:gd name="connsiteX15" fmla="*/ 283694 w 2025409"/>
              <a:gd name="connsiteY15" fmla="*/ 1451429 h 2075543"/>
              <a:gd name="connsiteX16" fmla="*/ 298209 w 2025409"/>
              <a:gd name="connsiteY16" fmla="*/ 1538515 h 2075543"/>
              <a:gd name="connsiteX17" fmla="*/ 341752 w 2025409"/>
              <a:gd name="connsiteY17" fmla="*/ 1654629 h 2075543"/>
              <a:gd name="connsiteX18" fmla="*/ 385294 w 2025409"/>
              <a:gd name="connsiteY18" fmla="*/ 1741715 h 2075543"/>
              <a:gd name="connsiteX19" fmla="*/ 472380 w 2025409"/>
              <a:gd name="connsiteY19" fmla="*/ 1828800 h 2075543"/>
              <a:gd name="connsiteX20" fmla="*/ 515923 w 2025409"/>
              <a:gd name="connsiteY20" fmla="*/ 1872343 h 2075543"/>
              <a:gd name="connsiteX21" fmla="*/ 603009 w 2025409"/>
              <a:gd name="connsiteY21" fmla="*/ 1915886 h 2075543"/>
              <a:gd name="connsiteX22" fmla="*/ 704609 w 2025409"/>
              <a:gd name="connsiteY22" fmla="*/ 2002972 h 2075543"/>
              <a:gd name="connsiteX23" fmla="*/ 762666 w 2025409"/>
              <a:gd name="connsiteY23" fmla="*/ 2017486 h 2075543"/>
              <a:gd name="connsiteX24" fmla="*/ 806209 w 2025409"/>
              <a:gd name="connsiteY24" fmla="*/ 2032000 h 2075543"/>
              <a:gd name="connsiteX25" fmla="*/ 878780 w 2025409"/>
              <a:gd name="connsiteY25" fmla="*/ 2046515 h 2075543"/>
              <a:gd name="connsiteX26" fmla="*/ 951352 w 2025409"/>
              <a:gd name="connsiteY26" fmla="*/ 2075543 h 2075543"/>
              <a:gd name="connsiteX27" fmla="*/ 1241637 w 2025409"/>
              <a:gd name="connsiteY27" fmla="*/ 2032000 h 2075543"/>
              <a:gd name="connsiteX28" fmla="*/ 1328723 w 2025409"/>
              <a:gd name="connsiteY28" fmla="*/ 2017486 h 2075543"/>
              <a:gd name="connsiteX29" fmla="*/ 1444837 w 2025409"/>
              <a:gd name="connsiteY29" fmla="*/ 1988458 h 2075543"/>
              <a:gd name="connsiteX30" fmla="*/ 1488380 w 2025409"/>
              <a:gd name="connsiteY30" fmla="*/ 1973943 h 2075543"/>
              <a:gd name="connsiteX31" fmla="*/ 1575466 w 2025409"/>
              <a:gd name="connsiteY31" fmla="*/ 1915886 h 2075543"/>
              <a:gd name="connsiteX32" fmla="*/ 1677066 w 2025409"/>
              <a:gd name="connsiteY32" fmla="*/ 1843315 h 2075543"/>
              <a:gd name="connsiteX33" fmla="*/ 1706094 w 2025409"/>
              <a:gd name="connsiteY33" fmla="*/ 1799772 h 2075543"/>
              <a:gd name="connsiteX34" fmla="*/ 1807694 w 2025409"/>
              <a:gd name="connsiteY34" fmla="*/ 1698172 h 2075543"/>
              <a:gd name="connsiteX35" fmla="*/ 1894780 w 2025409"/>
              <a:gd name="connsiteY35" fmla="*/ 1582058 h 2075543"/>
              <a:gd name="connsiteX36" fmla="*/ 1923809 w 2025409"/>
              <a:gd name="connsiteY36" fmla="*/ 1480458 h 2075543"/>
              <a:gd name="connsiteX37" fmla="*/ 1952837 w 2025409"/>
              <a:gd name="connsiteY37" fmla="*/ 1422400 h 2075543"/>
              <a:gd name="connsiteX38" fmla="*/ 1967352 w 2025409"/>
              <a:gd name="connsiteY38" fmla="*/ 1349829 h 2075543"/>
              <a:gd name="connsiteX39" fmla="*/ 1981866 w 2025409"/>
              <a:gd name="connsiteY39" fmla="*/ 1306286 h 2075543"/>
              <a:gd name="connsiteX40" fmla="*/ 1996380 w 2025409"/>
              <a:gd name="connsiteY40" fmla="*/ 1248229 h 2075543"/>
              <a:gd name="connsiteX41" fmla="*/ 2010894 w 2025409"/>
              <a:gd name="connsiteY41" fmla="*/ 1117600 h 2075543"/>
              <a:gd name="connsiteX42" fmla="*/ 2025409 w 2025409"/>
              <a:gd name="connsiteY42" fmla="*/ 1016000 h 2075543"/>
              <a:gd name="connsiteX43" fmla="*/ 2010894 w 2025409"/>
              <a:gd name="connsiteY43" fmla="*/ 696686 h 2075543"/>
              <a:gd name="connsiteX44" fmla="*/ 1981866 w 2025409"/>
              <a:gd name="connsiteY44" fmla="*/ 551543 h 2075543"/>
              <a:gd name="connsiteX45" fmla="*/ 1952837 w 2025409"/>
              <a:gd name="connsiteY45" fmla="*/ 508000 h 2075543"/>
              <a:gd name="connsiteX46" fmla="*/ 1909294 w 2025409"/>
              <a:gd name="connsiteY46" fmla="*/ 420915 h 2075543"/>
              <a:gd name="connsiteX47" fmla="*/ 1894780 w 2025409"/>
              <a:gd name="connsiteY47" fmla="*/ 377372 h 2075543"/>
              <a:gd name="connsiteX48" fmla="*/ 1807694 w 2025409"/>
              <a:gd name="connsiteY48" fmla="*/ 290286 h 2075543"/>
              <a:gd name="connsiteX49" fmla="*/ 1720609 w 2025409"/>
              <a:gd name="connsiteY49" fmla="*/ 217715 h 2075543"/>
              <a:gd name="connsiteX50" fmla="*/ 1502894 w 2025409"/>
              <a:gd name="connsiteY50" fmla="*/ 174172 h 2075543"/>
              <a:gd name="connsiteX51" fmla="*/ 1444837 w 2025409"/>
              <a:gd name="connsiteY51" fmla="*/ 159658 h 2075543"/>
              <a:gd name="connsiteX52" fmla="*/ 1154552 w 2025409"/>
              <a:gd name="connsiteY52" fmla="*/ 130629 h 2075543"/>
              <a:gd name="connsiteX53" fmla="*/ 907809 w 2025409"/>
              <a:gd name="connsiteY53" fmla="*/ 72572 h 2075543"/>
              <a:gd name="connsiteX54" fmla="*/ 820723 w 2025409"/>
              <a:gd name="connsiteY54" fmla="*/ 58058 h 2075543"/>
              <a:gd name="connsiteX55" fmla="*/ 733637 w 2025409"/>
              <a:gd name="connsiteY55" fmla="*/ 29029 h 2075543"/>
              <a:gd name="connsiteX56" fmla="*/ 501409 w 2025409"/>
              <a:gd name="connsiteY56" fmla="*/ 0 h 2075543"/>
              <a:gd name="connsiteX57" fmla="*/ 327237 w 2025409"/>
              <a:gd name="connsiteY57" fmla="*/ 14515 h 2075543"/>
              <a:gd name="connsiteX58" fmla="*/ 269180 w 2025409"/>
              <a:gd name="connsiteY58" fmla="*/ 29029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025409" h="2075543">
                <a:moveTo>
                  <a:pt x="356266" y="14515"/>
                </a:moveTo>
                <a:cubicBezTo>
                  <a:pt x="332075" y="24191"/>
                  <a:pt x="308179" y="34639"/>
                  <a:pt x="283694" y="43543"/>
                </a:cubicBezTo>
                <a:cubicBezTo>
                  <a:pt x="254938" y="54000"/>
                  <a:pt x="222069" y="55599"/>
                  <a:pt x="196609" y="72572"/>
                </a:cubicBezTo>
                <a:lnTo>
                  <a:pt x="153066" y="101600"/>
                </a:lnTo>
                <a:cubicBezTo>
                  <a:pt x="49327" y="257206"/>
                  <a:pt x="210884" y="21041"/>
                  <a:pt x="80494" y="188686"/>
                </a:cubicBezTo>
                <a:cubicBezTo>
                  <a:pt x="59075" y="216225"/>
                  <a:pt x="22437" y="275772"/>
                  <a:pt x="22437" y="275772"/>
                </a:cubicBezTo>
                <a:cubicBezTo>
                  <a:pt x="-13443" y="383414"/>
                  <a:pt x="-861" y="327349"/>
                  <a:pt x="22437" y="537029"/>
                </a:cubicBezTo>
                <a:cubicBezTo>
                  <a:pt x="24127" y="552235"/>
                  <a:pt x="29522" y="567198"/>
                  <a:pt x="36952" y="580572"/>
                </a:cubicBezTo>
                <a:cubicBezTo>
                  <a:pt x="53895" y="611070"/>
                  <a:pt x="95009" y="667658"/>
                  <a:pt x="95009" y="667658"/>
                </a:cubicBezTo>
                <a:cubicBezTo>
                  <a:pt x="99847" y="682172"/>
                  <a:pt x="102093" y="697826"/>
                  <a:pt x="109523" y="711200"/>
                </a:cubicBezTo>
                <a:cubicBezTo>
                  <a:pt x="126466" y="741698"/>
                  <a:pt x="156548" y="765188"/>
                  <a:pt x="167580" y="798286"/>
                </a:cubicBezTo>
                <a:cubicBezTo>
                  <a:pt x="216357" y="944621"/>
                  <a:pt x="141934" y="717636"/>
                  <a:pt x="196609" y="899886"/>
                </a:cubicBezTo>
                <a:cubicBezTo>
                  <a:pt x="205402" y="929194"/>
                  <a:pt x="215961" y="957943"/>
                  <a:pt x="225637" y="986972"/>
                </a:cubicBezTo>
                <a:lnTo>
                  <a:pt x="254666" y="1074058"/>
                </a:lnTo>
                <a:lnTo>
                  <a:pt x="269180" y="1117600"/>
                </a:lnTo>
                <a:cubicBezTo>
                  <a:pt x="274018" y="1228876"/>
                  <a:pt x="276031" y="1340311"/>
                  <a:pt x="283694" y="1451429"/>
                </a:cubicBezTo>
                <a:cubicBezTo>
                  <a:pt x="285719" y="1480788"/>
                  <a:pt x="291825" y="1509787"/>
                  <a:pt x="298209" y="1538515"/>
                </a:cubicBezTo>
                <a:cubicBezTo>
                  <a:pt x="304200" y="1565476"/>
                  <a:pt x="335584" y="1638182"/>
                  <a:pt x="341752" y="1654629"/>
                </a:cubicBezTo>
                <a:cubicBezTo>
                  <a:pt x="358110" y="1698250"/>
                  <a:pt x="351966" y="1704222"/>
                  <a:pt x="385294" y="1741715"/>
                </a:cubicBezTo>
                <a:cubicBezTo>
                  <a:pt x="412568" y="1772398"/>
                  <a:pt x="443351" y="1799772"/>
                  <a:pt x="472380" y="1828800"/>
                </a:cubicBezTo>
                <a:cubicBezTo>
                  <a:pt x="486894" y="1843314"/>
                  <a:pt x="496450" y="1865852"/>
                  <a:pt x="515923" y="1872343"/>
                </a:cubicBezTo>
                <a:cubicBezTo>
                  <a:pt x="559561" y="1886890"/>
                  <a:pt x="565495" y="1884625"/>
                  <a:pt x="603009" y="1915886"/>
                </a:cubicBezTo>
                <a:cubicBezTo>
                  <a:pt x="646584" y="1952198"/>
                  <a:pt x="650252" y="1975794"/>
                  <a:pt x="704609" y="2002972"/>
                </a:cubicBezTo>
                <a:cubicBezTo>
                  <a:pt x="722451" y="2011893"/>
                  <a:pt x="743486" y="2012006"/>
                  <a:pt x="762666" y="2017486"/>
                </a:cubicBezTo>
                <a:cubicBezTo>
                  <a:pt x="777377" y="2021689"/>
                  <a:pt x="791366" y="2028289"/>
                  <a:pt x="806209" y="2032000"/>
                </a:cubicBezTo>
                <a:cubicBezTo>
                  <a:pt x="830142" y="2037983"/>
                  <a:pt x="855151" y="2039426"/>
                  <a:pt x="878780" y="2046515"/>
                </a:cubicBezTo>
                <a:cubicBezTo>
                  <a:pt x="903735" y="2054002"/>
                  <a:pt x="927161" y="2065867"/>
                  <a:pt x="951352" y="2075543"/>
                </a:cubicBezTo>
                <a:cubicBezTo>
                  <a:pt x="1354238" y="2021826"/>
                  <a:pt x="1043120" y="2068095"/>
                  <a:pt x="1241637" y="2032000"/>
                </a:cubicBezTo>
                <a:cubicBezTo>
                  <a:pt x="1270591" y="2026735"/>
                  <a:pt x="1299947" y="2023652"/>
                  <a:pt x="1328723" y="2017486"/>
                </a:cubicBezTo>
                <a:cubicBezTo>
                  <a:pt x="1367733" y="2009127"/>
                  <a:pt x="1406989" y="2001075"/>
                  <a:pt x="1444837" y="1988458"/>
                </a:cubicBezTo>
                <a:cubicBezTo>
                  <a:pt x="1459351" y="1983620"/>
                  <a:pt x="1475006" y="1981373"/>
                  <a:pt x="1488380" y="1973943"/>
                </a:cubicBezTo>
                <a:cubicBezTo>
                  <a:pt x="1518878" y="1957000"/>
                  <a:pt x="1550796" y="1940556"/>
                  <a:pt x="1575466" y="1915886"/>
                </a:cubicBezTo>
                <a:cubicBezTo>
                  <a:pt x="1644341" y="1847011"/>
                  <a:pt x="1607559" y="1866483"/>
                  <a:pt x="1677066" y="1843315"/>
                </a:cubicBezTo>
                <a:cubicBezTo>
                  <a:pt x="1686742" y="1828801"/>
                  <a:pt x="1694425" y="1812738"/>
                  <a:pt x="1706094" y="1799772"/>
                </a:cubicBezTo>
                <a:cubicBezTo>
                  <a:pt x="1738134" y="1764172"/>
                  <a:pt x="1783052" y="1739241"/>
                  <a:pt x="1807694" y="1698172"/>
                </a:cubicBezTo>
                <a:cubicBezTo>
                  <a:pt x="1861798" y="1607999"/>
                  <a:pt x="1831289" y="1645548"/>
                  <a:pt x="1894780" y="1582058"/>
                </a:cubicBezTo>
                <a:cubicBezTo>
                  <a:pt x="1902148" y="1552584"/>
                  <a:pt x="1911312" y="1509618"/>
                  <a:pt x="1923809" y="1480458"/>
                </a:cubicBezTo>
                <a:cubicBezTo>
                  <a:pt x="1932332" y="1460571"/>
                  <a:pt x="1943161" y="1441753"/>
                  <a:pt x="1952837" y="1422400"/>
                </a:cubicBezTo>
                <a:cubicBezTo>
                  <a:pt x="1957675" y="1398210"/>
                  <a:pt x="1961369" y="1373762"/>
                  <a:pt x="1967352" y="1349829"/>
                </a:cubicBezTo>
                <a:cubicBezTo>
                  <a:pt x="1971063" y="1334986"/>
                  <a:pt x="1977663" y="1320997"/>
                  <a:pt x="1981866" y="1306286"/>
                </a:cubicBezTo>
                <a:cubicBezTo>
                  <a:pt x="1987346" y="1287106"/>
                  <a:pt x="1991542" y="1267581"/>
                  <a:pt x="1996380" y="1248229"/>
                </a:cubicBezTo>
                <a:cubicBezTo>
                  <a:pt x="2001218" y="1204686"/>
                  <a:pt x="2005460" y="1161073"/>
                  <a:pt x="2010894" y="1117600"/>
                </a:cubicBezTo>
                <a:cubicBezTo>
                  <a:pt x="2015137" y="1083654"/>
                  <a:pt x="2025409" y="1050211"/>
                  <a:pt x="2025409" y="1016000"/>
                </a:cubicBezTo>
                <a:cubicBezTo>
                  <a:pt x="2025409" y="909452"/>
                  <a:pt x="2018225" y="802981"/>
                  <a:pt x="2010894" y="696686"/>
                </a:cubicBezTo>
                <a:cubicBezTo>
                  <a:pt x="2008755" y="665665"/>
                  <a:pt x="2000696" y="589204"/>
                  <a:pt x="1981866" y="551543"/>
                </a:cubicBezTo>
                <a:cubicBezTo>
                  <a:pt x="1974065" y="535941"/>
                  <a:pt x="1962513" y="522514"/>
                  <a:pt x="1952837" y="508000"/>
                </a:cubicBezTo>
                <a:cubicBezTo>
                  <a:pt x="1916355" y="398554"/>
                  <a:pt x="1965568" y="533463"/>
                  <a:pt x="1909294" y="420915"/>
                </a:cubicBezTo>
                <a:cubicBezTo>
                  <a:pt x="1902452" y="407231"/>
                  <a:pt x="1904173" y="389449"/>
                  <a:pt x="1894780" y="377372"/>
                </a:cubicBezTo>
                <a:cubicBezTo>
                  <a:pt x="1869576" y="344967"/>
                  <a:pt x="1836723" y="319315"/>
                  <a:pt x="1807694" y="290286"/>
                </a:cubicBezTo>
                <a:cubicBezTo>
                  <a:pt x="1780347" y="262939"/>
                  <a:pt x="1756985" y="233882"/>
                  <a:pt x="1720609" y="217715"/>
                </a:cubicBezTo>
                <a:cubicBezTo>
                  <a:pt x="1634841" y="179596"/>
                  <a:pt x="1602539" y="185243"/>
                  <a:pt x="1502894" y="174172"/>
                </a:cubicBezTo>
                <a:cubicBezTo>
                  <a:pt x="1483542" y="169334"/>
                  <a:pt x="1464631" y="162132"/>
                  <a:pt x="1444837" y="159658"/>
                </a:cubicBezTo>
                <a:cubicBezTo>
                  <a:pt x="1319124" y="143944"/>
                  <a:pt x="1270005" y="151003"/>
                  <a:pt x="1154552" y="130629"/>
                </a:cubicBezTo>
                <a:cubicBezTo>
                  <a:pt x="1021854" y="107212"/>
                  <a:pt x="1034213" y="99658"/>
                  <a:pt x="907809" y="72572"/>
                </a:cubicBezTo>
                <a:cubicBezTo>
                  <a:pt x="879033" y="66406"/>
                  <a:pt x="849752" y="62896"/>
                  <a:pt x="820723" y="58058"/>
                </a:cubicBezTo>
                <a:cubicBezTo>
                  <a:pt x="791694" y="48382"/>
                  <a:pt x="764049" y="32408"/>
                  <a:pt x="733637" y="29029"/>
                </a:cubicBezTo>
                <a:cubicBezTo>
                  <a:pt x="569008" y="10737"/>
                  <a:pt x="646379" y="20711"/>
                  <a:pt x="501409" y="0"/>
                </a:cubicBezTo>
                <a:cubicBezTo>
                  <a:pt x="443352" y="4838"/>
                  <a:pt x="385046" y="7289"/>
                  <a:pt x="327237" y="14515"/>
                </a:cubicBezTo>
                <a:cubicBezTo>
                  <a:pt x="307443" y="16989"/>
                  <a:pt x="269180" y="29029"/>
                  <a:pt x="269180" y="29029"/>
                </a:cubicBez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3" grpId="0" bldLvl="0" animBg="1"/>
      <p:bldP spid="150543" grpId="1" bldLvl="0" animBg="1"/>
      <p:bldP spid="150544" grpId="0" bldLvl="0" animBg="1"/>
      <p:bldP spid="150544" grpId="1" bldLvl="0" animBg="1"/>
      <p:bldP spid="150545" grpId="0" bldLvl="0" animBg="1"/>
      <p:bldP spid="150545" grpId="1" bldLvl="0" animBg="1"/>
      <p:bldP spid="150546" grpId="0" bldLvl="0" animBg="1"/>
      <p:bldP spid="150546" grpId="1" bldLvl="0" animBg="1"/>
      <p:bldP spid="150547" grpId="0" bldLvl="0" animBg="1"/>
      <p:bldP spid="150547" grpId="1" bldLvl="0" animBg="1"/>
      <p:bldP spid="150550" grpId="0" bldLvl="0" animBg="1"/>
      <p:bldP spid="150550" grpId="1" bldLvl="0" animBg="1"/>
      <p:bldP spid="150551" grpId="0" bldLvl="0" animBg="1"/>
      <p:bldP spid="150551" grpId="1" bldLvl="0" animBg="1"/>
      <p:bldP spid="150552" grpId="0" bldLvl="0" animBg="1"/>
      <p:bldP spid="150552" grpId="1" bldLvl="0" animBg="1"/>
      <p:bldP spid="2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4" grpId="0" bldLvl="0" animBg="1"/>
      <p:bldP spid="4" grpId="0" bldLvl="0" animBg="1"/>
      <p:bldP spid="5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7D50C1A-2BBE-427F-B2E2-04178822AAF0}" type="slidenum">
              <a:rPr lang="en-US" altLang="zh-CN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40080" y="836930"/>
            <a:ext cx="730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FF00"/>
                </a:solidFill>
              </a:rPr>
              <a:t>选择何种线性表结构？</a:t>
            </a:r>
            <a:r>
              <a:rPr lang="zh-CN" altLang="en-US" sz="3200" b="1"/>
              <a:t>根据操作需要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722630" y="1803400"/>
            <a:ext cx="4103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大量删除操作 </a:t>
            </a:r>
            <a:r>
              <a:rPr lang="en-US" altLang="zh-CN" sz="2400" b="1"/>
              <a:t>-&gt; </a:t>
            </a:r>
            <a:r>
              <a:rPr lang="zh-CN" altLang="en-US" sz="2400" b="1"/>
              <a:t>链表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22630" y="2321560"/>
            <a:ext cx="6736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操作节点只向一个方向移动 </a:t>
            </a:r>
            <a:r>
              <a:rPr lang="en-US" altLang="zh-CN" sz="2400" b="1"/>
              <a:t>-&gt; </a:t>
            </a:r>
            <a:r>
              <a:rPr lang="zh-CN" altLang="en-US" sz="2400" b="1"/>
              <a:t>单链表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722630" y="2887980"/>
            <a:ext cx="6736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循环结构 </a:t>
            </a:r>
            <a:r>
              <a:rPr lang="en-US" altLang="zh-CN" sz="2400" b="1"/>
              <a:t>-&gt; </a:t>
            </a:r>
            <a:r>
              <a:rPr lang="zh-CN" altLang="en-US" sz="2400" b="1"/>
              <a:t>循环单链表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E333239-3951-4123-911F-2AD345CC593C}" type="slidenum">
              <a:rPr lang="en-US" altLang="zh-CN"/>
            </a:fld>
            <a:endParaRPr lang="en-US" altLang="zh-CN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65113" y="115888"/>
            <a:ext cx="8569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ea typeface="仿宋_GB2312" panose="02010609030101010101" pitchFamily="49" charset="-122"/>
              </a:rPr>
              <a:t>#include</a:t>
            </a:r>
            <a:r>
              <a:rPr lang="en-US" altLang="zh-CN" sz="2000">
                <a:ea typeface="仿宋_GB2312" panose="02010609030101010101" pitchFamily="49" charset="-122"/>
              </a:rPr>
              <a:t> “CircList.h”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 b="1">
                <a:ea typeface="仿宋_GB2312" panose="02010609030101010101" pitchFamily="49" charset="-122"/>
              </a:rPr>
              <a:t>Template&lt;Type&gt; void </a:t>
            </a:r>
            <a:r>
              <a:rPr lang="en-US" altLang="zh-CN" sz="2000" i="1">
                <a:ea typeface="仿宋_GB2312" panose="02010609030101010101" pitchFamily="49" charset="-122"/>
              </a:rPr>
              <a:t>CircList</a:t>
            </a:r>
            <a:r>
              <a:rPr lang="en-US" altLang="zh-CN" sz="2000" b="1">
                <a:ea typeface="仿宋_GB2312" panose="02010609030101010101" pitchFamily="49" charset="-122"/>
              </a:rPr>
              <a:t>&lt;Type&gt;:: </a:t>
            </a:r>
            <a:r>
              <a:rPr lang="en-US" altLang="zh-CN" sz="2000" i="1">
                <a:ea typeface="仿宋_GB2312" panose="02010609030101010101" pitchFamily="49" charset="-122"/>
              </a:rPr>
              <a:t>Josephus</a:t>
            </a:r>
            <a:r>
              <a:rPr lang="en-US" altLang="zh-CN" sz="2000">
                <a:ea typeface="仿宋_GB2312" panose="02010609030101010101" pitchFamily="49" charset="-122"/>
              </a:rPr>
              <a:t> ( </a:t>
            </a:r>
            <a:r>
              <a:rPr lang="en-US" altLang="zh-CN" sz="2000" b="1">
                <a:ea typeface="仿宋_GB2312" panose="02010609030101010101" pitchFamily="49" charset="-122"/>
              </a:rPr>
              <a:t>int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n</a:t>
            </a:r>
            <a:r>
              <a:rPr lang="en-US" altLang="zh-CN" sz="2000">
                <a:ea typeface="仿宋_GB2312" panose="02010609030101010101" pitchFamily="49" charset="-122"/>
              </a:rPr>
              <a:t>,</a:t>
            </a:r>
            <a:r>
              <a:rPr lang="en-US" altLang="zh-CN" sz="2000" b="1">
                <a:ea typeface="仿宋_GB2312" panose="02010609030101010101" pitchFamily="49" charset="-122"/>
              </a:rPr>
              <a:t> int </a:t>
            </a:r>
            <a:r>
              <a:rPr lang="en-US" altLang="zh-CN" sz="2000" i="1">
                <a:ea typeface="仿宋_GB2312" panose="02010609030101010101" pitchFamily="49" charset="-122"/>
              </a:rPr>
              <a:t>m</a:t>
            </a:r>
            <a:r>
              <a:rPr lang="en-US" altLang="zh-CN" sz="2000">
                <a:ea typeface="仿宋_GB2312" panose="02010609030101010101" pitchFamily="49" charset="-122"/>
              </a:rPr>
              <a:t> ) 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 b="1">
                <a:ea typeface="仿宋_GB2312" panose="02010609030101010101" pitchFamily="49" charset="-122"/>
              </a:rPr>
              <a:t>{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First</a:t>
            </a:r>
            <a:r>
              <a:rPr lang="en-US" altLang="zh-CN" sz="2000">
                <a:ea typeface="仿宋_GB2312" panose="02010609030101010101" pitchFamily="49" charset="-122"/>
              </a:rPr>
              <a:t>( )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</a:t>
            </a:r>
            <a:r>
              <a:rPr lang="en-US" altLang="zh-CN" sz="2000" b="1">
                <a:ea typeface="仿宋_GB2312" panose="02010609030101010101" pitchFamily="49" charset="-122"/>
              </a:rPr>
              <a:t>for</a:t>
            </a:r>
            <a:r>
              <a:rPr lang="en-US" altLang="zh-CN" sz="2000">
                <a:ea typeface="仿宋_GB2312" panose="02010609030101010101" pitchFamily="49" charset="-122"/>
              </a:rPr>
              <a:t> ( </a:t>
            </a:r>
            <a:r>
              <a:rPr lang="en-US" altLang="zh-CN" sz="2000" b="1">
                <a:ea typeface="仿宋_GB2312" panose="02010609030101010101" pitchFamily="49" charset="-122"/>
              </a:rPr>
              <a:t>int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i = </a:t>
            </a:r>
            <a:r>
              <a:rPr lang="en-US" altLang="zh-CN" sz="2000">
                <a:ea typeface="仿宋_GB2312" panose="02010609030101010101" pitchFamily="49" charset="-122"/>
              </a:rPr>
              <a:t>0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i &lt; n</a:t>
            </a:r>
            <a:r>
              <a:rPr lang="en-US" altLang="zh-CN" sz="2000" i="1">
                <a:latin typeface="仿宋_GB2312" panose="02010609030101010101" pitchFamily="49" charset="-122"/>
                <a:ea typeface="仿宋_GB2312" panose="02010609030101010101" pitchFamily="49" charset="-122"/>
              </a:rPr>
              <a:t>-</a:t>
            </a:r>
            <a:r>
              <a:rPr lang="en-US" altLang="zh-CN" sz="2000">
                <a:ea typeface="仿宋_GB2312" panose="02010609030101010101" pitchFamily="49" charset="-122"/>
              </a:rPr>
              <a:t>1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i</a:t>
            </a:r>
            <a:r>
              <a:rPr lang="en-US" altLang="zh-CN" sz="2000">
                <a:ea typeface="仿宋_GB2312" panose="02010609030101010101" pitchFamily="49" charset="-122"/>
              </a:rPr>
              <a:t>++ ) </a:t>
            </a:r>
            <a:r>
              <a:rPr lang="en-US" altLang="zh-CN" sz="2000" b="1">
                <a:ea typeface="仿宋_GB2312" panose="02010609030101010101" pitchFamily="49" charset="-122"/>
              </a:rPr>
              <a:t>{</a:t>
            </a:r>
            <a:r>
              <a:rPr lang="en-US" altLang="zh-CN" sz="2000">
                <a:ea typeface="仿宋_GB2312" panose="02010609030101010101" pitchFamily="49" charset="-122"/>
              </a:rPr>
              <a:t>     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 b="1">
                <a:ea typeface="仿宋_GB2312" panose="02010609030101010101" pitchFamily="49" charset="-122"/>
              </a:rPr>
              <a:t>            for</a:t>
            </a:r>
            <a:r>
              <a:rPr lang="en-US" altLang="zh-CN" sz="2000">
                <a:ea typeface="仿宋_GB2312" panose="02010609030101010101" pitchFamily="49" charset="-122"/>
              </a:rPr>
              <a:t> ( </a:t>
            </a:r>
            <a:r>
              <a:rPr lang="en-US" altLang="zh-CN" sz="2000" b="1">
                <a:ea typeface="仿宋_GB2312" panose="02010609030101010101" pitchFamily="49" charset="-122"/>
              </a:rPr>
              <a:t>int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j = </a:t>
            </a:r>
            <a:r>
              <a:rPr lang="en-US" altLang="zh-CN" sz="2000">
                <a:ea typeface="仿宋_GB2312" panose="02010609030101010101" pitchFamily="49" charset="-122"/>
              </a:rPr>
              <a:t>0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j &lt; m</a:t>
            </a:r>
            <a:r>
              <a:rPr lang="en-US" altLang="zh-CN" sz="2000">
                <a:latin typeface="仿宋_GB2312" panose="02010609030101010101" pitchFamily="49" charset="-122"/>
                <a:ea typeface="仿宋_GB2312" panose="02010609030101010101" pitchFamily="49" charset="-122"/>
              </a:rPr>
              <a:t>-</a:t>
            </a:r>
            <a:r>
              <a:rPr lang="en-US" altLang="zh-CN" sz="2000">
                <a:ea typeface="仿宋_GB2312" panose="02010609030101010101" pitchFamily="49" charset="-122"/>
              </a:rPr>
              <a:t>1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j</a:t>
            </a:r>
            <a:r>
              <a:rPr lang="en-US" altLang="zh-CN" sz="2000">
                <a:ea typeface="仿宋_GB2312" panose="02010609030101010101" pitchFamily="49" charset="-122"/>
              </a:rPr>
              <a:t>++ )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Next</a:t>
            </a:r>
            <a:r>
              <a:rPr lang="en-US" altLang="zh-CN" sz="2000">
                <a:ea typeface="仿宋_GB2312" panose="02010609030101010101" pitchFamily="49" charset="-122"/>
              </a:rPr>
              <a:t> ( )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endParaRPr lang="en-US" altLang="zh-CN" sz="2000" b="1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     </a:t>
            </a:r>
            <a:r>
              <a:rPr lang="en-US" altLang="zh-CN" sz="2000" b="1">
                <a:ea typeface="仿宋_GB2312" panose="02010609030101010101" pitchFamily="49" charset="-122"/>
              </a:rPr>
              <a:t>cout </a:t>
            </a:r>
            <a:r>
              <a:rPr lang="en-US" altLang="zh-CN" sz="2000">
                <a:ea typeface="仿宋_GB2312" panose="02010609030101010101" pitchFamily="49" charset="-122"/>
              </a:rPr>
              <a:t>&lt;&lt; “</a:t>
            </a:r>
            <a:r>
              <a:rPr lang="en-US" altLang="zh-CN" sz="2000" b="1">
                <a:ea typeface="仿宋_GB2312" panose="02010609030101010101" pitchFamily="49" charset="-122"/>
              </a:rPr>
              <a:t>The out one is</a:t>
            </a:r>
            <a:r>
              <a:rPr lang="en-US" altLang="zh-CN" sz="2000">
                <a:ea typeface="仿宋_GB2312" panose="02010609030101010101" pitchFamily="49" charset="-122"/>
              </a:rPr>
              <a:t>” &lt;&lt;</a:t>
            </a:r>
            <a:r>
              <a:rPr lang="en-US" altLang="zh-CN" sz="2000" i="1">
                <a:ea typeface="仿宋_GB2312" panose="02010609030101010101" pitchFamily="49" charset="-122"/>
              </a:rPr>
              <a:t>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getData</a:t>
            </a:r>
            <a:r>
              <a:rPr lang="en-US" altLang="zh-CN" sz="2000" i="1">
                <a:ea typeface="仿宋_GB2312" panose="02010609030101010101" pitchFamily="49" charset="-122"/>
              </a:rPr>
              <a:t> </a:t>
            </a:r>
            <a:r>
              <a:rPr lang="en-US" altLang="zh-CN" sz="2000">
                <a:ea typeface="仿宋_GB2312" panose="02010609030101010101" pitchFamily="49" charset="-122"/>
              </a:rPr>
              <a:t>( )  &lt;&lt; </a:t>
            </a:r>
            <a:r>
              <a:rPr lang="en-US" altLang="zh-CN" sz="2000" b="1">
                <a:ea typeface="仿宋_GB2312" panose="02010609030101010101" pitchFamily="49" charset="-122"/>
              </a:rPr>
              <a:t>endl;                           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    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Remove</a:t>
            </a:r>
            <a:r>
              <a:rPr lang="en-US" altLang="zh-CN" sz="2000">
                <a:ea typeface="仿宋_GB2312" panose="02010609030101010101" pitchFamily="49" charset="-122"/>
              </a:rPr>
              <a:t> ( )</a:t>
            </a:r>
            <a:r>
              <a:rPr lang="en-US" altLang="zh-CN" sz="2000" b="1">
                <a:ea typeface="仿宋_GB2312" panose="02010609030101010101" pitchFamily="49" charset="-122"/>
              </a:rPr>
              <a:t>;                              </a:t>
            </a:r>
            <a:endParaRPr lang="en-US" altLang="zh-CN" sz="2000" b="1">
              <a:ea typeface="仿宋_GB2312" panose="02010609030101010101" pitchFamily="49" charset="-122"/>
            </a:endParaRPr>
          </a:p>
          <a:p>
            <a:r>
              <a:rPr lang="en-US" altLang="zh-CN" sz="2000" b="1">
                <a:ea typeface="仿宋_GB2312" panose="02010609030101010101" pitchFamily="49" charset="-122"/>
              </a:rPr>
              <a:t>      }</a:t>
            </a:r>
            <a:endParaRPr lang="en-US" altLang="zh-CN" sz="2000" b="1">
              <a:ea typeface="仿宋_GB2312" panose="02010609030101010101" pitchFamily="49" charset="-122"/>
            </a:endParaRPr>
          </a:p>
          <a:p>
            <a:r>
              <a:rPr lang="en-US" altLang="zh-CN" sz="2000" b="1">
                <a:ea typeface="仿宋_GB2312" panose="02010609030101010101" pitchFamily="49" charset="-122"/>
              </a:rPr>
              <a:t>}</a:t>
            </a:r>
            <a:endParaRPr lang="en-US" altLang="zh-CN" sz="2000" b="1">
              <a:ea typeface="仿宋_GB2312" panose="02010609030101010101" pitchFamily="49" charset="-122"/>
            </a:endParaRP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265113" y="3619500"/>
            <a:ext cx="77882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void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main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 )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CircLis t 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&lt;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&gt;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clist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				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m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					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cout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&lt;&lt;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“Input the number of people and the interval”;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cin 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&gt;&gt;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n &gt;&gt; m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for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 = 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 &lt;= n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++ )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endParaRPr kumimoji="1" lang="en-US" altLang="zh-CN" sz="2000" i="1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</a:t>
            </a:r>
            <a:r>
              <a:rPr kumimoji="1"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clist</a:t>
            </a:r>
            <a:r>
              <a:rPr kumimoji="1" lang="en-US" altLang="zh-CN" sz="2000" b="1">
                <a:solidFill>
                  <a:srgbClr val="00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  <a:r>
              <a:rPr kumimoji="1"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insert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  //Construct Joseph circle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	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clist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Josephus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m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			//Call Joseph function</a:t>
            </a:r>
            <a:endParaRPr kumimoji="1" lang="en-US" altLang="zh-CN" sz="2000" b="1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  <a:endParaRPr kumimoji="1" lang="en-US" altLang="zh-CN" sz="2000" b="1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</a:rPr>
              <a:t>2.1 ADT of Linear list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2.2 Sequential list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2.3 Linked list 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2.4 Representation and operations of polynomials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B386ADC-3978-4121-837D-A43DCDB4CAFA}" type="slidenum">
              <a:rPr lang="en-US" altLang="zh-CN"/>
            </a:fld>
            <a:endParaRPr lang="en-US" altLang="zh-CN"/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914400" y="763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3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660525"/>
            <a:ext cx="7605712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) =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en-US" altLang="zh-CN" sz="2800" baseline="30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+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n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x</a:t>
            </a:r>
            <a:r>
              <a:rPr kumimoji="1" lang="en-US" altLang="zh-CN" sz="2800" baseline="30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n</a:t>
            </a:r>
            <a:endParaRPr kumimoji="1" lang="en-US" altLang="zh-CN" sz="2800" baseline="30000" dirty="0">
              <a:latin typeface="Times New Roman" panose="02020603050405020304" pitchFamily="18" charset="0"/>
              <a:ea typeface="幼圆" panose="02010509060101010101" pitchFamily="49" charset="-122"/>
              <a:sym typeface="MT Extra" panose="05050102010205020202" pitchFamily="18" charset="2"/>
            </a:endParaRPr>
          </a:p>
          <a:p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在计算机中可以用一个线性表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P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来表示：</a:t>
            </a:r>
            <a:endParaRPr kumimoji="1" lang="zh-CN" altLang="en-US" sz="2800" dirty="0">
              <a:latin typeface="Times New Roman" panose="02020603050405020304" pitchFamily="18" charset="0"/>
              <a:ea typeface="幼圆" panose="02010509060101010101" pitchFamily="49" charset="-122"/>
              <a:sym typeface="MT Extra" panose="05050102010205020202" pitchFamily="18" charset="2"/>
            </a:endParaRPr>
          </a:p>
          <a:p>
            <a:r>
              <a:rPr kumimoji="1"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= (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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, 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每一项的指数都隐含在系数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的序号里。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2.5 Representation and operations of Polynomial </a:t>
            </a:r>
            <a:endParaRPr lang="en-US" altLang="zh-CN" sz="4000" b="0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024063" y="3773488"/>
            <a:ext cx="5097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Advantage and disadvantage ?</a:t>
            </a:r>
            <a:endParaRPr lang="en-US" altLang="zh-CN" sz="2800"/>
          </a:p>
        </p:txBody>
      </p:sp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652963"/>
            <a:ext cx="7583488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/>
      <p:bldP spid="153608" grpId="1"/>
      <p:bldP spid="153608" grpId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2875AAD-A3F0-4144-BE77-EC4B5168B15E}" type="slidenum">
              <a:rPr lang="en-US" altLang="zh-CN"/>
            </a:fld>
            <a:endParaRPr lang="en-US" altLang="zh-CN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395288" y="260350"/>
            <a:ext cx="81915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这种表示方法对于所有项都比较全的时候是很好的，但是如果指数很高并且变化很大时，这种表示方法就不合适了。这时我们可以把每一项的系数和指数都存储下来，也就是对于每一项都用两个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数据项（</a:t>
            </a:r>
            <a:r>
              <a:rPr kumimoji="1" lang="zh-CN" altLang="en-US" sz="2400" b="1" u="sng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二元组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）来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存储。即为如下的形式：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P=[(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), 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),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,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p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m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)]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  <a:sym typeface="MT Extra" panose="05050102010205020202" pitchFamily="18" charset="2"/>
            </a:endParaRPr>
          </a:p>
          <a:p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        对于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这种表示方法也有两种存储方法：即</a:t>
            </a:r>
            <a:r>
              <a:rPr kumimoji="1" lang="zh-CN" altLang="en-US" sz="2400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顺序存储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和</a:t>
            </a:r>
            <a:r>
              <a:rPr kumimoji="1" lang="zh-CN" altLang="en-US" sz="2400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链式存储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  <a:sym typeface="MT Extra" panose="05050102010205020202" pitchFamily="18" charset="2"/>
            </a:endParaRPr>
          </a:p>
        </p:txBody>
      </p:sp>
      <p:pic>
        <p:nvPicPr>
          <p:cNvPr id="29491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1513"/>
            <a:ext cx="8218488" cy="1801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921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 b="69878"/>
          <a:stretch>
            <a:fillRect/>
          </a:stretch>
        </p:blipFill>
        <p:spPr bwMode="auto">
          <a:xfrm>
            <a:off x="395288" y="5564188"/>
            <a:ext cx="8507412" cy="744537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641350" y="5724525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LA-&gt;head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1547813" y="3862388"/>
            <a:ext cx="37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1547813" y="4367213"/>
            <a:ext cx="3619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2405063" y="3862388"/>
            <a:ext cx="37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2405063" y="4367213"/>
            <a:ext cx="3619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3240088" y="3862388"/>
            <a:ext cx="37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3240088" y="4367213"/>
            <a:ext cx="3619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5472113" y="3862388"/>
            <a:ext cx="3413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 bwMode="auto">
          <a:xfrm>
            <a:off x="5472113" y="4367213"/>
            <a:ext cx="3286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31" name="Rectangle 19"/>
          <p:cNvSpPr>
            <a:spLocks noChangeArrowheads="1"/>
          </p:cNvSpPr>
          <p:nvPr/>
        </p:nvSpPr>
        <p:spPr bwMode="auto">
          <a:xfrm>
            <a:off x="7694613" y="3862388"/>
            <a:ext cx="4175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 bwMode="auto">
          <a:xfrm>
            <a:off x="7694613" y="4367213"/>
            <a:ext cx="4048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611188" y="5013325"/>
            <a:ext cx="4403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LA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= 1 - 10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+ 2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+7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  <a:endParaRPr kumimoji="1" lang="en-US" altLang="zh-CN" sz="3200" b="1" baseline="30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767" y="1050712"/>
            <a:ext cx="7801975" cy="441110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endParaRPr lang="en-US" altLang="zh-CN"/>
          </a:p>
          <a:p>
            <a:fld id="{18361BA6-BA96-405D-892D-12E2FC2D7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D7EA360-F772-424B-935C-CBCB8E37299D}" type="slidenum">
              <a:rPr lang="en-US" altLang="zh-CN"/>
            </a:fld>
            <a:endParaRPr lang="en-US" altLang="zh-CN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87338" y="1260475"/>
            <a:ext cx="83883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二元组</a:t>
            </a:r>
            <a:r>
              <a:rPr kumimoji="1"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float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coef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多项式系数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expn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	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多项式指数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结点属性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Polyn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data;	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数据域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Polyn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*next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指针域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}Node, *Link;		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Node type &amp; Node Pointer type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结点类型及结点指针类型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50825" y="461963"/>
            <a:ext cx="55419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一元多项式抽象数据类型的实现：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BEBB17E-23F2-4518-94B2-1C1DA3F24D75}" type="slidenum">
              <a:rPr lang="en-US" altLang="zh-CN"/>
            </a:fld>
            <a:endParaRPr lang="en-US" altLang="zh-CN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52413" y="1187450"/>
            <a:ext cx="8640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/*****************************************************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为了便于对链表进行操作定义的一个结构类型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: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因为我们是用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类型的变量来指向该链表的，而该变量的成员变量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就是该链表的头结点。用这种方法来实现链表，符合面向对象编程中的封装的概念，因为对该链表的操作都是通过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类型的变量来进行的。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*****************************************************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head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tail;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用作链表的结节点和尾指针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len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可以用来记录链表的长度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,*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0825" y="461963"/>
            <a:ext cx="55419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一元多项式抽象数据类型的实现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EA28AE5-20F6-478E-956C-934E7338D807}" type="slidenum">
              <a:rPr lang="en-US" altLang="zh-CN"/>
            </a:fld>
            <a:endParaRPr lang="en-US" altLang="zh-CN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68313" y="188913"/>
            <a:ext cx="7780337" cy="645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/*Initialize a link list */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InitList(PLinkList *pList);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所用到的函数的原型化声明　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把两个一元多项式相加　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 AddPolyn(PLinkList pa, PLinkList pb);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创建一个一元多项式　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CreatePolyn(PLinkList pList);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实现两个一元多项式的相乘　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 MultiplyPolyn(PLinkList pa, PLinkList pb);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打印该链表的结果　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PrintPolyn(PLinkList pList);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比较两个节点的指数的大小 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 cmp(ElemType a, ElemType b);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删除一个链表　 *</a:t>
            </a:r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FreeList(PLinkList pList);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Multiply a LinkList with an element */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MultiItem(PLinkList pResultList, PLinkList pList, Link Item);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latin typeface="Times New Roman" panose="02020603050405020304" pitchFamily="18" charset="0"/>
                <a:ea typeface="幼圆" panose="02010509060101010101" pitchFamily="49" charset="-122"/>
              </a:rPr>
              <a:t>/* Multiply two linklist */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 MultiLinkList(PLinkList pList1, PLinkList pList2);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EC13B45-9AE3-4280-B934-E6A2B568F9DA}" type="slidenum">
              <a:rPr lang="en-US" altLang="zh-CN"/>
            </a:fld>
            <a:endParaRPr lang="en-US" altLang="zh-CN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3095625" cy="5413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一元多项式加法</a:t>
            </a:r>
            <a:endParaRPr lang="zh-CN" altLang="en-US" sz="2800" u="sng" dirty="0">
              <a:solidFill>
                <a:srgbClr val="FFFF00"/>
              </a:solidFill>
            </a:endParaRP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75438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 i="1" dirty="0">
                <a:solidFill>
                  <a:srgbClr val="FFFF00"/>
                </a:solidFill>
              </a:rPr>
              <a:t>LA</a:t>
            </a:r>
            <a:r>
              <a:rPr lang="en-US" altLang="zh-CN" sz="3200" b="1" dirty="0">
                <a:solidFill>
                  <a:srgbClr val="FFFF00"/>
                </a:solidFill>
              </a:rPr>
              <a:t> = 1 - </a:t>
            </a:r>
            <a:r>
              <a:rPr lang="en-US" altLang="zh-CN" sz="3200" b="1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6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2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8</a:t>
            </a:r>
            <a:r>
              <a:rPr lang="en-US" altLang="zh-CN" sz="3200" b="1" dirty="0">
                <a:solidFill>
                  <a:srgbClr val="FFFF00"/>
                </a:solidFill>
              </a:rPr>
              <a:t> +</a:t>
            </a:r>
            <a:r>
              <a:rPr lang="en-US" altLang="zh-CN" sz="3200" b="1" dirty="0" err="1">
                <a:solidFill>
                  <a:srgbClr val="FFFF00"/>
                </a:solidFill>
              </a:rPr>
              <a:t>7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14</a:t>
            </a:r>
            <a:endParaRPr lang="en-US" altLang="zh-CN" sz="3200" b="1" i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i="1" dirty="0" err="1">
                <a:solidFill>
                  <a:srgbClr val="FFFF00"/>
                </a:solidFill>
              </a:rPr>
              <a:t>LB</a:t>
            </a:r>
            <a:r>
              <a:rPr lang="en-US" altLang="zh-CN" sz="3200" b="1" dirty="0">
                <a:solidFill>
                  <a:srgbClr val="FFFF00"/>
                </a:solidFill>
              </a:rPr>
              <a:t> = -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4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6</a:t>
            </a:r>
            <a:r>
              <a:rPr lang="en-US" altLang="zh-CN" sz="3200" b="1" dirty="0">
                <a:solidFill>
                  <a:srgbClr val="FFFF00"/>
                </a:solidFill>
              </a:rPr>
              <a:t> - </a:t>
            </a:r>
            <a:r>
              <a:rPr lang="en-US" altLang="zh-CN" sz="3200" b="1" dirty="0" err="1">
                <a:solidFill>
                  <a:srgbClr val="FFFF00"/>
                </a:solidFill>
              </a:rPr>
              <a:t>3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8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14</a:t>
            </a:r>
            <a:r>
              <a:rPr lang="en-US" altLang="zh-CN" sz="3200" b="1" dirty="0">
                <a:solidFill>
                  <a:srgbClr val="FFFF00"/>
                </a:solidFill>
              </a:rPr>
              <a:t> +</a:t>
            </a:r>
            <a:r>
              <a:rPr lang="en-US" altLang="zh-CN" sz="3200" b="1" dirty="0" err="1">
                <a:solidFill>
                  <a:srgbClr val="FFFF00"/>
                </a:solidFill>
              </a:rPr>
              <a:t>4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18</a:t>
            </a:r>
            <a:endParaRPr lang="en-US" altLang="zh-CN" sz="3200" b="1" baseline="30000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i="1" dirty="0" smtClean="0">
                <a:solidFill>
                  <a:srgbClr val="FFFF00"/>
                </a:solidFill>
              </a:rPr>
              <a:t>LC = </a:t>
            </a:r>
            <a:r>
              <a:rPr lang="en-US" altLang="zh-CN" sz="3200" b="1" i="1" dirty="0" err="1" smtClean="0">
                <a:solidFill>
                  <a:srgbClr val="FFFF00"/>
                </a:solidFill>
              </a:rPr>
              <a:t>LA+LB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 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solidFill>
                  <a:srgbClr val="FFFF00"/>
                </a:solidFill>
              </a:rPr>
              <a:t>      = 1-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4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2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6</a:t>
            </a:r>
            <a:r>
              <a:rPr lang="en-US" altLang="zh-CN" sz="3200" b="1" dirty="0">
                <a:solidFill>
                  <a:srgbClr val="FFFF00"/>
                </a:solidFill>
              </a:rPr>
              <a:t> - </a:t>
            </a:r>
            <a:r>
              <a:rPr lang="en-US" altLang="zh-CN" sz="3200" b="1" dirty="0" err="1">
                <a:solidFill>
                  <a:srgbClr val="FFFF00"/>
                </a:solidFill>
              </a:rPr>
              <a:t>3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15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14</a:t>
            </a:r>
            <a:r>
              <a:rPr lang="en-US" altLang="zh-CN" sz="3200" b="1" dirty="0">
                <a:solidFill>
                  <a:srgbClr val="FFFF00"/>
                </a:solidFill>
              </a:rPr>
              <a:t> +</a:t>
            </a:r>
            <a:r>
              <a:rPr lang="en-US" altLang="zh-CN" sz="3200" b="1" dirty="0" err="1">
                <a:solidFill>
                  <a:srgbClr val="FFFF00"/>
                </a:solidFill>
              </a:rPr>
              <a:t>4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18</a:t>
            </a:r>
            <a:endParaRPr lang="en-US" altLang="zh-CN" sz="3200" b="1" baseline="30000" dirty="0">
              <a:solidFill>
                <a:srgbClr val="FFFF00"/>
              </a:solidFill>
            </a:endParaRPr>
          </a:p>
        </p:txBody>
      </p:sp>
      <p:pic>
        <p:nvPicPr>
          <p:cNvPr id="224262" name="Picture 6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/>
          <a:stretch>
            <a:fillRect/>
          </a:stretch>
        </p:blipFill>
        <p:spPr bwMode="auto">
          <a:xfrm>
            <a:off x="395288" y="3910013"/>
            <a:ext cx="8507412" cy="247173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627313" y="33575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2643188" y="52292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19796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2987675" y="3789363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 flipV="1">
            <a:off x="3059113" y="5157788"/>
            <a:ext cx="144462" cy="2159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>
            <a:off x="2339975" y="3789363"/>
            <a:ext cx="215900" cy="28733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641350" y="4070350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LA-&gt;head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641350" y="4724400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LB-&gt;head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631825" y="5711825"/>
            <a:ext cx="11938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LC-&gt;head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224274" name="Group 18"/>
          <p:cNvGrpSpPr/>
          <p:nvPr/>
        </p:nvGrpSpPr>
        <p:grpSpPr bwMode="auto">
          <a:xfrm>
            <a:off x="5508625" y="333375"/>
            <a:ext cx="3492500" cy="1366838"/>
            <a:chOff x="3560" y="210"/>
            <a:chExt cx="2200" cy="861"/>
          </a:xfrm>
        </p:grpSpPr>
        <p:sp>
          <p:nvSpPr>
            <p:cNvPr id="224273" name="AutoShape 17"/>
            <p:cNvSpPr>
              <a:spLocks noChangeArrowheads="1"/>
            </p:cNvSpPr>
            <p:nvPr/>
          </p:nvSpPr>
          <p:spPr bwMode="auto">
            <a:xfrm>
              <a:off x="3560" y="210"/>
              <a:ext cx="2200" cy="861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923" y="391"/>
              <a:ext cx="13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LA=LA+LB</a:t>
              </a:r>
              <a:endPara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269074A-D1EE-46DC-A3C5-574BC6E648FD}" type="slidenum">
              <a:rPr lang="en-US" altLang="zh-CN"/>
            </a:fld>
            <a:endParaRPr lang="en-US" altLang="zh-CN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  <a:endParaRPr lang="zh-CN" altLang="en-US" sz="1800" b="1" u="sng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20357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370681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421163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4427538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320357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3706813" y="249237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421163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4427538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2697163" y="981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0110" name="Line 14"/>
          <p:cNvSpPr>
            <a:spLocks noChangeShapeType="1"/>
          </p:cNvSpPr>
          <p:nvPr/>
        </p:nvSpPr>
        <p:spPr bwMode="auto">
          <a:xfrm>
            <a:off x="3057525" y="141287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2700338" y="18446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0112" name="Line 16"/>
          <p:cNvSpPr>
            <a:spLocks noChangeShapeType="1"/>
          </p:cNvSpPr>
          <p:nvPr/>
        </p:nvSpPr>
        <p:spPr bwMode="auto">
          <a:xfrm>
            <a:off x="3060700" y="227647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1043260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154649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205132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6" name="Line 20"/>
          <p:cNvSpPr>
            <a:spLocks noChangeShapeType="1"/>
          </p:cNvSpPr>
          <p:nvPr/>
        </p:nvSpPr>
        <p:spPr bwMode="auto">
          <a:xfrm>
            <a:off x="2267223" y="18446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554658" y="981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0118" name="Line 22"/>
          <p:cNvSpPr>
            <a:spLocks noChangeShapeType="1"/>
          </p:cNvSpPr>
          <p:nvPr/>
        </p:nvSpPr>
        <p:spPr bwMode="auto">
          <a:xfrm>
            <a:off x="898798" y="141287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3419475" y="188913"/>
            <a:ext cx="5184775" cy="6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1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&lt;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-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507682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558006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608488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3" name="Line 27"/>
          <p:cNvSpPr>
            <a:spLocks noChangeShapeType="1"/>
          </p:cNvSpPr>
          <p:nvPr/>
        </p:nvSpPr>
        <p:spPr bwMode="auto">
          <a:xfrm>
            <a:off x="6300788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24" name="AutoShape 28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3203575" y="47974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3706813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4211638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8" name="Line 32"/>
          <p:cNvSpPr>
            <a:spLocks noChangeShapeType="1"/>
          </p:cNvSpPr>
          <p:nvPr/>
        </p:nvSpPr>
        <p:spPr bwMode="auto">
          <a:xfrm>
            <a:off x="4427538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29" name="Rectangle 33"/>
          <p:cNvSpPr>
            <a:spLocks noChangeArrowheads="1"/>
          </p:cNvSpPr>
          <p:nvPr/>
        </p:nvSpPr>
        <p:spPr bwMode="auto">
          <a:xfrm>
            <a:off x="3203575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3706813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421163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2" name="Line 36"/>
          <p:cNvSpPr>
            <a:spLocks noChangeShapeType="1"/>
          </p:cNvSpPr>
          <p:nvPr/>
        </p:nvSpPr>
        <p:spPr bwMode="auto">
          <a:xfrm>
            <a:off x="442753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33" name="Text Box 37"/>
          <p:cNvSpPr txBox="1">
            <a:spLocks noChangeArrowheads="1"/>
          </p:cNvSpPr>
          <p:nvPr/>
        </p:nvSpPr>
        <p:spPr bwMode="auto">
          <a:xfrm>
            <a:off x="4570413" y="414972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0134" name="Line 38"/>
          <p:cNvSpPr>
            <a:spLocks noChangeShapeType="1"/>
          </p:cNvSpPr>
          <p:nvPr/>
        </p:nvSpPr>
        <p:spPr bwMode="auto">
          <a:xfrm>
            <a:off x="4930775" y="458152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35" name="Text Box 39"/>
          <p:cNvSpPr txBox="1">
            <a:spLocks noChangeArrowheads="1"/>
          </p:cNvSpPr>
          <p:nvPr/>
        </p:nvSpPr>
        <p:spPr bwMode="auto">
          <a:xfrm>
            <a:off x="2679700" y="50133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0136" name="Line 40"/>
          <p:cNvSpPr>
            <a:spLocks noChangeShapeType="1"/>
          </p:cNvSpPr>
          <p:nvPr/>
        </p:nvSpPr>
        <p:spPr bwMode="auto">
          <a:xfrm>
            <a:off x="3040063" y="544512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971550" y="47974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1474788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39" name="Rectangle 43"/>
          <p:cNvSpPr>
            <a:spLocks noChangeArrowheads="1"/>
          </p:cNvSpPr>
          <p:nvPr/>
        </p:nvSpPr>
        <p:spPr bwMode="auto">
          <a:xfrm>
            <a:off x="1979613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40" name="Line 44"/>
          <p:cNvSpPr>
            <a:spLocks noChangeShapeType="1"/>
          </p:cNvSpPr>
          <p:nvPr/>
        </p:nvSpPr>
        <p:spPr bwMode="auto">
          <a:xfrm>
            <a:off x="2195513" y="5013325"/>
            <a:ext cx="93662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41" name="Text Box 45"/>
          <p:cNvSpPr txBox="1">
            <a:spLocks noChangeArrowheads="1"/>
          </p:cNvSpPr>
          <p:nvPr/>
        </p:nvSpPr>
        <p:spPr bwMode="auto">
          <a:xfrm>
            <a:off x="2698750" y="4149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0142" name="Line 46"/>
          <p:cNvSpPr>
            <a:spLocks noChangeShapeType="1"/>
          </p:cNvSpPr>
          <p:nvPr/>
        </p:nvSpPr>
        <p:spPr bwMode="auto">
          <a:xfrm>
            <a:off x="3059113" y="458152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43" name="Rectangle 47"/>
          <p:cNvSpPr>
            <a:spLocks noChangeArrowheads="1"/>
          </p:cNvSpPr>
          <p:nvPr/>
        </p:nvSpPr>
        <p:spPr bwMode="auto">
          <a:xfrm>
            <a:off x="5076825" y="47974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0144" name="Rectangle 48"/>
          <p:cNvSpPr>
            <a:spLocks noChangeArrowheads="1"/>
          </p:cNvSpPr>
          <p:nvPr/>
        </p:nvSpPr>
        <p:spPr bwMode="auto">
          <a:xfrm>
            <a:off x="5580063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0145" name="Rectangle 49"/>
          <p:cNvSpPr>
            <a:spLocks noChangeArrowheads="1"/>
          </p:cNvSpPr>
          <p:nvPr/>
        </p:nvSpPr>
        <p:spPr bwMode="auto">
          <a:xfrm>
            <a:off x="6084888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46" name="Line 50"/>
          <p:cNvSpPr>
            <a:spLocks noChangeShapeType="1"/>
          </p:cNvSpPr>
          <p:nvPr/>
        </p:nvSpPr>
        <p:spPr bwMode="auto">
          <a:xfrm>
            <a:off x="6300788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72628A3-885E-4C03-8455-F010FDAAB890}" type="slidenum">
              <a:rPr lang="en-US" altLang="zh-CN"/>
            </a:fld>
            <a:endParaRPr lang="en-US" altLang="zh-CN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4457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54781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205263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2268538" y="18446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320357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3706813" y="249237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421163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4427538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700338" y="981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>
            <a:off x="3060700" y="141287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627313" y="1989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34" name="Line 14"/>
          <p:cNvSpPr>
            <a:spLocks noChangeShapeType="1"/>
          </p:cNvSpPr>
          <p:nvPr/>
        </p:nvSpPr>
        <p:spPr bwMode="auto">
          <a:xfrm>
            <a:off x="2987675" y="242093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539750" y="981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900113" y="141287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3419475" y="185738"/>
            <a:ext cx="5113338" cy="6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2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&gt;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-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320516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3708400" y="1628775"/>
            <a:ext cx="5032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421322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5" name="Line 25"/>
          <p:cNvSpPr>
            <a:spLocks noChangeShapeType="1"/>
          </p:cNvSpPr>
          <p:nvPr/>
        </p:nvSpPr>
        <p:spPr bwMode="auto">
          <a:xfrm>
            <a:off x="4429125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46" name="AutoShape 26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51" name="Rectangle 31"/>
          <p:cNvSpPr>
            <a:spLocks noChangeArrowheads="1"/>
          </p:cNvSpPr>
          <p:nvPr/>
        </p:nvSpPr>
        <p:spPr bwMode="auto">
          <a:xfrm>
            <a:off x="3203575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1152" name="Rectangle 32"/>
          <p:cNvSpPr>
            <a:spLocks noChangeArrowheads="1"/>
          </p:cNvSpPr>
          <p:nvPr/>
        </p:nvSpPr>
        <p:spPr bwMode="auto">
          <a:xfrm>
            <a:off x="3706813" y="566102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53" name="Rectangle 33"/>
          <p:cNvSpPr>
            <a:spLocks noChangeArrowheads="1"/>
          </p:cNvSpPr>
          <p:nvPr/>
        </p:nvSpPr>
        <p:spPr bwMode="auto">
          <a:xfrm>
            <a:off x="421163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54" name="Line 34"/>
          <p:cNvSpPr>
            <a:spLocks noChangeShapeType="1"/>
          </p:cNvSpPr>
          <p:nvPr/>
        </p:nvSpPr>
        <p:spPr bwMode="auto">
          <a:xfrm>
            <a:off x="442753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4552950" y="50133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4913313" y="544512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971550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147478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61" name="Rectangle 41"/>
          <p:cNvSpPr>
            <a:spLocks noChangeArrowheads="1"/>
          </p:cNvSpPr>
          <p:nvPr/>
        </p:nvSpPr>
        <p:spPr bwMode="auto">
          <a:xfrm>
            <a:off x="1979613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62" name="Line 42"/>
          <p:cNvSpPr>
            <a:spLocks noChangeShapeType="1"/>
          </p:cNvSpPr>
          <p:nvPr/>
        </p:nvSpPr>
        <p:spPr bwMode="auto">
          <a:xfrm>
            <a:off x="2195513" y="58769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2627313" y="5013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64" name="Line 44"/>
          <p:cNvSpPr>
            <a:spLocks noChangeShapeType="1"/>
          </p:cNvSpPr>
          <p:nvPr/>
        </p:nvSpPr>
        <p:spPr bwMode="auto">
          <a:xfrm>
            <a:off x="2987675" y="544512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65" name="Rectangle 45"/>
          <p:cNvSpPr>
            <a:spLocks noChangeArrowheads="1"/>
          </p:cNvSpPr>
          <p:nvPr/>
        </p:nvSpPr>
        <p:spPr bwMode="auto">
          <a:xfrm>
            <a:off x="507682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5580063" y="249237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67" name="Rectangle 47"/>
          <p:cNvSpPr>
            <a:spLocks noChangeArrowheads="1"/>
          </p:cNvSpPr>
          <p:nvPr/>
        </p:nvSpPr>
        <p:spPr bwMode="auto">
          <a:xfrm>
            <a:off x="608488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68" name="Line 48"/>
          <p:cNvSpPr>
            <a:spLocks noChangeShapeType="1"/>
          </p:cNvSpPr>
          <p:nvPr/>
        </p:nvSpPr>
        <p:spPr bwMode="auto">
          <a:xfrm>
            <a:off x="6300788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69" name="Rectangle 49"/>
          <p:cNvSpPr>
            <a:spLocks noChangeArrowheads="1"/>
          </p:cNvSpPr>
          <p:nvPr/>
        </p:nvSpPr>
        <p:spPr bwMode="auto">
          <a:xfrm>
            <a:off x="5076825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61170" name="Rectangle 50"/>
          <p:cNvSpPr>
            <a:spLocks noChangeArrowheads="1"/>
          </p:cNvSpPr>
          <p:nvPr/>
        </p:nvSpPr>
        <p:spPr bwMode="auto">
          <a:xfrm>
            <a:off x="5580063" y="566102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71" name="Rectangle 51"/>
          <p:cNvSpPr>
            <a:spLocks noChangeArrowheads="1"/>
          </p:cNvSpPr>
          <p:nvPr/>
        </p:nvSpPr>
        <p:spPr bwMode="auto">
          <a:xfrm>
            <a:off x="608488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72" name="Line 52"/>
          <p:cNvSpPr>
            <a:spLocks noChangeShapeType="1"/>
          </p:cNvSpPr>
          <p:nvPr/>
        </p:nvSpPr>
        <p:spPr bwMode="auto">
          <a:xfrm>
            <a:off x="630078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73" name="Rectangle 53"/>
          <p:cNvSpPr>
            <a:spLocks noChangeArrowheads="1"/>
          </p:cNvSpPr>
          <p:nvPr/>
        </p:nvSpPr>
        <p:spPr bwMode="auto">
          <a:xfrm>
            <a:off x="104298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74" name="Rectangle 54"/>
          <p:cNvSpPr>
            <a:spLocks noChangeArrowheads="1"/>
          </p:cNvSpPr>
          <p:nvPr/>
        </p:nvSpPr>
        <p:spPr bwMode="auto">
          <a:xfrm>
            <a:off x="154622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75" name="Rectangle 55"/>
          <p:cNvSpPr>
            <a:spLocks noChangeArrowheads="1"/>
          </p:cNvSpPr>
          <p:nvPr/>
        </p:nvSpPr>
        <p:spPr bwMode="auto">
          <a:xfrm>
            <a:off x="2051050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76" name="Line 56"/>
          <p:cNvSpPr>
            <a:spLocks noChangeShapeType="1"/>
          </p:cNvSpPr>
          <p:nvPr/>
        </p:nvSpPr>
        <p:spPr bwMode="auto">
          <a:xfrm>
            <a:off x="2266950" y="27082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77" name="Rectangle 57"/>
          <p:cNvSpPr>
            <a:spLocks noChangeArrowheads="1"/>
          </p:cNvSpPr>
          <p:nvPr/>
        </p:nvSpPr>
        <p:spPr bwMode="auto">
          <a:xfrm>
            <a:off x="1044575" y="4508500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1178" name="Rectangle 58"/>
          <p:cNvSpPr>
            <a:spLocks noChangeArrowheads="1"/>
          </p:cNvSpPr>
          <p:nvPr/>
        </p:nvSpPr>
        <p:spPr bwMode="auto">
          <a:xfrm>
            <a:off x="1547813" y="4508500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79" name="Rectangle 59"/>
          <p:cNvSpPr>
            <a:spLocks noChangeArrowheads="1"/>
          </p:cNvSpPr>
          <p:nvPr/>
        </p:nvSpPr>
        <p:spPr bwMode="auto">
          <a:xfrm>
            <a:off x="2052638" y="4508500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81" name="Text Box 61"/>
          <p:cNvSpPr txBox="1">
            <a:spLocks noChangeArrowheads="1"/>
          </p:cNvSpPr>
          <p:nvPr/>
        </p:nvSpPr>
        <p:spPr bwMode="auto">
          <a:xfrm>
            <a:off x="2700338" y="38608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82" name="Line 62"/>
          <p:cNvSpPr>
            <a:spLocks noChangeShapeType="1"/>
          </p:cNvSpPr>
          <p:nvPr/>
        </p:nvSpPr>
        <p:spPr bwMode="auto">
          <a:xfrm>
            <a:off x="3060700" y="4292600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84" name="Rectangle 64"/>
          <p:cNvSpPr>
            <a:spLocks noChangeArrowheads="1"/>
          </p:cNvSpPr>
          <p:nvPr/>
        </p:nvSpPr>
        <p:spPr bwMode="auto">
          <a:xfrm>
            <a:off x="3205163" y="4508500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1185" name="Rectangle 65"/>
          <p:cNvSpPr>
            <a:spLocks noChangeArrowheads="1"/>
          </p:cNvSpPr>
          <p:nvPr/>
        </p:nvSpPr>
        <p:spPr bwMode="auto">
          <a:xfrm>
            <a:off x="3708400" y="4508500"/>
            <a:ext cx="5032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1186" name="Rectangle 66"/>
          <p:cNvSpPr>
            <a:spLocks noChangeArrowheads="1"/>
          </p:cNvSpPr>
          <p:nvPr/>
        </p:nvSpPr>
        <p:spPr bwMode="auto">
          <a:xfrm>
            <a:off x="4213225" y="4508500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87" name="Line 67"/>
          <p:cNvSpPr>
            <a:spLocks noChangeShapeType="1"/>
          </p:cNvSpPr>
          <p:nvPr/>
        </p:nvSpPr>
        <p:spPr bwMode="auto">
          <a:xfrm>
            <a:off x="4429125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88" name="Freeform 68"/>
          <p:cNvSpPr/>
          <p:nvPr/>
        </p:nvSpPr>
        <p:spPr bwMode="auto">
          <a:xfrm>
            <a:off x="2339975" y="4687888"/>
            <a:ext cx="876300" cy="1093787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89" name="Text Box 69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  <a:endParaRPr lang="zh-CN" altLang="en-US" sz="1800" b="1" u="sng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F7DD271-886A-4C46-B6D2-D675D3F7F49E}" type="slidenum">
              <a:rPr lang="en-US" altLang="zh-CN"/>
            </a:fld>
            <a:endParaRPr lang="en-US" altLang="zh-CN"/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3419474" y="185738"/>
            <a:ext cx="5545013" cy="122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</a:t>
            </a:r>
            <a:r>
              <a:rPr lang="en-US" altLang="zh-CN" sz="2800" b="1" u="sng" dirty="0" err="1">
                <a:solidFill>
                  <a:srgbClr val="FFFF00"/>
                </a:solidFill>
                <a:ea typeface="仿宋_GB2312" panose="02010609030101010101" pitchFamily="49" charset="-122"/>
              </a:rPr>
              <a:t>3a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==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-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b="1" dirty="0">
              <a:solidFill>
                <a:srgbClr val="FFFF00"/>
              </a:solidFill>
              <a:ea typeface="仿宋_GB2312" panose="0201060903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	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coef+pb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coef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 </a:t>
            </a:r>
            <a:r>
              <a:rPr lang="en-US" altLang="zh-CN" sz="36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!=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0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2166" name="AutoShape 22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1" name="Rectangle 57"/>
          <p:cNvSpPr>
            <a:spLocks noChangeArrowheads="1"/>
          </p:cNvSpPr>
          <p:nvPr/>
        </p:nvSpPr>
        <p:spPr bwMode="auto">
          <a:xfrm>
            <a:off x="320357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2202" name="Rectangle 58"/>
          <p:cNvSpPr>
            <a:spLocks noChangeArrowheads="1"/>
          </p:cNvSpPr>
          <p:nvPr/>
        </p:nvSpPr>
        <p:spPr bwMode="auto">
          <a:xfrm>
            <a:off x="370681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03" name="Rectangle 59"/>
          <p:cNvSpPr>
            <a:spLocks noChangeArrowheads="1"/>
          </p:cNvSpPr>
          <p:nvPr/>
        </p:nvSpPr>
        <p:spPr bwMode="auto">
          <a:xfrm>
            <a:off x="421163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4" name="Line 60"/>
          <p:cNvSpPr>
            <a:spLocks noChangeShapeType="1"/>
          </p:cNvSpPr>
          <p:nvPr/>
        </p:nvSpPr>
        <p:spPr bwMode="auto">
          <a:xfrm>
            <a:off x="442753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05" name="Text Box 61"/>
          <p:cNvSpPr txBox="1">
            <a:spLocks noChangeArrowheads="1"/>
          </p:cNvSpPr>
          <p:nvPr/>
        </p:nvSpPr>
        <p:spPr bwMode="auto">
          <a:xfrm>
            <a:off x="4552950" y="1989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206" name="Line 62"/>
          <p:cNvSpPr>
            <a:spLocks noChangeShapeType="1"/>
          </p:cNvSpPr>
          <p:nvPr/>
        </p:nvSpPr>
        <p:spPr bwMode="auto">
          <a:xfrm>
            <a:off x="4913313" y="2420938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07" name="Rectangle 63"/>
          <p:cNvSpPr>
            <a:spLocks noChangeArrowheads="1"/>
          </p:cNvSpPr>
          <p:nvPr/>
        </p:nvSpPr>
        <p:spPr bwMode="auto">
          <a:xfrm>
            <a:off x="10429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08" name="Rectangle 64"/>
          <p:cNvSpPr>
            <a:spLocks noChangeArrowheads="1"/>
          </p:cNvSpPr>
          <p:nvPr/>
        </p:nvSpPr>
        <p:spPr bwMode="auto">
          <a:xfrm>
            <a:off x="15462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09" name="Rectangle 65"/>
          <p:cNvSpPr>
            <a:spLocks noChangeArrowheads="1"/>
          </p:cNvSpPr>
          <p:nvPr/>
        </p:nvSpPr>
        <p:spPr bwMode="auto">
          <a:xfrm>
            <a:off x="20510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10" name="Line 66"/>
          <p:cNvSpPr>
            <a:spLocks noChangeShapeType="1"/>
          </p:cNvSpPr>
          <p:nvPr/>
        </p:nvSpPr>
        <p:spPr bwMode="auto">
          <a:xfrm>
            <a:off x="2266950" y="28527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11" name="Text Box 67"/>
          <p:cNvSpPr txBox="1">
            <a:spLocks noChangeArrowheads="1"/>
          </p:cNvSpPr>
          <p:nvPr/>
        </p:nvSpPr>
        <p:spPr bwMode="auto">
          <a:xfrm>
            <a:off x="2627313" y="19891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212" name="Line 68"/>
          <p:cNvSpPr>
            <a:spLocks noChangeShapeType="1"/>
          </p:cNvSpPr>
          <p:nvPr/>
        </p:nvSpPr>
        <p:spPr bwMode="auto">
          <a:xfrm>
            <a:off x="2987675" y="242093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13" name="Rectangle 69"/>
          <p:cNvSpPr>
            <a:spLocks noChangeArrowheads="1"/>
          </p:cNvSpPr>
          <p:nvPr/>
        </p:nvSpPr>
        <p:spPr bwMode="auto">
          <a:xfrm>
            <a:off x="50768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62214" name="Rectangle 70"/>
          <p:cNvSpPr>
            <a:spLocks noChangeArrowheads="1"/>
          </p:cNvSpPr>
          <p:nvPr/>
        </p:nvSpPr>
        <p:spPr bwMode="auto">
          <a:xfrm>
            <a:off x="558006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15" name="Rectangle 71"/>
          <p:cNvSpPr>
            <a:spLocks noChangeArrowheads="1"/>
          </p:cNvSpPr>
          <p:nvPr/>
        </p:nvSpPr>
        <p:spPr bwMode="auto">
          <a:xfrm>
            <a:off x="60848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16" name="Line 72"/>
          <p:cNvSpPr>
            <a:spLocks noChangeShapeType="1"/>
          </p:cNvSpPr>
          <p:nvPr/>
        </p:nvSpPr>
        <p:spPr bwMode="auto">
          <a:xfrm>
            <a:off x="630078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17" name="Rectangle 73"/>
          <p:cNvSpPr>
            <a:spLocks noChangeArrowheads="1"/>
          </p:cNvSpPr>
          <p:nvPr/>
        </p:nvSpPr>
        <p:spPr bwMode="auto">
          <a:xfrm>
            <a:off x="10445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2218" name="Rectangle 74"/>
          <p:cNvSpPr>
            <a:spLocks noChangeArrowheads="1"/>
          </p:cNvSpPr>
          <p:nvPr/>
        </p:nvSpPr>
        <p:spPr bwMode="auto">
          <a:xfrm>
            <a:off x="154781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19" name="Rectangle 75"/>
          <p:cNvSpPr>
            <a:spLocks noChangeArrowheads="1"/>
          </p:cNvSpPr>
          <p:nvPr/>
        </p:nvSpPr>
        <p:spPr bwMode="auto">
          <a:xfrm>
            <a:off x="20526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20" name="Text Box 76"/>
          <p:cNvSpPr txBox="1">
            <a:spLocks noChangeArrowheads="1"/>
          </p:cNvSpPr>
          <p:nvPr/>
        </p:nvSpPr>
        <p:spPr bwMode="auto">
          <a:xfrm>
            <a:off x="2700338" y="83661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221" name="Line 77"/>
          <p:cNvSpPr>
            <a:spLocks noChangeShapeType="1"/>
          </p:cNvSpPr>
          <p:nvPr/>
        </p:nvSpPr>
        <p:spPr bwMode="auto">
          <a:xfrm>
            <a:off x="3060700" y="1268413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22" name="Rectangle 78"/>
          <p:cNvSpPr>
            <a:spLocks noChangeArrowheads="1"/>
          </p:cNvSpPr>
          <p:nvPr/>
        </p:nvSpPr>
        <p:spPr bwMode="auto">
          <a:xfrm>
            <a:off x="320516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2223" name="Rectangle 79"/>
          <p:cNvSpPr>
            <a:spLocks noChangeArrowheads="1"/>
          </p:cNvSpPr>
          <p:nvPr/>
        </p:nvSpPr>
        <p:spPr bwMode="auto">
          <a:xfrm>
            <a:off x="3708400" y="1484313"/>
            <a:ext cx="5032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24" name="Rectangle 80"/>
          <p:cNvSpPr>
            <a:spLocks noChangeArrowheads="1"/>
          </p:cNvSpPr>
          <p:nvPr/>
        </p:nvSpPr>
        <p:spPr bwMode="auto">
          <a:xfrm>
            <a:off x="421322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25" name="Line 81"/>
          <p:cNvSpPr>
            <a:spLocks noChangeShapeType="1"/>
          </p:cNvSpPr>
          <p:nvPr/>
        </p:nvSpPr>
        <p:spPr bwMode="auto">
          <a:xfrm>
            <a:off x="4429125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26" name="Freeform 82"/>
          <p:cNvSpPr/>
          <p:nvPr/>
        </p:nvSpPr>
        <p:spPr bwMode="auto">
          <a:xfrm>
            <a:off x="2339975" y="166370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27" name="Rectangle 83"/>
          <p:cNvSpPr>
            <a:spLocks noChangeArrowheads="1"/>
          </p:cNvSpPr>
          <p:nvPr/>
        </p:nvSpPr>
        <p:spPr bwMode="auto">
          <a:xfrm>
            <a:off x="69484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62228" name="Rectangle 84"/>
          <p:cNvSpPr>
            <a:spLocks noChangeArrowheads="1"/>
          </p:cNvSpPr>
          <p:nvPr/>
        </p:nvSpPr>
        <p:spPr bwMode="auto">
          <a:xfrm>
            <a:off x="74517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29" name="Rectangle 85"/>
          <p:cNvSpPr>
            <a:spLocks noChangeArrowheads="1"/>
          </p:cNvSpPr>
          <p:nvPr/>
        </p:nvSpPr>
        <p:spPr bwMode="auto">
          <a:xfrm>
            <a:off x="79565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30" name="Line 86"/>
          <p:cNvSpPr>
            <a:spLocks noChangeShapeType="1"/>
          </p:cNvSpPr>
          <p:nvPr/>
        </p:nvSpPr>
        <p:spPr bwMode="auto">
          <a:xfrm>
            <a:off x="8172450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31" name="Rectangle 87"/>
          <p:cNvSpPr>
            <a:spLocks noChangeArrowheads="1"/>
          </p:cNvSpPr>
          <p:nvPr/>
        </p:nvSpPr>
        <p:spPr bwMode="auto">
          <a:xfrm>
            <a:off x="320357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2232" name="Rectangle 88"/>
          <p:cNvSpPr>
            <a:spLocks noChangeArrowheads="1"/>
          </p:cNvSpPr>
          <p:nvPr/>
        </p:nvSpPr>
        <p:spPr bwMode="auto">
          <a:xfrm>
            <a:off x="370681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33" name="Rectangle 89"/>
          <p:cNvSpPr>
            <a:spLocks noChangeArrowheads="1"/>
          </p:cNvSpPr>
          <p:nvPr/>
        </p:nvSpPr>
        <p:spPr bwMode="auto">
          <a:xfrm>
            <a:off x="421163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6443663" y="51577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236" name="Line 92"/>
          <p:cNvSpPr>
            <a:spLocks noChangeShapeType="1"/>
          </p:cNvSpPr>
          <p:nvPr/>
        </p:nvSpPr>
        <p:spPr bwMode="auto">
          <a:xfrm>
            <a:off x="6804025" y="558958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37" name="Rectangle 93"/>
          <p:cNvSpPr>
            <a:spLocks noChangeArrowheads="1"/>
          </p:cNvSpPr>
          <p:nvPr/>
        </p:nvSpPr>
        <p:spPr bwMode="auto">
          <a:xfrm>
            <a:off x="10429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38" name="Rectangle 94"/>
          <p:cNvSpPr>
            <a:spLocks noChangeArrowheads="1"/>
          </p:cNvSpPr>
          <p:nvPr/>
        </p:nvSpPr>
        <p:spPr bwMode="auto">
          <a:xfrm>
            <a:off x="15462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39" name="Rectangle 95"/>
          <p:cNvSpPr>
            <a:spLocks noChangeArrowheads="1"/>
          </p:cNvSpPr>
          <p:nvPr/>
        </p:nvSpPr>
        <p:spPr bwMode="auto">
          <a:xfrm>
            <a:off x="20510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40" name="Line 96"/>
          <p:cNvSpPr>
            <a:spLocks noChangeShapeType="1"/>
          </p:cNvSpPr>
          <p:nvPr/>
        </p:nvSpPr>
        <p:spPr bwMode="auto">
          <a:xfrm>
            <a:off x="2266950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41" name="Text Box 97"/>
          <p:cNvSpPr txBox="1">
            <a:spLocks noChangeArrowheads="1"/>
          </p:cNvSpPr>
          <p:nvPr/>
        </p:nvSpPr>
        <p:spPr bwMode="auto">
          <a:xfrm>
            <a:off x="2698750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242" name="Line 98"/>
          <p:cNvSpPr>
            <a:spLocks noChangeShapeType="1"/>
          </p:cNvSpPr>
          <p:nvPr/>
        </p:nvSpPr>
        <p:spPr bwMode="auto">
          <a:xfrm>
            <a:off x="3059113" y="4437063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43" name="Rectangle 99"/>
          <p:cNvSpPr>
            <a:spLocks noChangeArrowheads="1"/>
          </p:cNvSpPr>
          <p:nvPr/>
        </p:nvSpPr>
        <p:spPr bwMode="auto">
          <a:xfrm>
            <a:off x="50768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62244" name="Rectangle 100"/>
          <p:cNvSpPr>
            <a:spLocks noChangeArrowheads="1"/>
          </p:cNvSpPr>
          <p:nvPr/>
        </p:nvSpPr>
        <p:spPr bwMode="auto">
          <a:xfrm>
            <a:off x="558006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45" name="Rectangle 101"/>
          <p:cNvSpPr>
            <a:spLocks noChangeArrowheads="1"/>
          </p:cNvSpPr>
          <p:nvPr/>
        </p:nvSpPr>
        <p:spPr bwMode="auto">
          <a:xfrm>
            <a:off x="60848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46" name="Line 102"/>
          <p:cNvSpPr>
            <a:spLocks noChangeShapeType="1"/>
          </p:cNvSpPr>
          <p:nvPr/>
        </p:nvSpPr>
        <p:spPr bwMode="auto">
          <a:xfrm>
            <a:off x="6300788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47" name="Rectangle 103"/>
          <p:cNvSpPr>
            <a:spLocks noChangeArrowheads="1"/>
          </p:cNvSpPr>
          <p:nvPr/>
        </p:nvSpPr>
        <p:spPr bwMode="auto">
          <a:xfrm>
            <a:off x="104457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2248" name="Rectangle 104"/>
          <p:cNvSpPr>
            <a:spLocks noChangeArrowheads="1"/>
          </p:cNvSpPr>
          <p:nvPr/>
        </p:nvSpPr>
        <p:spPr bwMode="auto">
          <a:xfrm>
            <a:off x="154781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49" name="Rectangle 105"/>
          <p:cNvSpPr>
            <a:spLocks noChangeArrowheads="1"/>
          </p:cNvSpPr>
          <p:nvPr/>
        </p:nvSpPr>
        <p:spPr bwMode="auto">
          <a:xfrm>
            <a:off x="205263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50" name="Text Box 106"/>
          <p:cNvSpPr txBox="1">
            <a:spLocks noChangeArrowheads="1"/>
          </p:cNvSpPr>
          <p:nvPr/>
        </p:nvSpPr>
        <p:spPr bwMode="auto">
          <a:xfrm>
            <a:off x="4572000" y="40052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251" name="Line 107"/>
          <p:cNvSpPr>
            <a:spLocks noChangeShapeType="1"/>
          </p:cNvSpPr>
          <p:nvPr/>
        </p:nvSpPr>
        <p:spPr bwMode="auto">
          <a:xfrm>
            <a:off x="4932363" y="4437063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52" name="Rectangle 108"/>
          <p:cNvSpPr>
            <a:spLocks noChangeArrowheads="1"/>
          </p:cNvSpPr>
          <p:nvPr/>
        </p:nvSpPr>
        <p:spPr bwMode="auto">
          <a:xfrm>
            <a:off x="3205163" y="4652963"/>
            <a:ext cx="503237" cy="431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-2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62253" name="Rectangle 109"/>
          <p:cNvSpPr>
            <a:spLocks noChangeArrowheads="1"/>
          </p:cNvSpPr>
          <p:nvPr/>
        </p:nvSpPr>
        <p:spPr bwMode="auto">
          <a:xfrm>
            <a:off x="3708400" y="4652963"/>
            <a:ext cx="503238" cy="431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54" name="Rectangle 110"/>
          <p:cNvSpPr>
            <a:spLocks noChangeArrowheads="1"/>
          </p:cNvSpPr>
          <p:nvPr/>
        </p:nvSpPr>
        <p:spPr bwMode="auto">
          <a:xfrm>
            <a:off x="4213225" y="4652963"/>
            <a:ext cx="503238" cy="431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55" name="Line 111"/>
          <p:cNvSpPr>
            <a:spLocks noChangeShapeType="1"/>
          </p:cNvSpPr>
          <p:nvPr/>
        </p:nvSpPr>
        <p:spPr bwMode="auto">
          <a:xfrm>
            <a:off x="44291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56" name="Freeform 112"/>
          <p:cNvSpPr/>
          <p:nvPr/>
        </p:nvSpPr>
        <p:spPr bwMode="auto">
          <a:xfrm>
            <a:off x="2339975" y="483235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57" name="Rectangle 113"/>
          <p:cNvSpPr>
            <a:spLocks noChangeArrowheads="1"/>
          </p:cNvSpPr>
          <p:nvPr/>
        </p:nvSpPr>
        <p:spPr bwMode="auto">
          <a:xfrm>
            <a:off x="69484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62258" name="Rectangle 114"/>
          <p:cNvSpPr>
            <a:spLocks noChangeArrowheads="1"/>
          </p:cNvSpPr>
          <p:nvPr/>
        </p:nvSpPr>
        <p:spPr bwMode="auto">
          <a:xfrm>
            <a:off x="74517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59" name="Rectangle 115"/>
          <p:cNvSpPr>
            <a:spLocks noChangeArrowheads="1"/>
          </p:cNvSpPr>
          <p:nvPr/>
        </p:nvSpPr>
        <p:spPr bwMode="auto">
          <a:xfrm>
            <a:off x="79565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60" name="Line 116"/>
          <p:cNvSpPr>
            <a:spLocks noChangeShapeType="1"/>
          </p:cNvSpPr>
          <p:nvPr/>
        </p:nvSpPr>
        <p:spPr bwMode="auto">
          <a:xfrm>
            <a:off x="8172450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1" name="Rectangle 117"/>
          <p:cNvSpPr>
            <a:spLocks noChangeArrowheads="1"/>
          </p:cNvSpPr>
          <p:nvPr/>
        </p:nvSpPr>
        <p:spPr bwMode="auto">
          <a:xfrm>
            <a:off x="507682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2262" name="Rectangle 118"/>
          <p:cNvSpPr>
            <a:spLocks noChangeArrowheads="1"/>
          </p:cNvSpPr>
          <p:nvPr/>
        </p:nvSpPr>
        <p:spPr bwMode="auto">
          <a:xfrm>
            <a:off x="558006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63" name="Rectangle 119"/>
          <p:cNvSpPr>
            <a:spLocks noChangeArrowheads="1"/>
          </p:cNvSpPr>
          <p:nvPr/>
        </p:nvSpPr>
        <p:spPr bwMode="auto">
          <a:xfrm>
            <a:off x="608488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64" name="Line 120"/>
          <p:cNvSpPr>
            <a:spLocks noChangeShapeType="1"/>
          </p:cNvSpPr>
          <p:nvPr/>
        </p:nvSpPr>
        <p:spPr bwMode="auto">
          <a:xfrm>
            <a:off x="630078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5" name="Freeform 121"/>
          <p:cNvSpPr/>
          <p:nvPr/>
        </p:nvSpPr>
        <p:spPr bwMode="auto">
          <a:xfrm>
            <a:off x="2663825" y="4868863"/>
            <a:ext cx="2506663" cy="1223962"/>
          </a:xfrm>
          <a:custGeom>
            <a:avLst/>
            <a:gdLst>
              <a:gd name="T0" fmla="*/ 1157 w 1579"/>
              <a:gd name="T1" fmla="*/ 726 h 771"/>
              <a:gd name="T2" fmla="*/ 1383 w 1579"/>
              <a:gd name="T3" fmla="*/ 726 h 771"/>
              <a:gd name="T4" fmla="*/ 1383 w 1579"/>
              <a:gd name="T5" fmla="*/ 454 h 771"/>
              <a:gd name="T6" fmla="*/ 204 w 1579"/>
              <a:gd name="T7" fmla="*/ 408 h 771"/>
              <a:gd name="T8" fmla="*/ 159 w 1579"/>
              <a:gd name="T9" fmla="*/ 136 h 771"/>
              <a:gd name="T10" fmla="*/ 340 w 1579"/>
              <a:gd name="T11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9" h="771">
                <a:moveTo>
                  <a:pt x="1157" y="726"/>
                </a:moveTo>
                <a:cubicBezTo>
                  <a:pt x="1251" y="748"/>
                  <a:pt x="1345" y="771"/>
                  <a:pt x="1383" y="726"/>
                </a:cubicBezTo>
                <a:cubicBezTo>
                  <a:pt x="1421" y="681"/>
                  <a:pt x="1579" y="507"/>
                  <a:pt x="1383" y="454"/>
                </a:cubicBezTo>
                <a:cubicBezTo>
                  <a:pt x="1187" y="401"/>
                  <a:pt x="408" y="461"/>
                  <a:pt x="204" y="408"/>
                </a:cubicBezTo>
                <a:cubicBezTo>
                  <a:pt x="0" y="355"/>
                  <a:pt x="136" y="204"/>
                  <a:pt x="159" y="136"/>
                </a:cubicBezTo>
                <a:cubicBezTo>
                  <a:pt x="182" y="68"/>
                  <a:pt x="310" y="23"/>
                  <a:pt x="340" y="0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6" name="Rectangle 122"/>
          <p:cNvSpPr>
            <a:spLocks noChangeArrowheads="1"/>
          </p:cNvSpPr>
          <p:nvPr/>
        </p:nvSpPr>
        <p:spPr bwMode="auto">
          <a:xfrm>
            <a:off x="5003800" y="5661025"/>
            <a:ext cx="1655763" cy="792163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67" name="Line 123"/>
          <p:cNvSpPr>
            <a:spLocks noChangeShapeType="1"/>
          </p:cNvSpPr>
          <p:nvPr/>
        </p:nvSpPr>
        <p:spPr bwMode="auto">
          <a:xfrm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8" name="Line 124"/>
          <p:cNvSpPr>
            <a:spLocks noChangeShapeType="1"/>
          </p:cNvSpPr>
          <p:nvPr/>
        </p:nvSpPr>
        <p:spPr bwMode="auto">
          <a:xfrm flipH="1"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70" name="Rectangle 126"/>
          <p:cNvSpPr>
            <a:spLocks noChangeArrowheads="1"/>
          </p:cNvSpPr>
          <p:nvPr/>
        </p:nvSpPr>
        <p:spPr bwMode="auto">
          <a:xfrm>
            <a:off x="50752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2271" name="Rectangle 127"/>
          <p:cNvSpPr>
            <a:spLocks noChangeArrowheads="1"/>
          </p:cNvSpPr>
          <p:nvPr/>
        </p:nvSpPr>
        <p:spPr bwMode="auto">
          <a:xfrm>
            <a:off x="55784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2272" name="Rectangle 128"/>
          <p:cNvSpPr>
            <a:spLocks noChangeArrowheads="1"/>
          </p:cNvSpPr>
          <p:nvPr/>
        </p:nvSpPr>
        <p:spPr bwMode="auto">
          <a:xfrm>
            <a:off x="6083300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73" name="Line 129"/>
          <p:cNvSpPr>
            <a:spLocks noChangeShapeType="1"/>
          </p:cNvSpPr>
          <p:nvPr/>
        </p:nvSpPr>
        <p:spPr bwMode="auto">
          <a:xfrm>
            <a:off x="6299200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74" name="Text Box 130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  <a:endParaRPr lang="zh-CN" altLang="en-US" sz="1800" b="1" u="sng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5D2107B-D2BD-48B1-A853-8DB3136C934C}" type="slidenum">
              <a:rPr lang="en-US" altLang="zh-CN"/>
            </a:fld>
            <a:endParaRPr lang="en-US" altLang="zh-CN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3419475" y="185738"/>
            <a:ext cx="5410609" cy="122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</a:t>
            </a:r>
            <a:r>
              <a:rPr lang="en-US" altLang="zh-CN" sz="2800" b="1" u="sng" dirty="0" err="1">
                <a:solidFill>
                  <a:srgbClr val="FFFF00"/>
                </a:solidFill>
                <a:ea typeface="仿宋_GB2312" panose="02010609030101010101" pitchFamily="49" charset="-122"/>
              </a:rPr>
              <a:t>3b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==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 smtClean="0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-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b="1" dirty="0">
              <a:solidFill>
                <a:srgbClr val="FFFF00"/>
              </a:solidFill>
              <a:ea typeface="仿宋_GB2312" panose="0201060903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	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coef+pb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==</a:t>
            </a:r>
            <a:r>
              <a:rPr lang="en-US" altLang="zh-CN" sz="2800" b="1" dirty="0" smtClean="0">
                <a:solidFill>
                  <a:srgbClr val="FFFF00"/>
                </a:solidFill>
                <a:ea typeface="仿宋_GB2312" panose="02010609030101010101" pitchFamily="49" charset="-122"/>
              </a:rPr>
              <a:t> 0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20357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70681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421163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>
            <a:off x="442753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4552950" y="1989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4913313" y="2420938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10429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15462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20510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2266950" y="28527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2627313" y="19891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2987675" y="242093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50768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558006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60848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630078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10445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154781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20526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2700338" y="83661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193" name="Line 25"/>
          <p:cNvSpPr>
            <a:spLocks noChangeShapeType="1"/>
          </p:cNvSpPr>
          <p:nvPr/>
        </p:nvSpPr>
        <p:spPr bwMode="auto">
          <a:xfrm>
            <a:off x="3060700" y="1268413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94" name="Rectangle 26"/>
          <p:cNvSpPr>
            <a:spLocks noChangeArrowheads="1"/>
          </p:cNvSpPr>
          <p:nvPr/>
        </p:nvSpPr>
        <p:spPr bwMode="auto">
          <a:xfrm>
            <a:off x="320516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63195" name="Rectangle 27"/>
          <p:cNvSpPr>
            <a:spLocks noChangeArrowheads="1"/>
          </p:cNvSpPr>
          <p:nvPr/>
        </p:nvSpPr>
        <p:spPr bwMode="auto">
          <a:xfrm>
            <a:off x="3708400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196" name="Rectangle 28"/>
          <p:cNvSpPr>
            <a:spLocks noChangeArrowheads="1"/>
          </p:cNvSpPr>
          <p:nvPr/>
        </p:nvSpPr>
        <p:spPr bwMode="auto">
          <a:xfrm>
            <a:off x="421322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4429125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8" name="Freeform 30"/>
          <p:cNvSpPr/>
          <p:nvPr/>
        </p:nvSpPr>
        <p:spPr bwMode="auto">
          <a:xfrm>
            <a:off x="2339975" y="166370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9" name="Rectangle 31"/>
          <p:cNvSpPr>
            <a:spLocks noChangeArrowheads="1"/>
          </p:cNvSpPr>
          <p:nvPr/>
        </p:nvSpPr>
        <p:spPr bwMode="auto">
          <a:xfrm>
            <a:off x="69484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63200" name="Rectangle 32"/>
          <p:cNvSpPr>
            <a:spLocks noChangeArrowheads="1"/>
          </p:cNvSpPr>
          <p:nvPr/>
        </p:nvSpPr>
        <p:spPr bwMode="auto">
          <a:xfrm>
            <a:off x="74517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01" name="Rectangle 33"/>
          <p:cNvSpPr>
            <a:spLocks noChangeArrowheads="1"/>
          </p:cNvSpPr>
          <p:nvPr/>
        </p:nvSpPr>
        <p:spPr bwMode="auto">
          <a:xfrm>
            <a:off x="79565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2" name="Line 34"/>
          <p:cNvSpPr>
            <a:spLocks noChangeShapeType="1"/>
          </p:cNvSpPr>
          <p:nvPr/>
        </p:nvSpPr>
        <p:spPr bwMode="auto">
          <a:xfrm>
            <a:off x="8172450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03" name="Rectangle 35"/>
          <p:cNvSpPr>
            <a:spLocks noChangeArrowheads="1"/>
          </p:cNvSpPr>
          <p:nvPr/>
        </p:nvSpPr>
        <p:spPr bwMode="auto">
          <a:xfrm>
            <a:off x="320357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370681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05" name="Rectangle 37"/>
          <p:cNvSpPr>
            <a:spLocks noChangeArrowheads="1"/>
          </p:cNvSpPr>
          <p:nvPr/>
        </p:nvSpPr>
        <p:spPr bwMode="auto">
          <a:xfrm>
            <a:off x="421163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6443663" y="51577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6804025" y="558958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10429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15462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20510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11" name="Line 43"/>
          <p:cNvSpPr>
            <a:spLocks noChangeShapeType="1"/>
          </p:cNvSpPr>
          <p:nvPr/>
        </p:nvSpPr>
        <p:spPr bwMode="auto">
          <a:xfrm>
            <a:off x="2266950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12" name="Text Box 44"/>
          <p:cNvSpPr txBox="1">
            <a:spLocks noChangeArrowheads="1"/>
          </p:cNvSpPr>
          <p:nvPr/>
        </p:nvSpPr>
        <p:spPr bwMode="auto">
          <a:xfrm>
            <a:off x="2698750" y="5157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213" name="Line 45"/>
          <p:cNvSpPr>
            <a:spLocks noChangeShapeType="1"/>
          </p:cNvSpPr>
          <p:nvPr/>
        </p:nvSpPr>
        <p:spPr bwMode="auto">
          <a:xfrm>
            <a:off x="3059113" y="5589588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14" name="Rectangle 46"/>
          <p:cNvSpPr>
            <a:spLocks noChangeArrowheads="1"/>
          </p:cNvSpPr>
          <p:nvPr/>
        </p:nvSpPr>
        <p:spPr bwMode="auto">
          <a:xfrm>
            <a:off x="50768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63215" name="Rectangle 47"/>
          <p:cNvSpPr>
            <a:spLocks noChangeArrowheads="1"/>
          </p:cNvSpPr>
          <p:nvPr/>
        </p:nvSpPr>
        <p:spPr bwMode="auto">
          <a:xfrm>
            <a:off x="558006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16" name="Rectangle 48"/>
          <p:cNvSpPr>
            <a:spLocks noChangeArrowheads="1"/>
          </p:cNvSpPr>
          <p:nvPr/>
        </p:nvSpPr>
        <p:spPr bwMode="auto">
          <a:xfrm>
            <a:off x="60848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17" name="Line 49"/>
          <p:cNvSpPr>
            <a:spLocks noChangeShapeType="1"/>
          </p:cNvSpPr>
          <p:nvPr/>
        </p:nvSpPr>
        <p:spPr bwMode="auto">
          <a:xfrm>
            <a:off x="6300788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18" name="Rectangle 50"/>
          <p:cNvSpPr>
            <a:spLocks noChangeArrowheads="1"/>
          </p:cNvSpPr>
          <p:nvPr/>
        </p:nvSpPr>
        <p:spPr bwMode="auto">
          <a:xfrm>
            <a:off x="104457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3219" name="Rectangle 51"/>
          <p:cNvSpPr>
            <a:spLocks noChangeArrowheads="1"/>
          </p:cNvSpPr>
          <p:nvPr/>
        </p:nvSpPr>
        <p:spPr bwMode="auto">
          <a:xfrm>
            <a:off x="154781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205263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1" name="Text Box 53"/>
          <p:cNvSpPr txBox="1">
            <a:spLocks noChangeArrowheads="1"/>
          </p:cNvSpPr>
          <p:nvPr/>
        </p:nvSpPr>
        <p:spPr bwMode="auto">
          <a:xfrm>
            <a:off x="4572000" y="40052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  <a:endParaRPr lang="en-US" altLang="zh-CN" sz="2400" b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222" name="Line 54"/>
          <p:cNvSpPr>
            <a:spLocks noChangeShapeType="1"/>
          </p:cNvSpPr>
          <p:nvPr/>
        </p:nvSpPr>
        <p:spPr bwMode="auto">
          <a:xfrm>
            <a:off x="4932363" y="4437063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23" name="Rectangle 55"/>
          <p:cNvSpPr>
            <a:spLocks noChangeArrowheads="1"/>
          </p:cNvSpPr>
          <p:nvPr/>
        </p:nvSpPr>
        <p:spPr bwMode="auto">
          <a:xfrm>
            <a:off x="320516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63224" name="Rectangle 56"/>
          <p:cNvSpPr>
            <a:spLocks noChangeArrowheads="1"/>
          </p:cNvSpPr>
          <p:nvPr/>
        </p:nvSpPr>
        <p:spPr bwMode="auto">
          <a:xfrm>
            <a:off x="3708400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25" name="Rectangle 57"/>
          <p:cNvSpPr>
            <a:spLocks noChangeArrowheads="1"/>
          </p:cNvSpPr>
          <p:nvPr/>
        </p:nvSpPr>
        <p:spPr bwMode="auto">
          <a:xfrm>
            <a:off x="421322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6" name="Line 58"/>
          <p:cNvSpPr>
            <a:spLocks noChangeShapeType="1"/>
          </p:cNvSpPr>
          <p:nvPr/>
        </p:nvSpPr>
        <p:spPr bwMode="auto">
          <a:xfrm>
            <a:off x="44291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27" name="Freeform 59"/>
          <p:cNvSpPr/>
          <p:nvPr/>
        </p:nvSpPr>
        <p:spPr bwMode="auto">
          <a:xfrm>
            <a:off x="2339975" y="483235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28" name="Rectangle 60"/>
          <p:cNvSpPr>
            <a:spLocks noChangeArrowheads="1"/>
          </p:cNvSpPr>
          <p:nvPr/>
        </p:nvSpPr>
        <p:spPr bwMode="auto">
          <a:xfrm>
            <a:off x="69484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63229" name="Rectangle 61"/>
          <p:cNvSpPr>
            <a:spLocks noChangeArrowheads="1"/>
          </p:cNvSpPr>
          <p:nvPr/>
        </p:nvSpPr>
        <p:spPr bwMode="auto">
          <a:xfrm>
            <a:off x="74517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30" name="Rectangle 62"/>
          <p:cNvSpPr>
            <a:spLocks noChangeArrowheads="1"/>
          </p:cNvSpPr>
          <p:nvPr/>
        </p:nvSpPr>
        <p:spPr bwMode="auto">
          <a:xfrm>
            <a:off x="79565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31" name="Line 63"/>
          <p:cNvSpPr>
            <a:spLocks noChangeShapeType="1"/>
          </p:cNvSpPr>
          <p:nvPr/>
        </p:nvSpPr>
        <p:spPr bwMode="auto">
          <a:xfrm>
            <a:off x="8172450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32" name="Rectangle 64"/>
          <p:cNvSpPr>
            <a:spLocks noChangeArrowheads="1"/>
          </p:cNvSpPr>
          <p:nvPr/>
        </p:nvSpPr>
        <p:spPr bwMode="auto">
          <a:xfrm>
            <a:off x="507682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3233" name="Rectangle 65"/>
          <p:cNvSpPr>
            <a:spLocks noChangeArrowheads="1"/>
          </p:cNvSpPr>
          <p:nvPr/>
        </p:nvSpPr>
        <p:spPr bwMode="auto">
          <a:xfrm>
            <a:off x="558006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34" name="Rectangle 66"/>
          <p:cNvSpPr>
            <a:spLocks noChangeArrowheads="1"/>
          </p:cNvSpPr>
          <p:nvPr/>
        </p:nvSpPr>
        <p:spPr bwMode="auto">
          <a:xfrm>
            <a:off x="608488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35" name="Line 67"/>
          <p:cNvSpPr>
            <a:spLocks noChangeShapeType="1"/>
          </p:cNvSpPr>
          <p:nvPr/>
        </p:nvSpPr>
        <p:spPr bwMode="auto">
          <a:xfrm>
            <a:off x="630078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37" name="Rectangle 69"/>
          <p:cNvSpPr>
            <a:spLocks noChangeArrowheads="1"/>
          </p:cNvSpPr>
          <p:nvPr/>
        </p:nvSpPr>
        <p:spPr bwMode="auto">
          <a:xfrm>
            <a:off x="5003800" y="5661025"/>
            <a:ext cx="1655763" cy="792163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38" name="Line 70"/>
          <p:cNvSpPr>
            <a:spLocks noChangeShapeType="1"/>
          </p:cNvSpPr>
          <p:nvPr/>
        </p:nvSpPr>
        <p:spPr bwMode="auto">
          <a:xfrm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39" name="Line 71"/>
          <p:cNvSpPr>
            <a:spLocks noChangeShapeType="1"/>
          </p:cNvSpPr>
          <p:nvPr/>
        </p:nvSpPr>
        <p:spPr bwMode="auto">
          <a:xfrm flipH="1"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0" name="Rectangle 72"/>
          <p:cNvSpPr>
            <a:spLocks noChangeArrowheads="1"/>
          </p:cNvSpPr>
          <p:nvPr/>
        </p:nvSpPr>
        <p:spPr bwMode="auto">
          <a:xfrm>
            <a:off x="3132138" y="4508500"/>
            <a:ext cx="1655762" cy="792163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41" name="Line 73"/>
          <p:cNvSpPr>
            <a:spLocks noChangeShapeType="1"/>
          </p:cNvSpPr>
          <p:nvPr/>
        </p:nvSpPr>
        <p:spPr bwMode="auto">
          <a:xfrm>
            <a:off x="3132138" y="4581525"/>
            <a:ext cx="1655762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2" name="Line 74"/>
          <p:cNvSpPr>
            <a:spLocks noChangeShapeType="1"/>
          </p:cNvSpPr>
          <p:nvPr/>
        </p:nvSpPr>
        <p:spPr bwMode="auto">
          <a:xfrm flipH="1">
            <a:off x="3132138" y="4581525"/>
            <a:ext cx="1655762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3" name="Rectangle 75"/>
          <p:cNvSpPr>
            <a:spLocks noChangeArrowheads="1"/>
          </p:cNvSpPr>
          <p:nvPr/>
        </p:nvSpPr>
        <p:spPr bwMode="auto">
          <a:xfrm>
            <a:off x="50752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3244" name="Rectangle 76"/>
          <p:cNvSpPr>
            <a:spLocks noChangeArrowheads="1"/>
          </p:cNvSpPr>
          <p:nvPr/>
        </p:nvSpPr>
        <p:spPr bwMode="auto">
          <a:xfrm>
            <a:off x="55784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3245" name="Rectangle 77"/>
          <p:cNvSpPr>
            <a:spLocks noChangeArrowheads="1"/>
          </p:cNvSpPr>
          <p:nvPr/>
        </p:nvSpPr>
        <p:spPr bwMode="auto">
          <a:xfrm>
            <a:off x="6083300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46" name="Line 78"/>
          <p:cNvSpPr>
            <a:spLocks noChangeShapeType="1"/>
          </p:cNvSpPr>
          <p:nvPr/>
        </p:nvSpPr>
        <p:spPr bwMode="auto">
          <a:xfrm>
            <a:off x="6299200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8" name="Text Box 80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  <a:endParaRPr lang="zh-CN" altLang="en-US" sz="1800" b="1" u="sng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E806E51-49CA-41C3-9722-E98A5894E596}" type="slidenum">
              <a:rPr lang="en-US" altLang="zh-CN"/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Final result</a:t>
            </a:r>
            <a:endParaRPr lang="en-US" altLang="zh-CN" b="0" dirty="0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187450" y="17018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476375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1908175" y="1917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176371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2266950" y="17018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2555875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2987675" y="1917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84321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3348038" y="17018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-10</a:t>
            </a:r>
            <a:endParaRPr lang="en-US" altLang="zh-CN" sz="1400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363696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4068763" y="1917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3924300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4427538" y="17018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471646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5148263" y="1917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5003800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5508625" y="17018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5797550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6084888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1185863" y="25654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1474788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20" name="Line 28"/>
          <p:cNvSpPr>
            <a:spLocks noChangeShapeType="1"/>
          </p:cNvSpPr>
          <p:nvPr/>
        </p:nvSpPr>
        <p:spPr bwMode="auto">
          <a:xfrm>
            <a:off x="1906588" y="27813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176212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2265363" y="25654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2554288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24" name="Line 32"/>
          <p:cNvSpPr>
            <a:spLocks noChangeShapeType="1"/>
          </p:cNvSpPr>
          <p:nvPr/>
        </p:nvSpPr>
        <p:spPr bwMode="auto">
          <a:xfrm>
            <a:off x="2986088" y="27813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284162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3346450" y="2565400"/>
            <a:ext cx="2873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10</a:t>
            </a:r>
            <a:endParaRPr lang="en-US" altLang="zh-CN" sz="1600"/>
          </a:p>
        </p:txBody>
      </p:sp>
      <p:sp>
        <p:nvSpPr>
          <p:cNvPr id="264227" name="Rectangle 35"/>
          <p:cNvSpPr>
            <a:spLocks noChangeArrowheads="1"/>
          </p:cNvSpPr>
          <p:nvPr/>
        </p:nvSpPr>
        <p:spPr bwMode="auto">
          <a:xfrm>
            <a:off x="363537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28" name="Line 36"/>
          <p:cNvSpPr>
            <a:spLocks noChangeShapeType="1"/>
          </p:cNvSpPr>
          <p:nvPr/>
        </p:nvSpPr>
        <p:spPr bwMode="auto">
          <a:xfrm>
            <a:off x="4067175" y="27813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9" name="Rectangle 37"/>
          <p:cNvSpPr>
            <a:spLocks noChangeArrowheads="1"/>
          </p:cNvSpPr>
          <p:nvPr/>
        </p:nvSpPr>
        <p:spPr bwMode="auto">
          <a:xfrm>
            <a:off x="3922713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30" name="Rectangle 38"/>
          <p:cNvSpPr>
            <a:spLocks noChangeArrowheads="1"/>
          </p:cNvSpPr>
          <p:nvPr/>
        </p:nvSpPr>
        <p:spPr bwMode="auto">
          <a:xfrm>
            <a:off x="4425950" y="25654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64231" name="Rectangle 39"/>
          <p:cNvSpPr>
            <a:spLocks noChangeArrowheads="1"/>
          </p:cNvSpPr>
          <p:nvPr/>
        </p:nvSpPr>
        <p:spPr bwMode="auto">
          <a:xfrm>
            <a:off x="471487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5146675" y="27813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5002213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5507038" y="25654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5795963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36" name="Line 44"/>
          <p:cNvSpPr>
            <a:spLocks noChangeShapeType="1"/>
          </p:cNvSpPr>
          <p:nvPr/>
        </p:nvSpPr>
        <p:spPr bwMode="auto">
          <a:xfrm>
            <a:off x="6227763" y="27813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6083300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38" name="Rectangle 46"/>
          <p:cNvSpPr>
            <a:spLocks noChangeArrowheads="1"/>
          </p:cNvSpPr>
          <p:nvPr/>
        </p:nvSpPr>
        <p:spPr bwMode="auto">
          <a:xfrm>
            <a:off x="6588125" y="25654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4239" name="Rectangle 47"/>
          <p:cNvSpPr>
            <a:spLocks noChangeArrowheads="1"/>
          </p:cNvSpPr>
          <p:nvPr/>
        </p:nvSpPr>
        <p:spPr bwMode="auto">
          <a:xfrm>
            <a:off x="6877050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7164388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 flipV="1">
            <a:off x="1187450" y="1701800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3" name="Line 51"/>
          <p:cNvSpPr>
            <a:spLocks noChangeShapeType="1"/>
          </p:cNvSpPr>
          <p:nvPr/>
        </p:nvSpPr>
        <p:spPr bwMode="auto">
          <a:xfrm flipV="1">
            <a:off x="1187450" y="17018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4" name="Line 52"/>
          <p:cNvSpPr>
            <a:spLocks noChangeShapeType="1"/>
          </p:cNvSpPr>
          <p:nvPr/>
        </p:nvSpPr>
        <p:spPr bwMode="auto">
          <a:xfrm flipV="1">
            <a:off x="1258888" y="1846263"/>
            <a:ext cx="217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5" name="Line 53"/>
          <p:cNvSpPr>
            <a:spLocks noChangeShapeType="1"/>
          </p:cNvSpPr>
          <p:nvPr/>
        </p:nvSpPr>
        <p:spPr bwMode="auto">
          <a:xfrm flipV="1">
            <a:off x="1371600" y="19891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6" name="Line 54"/>
          <p:cNvSpPr>
            <a:spLocks noChangeShapeType="1"/>
          </p:cNvSpPr>
          <p:nvPr/>
        </p:nvSpPr>
        <p:spPr bwMode="auto">
          <a:xfrm flipV="1">
            <a:off x="1474788" y="1701800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7" name="Line 55"/>
          <p:cNvSpPr>
            <a:spLocks noChangeShapeType="1"/>
          </p:cNvSpPr>
          <p:nvPr/>
        </p:nvSpPr>
        <p:spPr bwMode="auto">
          <a:xfrm flipV="1">
            <a:off x="1474788" y="17018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8" name="Line 56"/>
          <p:cNvSpPr>
            <a:spLocks noChangeShapeType="1"/>
          </p:cNvSpPr>
          <p:nvPr/>
        </p:nvSpPr>
        <p:spPr bwMode="auto">
          <a:xfrm flipV="1">
            <a:off x="1546225" y="1846263"/>
            <a:ext cx="2174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9" name="Line 57"/>
          <p:cNvSpPr>
            <a:spLocks noChangeShapeType="1"/>
          </p:cNvSpPr>
          <p:nvPr/>
        </p:nvSpPr>
        <p:spPr bwMode="auto">
          <a:xfrm flipV="1">
            <a:off x="1658938" y="19891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0" name="Line 58"/>
          <p:cNvSpPr>
            <a:spLocks noChangeShapeType="1"/>
          </p:cNvSpPr>
          <p:nvPr/>
        </p:nvSpPr>
        <p:spPr bwMode="auto">
          <a:xfrm flipV="1">
            <a:off x="1476375" y="2565400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1" name="Line 59"/>
          <p:cNvSpPr>
            <a:spLocks noChangeShapeType="1"/>
          </p:cNvSpPr>
          <p:nvPr/>
        </p:nvSpPr>
        <p:spPr bwMode="auto">
          <a:xfrm flipV="1">
            <a:off x="1476375" y="25654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2" name="Line 60"/>
          <p:cNvSpPr>
            <a:spLocks noChangeShapeType="1"/>
          </p:cNvSpPr>
          <p:nvPr/>
        </p:nvSpPr>
        <p:spPr bwMode="auto">
          <a:xfrm flipV="1">
            <a:off x="1547813" y="2709863"/>
            <a:ext cx="217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3" name="Line 61"/>
          <p:cNvSpPr>
            <a:spLocks noChangeShapeType="1"/>
          </p:cNvSpPr>
          <p:nvPr/>
        </p:nvSpPr>
        <p:spPr bwMode="auto">
          <a:xfrm flipV="1">
            <a:off x="1660525" y="28527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4" name="Line 62"/>
          <p:cNvSpPr>
            <a:spLocks noChangeShapeType="1"/>
          </p:cNvSpPr>
          <p:nvPr/>
        </p:nvSpPr>
        <p:spPr bwMode="auto">
          <a:xfrm flipV="1">
            <a:off x="1187450" y="2565400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5" name="Line 63"/>
          <p:cNvSpPr>
            <a:spLocks noChangeShapeType="1"/>
          </p:cNvSpPr>
          <p:nvPr/>
        </p:nvSpPr>
        <p:spPr bwMode="auto">
          <a:xfrm flipV="1">
            <a:off x="1187450" y="25654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6" name="Line 64"/>
          <p:cNvSpPr>
            <a:spLocks noChangeShapeType="1"/>
          </p:cNvSpPr>
          <p:nvPr/>
        </p:nvSpPr>
        <p:spPr bwMode="auto">
          <a:xfrm flipV="1">
            <a:off x="1258888" y="2709863"/>
            <a:ext cx="217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7" name="Line 65"/>
          <p:cNvSpPr>
            <a:spLocks noChangeShapeType="1"/>
          </p:cNvSpPr>
          <p:nvPr/>
        </p:nvSpPr>
        <p:spPr bwMode="auto">
          <a:xfrm flipV="1">
            <a:off x="1371600" y="28527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1" name="Freeform 69"/>
          <p:cNvSpPr/>
          <p:nvPr/>
        </p:nvSpPr>
        <p:spPr bwMode="auto">
          <a:xfrm>
            <a:off x="600075" y="1414463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2" name="Freeform 70"/>
          <p:cNvSpPr/>
          <p:nvPr/>
        </p:nvSpPr>
        <p:spPr bwMode="auto">
          <a:xfrm>
            <a:off x="611188" y="2278063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3" name="Text Box 71"/>
          <p:cNvSpPr txBox="1">
            <a:spLocks noChangeArrowheads="1"/>
          </p:cNvSpPr>
          <p:nvPr/>
        </p:nvSpPr>
        <p:spPr bwMode="auto">
          <a:xfrm>
            <a:off x="231775" y="11461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la</a:t>
            </a:r>
            <a:endParaRPr lang="en-US" altLang="zh-CN"/>
          </a:p>
        </p:txBody>
      </p:sp>
      <p:sp>
        <p:nvSpPr>
          <p:cNvPr id="264264" name="Text Box 72"/>
          <p:cNvSpPr txBox="1">
            <a:spLocks noChangeArrowheads="1"/>
          </p:cNvSpPr>
          <p:nvPr/>
        </p:nvSpPr>
        <p:spPr bwMode="auto">
          <a:xfrm>
            <a:off x="249238" y="19113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lb</a:t>
            </a:r>
            <a:endParaRPr lang="en-US" altLang="zh-CN"/>
          </a:p>
        </p:txBody>
      </p:sp>
      <p:sp>
        <p:nvSpPr>
          <p:cNvPr id="264265" name="Rectangle 73"/>
          <p:cNvSpPr>
            <a:spLocks noChangeArrowheads="1"/>
          </p:cNvSpPr>
          <p:nvPr/>
        </p:nvSpPr>
        <p:spPr bwMode="auto">
          <a:xfrm>
            <a:off x="1401763" y="42211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66" name="Rectangle 74"/>
          <p:cNvSpPr>
            <a:spLocks noChangeArrowheads="1"/>
          </p:cNvSpPr>
          <p:nvPr/>
        </p:nvSpPr>
        <p:spPr bwMode="auto">
          <a:xfrm>
            <a:off x="1690688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67" name="Line 75"/>
          <p:cNvSpPr>
            <a:spLocks noChangeShapeType="1"/>
          </p:cNvSpPr>
          <p:nvPr/>
        </p:nvSpPr>
        <p:spPr bwMode="auto">
          <a:xfrm>
            <a:off x="2122488" y="4437063"/>
            <a:ext cx="36036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8" name="Rectangle 76"/>
          <p:cNvSpPr>
            <a:spLocks noChangeArrowheads="1"/>
          </p:cNvSpPr>
          <p:nvPr/>
        </p:nvSpPr>
        <p:spPr bwMode="auto">
          <a:xfrm>
            <a:off x="197802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69" name="Rectangle 77"/>
          <p:cNvSpPr>
            <a:spLocks noChangeArrowheads="1"/>
          </p:cNvSpPr>
          <p:nvPr/>
        </p:nvSpPr>
        <p:spPr bwMode="auto">
          <a:xfrm>
            <a:off x="2481263" y="42211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4270" name="Rectangle 78"/>
          <p:cNvSpPr>
            <a:spLocks noChangeArrowheads="1"/>
          </p:cNvSpPr>
          <p:nvPr/>
        </p:nvSpPr>
        <p:spPr bwMode="auto">
          <a:xfrm>
            <a:off x="2770188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72" name="Rectangle 80"/>
          <p:cNvSpPr>
            <a:spLocks noChangeArrowheads="1"/>
          </p:cNvSpPr>
          <p:nvPr/>
        </p:nvSpPr>
        <p:spPr bwMode="auto">
          <a:xfrm>
            <a:off x="305752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73" name="Rectangle 81"/>
          <p:cNvSpPr>
            <a:spLocks noChangeArrowheads="1"/>
          </p:cNvSpPr>
          <p:nvPr/>
        </p:nvSpPr>
        <p:spPr bwMode="auto">
          <a:xfrm>
            <a:off x="3562350" y="42211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-10</a:t>
            </a:r>
            <a:endParaRPr lang="en-US" altLang="zh-CN" sz="1400"/>
          </a:p>
        </p:txBody>
      </p:sp>
      <p:sp>
        <p:nvSpPr>
          <p:cNvPr id="264274" name="Rectangle 82"/>
          <p:cNvSpPr>
            <a:spLocks noChangeArrowheads="1"/>
          </p:cNvSpPr>
          <p:nvPr/>
        </p:nvSpPr>
        <p:spPr bwMode="auto">
          <a:xfrm>
            <a:off x="385127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75" name="Line 83"/>
          <p:cNvSpPr>
            <a:spLocks noChangeShapeType="1"/>
          </p:cNvSpPr>
          <p:nvPr/>
        </p:nvSpPr>
        <p:spPr bwMode="auto">
          <a:xfrm>
            <a:off x="4283075" y="44370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76" name="Rectangle 84"/>
          <p:cNvSpPr>
            <a:spLocks noChangeArrowheads="1"/>
          </p:cNvSpPr>
          <p:nvPr/>
        </p:nvSpPr>
        <p:spPr bwMode="auto">
          <a:xfrm>
            <a:off x="4138613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77" name="Rectangle 85"/>
          <p:cNvSpPr>
            <a:spLocks noChangeArrowheads="1"/>
          </p:cNvSpPr>
          <p:nvPr/>
        </p:nvSpPr>
        <p:spPr bwMode="auto">
          <a:xfrm>
            <a:off x="4641850" y="42211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4278" name="Rectangle 86"/>
          <p:cNvSpPr>
            <a:spLocks noChangeArrowheads="1"/>
          </p:cNvSpPr>
          <p:nvPr/>
        </p:nvSpPr>
        <p:spPr bwMode="auto">
          <a:xfrm>
            <a:off x="493077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80" name="Rectangle 88"/>
          <p:cNvSpPr>
            <a:spLocks noChangeArrowheads="1"/>
          </p:cNvSpPr>
          <p:nvPr/>
        </p:nvSpPr>
        <p:spPr bwMode="auto">
          <a:xfrm>
            <a:off x="5218113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1" name="Rectangle 89"/>
          <p:cNvSpPr>
            <a:spLocks noChangeArrowheads="1"/>
          </p:cNvSpPr>
          <p:nvPr/>
        </p:nvSpPr>
        <p:spPr bwMode="auto">
          <a:xfrm>
            <a:off x="5722938" y="42211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15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64282" name="Rectangle 90"/>
          <p:cNvSpPr>
            <a:spLocks noChangeArrowheads="1"/>
          </p:cNvSpPr>
          <p:nvPr/>
        </p:nvSpPr>
        <p:spPr bwMode="auto">
          <a:xfrm>
            <a:off x="6011863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83" name="Rectangle 91"/>
          <p:cNvSpPr>
            <a:spLocks noChangeArrowheads="1"/>
          </p:cNvSpPr>
          <p:nvPr/>
        </p:nvSpPr>
        <p:spPr bwMode="auto">
          <a:xfrm>
            <a:off x="6299200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4" name="Rectangle 92"/>
          <p:cNvSpPr>
            <a:spLocks noChangeArrowheads="1"/>
          </p:cNvSpPr>
          <p:nvPr/>
        </p:nvSpPr>
        <p:spPr bwMode="auto">
          <a:xfrm>
            <a:off x="1400175" y="50847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5" name="Rectangle 93"/>
          <p:cNvSpPr>
            <a:spLocks noChangeArrowheads="1"/>
          </p:cNvSpPr>
          <p:nvPr/>
        </p:nvSpPr>
        <p:spPr bwMode="auto">
          <a:xfrm>
            <a:off x="1689100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6" name="Line 94"/>
          <p:cNvSpPr>
            <a:spLocks noChangeShapeType="1"/>
          </p:cNvSpPr>
          <p:nvPr/>
        </p:nvSpPr>
        <p:spPr bwMode="auto">
          <a:xfrm>
            <a:off x="2120900" y="5300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87" name="Rectangle 95"/>
          <p:cNvSpPr>
            <a:spLocks noChangeArrowheads="1"/>
          </p:cNvSpPr>
          <p:nvPr/>
        </p:nvSpPr>
        <p:spPr bwMode="auto">
          <a:xfrm>
            <a:off x="197643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8" name="Rectangle 96"/>
          <p:cNvSpPr>
            <a:spLocks noChangeArrowheads="1"/>
          </p:cNvSpPr>
          <p:nvPr/>
        </p:nvSpPr>
        <p:spPr bwMode="auto">
          <a:xfrm>
            <a:off x="2479675" y="50847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64289" name="Rectangle 97"/>
          <p:cNvSpPr>
            <a:spLocks noChangeArrowheads="1"/>
          </p:cNvSpPr>
          <p:nvPr/>
        </p:nvSpPr>
        <p:spPr bwMode="auto">
          <a:xfrm>
            <a:off x="2768600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91" name="Rectangle 99"/>
          <p:cNvSpPr>
            <a:spLocks noChangeArrowheads="1"/>
          </p:cNvSpPr>
          <p:nvPr/>
        </p:nvSpPr>
        <p:spPr bwMode="auto">
          <a:xfrm>
            <a:off x="305593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92" name="Rectangle 100"/>
          <p:cNvSpPr>
            <a:spLocks noChangeArrowheads="1"/>
          </p:cNvSpPr>
          <p:nvPr/>
        </p:nvSpPr>
        <p:spPr bwMode="auto">
          <a:xfrm>
            <a:off x="3560763" y="50847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10</a:t>
            </a:r>
            <a:endParaRPr lang="en-US" altLang="zh-CN" sz="1600"/>
          </a:p>
        </p:txBody>
      </p:sp>
      <p:sp>
        <p:nvSpPr>
          <p:cNvPr id="264293" name="Rectangle 101"/>
          <p:cNvSpPr>
            <a:spLocks noChangeArrowheads="1"/>
          </p:cNvSpPr>
          <p:nvPr/>
        </p:nvSpPr>
        <p:spPr bwMode="auto">
          <a:xfrm>
            <a:off x="384968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294" name="Line 102"/>
          <p:cNvSpPr>
            <a:spLocks noChangeShapeType="1"/>
          </p:cNvSpPr>
          <p:nvPr/>
        </p:nvSpPr>
        <p:spPr bwMode="auto">
          <a:xfrm>
            <a:off x="4281488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95" name="Rectangle 103"/>
          <p:cNvSpPr>
            <a:spLocks noChangeArrowheads="1"/>
          </p:cNvSpPr>
          <p:nvPr/>
        </p:nvSpPr>
        <p:spPr bwMode="auto">
          <a:xfrm>
            <a:off x="4137025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96" name="Rectangle 104"/>
          <p:cNvSpPr>
            <a:spLocks noChangeArrowheads="1"/>
          </p:cNvSpPr>
          <p:nvPr/>
        </p:nvSpPr>
        <p:spPr bwMode="auto">
          <a:xfrm>
            <a:off x="4640263" y="50847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64297" name="Rectangle 105"/>
          <p:cNvSpPr>
            <a:spLocks noChangeArrowheads="1"/>
          </p:cNvSpPr>
          <p:nvPr/>
        </p:nvSpPr>
        <p:spPr bwMode="auto">
          <a:xfrm>
            <a:off x="492918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64299" name="Rectangle 107"/>
          <p:cNvSpPr>
            <a:spLocks noChangeArrowheads="1"/>
          </p:cNvSpPr>
          <p:nvPr/>
        </p:nvSpPr>
        <p:spPr bwMode="auto">
          <a:xfrm>
            <a:off x="5216525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FF00"/>
              </a:solidFill>
            </a:endParaRPr>
          </a:p>
        </p:txBody>
      </p:sp>
      <p:sp>
        <p:nvSpPr>
          <p:cNvPr id="264300" name="Rectangle 108"/>
          <p:cNvSpPr>
            <a:spLocks noChangeArrowheads="1"/>
          </p:cNvSpPr>
          <p:nvPr/>
        </p:nvSpPr>
        <p:spPr bwMode="auto">
          <a:xfrm>
            <a:off x="5721350" y="50847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64301" name="Rectangle 109"/>
          <p:cNvSpPr>
            <a:spLocks noChangeArrowheads="1"/>
          </p:cNvSpPr>
          <p:nvPr/>
        </p:nvSpPr>
        <p:spPr bwMode="auto">
          <a:xfrm>
            <a:off x="6010275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302" name="Line 110"/>
          <p:cNvSpPr>
            <a:spLocks noChangeShapeType="1"/>
          </p:cNvSpPr>
          <p:nvPr/>
        </p:nvSpPr>
        <p:spPr bwMode="auto">
          <a:xfrm>
            <a:off x="6442075" y="5300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03" name="Rectangle 111"/>
          <p:cNvSpPr>
            <a:spLocks noChangeArrowheads="1"/>
          </p:cNvSpPr>
          <p:nvPr/>
        </p:nvSpPr>
        <p:spPr bwMode="auto">
          <a:xfrm>
            <a:off x="6297613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304" name="Rectangle 112"/>
          <p:cNvSpPr>
            <a:spLocks noChangeArrowheads="1"/>
          </p:cNvSpPr>
          <p:nvPr/>
        </p:nvSpPr>
        <p:spPr bwMode="auto">
          <a:xfrm>
            <a:off x="6802438" y="50847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4305" name="Rectangle 113"/>
          <p:cNvSpPr>
            <a:spLocks noChangeArrowheads="1"/>
          </p:cNvSpPr>
          <p:nvPr/>
        </p:nvSpPr>
        <p:spPr bwMode="auto">
          <a:xfrm>
            <a:off x="7091363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18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64306" name="Rectangle 114"/>
          <p:cNvSpPr>
            <a:spLocks noChangeArrowheads="1"/>
          </p:cNvSpPr>
          <p:nvPr/>
        </p:nvSpPr>
        <p:spPr bwMode="auto">
          <a:xfrm>
            <a:off x="7378700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307" name="Line 115"/>
          <p:cNvSpPr>
            <a:spLocks noChangeShapeType="1"/>
          </p:cNvSpPr>
          <p:nvPr/>
        </p:nvSpPr>
        <p:spPr bwMode="auto">
          <a:xfrm flipV="1">
            <a:off x="1401763" y="4221163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08" name="Line 116"/>
          <p:cNvSpPr>
            <a:spLocks noChangeShapeType="1"/>
          </p:cNvSpPr>
          <p:nvPr/>
        </p:nvSpPr>
        <p:spPr bwMode="auto">
          <a:xfrm flipV="1">
            <a:off x="1401763" y="42211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09" name="Line 117"/>
          <p:cNvSpPr>
            <a:spLocks noChangeShapeType="1"/>
          </p:cNvSpPr>
          <p:nvPr/>
        </p:nvSpPr>
        <p:spPr bwMode="auto">
          <a:xfrm flipV="1">
            <a:off x="1473200" y="4365625"/>
            <a:ext cx="2174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0" name="Line 118"/>
          <p:cNvSpPr>
            <a:spLocks noChangeShapeType="1"/>
          </p:cNvSpPr>
          <p:nvPr/>
        </p:nvSpPr>
        <p:spPr bwMode="auto">
          <a:xfrm flipV="1">
            <a:off x="1585913" y="45085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1" name="Line 119"/>
          <p:cNvSpPr>
            <a:spLocks noChangeShapeType="1"/>
          </p:cNvSpPr>
          <p:nvPr/>
        </p:nvSpPr>
        <p:spPr bwMode="auto">
          <a:xfrm flipV="1">
            <a:off x="1689100" y="4221163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2" name="Line 120"/>
          <p:cNvSpPr>
            <a:spLocks noChangeShapeType="1"/>
          </p:cNvSpPr>
          <p:nvPr/>
        </p:nvSpPr>
        <p:spPr bwMode="auto">
          <a:xfrm flipV="1">
            <a:off x="1689100" y="42211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3" name="Line 121"/>
          <p:cNvSpPr>
            <a:spLocks noChangeShapeType="1"/>
          </p:cNvSpPr>
          <p:nvPr/>
        </p:nvSpPr>
        <p:spPr bwMode="auto">
          <a:xfrm flipV="1">
            <a:off x="1760538" y="4365625"/>
            <a:ext cx="2174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4" name="Line 122"/>
          <p:cNvSpPr>
            <a:spLocks noChangeShapeType="1"/>
          </p:cNvSpPr>
          <p:nvPr/>
        </p:nvSpPr>
        <p:spPr bwMode="auto">
          <a:xfrm flipV="1">
            <a:off x="1873250" y="45085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5" name="Line 123"/>
          <p:cNvSpPr>
            <a:spLocks noChangeShapeType="1"/>
          </p:cNvSpPr>
          <p:nvPr/>
        </p:nvSpPr>
        <p:spPr bwMode="auto">
          <a:xfrm flipV="1">
            <a:off x="1690688" y="5084763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6" name="Line 124"/>
          <p:cNvSpPr>
            <a:spLocks noChangeShapeType="1"/>
          </p:cNvSpPr>
          <p:nvPr/>
        </p:nvSpPr>
        <p:spPr bwMode="auto">
          <a:xfrm flipV="1">
            <a:off x="1690688" y="50847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7" name="Line 125"/>
          <p:cNvSpPr>
            <a:spLocks noChangeShapeType="1"/>
          </p:cNvSpPr>
          <p:nvPr/>
        </p:nvSpPr>
        <p:spPr bwMode="auto">
          <a:xfrm flipV="1">
            <a:off x="1762125" y="5229225"/>
            <a:ext cx="2174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8" name="Line 126"/>
          <p:cNvSpPr>
            <a:spLocks noChangeShapeType="1"/>
          </p:cNvSpPr>
          <p:nvPr/>
        </p:nvSpPr>
        <p:spPr bwMode="auto">
          <a:xfrm flipV="1">
            <a:off x="1874838" y="53721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9" name="Line 127"/>
          <p:cNvSpPr>
            <a:spLocks noChangeShapeType="1"/>
          </p:cNvSpPr>
          <p:nvPr/>
        </p:nvSpPr>
        <p:spPr bwMode="auto">
          <a:xfrm flipV="1">
            <a:off x="1401763" y="5084763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0" name="Line 128"/>
          <p:cNvSpPr>
            <a:spLocks noChangeShapeType="1"/>
          </p:cNvSpPr>
          <p:nvPr/>
        </p:nvSpPr>
        <p:spPr bwMode="auto">
          <a:xfrm flipV="1">
            <a:off x="1401763" y="50847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1" name="Line 129"/>
          <p:cNvSpPr>
            <a:spLocks noChangeShapeType="1"/>
          </p:cNvSpPr>
          <p:nvPr/>
        </p:nvSpPr>
        <p:spPr bwMode="auto">
          <a:xfrm flipV="1">
            <a:off x="1473200" y="5229225"/>
            <a:ext cx="2174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2" name="Line 130"/>
          <p:cNvSpPr>
            <a:spLocks noChangeShapeType="1"/>
          </p:cNvSpPr>
          <p:nvPr/>
        </p:nvSpPr>
        <p:spPr bwMode="auto">
          <a:xfrm flipV="1">
            <a:off x="1585913" y="53721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3" name="Freeform 131"/>
          <p:cNvSpPr/>
          <p:nvPr/>
        </p:nvSpPr>
        <p:spPr bwMode="auto">
          <a:xfrm>
            <a:off x="814388" y="3933825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4" name="Freeform 132"/>
          <p:cNvSpPr/>
          <p:nvPr/>
        </p:nvSpPr>
        <p:spPr bwMode="auto">
          <a:xfrm>
            <a:off x="825500" y="4797425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5" name="Text Box 133"/>
          <p:cNvSpPr txBox="1">
            <a:spLocks noChangeArrowheads="1"/>
          </p:cNvSpPr>
          <p:nvPr/>
        </p:nvSpPr>
        <p:spPr bwMode="auto">
          <a:xfrm>
            <a:off x="446088" y="36655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la</a:t>
            </a:r>
            <a:endParaRPr lang="en-US" altLang="zh-CN"/>
          </a:p>
        </p:txBody>
      </p:sp>
      <p:sp>
        <p:nvSpPr>
          <p:cNvPr id="264326" name="Text Box 134"/>
          <p:cNvSpPr txBox="1">
            <a:spLocks noChangeArrowheads="1"/>
          </p:cNvSpPr>
          <p:nvPr/>
        </p:nvSpPr>
        <p:spPr bwMode="auto">
          <a:xfrm>
            <a:off x="463550" y="44307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lb</a:t>
            </a:r>
            <a:endParaRPr lang="en-US" altLang="zh-CN"/>
          </a:p>
        </p:txBody>
      </p:sp>
      <p:sp>
        <p:nvSpPr>
          <p:cNvPr id="264327" name="Freeform 135"/>
          <p:cNvSpPr/>
          <p:nvPr/>
        </p:nvSpPr>
        <p:spPr bwMode="auto">
          <a:xfrm>
            <a:off x="2255838" y="4376738"/>
            <a:ext cx="1331912" cy="852487"/>
          </a:xfrm>
          <a:custGeom>
            <a:avLst/>
            <a:gdLst>
              <a:gd name="T0" fmla="*/ 597 w 839"/>
              <a:gd name="T1" fmla="*/ 38 h 537"/>
              <a:gd name="T2" fmla="*/ 733 w 839"/>
              <a:gd name="T3" fmla="*/ 38 h 537"/>
              <a:gd name="T4" fmla="*/ 733 w 839"/>
              <a:gd name="T5" fmla="*/ 265 h 537"/>
              <a:gd name="T6" fmla="*/ 98 w 839"/>
              <a:gd name="T7" fmla="*/ 310 h 537"/>
              <a:gd name="T8" fmla="*/ 144 w 839"/>
              <a:gd name="T9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9" h="537">
                <a:moveTo>
                  <a:pt x="597" y="38"/>
                </a:moveTo>
                <a:cubicBezTo>
                  <a:pt x="653" y="19"/>
                  <a:pt x="710" y="0"/>
                  <a:pt x="733" y="38"/>
                </a:cubicBezTo>
                <a:cubicBezTo>
                  <a:pt x="756" y="76"/>
                  <a:pt x="839" y="220"/>
                  <a:pt x="733" y="265"/>
                </a:cubicBezTo>
                <a:cubicBezTo>
                  <a:pt x="627" y="310"/>
                  <a:pt x="196" y="265"/>
                  <a:pt x="98" y="310"/>
                </a:cubicBezTo>
                <a:cubicBezTo>
                  <a:pt x="0" y="355"/>
                  <a:pt x="72" y="446"/>
                  <a:pt x="144" y="53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8" name="Freeform 136"/>
          <p:cNvSpPr/>
          <p:nvPr/>
        </p:nvSpPr>
        <p:spPr bwMode="auto">
          <a:xfrm>
            <a:off x="3203575" y="4508500"/>
            <a:ext cx="1439863" cy="828675"/>
          </a:xfrm>
          <a:custGeom>
            <a:avLst/>
            <a:gdLst>
              <a:gd name="T0" fmla="*/ 0 w 907"/>
              <a:gd name="T1" fmla="*/ 499 h 522"/>
              <a:gd name="T2" fmla="*/ 136 w 907"/>
              <a:gd name="T3" fmla="*/ 499 h 522"/>
              <a:gd name="T4" fmla="*/ 182 w 907"/>
              <a:gd name="T5" fmla="*/ 363 h 522"/>
              <a:gd name="T6" fmla="*/ 182 w 907"/>
              <a:gd name="T7" fmla="*/ 273 h 522"/>
              <a:gd name="T8" fmla="*/ 771 w 907"/>
              <a:gd name="T9" fmla="*/ 227 h 522"/>
              <a:gd name="T10" fmla="*/ 862 w 907"/>
              <a:gd name="T11" fmla="*/ 91 h 522"/>
              <a:gd name="T12" fmla="*/ 907 w 907"/>
              <a:gd name="T1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522">
                <a:moveTo>
                  <a:pt x="0" y="499"/>
                </a:moveTo>
                <a:cubicBezTo>
                  <a:pt x="53" y="510"/>
                  <a:pt x="106" y="522"/>
                  <a:pt x="136" y="499"/>
                </a:cubicBezTo>
                <a:cubicBezTo>
                  <a:pt x="166" y="476"/>
                  <a:pt x="174" y="401"/>
                  <a:pt x="182" y="363"/>
                </a:cubicBezTo>
                <a:cubicBezTo>
                  <a:pt x="190" y="325"/>
                  <a:pt x="84" y="296"/>
                  <a:pt x="182" y="273"/>
                </a:cubicBezTo>
                <a:cubicBezTo>
                  <a:pt x="280" y="250"/>
                  <a:pt x="658" y="257"/>
                  <a:pt x="771" y="227"/>
                </a:cubicBezTo>
                <a:cubicBezTo>
                  <a:pt x="884" y="197"/>
                  <a:pt x="839" y="129"/>
                  <a:pt x="862" y="91"/>
                </a:cubicBezTo>
                <a:cubicBezTo>
                  <a:pt x="885" y="53"/>
                  <a:pt x="896" y="26"/>
                  <a:pt x="907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9" name="Rectangle 137"/>
          <p:cNvSpPr>
            <a:spLocks noChangeArrowheads="1"/>
          </p:cNvSpPr>
          <p:nvPr/>
        </p:nvSpPr>
        <p:spPr bwMode="auto">
          <a:xfrm>
            <a:off x="3492500" y="5013325"/>
            <a:ext cx="1008063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0" name="Rectangle 138"/>
          <p:cNvSpPr>
            <a:spLocks noChangeArrowheads="1"/>
          </p:cNvSpPr>
          <p:nvPr/>
        </p:nvSpPr>
        <p:spPr bwMode="auto">
          <a:xfrm>
            <a:off x="3492500" y="4149725"/>
            <a:ext cx="1008063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1" name="Rectangle 139"/>
          <p:cNvSpPr>
            <a:spLocks noChangeArrowheads="1"/>
          </p:cNvSpPr>
          <p:nvPr/>
        </p:nvSpPr>
        <p:spPr bwMode="auto">
          <a:xfrm>
            <a:off x="1331913" y="5013325"/>
            <a:ext cx="1008062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2" name="Freeform 140"/>
          <p:cNvSpPr/>
          <p:nvPr/>
        </p:nvSpPr>
        <p:spPr bwMode="auto">
          <a:xfrm>
            <a:off x="4465638" y="4389438"/>
            <a:ext cx="1174750" cy="804862"/>
          </a:xfrm>
          <a:custGeom>
            <a:avLst/>
            <a:gdLst>
              <a:gd name="T0" fmla="*/ 589 w 740"/>
              <a:gd name="T1" fmla="*/ 30 h 507"/>
              <a:gd name="T2" fmla="*/ 680 w 740"/>
              <a:gd name="T3" fmla="*/ 30 h 507"/>
              <a:gd name="T4" fmla="*/ 680 w 740"/>
              <a:gd name="T5" fmla="*/ 211 h 507"/>
              <a:gd name="T6" fmla="*/ 317 w 740"/>
              <a:gd name="T7" fmla="*/ 302 h 507"/>
              <a:gd name="T8" fmla="*/ 45 w 740"/>
              <a:gd name="T9" fmla="*/ 348 h 507"/>
              <a:gd name="T10" fmla="*/ 45 w 740"/>
              <a:gd name="T11" fmla="*/ 484 h 507"/>
              <a:gd name="T12" fmla="*/ 90 w 740"/>
              <a:gd name="T13" fmla="*/ 48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0" h="507">
                <a:moveTo>
                  <a:pt x="589" y="30"/>
                </a:moveTo>
                <a:cubicBezTo>
                  <a:pt x="627" y="15"/>
                  <a:pt x="665" y="0"/>
                  <a:pt x="680" y="30"/>
                </a:cubicBezTo>
                <a:cubicBezTo>
                  <a:pt x="695" y="60"/>
                  <a:pt x="740" y="166"/>
                  <a:pt x="680" y="211"/>
                </a:cubicBezTo>
                <a:cubicBezTo>
                  <a:pt x="620" y="256"/>
                  <a:pt x="423" y="279"/>
                  <a:pt x="317" y="302"/>
                </a:cubicBezTo>
                <a:cubicBezTo>
                  <a:pt x="211" y="325"/>
                  <a:pt x="90" y="318"/>
                  <a:pt x="45" y="348"/>
                </a:cubicBezTo>
                <a:cubicBezTo>
                  <a:pt x="0" y="378"/>
                  <a:pt x="38" y="461"/>
                  <a:pt x="45" y="484"/>
                </a:cubicBezTo>
                <a:cubicBezTo>
                  <a:pt x="52" y="507"/>
                  <a:pt x="71" y="495"/>
                  <a:pt x="90" y="484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33" name="Rectangle 141"/>
          <p:cNvSpPr>
            <a:spLocks noChangeArrowheads="1"/>
          </p:cNvSpPr>
          <p:nvPr/>
        </p:nvSpPr>
        <p:spPr bwMode="auto">
          <a:xfrm>
            <a:off x="5651500" y="5013325"/>
            <a:ext cx="1008063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5" name="Freeform 143"/>
          <p:cNvSpPr/>
          <p:nvPr/>
        </p:nvSpPr>
        <p:spPr bwMode="auto">
          <a:xfrm>
            <a:off x="6443663" y="4425950"/>
            <a:ext cx="360362" cy="658813"/>
          </a:xfrm>
          <a:custGeom>
            <a:avLst/>
            <a:gdLst>
              <a:gd name="T0" fmla="*/ 0 w 227"/>
              <a:gd name="T1" fmla="*/ 7 h 415"/>
              <a:gd name="T2" fmla="*/ 136 w 227"/>
              <a:gd name="T3" fmla="*/ 7 h 415"/>
              <a:gd name="T4" fmla="*/ 182 w 227"/>
              <a:gd name="T5" fmla="*/ 52 h 415"/>
              <a:gd name="T6" fmla="*/ 136 w 227"/>
              <a:gd name="T7" fmla="*/ 279 h 415"/>
              <a:gd name="T8" fmla="*/ 227 w 227"/>
              <a:gd name="T9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415">
                <a:moveTo>
                  <a:pt x="0" y="7"/>
                </a:moveTo>
                <a:cubicBezTo>
                  <a:pt x="53" y="3"/>
                  <a:pt x="106" y="0"/>
                  <a:pt x="136" y="7"/>
                </a:cubicBezTo>
                <a:cubicBezTo>
                  <a:pt x="166" y="14"/>
                  <a:pt x="182" y="7"/>
                  <a:pt x="182" y="52"/>
                </a:cubicBezTo>
                <a:cubicBezTo>
                  <a:pt x="182" y="97"/>
                  <a:pt x="129" y="218"/>
                  <a:pt x="136" y="279"/>
                </a:cubicBezTo>
                <a:cubicBezTo>
                  <a:pt x="143" y="340"/>
                  <a:pt x="185" y="377"/>
                  <a:pt x="227" y="415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36" name="Rectangle 144"/>
          <p:cNvSpPr>
            <a:spLocks noChangeArrowheads="1"/>
          </p:cNvSpPr>
          <p:nvPr/>
        </p:nvSpPr>
        <p:spPr bwMode="auto">
          <a:xfrm>
            <a:off x="1403350" y="4219575"/>
            <a:ext cx="865188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7" name="Rectangle 145"/>
          <p:cNvSpPr>
            <a:spLocks noChangeArrowheads="1"/>
          </p:cNvSpPr>
          <p:nvPr/>
        </p:nvSpPr>
        <p:spPr bwMode="auto">
          <a:xfrm>
            <a:off x="2484438" y="4221163"/>
            <a:ext cx="865187" cy="433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8" name="Rectangle 146"/>
          <p:cNvSpPr>
            <a:spLocks noChangeArrowheads="1"/>
          </p:cNvSpPr>
          <p:nvPr/>
        </p:nvSpPr>
        <p:spPr bwMode="auto">
          <a:xfrm>
            <a:off x="2484438" y="5083175"/>
            <a:ext cx="865187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643438" y="5083175"/>
            <a:ext cx="865187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0" name="Rectangle 148"/>
          <p:cNvSpPr>
            <a:spLocks noChangeArrowheads="1"/>
          </p:cNvSpPr>
          <p:nvPr/>
        </p:nvSpPr>
        <p:spPr bwMode="auto">
          <a:xfrm>
            <a:off x="4643438" y="4221163"/>
            <a:ext cx="865187" cy="433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1" name="Rectangle 149"/>
          <p:cNvSpPr>
            <a:spLocks noChangeArrowheads="1"/>
          </p:cNvSpPr>
          <p:nvPr/>
        </p:nvSpPr>
        <p:spPr bwMode="auto">
          <a:xfrm>
            <a:off x="5722938" y="4221163"/>
            <a:ext cx="865187" cy="433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2" name="Rectangle 150"/>
          <p:cNvSpPr>
            <a:spLocks noChangeArrowheads="1"/>
          </p:cNvSpPr>
          <p:nvPr/>
        </p:nvSpPr>
        <p:spPr bwMode="auto">
          <a:xfrm>
            <a:off x="6802438" y="5083175"/>
            <a:ext cx="865187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4" name="Freeform 142"/>
          <p:cNvSpPr/>
          <p:nvPr/>
        </p:nvSpPr>
        <p:spPr bwMode="auto">
          <a:xfrm>
            <a:off x="5364163" y="4652963"/>
            <a:ext cx="360362" cy="695325"/>
          </a:xfrm>
          <a:custGeom>
            <a:avLst/>
            <a:gdLst>
              <a:gd name="T0" fmla="*/ 0 w 227"/>
              <a:gd name="T1" fmla="*/ 408 h 438"/>
              <a:gd name="T2" fmla="*/ 136 w 227"/>
              <a:gd name="T3" fmla="*/ 408 h 438"/>
              <a:gd name="T4" fmla="*/ 136 w 227"/>
              <a:gd name="T5" fmla="*/ 227 h 438"/>
              <a:gd name="T6" fmla="*/ 136 w 227"/>
              <a:gd name="T7" fmla="*/ 136 h 438"/>
              <a:gd name="T8" fmla="*/ 227 w 227"/>
              <a:gd name="T9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438">
                <a:moveTo>
                  <a:pt x="0" y="408"/>
                </a:moveTo>
                <a:cubicBezTo>
                  <a:pt x="56" y="423"/>
                  <a:pt x="113" y="438"/>
                  <a:pt x="136" y="408"/>
                </a:cubicBezTo>
                <a:cubicBezTo>
                  <a:pt x="159" y="378"/>
                  <a:pt x="136" y="272"/>
                  <a:pt x="136" y="227"/>
                </a:cubicBezTo>
                <a:cubicBezTo>
                  <a:pt x="136" y="182"/>
                  <a:pt x="121" y="174"/>
                  <a:pt x="136" y="136"/>
                </a:cubicBezTo>
                <a:cubicBezTo>
                  <a:pt x="151" y="98"/>
                  <a:pt x="189" y="49"/>
                  <a:pt x="227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E7E2646-3730-4FD7-9BD5-B9CDDF7C8605}" type="slidenum">
              <a:rPr lang="en-US" altLang="zh-CN"/>
            </a:fld>
            <a:endParaRPr lang="en-US" altLang="zh-CN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15900" y="260648"/>
            <a:ext cx="8604250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AddPolyn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la,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Link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pc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用来指向新链表的尾结点的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Link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   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指向第二个链表的头</a:t>
            </a:r>
            <a:r>
              <a:rPr kumimoji="1" lang="zh-CN" altLang="en-US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结点（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为了最后删除它）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Link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pa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指向第一个链表的当前结点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Link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指向第二个链表的当前结点*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Link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temp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删除结点时做临时变量用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a,b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分别存放两个链表当前结点的数据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float  sum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存放两个链表中当前结点的系数和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pc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la-&gt;head;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pa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pc-&gt;next;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-&gt;next;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while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pa &amp;&amp;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a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pa-&gt;data;  b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-&gt;data;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switch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cmp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a,b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))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a.expn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and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b.expn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19788" y="266700"/>
            <a:ext cx="30337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</a:rPr>
              <a:t>Addition of Poly-N</a:t>
            </a:r>
            <a:endParaRPr lang="en-US" altLang="zh-CN" sz="2800">
              <a:solidFill>
                <a:srgbClr val="FFFF00"/>
              </a:solidFill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4572000" y="4941888"/>
            <a:ext cx="1095375" cy="37623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/>
              <a:t>cmp(a,b)</a:t>
            </a:r>
            <a:endParaRPr kumimoji="1" lang="en-US" altLang="zh-CN"/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5940425" y="3716338"/>
            <a:ext cx="2232025" cy="1081087"/>
          </a:xfrm>
          <a:prstGeom prst="wedgeRoundRectCallout">
            <a:avLst>
              <a:gd name="adj1" fmla="val -72120"/>
              <a:gd name="adj2" fmla="val 67917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rgbClr val="CC0000"/>
                </a:solidFill>
              </a:rPr>
              <a:t>If a&lt;b return -1</a:t>
            </a:r>
            <a:endParaRPr lang="en-US" altLang="zh-CN" b="1">
              <a:solidFill>
                <a:srgbClr val="CC0000"/>
              </a:solidFill>
            </a:endParaRPr>
          </a:p>
          <a:p>
            <a:pPr algn="ctr"/>
            <a:r>
              <a:rPr lang="en-US" altLang="zh-CN" b="1">
                <a:solidFill>
                  <a:srgbClr val="CC0000"/>
                </a:solidFill>
              </a:rPr>
              <a:t>If a==b return 0</a:t>
            </a:r>
            <a:endParaRPr lang="en-US" altLang="zh-CN" b="1">
              <a:solidFill>
                <a:srgbClr val="CC0000"/>
              </a:solidFill>
            </a:endParaRPr>
          </a:p>
          <a:p>
            <a:pPr algn="ctr"/>
            <a:r>
              <a:rPr lang="en-US" altLang="zh-CN" b="1">
                <a:solidFill>
                  <a:srgbClr val="CC0000"/>
                </a:solidFill>
              </a:rPr>
              <a:t>If a&gt;b return  1</a:t>
            </a:r>
            <a:endParaRPr lang="en-US" altLang="zh-CN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0031" y="476672"/>
            <a:ext cx="8640000" cy="5400600"/>
            <a:chOff x="250031" y="476672"/>
            <a:chExt cx="8640000" cy="5400600"/>
          </a:xfrm>
        </p:grpSpPr>
        <p:sp>
          <p:nvSpPr>
            <p:cNvPr id="3" name="矩形 2"/>
            <p:cNvSpPr/>
            <p:nvPr/>
          </p:nvSpPr>
          <p:spPr bwMode="auto">
            <a:xfrm>
              <a:off x="250031" y="476672"/>
              <a:ext cx="8640000" cy="5400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88771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" y="548680"/>
              <a:ext cx="8640000" cy="177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87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" y="2780928"/>
              <a:ext cx="8640000" cy="3042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endParaRPr lang="en-US" altLang="zh-CN"/>
          </a:p>
          <a:p>
            <a:fld id="{18361BA6-BA96-405D-892D-12E2FC2D7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4805882-647D-4305-8020-CA37F923231E}" type="slidenum">
              <a:rPr lang="en-US" altLang="zh-CN"/>
            </a:fld>
            <a:endParaRPr lang="en-US" altLang="zh-CN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11188" y="304800"/>
            <a:ext cx="7286625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case -1: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第一个链表中当前结点的指数值小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pc-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&gt;next=pa;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Link the node to the end of ha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pc=pa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move the tail pointer to pa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pa=pa-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move to the next node of pa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break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case 0: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指数值相等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sum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a.coef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+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b.coef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sum != 0.0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) 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pa-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data.coef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=sum;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pc-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&gt;next=pa;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Link pa to the result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polyn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pc=pa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Let ha still point to the tail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pa=pa-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释放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所指向的结点的空间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temp=pa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pa is to be deleted, let temp point to it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pa=pa-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Let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qa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point to the next node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free(temp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Free the space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B16490F-9D77-4C2B-9210-B2D0464AFF7D}" type="slidenum">
              <a:rPr lang="en-US" altLang="zh-CN"/>
            </a:fld>
            <a:endParaRPr lang="en-US" altLang="zh-CN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01625" y="433388"/>
            <a:ext cx="85282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释放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所指向的结点的空间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temp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-&gt;next;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let </a:t>
            </a:r>
            <a:r>
              <a:rPr kumimoji="1" lang="en-US" altLang="zh-CN" sz="2000" dirty="0" err="1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point to the next node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free(temp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break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case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1: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第一个链表中当前结点的指数值大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pc-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pc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qb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-&gt;next;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break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}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End of Switch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 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End of while(!pa &amp;&amp; !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pc-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 = pa ? pa :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Link the rest nodes of polynomial 1 or 2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free(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   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Free the head node of the 2nd polynomial 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return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(la);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} 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End of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AddPolyn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EAB019E-DA1E-4C7B-BE90-F525E962F349}" type="slidenum">
              <a:rPr lang="en-US" altLang="zh-CN"/>
            </a:fld>
            <a:endParaRPr lang="en-US" altLang="zh-CN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066800" y="27432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kumimoji="1" lang="zh-CN" altLang="zh-CN" sz="36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Conclusion</a:t>
            </a:r>
            <a:endParaRPr lang="en-US" altLang="zh-CN" b="0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latin typeface="宋体" panose="02010600030101010101" pitchFamily="2" charset="-122"/>
              </a:rPr>
              <a:t>本章主要讨论了</a:t>
            </a:r>
            <a:r>
              <a:rPr kumimoji="1"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线性表的概念、存储表示以及基本运算的实现</a:t>
            </a:r>
            <a:r>
              <a:rPr kumimoji="1" lang="zh-CN" altLang="en-US" dirty="0">
                <a:latin typeface="宋体" panose="02010600030101010101" pitchFamily="2" charset="-122"/>
              </a:rPr>
              <a:t>，这些内容应熟练掌握，并能灵活应用，这对以后几章的学习</a:t>
            </a:r>
            <a:r>
              <a:rPr kumimoji="1" lang="zh-CN" altLang="en-US" dirty="0" smtClean="0">
                <a:latin typeface="宋体" panose="02010600030101010101" pitchFamily="2" charset="-122"/>
              </a:rPr>
              <a:t>非常</a:t>
            </a:r>
            <a:r>
              <a:rPr kumimoji="1" lang="zh-CN" altLang="en-US" dirty="0">
                <a:latin typeface="宋体" panose="02010600030101010101" pitchFamily="2" charset="-122"/>
              </a:rPr>
              <a:t>重要</a:t>
            </a:r>
            <a:r>
              <a:rPr kumimoji="1" lang="zh-CN" altLang="en-US" dirty="0" smtClean="0">
                <a:latin typeface="宋体" panose="02010600030101010101" pitchFamily="2" charset="-122"/>
              </a:rPr>
              <a:t>。</a:t>
            </a:r>
            <a:endParaRPr kumimoji="1" lang="zh-CN" altLang="en-US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dirty="0">
              <a:latin typeface="Times New Roman" panose="02020603050405020304" pitchFamily="18" charset="0"/>
            </a:endParaRPr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6D3F2FC-E202-41EA-8E41-3499B2081F48}" type="slidenum">
              <a:rPr lang="en-US" altLang="zh-CN"/>
            </a:fld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Ctr="0"/>
          <a:lstStyle/>
          <a:p>
            <a:r>
              <a:rPr lang="en-US" altLang="zh-CN" b="0" dirty="0"/>
              <a:t>Question (1)?</a:t>
            </a:r>
            <a:endParaRPr lang="en-US" altLang="zh-CN" b="0" dirty="0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r>
              <a:rPr lang="en-US" altLang="zh-CN" dirty="0"/>
              <a:t>For a </a:t>
            </a:r>
            <a:r>
              <a:rPr lang="en-US" altLang="zh-CN" dirty="0" smtClean="0"/>
              <a:t>very large </a:t>
            </a:r>
            <a:r>
              <a:rPr lang="en-US" altLang="zh-CN" dirty="0"/>
              <a:t>number, how to represent it and implement the +, -, *, / operations?</a:t>
            </a:r>
            <a:endParaRPr lang="en-US" altLang="zh-CN" dirty="0"/>
          </a:p>
          <a:p>
            <a:r>
              <a:rPr lang="en-US" altLang="zh-CN" dirty="0"/>
              <a:t>For example:</a:t>
            </a:r>
            <a:endParaRPr lang="en-US" altLang="zh-CN" dirty="0"/>
          </a:p>
          <a:p>
            <a:r>
              <a:rPr lang="en-US" altLang="zh-CN" sz="2800" dirty="0" smtClean="0"/>
              <a:t>123456789123456789123456789.123456789 </a:t>
            </a:r>
            <a:endParaRPr lang="en-US" altLang="zh-CN" sz="2800" dirty="0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744322" y="4797425"/>
            <a:ext cx="6203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-1234.</a:t>
            </a:r>
            <a:r>
              <a:rPr lang="en-US" altLang="zh-CN" sz="2400" dirty="0">
                <a:solidFill>
                  <a:srgbClr val="CC0000"/>
                </a:solidFill>
              </a:rPr>
              <a:t>5678</a:t>
            </a:r>
            <a:r>
              <a:rPr lang="en-US" altLang="zh-CN" sz="2400" dirty="0"/>
              <a:t>9012</a:t>
            </a:r>
            <a:r>
              <a:rPr lang="en-US" altLang="zh-CN" sz="2400" dirty="0">
                <a:solidFill>
                  <a:srgbClr val="CC0000"/>
                </a:solidFill>
              </a:rPr>
              <a:t>3456</a:t>
            </a:r>
            <a:r>
              <a:rPr lang="en-US" altLang="zh-CN" sz="2400" dirty="0"/>
              <a:t>7890</a:t>
            </a:r>
            <a:r>
              <a:rPr lang="en-US" altLang="zh-CN" sz="2400" dirty="0">
                <a:solidFill>
                  <a:srgbClr val="CC0000"/>
                </a:solidFill>
              </a:rPr>
              <a:t>1234</a:t>
            </a:r>
            <a:r>
              <a:rPr lang="en-US" altLang="zh-CN" sz="2400" dirty="0"/>
              <a:t>5678</a:t>
            </a:r>
            <a:r>
              <a:rPr lang="en-US" altLang="zh-CN" sz="2400" dirty="0">
                <a:solidFill>
                  <a:srgbClr val="CC0000"/>
                </a:solidFill>
              </a:rPr>
              <a:t>9012</a:t>
            </a:r>
            <a:r>
              <a:rPr lang="en-US" altLang="zh-CN" sz="2400" dirty="0"/>
              <a:t>34</a:t>
            </a:r>
            <a:endParaRPr lang="en-US" altLang="zh-CN" sz="2400" dirty="0"/>
          </a:p>
        </p:txBody>
      </p:sp>
      <p:grpSp>
        <p:nvGrpSpPr>
          <p:cNvPr id="286727" name="Group 7"/>
          <p:cNvGrpSpPr/>
          <p:nvPr/>
        </p:nvGrpSpPr>
        <p:grpSpPr bwMode="auto">
          <a:xfrm>
            <a:off x="107950" y="4076700"/>
            <a:ext cx="9001125" cy="360363"/>
            <a:chOff x="68" y="2568"/>
            <a:chExt cx="5670" cy="227"/>
          </a:xfrm>
        </p:grpSpPr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3652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6789</a:t>
              </a:r>
              <a:endParaRPr lang="en-US" altLang="zh-CN" sz="2000"/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3107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2345</a:t>
              </a:r>
              <a:endParaRPr lang="en-US" altLang="zh-CN" sz="2000"/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2563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7891</a:t>
              </a:r>
              <a:endParaRPr lang="en-US" altLang="zh-CN" sz="2000"/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019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3456</a:t>
              </a:r>
              <a:endParaRPr lang="en-US" altLang="zh-CN" sz="2000"/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1474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8912</a:t>
              </a:r>
              <a:endParaRPr lang="en-US" altLang="zh-CN" sz="2000"/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930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4567</a:t>
              </a:r>
              <a:endParaRPr lang="en-US" altLang="zh-CN" sz="2000"/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386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zh-CN" sz="2000"/>
                <a:t>123</a:t>
              </a:r>
              <a:endParaRPr lang="en-US" altLang="zh-CN" sz="2000"/>
            </a:p>
          </p:txBody>
        </p:sp>
        <p:cxnSp>
          <p:nvCxnSpPr>
            <p:cNvPr id="286735" name="AutoShape 15"/>
            <p:cNvCxnSpPr>
              <a:cxnSpLocks noChangeShapeType="1"/>
            </p:cNvCxnSpPr>
            <p:nvPr/>
          </p:nvCxnSpPr>
          <p:spPr bwMode="auto">
            <a:xfrm>
              <a:off x="840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6" name="AutoShape 16"/>
            <p:cNvCxnSpPr>
              <a:cxnSpLocks noChangeShapeType="1"/>
            </p:cNvCxnSpPr>
            <p:nvPr/>
          </p:nvCxnSpPr>
          <p:spPr bwMode="auto">
            <a:xfrm>
              <a:off x="1384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7" name="AutoShape 17"/>
            <p:cNvCxnSpPr>
              <a:cxnSpLocks noChangeShapeType="1"/>
            </p:cNvCxnSpPr>
            <p:nvPr/>
          </p:nvCxnSpPr>
          <p:spPr bwMode="auto">
            <a:xfrm>
              <a:off x="1928" y="2659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8" name="AutoShape 18"/>
            <p:cNvCxnSpPr>
              <a:cxnSpLocks noChangeShapeType="1"/>
            </p:cNvCxnSpPr>
            <p:nvPr/>
          </p:nvCxnSpPr>
          <p:spPr bwMode="auto">
            <a:xfrm>
              <a:off x="2473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9" name="AutoShape 19"/>
            <p:cNvCxnSpPr>
              <a:cxnSpLocks noChangeShapeType="1"/>
            </p:cNvCxnSpPr>
            <p:nvPr/>
          </p:nvCxnSpPr>
          <p:spPr bwMode="auto">
            <a:xfrm>
              <a:off x="3017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0" name="AutoShape 20"/>
            <p:cNvCxnSpPr>
              <a:cxnSpLocks noChangeShapeType="1"/>
            </p:cNvCxnSpPr>
            <p:nvPr/>
          </p:nvCxnSpPr>
          <p:spPr bwMode="auto">
            <a:xfrm>
              <a:off x="3561" y="2659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4196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1234</a:t>
              </a:r>
              <a:endParaRPr lang="en-US" altLang="zh-CN" sz="2000"/>
            </a:p>
          </p:txBody>
        </p:sp>
        <p:sp>
          <p:nvSpPr>
            <p:cNvPr id="286742" name="Rectangle 22"/>
            <p:cNvSpPr>
              <a:spLocks noChangeArrowheads="1"/>
            </p:cNvSpPr>
            <p:nvPr/>
          </p:nvSpPr>
          <p:spPr bwMode="auto">
            <a:xfrm>
              <a:off x="4740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5678</a:t>
              </a:r>
              <a:endParaRPr lang="en-US" altLang="zh-CN" sz="2000"/>
            </a:p>
          </p:txBody>
        </p:sp>
        <p:sp>
          <p:nvSpPr>
            <p:cNvPr id="286743" name="Rectangle 23"/>
            <p:cNvSpPr>
              <a:spLocks noChangeArrowheads="1"/>
            </p:cNvSpPr>
            <p:nvPr/>
          </p:nvSpPr>
          <p:spPr bwMode="auto">
            <a:xfrm>
              <a:off x="5284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9</a:t>
              </a:r>
              <a:endParaRPr lang="en-US" altLang="zh-CN" sz="2000"/>
            </a:p>
          </p:txBody>
        </p:sp>
        <p:cxnSp>
          <p:nvCxnSpPr>
            <p:cNvPr id="286744" name="AutoShape 24"/>
            <p:cNvCxnSpPr>
              <a:cxnSpLocks noChangeShapeType="1"/>
            </p:cNvCxnSpPr>
            <p:nvPr/>
          </p:nvCxnSpPr>
          <p:spPr bwMode="auto">
            <a:xfrm>
              <a:off x="4106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5" name="AutoShape 25"/>
            <p:cNvCxnSpPr>
              <a:cxnSpLocks noChangeShapeType="1"/>
            </p:cNvCxnSpPr>
            <p:nvPr/>
          </p:nvCxnSpPr>
          <p:spPr bwMode="auto">
            <a:xfrm>
              <a:off x="4650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6" name="AutoShape 26"/>
            <p:cNvCxnSpPr>
              <a:cxnSpLocks noChangeShapeType="1"/>
            </p:cNvCxnSpPr>
            <p:nvPr/>
          </p:nvCxnSpPr>
          <p:spPr bwMode="auto">
            <a:xfrm>
              <a:off x="5194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47" name="Rectangle 27"/>
            <p:cNvSpPr>
              <a:spLocks noChangeArrowheads="1"/>
            </p:cNvSpPr>
            <p:nvPr/>
          </p:nvSpPr>
          <p:spPr bwMode="auto">
            <a:xfrm>
              <a:off x="68" y="2568"/>
              <a:ext cx="227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27</a:t>
              </a:r>
              <a:endParaRPr lang="en-US" altLang="zh-CN" sz="2000">
                <a:solidFill>
                  <a:srgbClr val="CC0000"/>
                </a:solidFill>
              </a:endParaRPr>
            </a:p>
          </p:txBody>
        </p:sp>
        <p:cxnSp>
          <p:nvCxnSpPr>
            <p:cNvPr id="286748" name="AutoShape 28"/>
            <p:cNvCxnSpPr>
              <a:cxnSpLocks noChangeShapeType="1"/>
            </p:cNvCxnSpPr>
            <p:nvPr/>
          </p:nvCxnSpPr>
          <p:spPr bwMode="auto">
            <a:xfrm>
              <a:off x="295" y="2659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9" name="AutoShape 29"/>
            <p:cNvCxnSpPr>
              <a:cxnSpLocks noChangeShapeType="1"/>
            </p:cNvCxnSpPr>
            <p:nvPr/>
          </p:nvCxnSpPr>
          <p:spPr bwMode="auto">
            <a:xfrm flipH="1">
              <a:off x="295" y="2750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0" name="AutoShape 30"/>
            <p:cNvCxnSpPr>
              <a:cxnSpLocks noChangeShapeType="1"/>
            </p:cNvCxnSpPr>
            <p:nvPr/>
          </p:nvCxnSpPr>
          <p:spPr bwMode="auto">
            <a:xfrm flipH="1">
              <a:off x="840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1" name="AutoShape 31"/>
            <p:cNvCxnSpPr>
              <a:cxnSpLocks noChangeShapeType="1"/>
            </p:cNvCxnSpPr>
            <p:nvPr/>
          </p:nvCxnSpPr>
          <p:spPr bwMode="auto">
            <a:xfrm flipH="1">
              <a:off x="1384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2" name="AutoShape 32"/>
            <p:cNvCxnSpPr>
              <a:cxnSpLocks noChangeShapeType="1"/>
            </p:cNvCxnSpPr>
            <p:nvPr/>
          </p:nvCxnSpPr>
          <p:spPr bwMode="auto">
            <a:xfrm flipH="1">
              <a:off x="1928" y="2750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3" name="AutoShape 33"/>
            <p:cNvCxnSpPr>
              <a:cxnSpLocks noChangeShapeType="1"/>
            </p:cNvCxnSpPr>
            <p:nvPr/>
          </p:nvCxnSpPr>
          <p:spPr bwMode="auto">
            <a:xfrm flipH="1">
              <a:off x="2473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4" name="AutoShape 34"/>
            <p:cNvCxnSpPr>
              <a:cxnSpLocks noChangeShapeType="1"/>
            </p:cNvCxnSpPr>
            <p:nvPr/>
          </p:nvCxnSpPr>
          <p:spPr bwMode="auto">
            <a:xfrm flipH="1">
              <a:off x="3017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5" name="AutoShape 35"/>
            <p:cNvCxnSpPr>
              <a:cxnSpLocks noChangeShapeType="1"/>
            </p:cNvCxnSpPr>
            <p:nvPr/>
          </p:nvCxnSpPr>
          <p:spPr bwMode="auto">
            <a:xfrm flipH="1">
              <a:off x="3561" y="2750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6" name="AutoShape 36"/>
            <p:cNvCxnSpPr>
              <a:cxnSpLocks noChangeShapeType="1"/>
            </p:cNvCxnSpPr>
            <p:nvPr/>
          </p:nvCxnSpPr>
          <p:spPr bwMode="auto">
            <a:xfrm flipH="1">
              <a:off x="4106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7" name="AutoShape 37"/>
            <p:cNvCxnSpPr>
              <a:cxnSpLocks noChangeShapeType="1"/>
            </p:cNvCxnSpPr>
            <p:nvPr/>
          </p:nvCxnSpPr>
          <p:spPr bwMode="auto">
            <a:xfrm flipH="1">
              <a:off x="4650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8" name="AutoShape 38"/>
            <p:cNvCxnSpPr>
              <a:cxnSpLocks noChangeShapeType="1"/>
            </p:cNvCxnSpPr>
            <p:nvPr/>
          </p:nvCxnSpPr>
          <p:spPr bwMode="auto">
            <a:xfrm flipH="1">
              <a:off x="5194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59" name="Group 39"/>
          <p:cNvGrpSpPr/>
          <p:nvPr/>
        </p:nvGrpSpPr>
        <p:grpSpPr bwMode="auto">
          <a:xfrm>
            <a:off x="107453" y="5445125"/>
            <a:ext cx="8208963" cy="360363"/>
            <a:chOff x="476" y="3430"/>
            <a:chExt cx="5171" cy="227"/>
          </a:xfrm>
        </p:grpSpPr>
        <p:sp>
          <p:nvSpPr>
            <p:cNvPr id="286760" name="Rectangle 40"/>
            <p:cNvSpPr>
              <a:spLocks noChangeArrowheads="1"/>
            </p:cNvSpPr>
            <p:nvPr/>
          </p:nvSpPr>
          <p:spPr bwMode="auto">
            <a:xfrm>
              <a:off x="4105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5678</a:t>
              </a:r>
              <a:endParaRPr lang="en-US" altLang="zh-CN" sz="2000"/>
            </a:p>
          </p:txBody>
        </p:sp>
        <p:sp>
          <p:nvSpPr>
            <p:cNvPr id="286761" name="Rectangle 41"/>
            <p:cNvSpPr>
              <a:spLocks noChangeArrowheads="1"/>
            </p:cNvSpPr>
            <p:nvPr/>
          </p:nvSpPr>
          <p:spPr bwMode="auto">
            <a:xfrm>
              <a:off x="3560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1234</a:t>
              </a:r>
              <a:endParaRPr lang="en-US" altLang="zh-CN" sz="2000"/>
            </a:p>
          </p:txBody>
        </p:sp>
        <p:sp>
          <p:nvSpPr>
            <p:cNvPr id="286762" name="Rectangle 42"/>
            <p:cNvSpPr>
              <a:spLocks noChangeArrowheads="1"/>
            </p:cNvSpPr>
            <p:nvPr/>
          </p:nvSpPr>
          <p:spPr bwMode="auto">
            <a:xfrm>
              <a:off x="3016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7890</a:t>
              </a:r>
              <a:endParaRPr lang="en-US" altLang="zh-CN" sz="2000"/>
            </a:p>
          </p:txBody>
        </p:sp>
        <p:sp>
          <p:nvSpPr>
            <p:cNvPr id="286763" name="Rectangle 43"/>
            <p:cNvSpPr>
              <a:spLocks noChangeArrowheads="1"/>
            </p:cNvSpPr>
            <p:nvPr/>
          </p:nvSpPr>
          <p:spPr bwMode="auto">
            <a:xfrm>
              <a:off x="2472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3456</a:t>
              </a:r>
              <a:endParaRPr lang="en-US" altLang="zh-CN" sz="2000"/>
            </a:p>
          </p:txBody>
        </p:sp>
        <p:sp>
          <p:nvSpPr>
            <p:cNvPr id="286764" name="Rectangle 44"/>
            <p:cNvSpPr>
              <a:spLocks noChangeArrowheads="1"/>
            </p:cNvSpPr>
            <p:nvPr/>
          </p:nvSpPr>
          <p:spPr bwMode="auto">
            <a:xfrm>
              <a:off x="1927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9012</a:t>
              </a:r>
              <a:endParaRPr lang="en-US" altLang="zh-CN" sz="2000"/>
            </a:p>
          </p:txBody>
        </p:sp>
        <p:sp>
          <p:nvSpPr>
            <p:cNvPr id="286765" name="Rectangle 45"/>
            <p:cNvSpPr>
              <a:spLocks noChangeArrowheads="1"/>
            </p:cNvSpPr>
            <p:nvPr/>
          </p:nvSpPr>
          <p:spPr bwMode="auto">
            <a:xfrm>
              <a:off x="1383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5678</a:t>
              </a:r>
              <a:endParaRPr lang="en-US" altLang="zh-CN" sz="2000"/>
            </a:p>
          </p:txBody>
        </p:sp>
        <p:sp>
          <p:nvSpPr>
            <p:cNvPr id="286766" name="Rectangle 46"/>
            <p:cNvSpPr>
              <a:spLocks noChangeArrowheads="1"/>
            </p:cNvSpPr>
            <p:nvPr/>
          </p:nvSpPr>
          <p:spPr bwMode="auto">
            <a:xfrm>
              <a:off x="839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zh-CN" sz="2000"/>
                <a:t>1234</a:t>
              </a:r>
              <a:endParaRPr lang="en-US" altLang="zh-CN" sz="2000"/>
            </a:p>
          </p:txBody>
        </p:sp>
        <p:cxnSp>
          <p:nvCxnSpPr>
            <p:cNvPr id="286767" name="AutoShape 47"/>
            <p:cNvCxnSpPr>
              <a:cxnSpLocks noChangeShapeType="1"/>
            </p:cNvCxnSpPr>
            <p:nvPr/>
          </p:nvCxnSpPr>
          <p:spPr bwMode="auto">
            <a:xfrm>
              <a:off x="1293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68" name="AutoShape 48"/>
            <p:cNvCxnSpPr>
              <a:cxnSpLocks noChangeShapeType="1"/>
            </p:cNvCxnSpPr>
            <p:nvPr/>
          </p:nvCxnSpPr>
          <p:spPr bwMode="auto">
            <a:xfrm>
              <a:off x="1837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69" name="AutoShape 49"/>
            <p:cNvCxnSpPr>
              <a:cxnSpLocks noChangeShapeType="1"/>
            </p:cNvCxnSpPr>
            <p:nvPr/>
          </p:nvCxnSpPr>
          <p:spPr bwMode="auto">
            <a:xfrm>
              <a:off x="2381" y="3586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0" name="AutoShape 50"/>
            <p:cNvCxnSpPr>
              <a:cxnSpLocks noChangeShapeType="1"/>
            </p:cNvCxnSpPr>
            <p:nvPr/>
          </p:nvCxnSpPr>
          <p:spPr bwMode="auto">
            <a:xfrm>
              <a:off x="2926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1" name="AutoShape 51"/>
            <p:cNvCxnSpPr>
              <a:cxnSpLocks noChangeShapeType="1"/>
            </p:cNvCxnSpPr>
            <p:nvPr/>
          </p:nvCxnSpPr>
          <p:spPr bwMode="auto">
            <a:xfrm>
              <a:off x="3470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2" name="AutoShape 52"/>
            <p:cNvCxnSpPr>
              <a:cxnSpLocks noChangeShapeType="1"/>
            </p:cNvCxnSpPr>
            <p:nvPr/>
          </p:nvCxnSpPr>
          <p:spPr bwMode="auto">
            <a:xfrm>
              <a:off x="4014" y="3586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73" name="Rectangle 53"/>
            <p:cNvSpPr>
              <a:spLocks noChangeArrowheads="1"/>
            </p:cNvSpPr>
            <p:nvPr/>
          </p:nvSpPr>
          <p:spPr bwMode="auto">
            <a:xfrm>
              <a:off x="4649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9012</a:t>
              </a:r>
              <a:endParaRPr lang="en-US" altLang="zh-CN" sz="2000"/>
            </a:p>
          </p:txBody>
        </p:sp>
        <p:sp>
          <p:nvSpPr>
            <p:cNvPr id="286774" name="Rectangle 54"/>
            <p:cNvSpPr>
              <a:spLocks noChangeArrowheads="1"/>
            </p:cNvSpPr>
            <p:nvPr/>
          </p:nvSpPr>
          <p:spPr bwMode="auto">
            <a:xfrm>
              <a:off x="5193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34</a:t>
              </a:r>
              <a:endParaRPr lang="en-US" altLang="zh-CN" sz="2000"/>
            </a:p>
          </p:txBody>
        </p:sp>
        <p:cxnSp>
          <p:nvCxnSpPr>
            <p:cNvPr id="286775" name="AutoShape 55"/>
            <p:cNvCxnSpPr>
              <a:cxnSpLocks noChangeShapeType="1"/>
            </p:cNvCxnSpPr>
            <p:nvPr/>
          </p:nvCxnSpPr>
          <p:spPr bwMode="auto">
            <a:xfrm>
              <a:off x="4559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6" name="AutoShape 56"/>
            <p:cNvCxnSpPr>
              <a:cxnSpLocks noChangeShapeType="1"/>
            </p:cNvCxnSpPr>
            <p:nvPr/>
          </p:nvCxnSpPr>
          <p:spPr bwMode="auto">
            <a:xfrm>
              <a:off x="5103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77" name="Rectangle 57"/>
            <p:cNvSpPr>
              <a:spLocks noChangeArrowheads="1"/>
            </p:cNvSpPr>
            <p:nvPr/>
          </p:nvSpPr>
          <p:spPr bwMode="auto">
            <a:xfrm>
              <a:off x="476" y="3430"/>
              <a:ext cx="227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zh-CN" sz="2000">
                  <a:solidFill>
                    <a:srgbClr val="CC0000"/>
                  </a:solidFill>
                </a:rPr>
                <a:t>-4</a:t>
              </a:r>
              <a:endParaRPr lang="en-US" altLang="zh-CN" sz="2000">
                <a:solidFill>
                  <a:srgbClr val="CC0000"/>
                </a:solidFill>
              </a:endParaRPr>
            </a:p>
          </p:txBody>
        </p:sp>
        <p:cxnSp>
          <p:nvCxnSpPr>
            <p:cNvPr id="286778" name="AutoShape 58"/>
            <p:cNvCxnSpPr>
              <a:cxnSpLocks noChangeShapeType="1"/>
            </p:cNvCxnSpPr>
            <p:nvPr/>
          </p:nvCxnSpPr>
          <p:spPr bwMode="auto">
            <a:xfrm>
              <a:off x="703" y="3586"/>
              <a:ext cx="1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9" name="AutoShape 59"/>
            <p:cNvCxnSpPr>
              <a:cxnSpLocks noChangeShapeType="1"/>
            </p:cNvCxnSpPr>
            <p:nvPr/>
          </p:nvCxnSpPr>
          <p:spPr bwMode="auto">
            <a:xfrm flipH="1">
              <a:off x="703" y="3515"/>
              <a:ext cx="1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0" name="AutoShape 60"/>
            <p:cNvCxnSpPr>
              <a:cxnSpLocks noChangeShapeType="1"/>
            </p:cNvCxnSpPr>
            <p:nvPr/>
          </p:nvCxnSpPr>
          <p:spPr bwMode="auto">
            <a:xfrm flipH="1">
              <a:off x="1293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1" name="AutoShape 61"/>
            <p:cNvCxnSpPr>
              <a:cxnSpLocks noChangeShapeType="1"/>
            </p:cNvCxnSpPr>
            <p:nvPr/>
          </p:nvCxnSpPr>
          <p:spPr bwMode="auto">
            <a:xfrm flipH="1">
              <a:off x="1837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2" name="AutoShape 62"/>
            <p:cNvCxnSpPr>
              <a:cxnSpLocks noChangeShapeType="1"/>
            </p:cNvCxnSpPr>
            <p:nvPr/>
          </p:nvCxnSpPr>
          <p:spPr bwMode="auto">
            <a:xfrm flipH="1">
              <a:off x="2381" y="3515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3" name="AutoShape 63"/>
            <p:cNvCxnSpPr>
              <a:cxnSpLocks noChangeShapeType="1"/>
            </p:cNvCxnSpPr>
            <p:nvPr/>
          </p:nvCxnSpPr>
          <p:spPr bwMode="auto">
            <a:xfrm flipH="1">
              <a:off x="2926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4" name="AutoShape 64"/>
            <p:cNvCxnSpPr>
              <a:cxnSpLocks noChangeShapeType="1"/>
            </p:cNvCxnSpPr>
            <p:nvPr/>
          </p:nvCxnSpPr>
          <p:spPr bwMode="auto">
            <a:xfrm flipH="1">
              <a:off x="3470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5" name="AutoShape 65"/>
            <p:cNvCxnSpPr>
              <a:cxnSpLocks noChangeShapeType="1"/>
            </p:cNvCxnSpPr>
            <p:nvPr/>
          </p:nvCxnSpPr>
          <p:spPr bwMode="auto">
            <a:xfrm flipH="1">
              <a:off x="4014" y="3515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6" name="AutoShape 66"/>
            <p:cNvCxnSpPr>
              <a:cxnSpLocks noChangeShapeType="1"/>
            </p:cNvCxnSpPr>
            <p:nvPr/>
          </p:nvCxnSpPr>
          <p:spPr bwMode="auto">
            <a:xfrm flipH="1">
              <a:off x="4559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7" name="AutoShape 67"/>
            <p:cNvCxnSpPr>
              <a:cxnSpLocks noChangeShapeType="1"/>
            </p:cNvCxnSpPr>
            <p:nvPr/>
          </p:nvCxnSpPr>
          <p:spPr bwMode="auto">
            <a:xfrm flipH="1">
              <a:off x="5103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66AB08B-7650-4C72-9A34-AEE5F9974A70}" type="slidenum">
              <a:rPr lang="en-US" altLang="zh-CN"/>
            </a:fld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Ctr="0"/>
          <a:lstStyle/>
          <a:p>
            <a:r>
              <a:rPr lang="en-US" altLang="zh-CN" b="0" dirty="0"/>
              <a:t>Question </a:t>
            </a:r>
            <a:r>
              <a:rPr lang="en-US" altLang="zh-CN" b="0" dirty="0" smtClean="0"/>
              <a:t>(NOJ)?</a:t>
            </a:r>
            <a:endParaRPr lang="en-US" altLang="zh-CN" b="0" dirty="0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r>
              <a:rPr lang="en-US" altLang="zh-CN"/>
              <a:t>How to calculate PI with high precision? </a:t>
            </a:r>
            <a:endParaRPr lang="en-US" altLang="zh-CN"/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179388" y="2564607"/>
          <a:ext cx="8785225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6" name="Equation" r:id="rId1" imgW="5245100" imgH="419100" progId="Equation.DSMT4">
                  <p:embed/>
                </p:oleObj>
              </mc:Choice>
              <mc:Fallback>
                <p:oleObj name="Equation" r:id="rId1" imgW="5245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4607"/>
                        <a:ext cx="8785225" cy="71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95288" y="3490913"/>
            <a:ext cx="339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If x=1/2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arcsinx=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/6</a:t>
            </a:r>
            <a:endParaRPr kumimoji="1" lang="en-US" altLang="zh-CN" sz="2800">
              <a:latin typeface="Times New Roman" panose="02020603050405020304" pitchFamily="18" charset="0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465138" y="4195763"/>
          <a:ext cx="6915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7" name="Equation" r:id="rId3" imgW="3441700" imgH="444500" progId="Equation.DSMT4">
                  <p:embed/>
                </p:oleObj>
              </mc:Choice>
              <mc:Fallback>
                <p:oleObj name="Equation" r:id="rId3" imgW="3441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195763"/>
                        <a:ext cx="691515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BA6F65D-599D-4CC8-B861-E8B7AE718FB8}" type="slidenum">
              <a:rPr lang="en-US" altLang="zh-CN"/>
            </a:fld>
            <a:endParaRPr lang="en-US" altLang="zh-CN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Ctr="0"/>
          <a:lstStyle/>
          <a:p>
            <a:r>
              <a:rPr lang="en-US" altLang="zh-CN" b="0" dirty="0"/>
              <a:t>Question </a:t>
            </a:r>
            <a:r>
              <a:rPr lang="en-US" altLang="zh-CN" b="0" dirty="0" smtClean="0"/>
              <a:t>(2)?</a:t>
            </a:r>
            <a:endParaRPr lang="en-US" altLang="zh-CN" b="0" dirty="0"/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  <a:noFill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试设计一个算法，改造一个带表头结点的双向循环链表，所有结点的原有次序保持在各个结点的右链域</a:t>
            </a:r>
            <a:r>
              <a:rPr lang="en-US" altLang="zh-CN" sz="2400" dirty="0" err="1">
                <a:latin typeface="Times New Roman" panose="02020603050405020304" pitchFamily="18" charset="0"/>
              </a:rPr>
              <a:t>rLink</a:t>
            </a:r>
            <a:r>
              <a:rPr lang="zh-CN" altLang="en-US" sz="2400" dirty="0">
                <a:latin typeface="Times New Roman" panose="02020603050405020304" pitchFamily="18" charset="0"/>
              </a:rPr>
              <a:t>中，并利用左链域</a:t>
            </a:r>
            <a:r>
              <a:rPr lang="en-US" altLang="zh-CN" sz="2400" dirty="0" err="1">
                <a:latin typeface="Times New Roman" panose="02020603050405020304" pitchFamily="18" charset="0"/>
              </a:rPr>
              <a:t>lLink</a:t>
            </a:r>
            <a:r>
              <a:rPr lang="zh-CN" altLang="en-US" sz="2400" dirty="0">
                <a:latin typeface="Times New Roman" panose="02020603050405020304" pitchFamily="18" charset="0"/>
              </a:rPr>
              <a:t>把所有结点按照其值从小到大的顺序连接起来。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data;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</a:rPr>
              <a:t>lLink</a:t>
            </a:r>
            <a:r>
              <a:rPr lang="en-US" altLang="zh-CN" sz="2400" dirty="0">
                <a:latin typeface="Times New Roman" panose="02020603050405020304" pitchFamily="18" charset="0"/>
              </a:rPr>
              <a:t>, *</a:t>
            </a:r>
            <a:r>
              <a:rPr lang="en-US" altLang="zh-CN" sz="2400" dirty="0" err="1">
                <a:latin typeface="Times New Roman" panose="02020603050405020304" pitchFamily="18" charset="0"/>
              </a:rPr>
              <a:t>rLink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typdef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*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DblList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SortedList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DblList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dblist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DF12F86-9EC3-49D1-AF6A-35A46D38D7B1}" type="slidenum">
              <a:rPr lang="en-US" altLang="zh-CN"/>
            </a:fld>
            <a:endParaRPr lang="en-US" altLang="zh-CN"/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468313" y="2503488"/>
            <a:ext cx="8135937" cy="31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设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分别为两个带有头结点的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有序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循环链表（所谓有序是指链接点按数据域值大小链接，本题不妨设按数据域值从小到大排列），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list1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list2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分别为指向两个链表的指针。请写出将这两个链表合并为一个带头结点的有序循环链表的算法。</a:t>
            </a:r>
            <a:endParaRPr kumimoji="1" lang="zh-CN" altLang="en-US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1) 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从小到大；</a:t>
            </a:r>
            <a:endParaRPr kumimoji="1" lang="zh-CN" altLang="en-US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2) 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从大到小。</a:t>
            </a:r>
            <a:endParaRPr kumimoji="1" lang="zh-CN" altLang="en-US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457200" y="5603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zh-CN" sz="4400" dirty="0">
                <a:solidFill>
                  <a:srgbClr val="FFFF00"/>
                </a:solidFill>
                <a:sym typeface="+mn-ea"/>
              </a:rPr>
              <a:t>Question </a:t>
            </a:r>
            <a:r>
              <a:rPr lang="en-US" altLang="zh-CN" sz="4400" dirty="0" smtClean="0">
                <a:solidFill>
                  <a:srgbClr val="FFFF00"/>
                </a:solidFill>
                <a:sym typeface="+mn-ea"/>
              </a:rPr>
              <a:t>(NOJ)?</a:t>
            </a:r>
            <a:endParaRPr lang="en-US" altLang="zh-CN" sz="4400" b="1" dirty="0" smtClean="0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CC9580E-668E-4675-8717-30670EEF3FAD}" type="slidenum">
              <a:rPr lang="en-US" altLang="zh-CN"/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Assignment</a:t>
            </a:r>
            <a:endParaRPr lang="en-US" altLang="zh-CN" b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P13</a:t>
            </a:r>
            <a:endParaRPr lang="en-US" altLang="zh-CN" dirty="0"/>
          </a:p>
          <a:p>
            <a:pPr lvl="1"/>
            <a:r>
              <a:rPr lang="en-US" altLang="zh-CN" dirty="0"/>
              <a:t>2.2;</a:t>
            </a:r>
            <a:endParaRPr lang="en-US" altLang="zh-CN" dirty="0"/>
          </a:p>
          <a:p>
            <a:r>
              <a:rPr lang="en-US" altLang="zh-CN" dirty="0" err="1"/>
              <a:t>P15</a:t>
            </a:r>
            <a:endParaRPr lang="en-US" altLang="zh-CN" dirty="0"/>
          </a:p>
          <a:p>
            <a:pPr lvl="1"/>
            <a:r>
              <a:rPr lang="en-US" altLang="zh-CN" dirty="0"/>
              <a:t>2.8</a:t>
            </a:r>
            <a:endParaRPr lang="en-US" altLang="zh-CN" dirty="0"/>
          </a:p>
          <a:p>
            <a:r>
              <a:rPr lang="en-US" altLang="zh-CN" dirty="0" err="1"/>
              <a:t>P18</a:t>
            </a:r>
            <a:endParaRPr lang="en-US" altLang="zh-CN" dirty="0"/>
          </a:p>
          <a:p>
            <a:pPr lvl="1"/>
            <a:r>
              <a:rPr lang="en-US" altLang="zh-CN" dirty="0"/>
              <a:t>2.22; 2.24; </a:t>
            </a:r>
            <a:r>
              <a:rPr lang="en-US" altLang="zh-CN" dirty="0" smtClean="0"/>
              <a:t>2.30; </a:t>
            </a:r>
            <a:r>
              <a:rPr lang="en-US" altLang="zh-CN" dirty="0" smtClean="0">
                <a:solidFill>
                  <a:schemeClr val="tx1"/>
                </a:solidFill>
              </a:rPr>
              <a:t>2.38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CC9580E-668E-4675-8717-30670EEF3FAD}" type="slidenum">
              <a:rPr lang="en-US" altLang="zh-CN"/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Assignment</a:t>
            </a:r>
            <a:r>
              <a:rPr lang="zh-CN" altLang="en-US" b="0"/>
              <a:t>（补第一章）</a:t>
            </a:r>
            <a:endParaRPr lang="zh-CN" altLang="en-US" b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P7</a:t>
            </a:r>
            <a:endParaRPr lang="en-US" altLang="zh-CN" dirty="0"/>
          </a:p>
          <a:p>
            <a:pPr lvl="1"/>
            <a:r>
              <a:rPr lang="en-US" altLang="zh-CN" dirty="0"/>
              <a:t>1.1; 1.4</a:t>
            </a:r>
            <a:endParaRPr lang="en-US" altLang="zh-CN" dirty="0"/>
          </a:p>
          <a:p>
            <a:r>
              <a:rPr lang="en-US" altLang="zh-CN" dirty="0" err="1"/>
              <a:t>P8</a:t>
            </a:r>
            <a:endParaRPr lang="en-US" altLang="zh-CN" dirty="0"/>
          </a:p>
          <a:p>
            <a:pPr lvl="1"/>
            <a:r>
              <a:rPr lang="en-US" altLang="zh-CN" dirty="0"/>
              <a:t>1.8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55100894-B857-42B8-8C34-D2D383D4D156}" type="slidenum">
              <a:rPr lang="en-US" altLang="zh-CN"/>
            </a:fld>
            <a:endParaRPr lang="en-US" altLang="zh-CN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914400" y="1852613"/>
            <a:ext cx="71865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kumimoji="1"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正确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实现所要求的功能（能够通过测试）</a:t>
            </a:r>
            <a:endParaRPr kumimoji="1"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kumimoji="1"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kumimoji="1"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界面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友好</a:t>
            </a:r>
            <a:endParaRPr kumimoji="1"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kumimoji="1"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kumimoji="1"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程序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注释（可读性好）</a:t>
            </a:r>
            <a:endParaRPr kumimoji="1"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kumimoji="1"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kumimoji="1"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良好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的编程风格</a:t>
            </a:r>
            <a:endParaRPr kumimoji="1"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kumimoji="1"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5. </a:t>
            </a:r>
            <a:r>
              <a:rPr kumimoji="1"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健壮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性</a:t>
            </a:r>
            <a:endParaRPr kumimoji="1"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7772400" cy="1143000"/>
          </a:xfrm>
        </p:spPr>
        <p:txBody>
          <a:bodyPr/>
          <a:lstStyle/>
          <a:p>
            <a:r>
              <a:rPr lang="zh-CN" altLang="en-US"/>
              <a:t>上机要求</a:t>
            </a:r>
            <a:endParaRPr lang="zh-CN" altLang="en-US"/>
          </a:p>
        </p:txBody>
      </p:sp>
      <p:graphicFrame>
        <p:nvGraphicFramePr>
          <p:cNvPr id="162820" name="Object 4">
            <a:hlinkClick r:id="rId1" action="ppaction://hlinkfile"/>
          </p:cNvPr>
          <p:cNvGraphicFramePr>
            <a:graphicFrameLocks noChangeAspect="1"/>
          </p:cNvGraphicFramePr>
          <p:nvPr/>
        </p:nvGraphicFramePr>
        <p:xfrm>
          <a:off x="6011863" y="3500438"/>
          <a:ext cx="2189162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4" name="Acrobat Document" r:id="rId2" imgW="5342890" imgH="7557135" progId="Acrobat.Document.DC">
                  <p:embed/>
                </p:oleObj>
              </mc:Choice>
              <mc:Fallback>
                <p:oleObj name="Acrobat Document" r:id="rId2" imgW="5342890" imgH="7557135" progId="Acrobat.Document.DC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500438"/>
                        <a:ext cx="2189162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EC52C51-5ED5-483B-9A14-5C2D973049AE}" type="slidenum">
              <a:rPr lang="en-US" altLang="zh-CN"/>
            </a:fld>
            <a:endParaRPr lang="en-US" altLang="zh-CN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77863" y="457200"/>
            <a:ext cx="7997825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#include &lt;stdio.h&gt;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#include &lt;alloc.h&gt;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符号常量 *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#define MAXNUM	100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  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线性表空间大小 *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#define FALSE	0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#define TRUE		1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#define SPECIAL	2147483647  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类型有关</a:t>
            </a:r>
            <a:endParaRPr kumimoji="1" lang="zh-CN" altLang="en-US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32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位机上的最大整数为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baseline="300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31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*/</a:t>
            </a:r>
            <a:endParaRPr kumimoji="1" lang="en-US" altLang="zh-CN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#define PI		3.1415926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常用结构 *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typedef  int	DataType;	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定义数据类型为整型，也				可定义为其他类型 *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typedef  int	ElemType;	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定义元素类型为整型，也				可定义为其他类型 *</a:t>
            </a: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typedef  int	KeyType;	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A70CFF7-2DAD-459B-BD23-AEC424CDF27A}" type="slidenum">
              <a:rPr lang="en-US" altLang="zh-CN"/>
            </a:fld>
            <a:endParaRPr lang="en-US" altLang="zh-CN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补充知识</a:t>
            </a:r>
            <a:endParaRPr lang="zh-CN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STL: standard template library (C++)</a:t>
            </a:r>
            <a:endParaRPr lang="en-US" altLang="zh-CN"/>
          </a:p>
        </p:txBody>
      </p:sp>
      <p:sp>
        <p:nvSpPr>
          <p:cNvPr id="297988" name="AutoShape 4">
            <a:hlinkClick r:id="rId1" action="ppaction://hlinkpres?slideindex=1&amp;slidetitle=幻灯片%201" highlightClick="1"/>
          </p:cNvPr>
          <p:cNvSpPr>
            <a:spLocks noChangeArrowheads="1"/>
          </p:cNvSpPr>
          <p:nvPr/>
        </p:nvSpPr>
        <p:spPr bwMode="auto">
          <a:xfrm>
            <a:off x="3779838" y="2997200"/>
            <a:ext cx="1582737" cy="50323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FFFF00"/>
                </a:solidFill>
              </a:rPr>
              <a:t>STL</a:t>
            </a:r>
            <a:endParaRPr lang="en-US" altLang="zh-CN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8BF1FEC-D0A7-4496-91A4-52B8CEDBBCF1}" type="slidenum">
              <a:rPr lang="en-US" altLang="zh-CN"/>
            </a:fld>
            <a:endParaRPr lang="en-US" altLang="zh-CN"/>
          </a:p>
        </p:txBody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81000" y="817563"/>
            <a:ext cx="82089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#include “common.h”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#define MaxSize 100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typedef int ElemType;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typedef ElemType List[MaxSize]; 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Status InitList(List l);		/* 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构造一个空的线性表 *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Status DestroyList(List l);	/* 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销毁线性表 *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Status ClearList(List l);	/* 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清空线性表 *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BOOL IsListEmpty(List l);	/* 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判断线性表是否空 *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int ListLength(List l);		/* 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求线性表的长度 *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Status GetElem(List l, int i, ElemType *e);	/* 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返回第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个元素 *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...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468313" y="549275"/>
            <a:ext cx="56753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在具体语言环境中的实现</a:t>
            </a:r>
            <a:r>
              <a:rPr kumimoji="1" lang="zh-CN" altLang="en-US" sz="2800">
                <a:solidFill>
                  <a:srgbClr val="FFFF00"/>
                </a:solidFill>
              </a:rPr>
              <a:t>：</a:t>
            </a:r>
            <a:r>
              <a:rPr kumimoji="1" lang="en-US" altLang="zh-CN" sz="2800">
                <a:solidFill>
                  <a:srgbClr val="FFFF00"/>
                </a:solidFill>
              </a:rPr>
              <a:t>(C</a:t>
            </a:r>
            <a:r>
              <a:rPr kumimoji="1" lang="zh-CN" altLang="en-US" sz="2800">
                <a:solidFill>
                  <a:srgbClr val="FFFF00"/>
                </a:solidFill>
              </a:rPr>
              <a:t>语言</a:t>
            </a:r>
            <a:r>
              <a:rPr kumimoji="1" lang="en-US" altLang="zh-CN" sz="2800">
                <a:solidFill>
                  <a:srgbClr val="FFFF00"/>
                </a:solidFill>
              </a:rPr>
              <a:t>)</a:t>
            </a:r>
            <a:endParaRPr kumimoji="1" lang="en-US" altLang="zh-CN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42C12FD-FB3D-40C6-8675-4928E1123DFB}" type="slidenum">
              <a:rPr lang="en-US" altLang="zh-CN"/>
            </a:fld>
            <a:endParaRPr lang="en-US" altLang="zh-CN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09600" y="0"/>
            <a:ext cx="7640638" cy="6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例：将非递减有序排列的两个线性表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归并为一个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lc,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zh-CN" altLang="en-US" sz="2400">
                <a:latin typeface="Times New Roman" panose="02020603050405020304" pitchFamily="18" charset="0"/>
                <a:ea typeface="幼圆" panose="02010509060101010101" pitchFamily="49" charset="-122"/>
              </a:rPr>
              <a:t>仍保持非递减排列。</a:t>
            </a:r>
            <a:endParaRPr kumimoji="1" lang="zh-CN" altLang="en-US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void MergeList(List la, List lb, List lc)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int		I, j, k;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int		la_len, lb_len;	/* la</a:t>
            </a:r>
            <a:r>
              <a:rPr kumimoji="1" lang="zh-CN" altLang="en-US" sz="200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sz="2000">
                <a:latin typeface="Times New Roman" panose="02020603050405020304" pitchFamily="18" charset="0"/>
                <a:ea typeface="幼圆" panose="02010509060101010101" pitchFamily="49" charset="-122"/>
              </a:rPr>
              <a:t>的长度 *</a:t>
            </a:r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ElemType	ai, bj;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I = j = 1;	k = 0;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InitList(lc);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la_len = ListLength(la);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lb_len = ListLength(lb);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while(I &lt;= la_len &amp;&amp; j &lt;= lb_len)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{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GetElem(la, I, &amp;ai);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GetElem(lb, j, &amp;bj);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if (Compare(ai, bj) &lt;= 0)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{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	ListInsert(lc, ++k, bj);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	++I;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}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D559037-5C85-4BEA-8E04-10AA10062290}" type="slidenum">
              <a:rPr lang="en-US" altLang="zh-CN"/>
            </a:fld>
            <a:endParaRPr lang="en-US" altLang="zh-CN"/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04800" y="381000"/>
            <a:ext cx="87169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else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{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	ListInsert(lc, ++k, bj);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	++j;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}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}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while(I &lt;= la_len)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{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GetElem(la, I++, &amp;ai);	/*</a:t>
            </a:r>
            <a:r>
              <a:rPr kumimoji="1" lang="zh-CN" altLang="en-US" sz="2000">
                <a:latin typeface="Times New Roman" panose="02020603050405020304" pitchFamily="18" charset="0"/>
                <a:ea typeface="幼圆" panose="02010509060101010101" pitchFamily="49" charset="-122"/>
              </a:rPr>
              <a:t>可否改为“</a:t>
            </a:r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GetElem(la, ++I, &amp;ai);”*/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ListInsert(lc, ++k, ai);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}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while(j &lt;= lb_len)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{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GetElem(lb, j++, &amp;bj);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	ListInsert(lc, ++k, bj);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	}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}	/* End of MergeList() */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zh-CN" altLang="en-US" sz="2000">
                <a:latin typeface="Times New Roman" panose="02020603050405020304" pitchFamily="18" charset="0"/>
                <a:ea typeface="幼圆" panose="02010509060101010101" pitchFamily="49" charset="-122"/>
              </a:rPr>
              <a:t>时间复杂度为：</a:t>
            </a:r>
            <a:r>
              <a:rPr kumimoji="1" lang="en-US" altLang="zh-CN" sz="2000">
                <a:latin typeface="Times New Roman" panose="02020603050405020304" pitchFamily="18" charset="0"/>
                <a:ea typeface="幼圆" panose="02010509060101010101" pitchFamily="49" charset="-122"/>
              </a:rPr>
              <a:t>O(la_len + lb_len)</a:t>
            </a:r>
            <a:endParaRPr kumimoji="1" lang="en-US" altLang="zh-CN" sz="20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302B35-8730-4FBF-A848-2C68239E78A9}" type="slidenum">
              <a:rPr lang="en-US" altLang="zh-CN"/>
            </a:fld>
            <a:endParaRPr lang="en-US" altLang="zh-CN"/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514600" y="2209800"/>
            <a:ext cx="47545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600">
                <a:solidFill>
                  <a:srgbClr val="FF3300"/>
                </a:solidFill>
                <a:latin typeface="Times New Roman" panose="02020603050405020304" pitchFamily="18" charset="0"/>
              </a:rPr>
              <a:t>The End!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B12AEA-A16F-44A5-B25F-4C6336DE5577}" type="slidenum">
              <a:rPr lang="en-US" altLang="zh-CN"/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Logical &amp; Physical forms</a:t>
            </a:r>
            <a:endParaRPr lang="en-US" altLang="zh-CN" b="0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Logical form: </a:t>
            </a:r>
            <a:r>
              <a:rPr lang="en-US" altLang="zh-CN" dirty="0" smtClean="0"/>
              <a:t>Linear List</a:t>
            </a:r>
            <a:endParaRPr lang="en-US" altLang="zh-CN" dirty="0"/>
          </a:p>
          <a:p>
            <a:r>
              <a:rPr lang="en-US" altLang="zh-CN" dirty="0">
                <a:solidFill>
                  <a:srgbClr val="FFFF00"/>
                </a:solidFill>
              </a:rPr>
              <a:t>Physical form:</a:t>
            </a:r>
            <a:endParaRPr lang="en-US" altLang="zh-CN" dirty="0"/>
          </a:p>
          <a:p>
            <a:pPr lvl="1"/>
            <a:r>
              <a:rPr lang="en-US" altLang="zh-CN" dirty="0"/>
              <a:t>Sequential List (Array or Vector)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 eaLnBrk="1" latinLnBrk="0" hangingPunct="1">
              <a:spcBef>
                <a:spcPts val="2400"/>
              </a:spcBef>
            </a:pPr>
            <a:r>
              <a:rPr lang="en-US" altLang="zh-CN" dirty="0"/>
              <a:t>Linked List</a:t>
            </a:r>
            <a:endParaRPr lang="en-US" altLang="zh-CN" dirty="0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89769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0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11152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39131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2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363019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</a:rPr>
              <a:t>...</a:t>
            </a:r>
            <a:endParaRPr lang="en-US" altLang="zh-CN" sz="2000">
              <a:solidFill>
                <a:srgbClr val="FFFF00"/>
              </a:solidFill>
            </a:endParaRP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986906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</a:rPr>
              <a:t>…</a:t>
            </a:r>
            <a:endParaRPr lang="en-US" altLang="zh-CN" sz="2000" baseline="-25000">
              <a:solidFill>
                <a:srgbClr val="FFFF00"/>
              </a:solidFill>
            </a:endParaRP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361079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i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4234681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i+1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4858569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</a:rPr>
              <a:t>…</a:t>
            </a:r>
            <a:endParaRPr lang="en-US" altLang="zh-CN" sz="2000" baseline="-25000">
              <a:solidFill>
                <a:srgbClr val="FFFF00"/>
              </a:solidFill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5482456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n-2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61063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n-1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68313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0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1116013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1620838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2268538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2771775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2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3419475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5003800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 smtClean="0">
                <a:solidFill>
                  <a:srgbClr val="FFFF00"/>
                </a:solidFill>
              </a:rPr>
              <a:t>i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5651500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8172450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n-1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8820150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7019925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n-2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7667625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>
            <a:off x="125888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>
            <a:off x="241141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>
            <a:off x="356393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464343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579596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>
            <a:off x="665956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>
            <a:off x="781208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>
            <a:off x="6299200" y="5373688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18" name="Group 38"/>
          <p:cNvGrpSpPr/>
          <p:nvPr/>
        </p:nvGrpSpPr>
        <p:grpSpPr bwMode="auto">
          <a:xfrm>
            <a:off x="8863013" y="5272088"/>
            <a:ext cx="142875" cy="215900"/>
            <a:chOff x="5602" y="3339"/>
            <a:chExt cx="90" cy="136"/>
          </a:xfrm>
        </p:grpSpPr>
        <p:sp>
          <p:nvSpPr>
            <p:cNvPr id="276516" name="Line 36"/>
            <p:cNvSpPr>
              <a:spLocks noChangeShapeType="1"/>
            </p:cNvSpPr>
            <p:nvPr/>
          </p:nvSpPr>
          <p:spPr bwMode="auto">
            <a:xfrm flipV="1">
              <a:off x="5602" y="3339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 flipH="1" flipV="1">
              <a:off x="5647" y="3339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4017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7540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80494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585" y="3933190"/>
            <a:ext cx="825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ym typeface="+mn-ea"/>
              </a:rPr>
              <a:t>用一组</a:t>
            </a:r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地址连续的存储单元</a:t>
            </a:r>
            <a:r>
              <a:rPr lang="zh-CN" altLang="en-US" sz="2400" dirty="0">
                <a:sym typeface="+mn-ea"/>
              </a:rPr>
              <a:t>依次存储线性表中的各个元素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68630" y="5670550"/>
            <a:ext cx="825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ym typeface="+mn-ea"/>
              </a:rPr>
              <a:t>用一组</a:t>
            </a:r>
            <a:r>
              <a:rPr lang="zh-CN" sz="2400" dirty="0">
                <a:solidFill>
                  <a:srgbClr val="FFC000"/>
                </a:solidFill>
                <a:sym typeface="+mn-ea"/>
              </a:rPr>
              <a:t>任意的存储单元</a:t>
            </a:r>
            <a:r>
              <a:rPr lang="zh-CN" sz="2400" dirty="0">
                <a:sym typeface="+mn-ea"/>
              </a:rPr>
              <a:t>来存放线性表的内容节点</a:t>
            </a:r>
            <a:endParaRPr 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</a:rPr>
              <a:t>2.1 ADT of Linear list</a:t>
            </a:r>
            <a:endParaRPr lang="en-US" altLang="zh-CN">
              <a:solidFill>
                <a:srgbClr val="FFFF00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2.2 Sequential list</a:t>
            </a:r>
            <a:endParaRPr lang="en-US" altLang="zh-CN">
              <a:solidFill>
                <a:srgbClr val="FFFF00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2.3 Linked list 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2.4 Representation and operations of polynomials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2E4068D-CFB6-420D-848A-EAF314F927A7}" type="slidenum">
              <a:rPr lang="en-US" altLang="zh-CN"/>
            </a:fld>
            <a:endParaRPr lang="en-US" altLang="zh-CN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Sequential List</a:t>
            </a:r>
            <a:endParaRPr lang="en-US" altLang="zh-CN" b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The sequential list is stored in the contiguous storage, also called </a:t>
            </a:r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kumimoji="1" lang="en-US" altLang="zh-CN" sz="2400" dirty="0"/>
              <a:t>. 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  <p:sp>
        <p:nvSpPr>
          <p:cNvPr id="2" name="椭圆 1"/>
          <p:cNvSpPr/>
          <p:nvPr/>
        </p:nvSpPr>
        <p:spPr>
          <a:xfrm>
            <a:off x="56769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7607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48585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4585" y="251142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6"/>
            <a:endCxn id="3" idx="2"/>
          </p:cNvCxnSpPr>
          <p:nvPr/>
        </p:nvCxnSpPr>
        <p:spPr>
          <a:xfrm>
            <a:off x="927735" y="269113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6"/>
            <a:endCxn id="4" idx="2"/>
          </p:cNvCxnSpPr>
          <p:nvPr/>
        </p:nvCxnSpPr>
        <p:spPr>
          <a:xfrm>
            <a:off x="1936115" y="269113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>
            <a:off x="3008630" y="269113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55118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5956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32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8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1180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9560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68575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7590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769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5956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68575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7759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7530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dirty="0">
                <a:sym typeface="+mn-ea"/>
              </a:rPr>
              <a:t>address1</a:t>
            </a:r>
            <a:endParaRPr lang="en-US" altLang="zh-CN" sz="1400" dirty="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59560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dirty="0">
                <a:sym typeface="+mn-ea"/>
              </a:rPr>
              <a:t>address2</a:t>
            </a:r>
            <a:endParaRPr lang="en-US" altLang="zh-CN" sz="1400" dirty="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68575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dirty="0">
                <a:sym typeface="+mn-ea"/>
              </a:rPr>
              <a:t>address3</a:t>
            </a:r>
            <a:endParaRPr lang="en-US" altLang="zh-CN" sz="1400" dirty="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80765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dirty="0">
                <a:sym typeface="+mn-ea"/>
              </a:rPr>
              <a:t>address4</a:t>
            </a:r>
            <a:endParaRPr lang="en-US" altLang="zh-CN" sz="1400" dirty="0">
              <a:sym typeface="+mn-ea"/>
            </a:endParaRPr>
          </a:p>
        </p:txBody>
      </p:sp>
      <p:sp>
        <p:nvSpPr>
          <p:cNvPr id="27" name="Rectangle 7"/>
          <p:cNvSpPr>
            <a:spLocks noGrp="1" noChangeArrowheads="1"/>
          </p:cNvSpPr>
          <p:nvPr/>
        </p:nvSpPr>
        <p:spPr>
          <a:xfrm>
            <a:off x="457200" y="4233545"/>
            <a:ext cx="8229600" cy="195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Address Calculation:</a:t>
            </a:r>
            <a:r>
              <a:rPr kumimoji="1" lang="en-US" altLang="zh-CN" sz="2400" dirty="0"/>
              <a:t> </a:t>
            </a:r>
            <a:endParaRPr kumimoji="1" lang="en-US" altLang="zh-CN" sz="2400" dirty="0"/>
          </a:p>
          <a:p>
            <a:pPr marL="0" indent="0" eaLnBrk="1" latinLnBrk="0" hangingPunct="1"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sym typeface="+mn-ea"/>
              </a:rPr>
              <a:t>Neighbor: </a:t>
            </a:r>
            <a:r>
              <a:rPr kumimoji="1" lang="en-US" altLang="zh-CN" sz="2400" dirty="0" smtClean="0">
                <a:solidFill>
                  <a:srgbClr val="FFC000"/>
                </a:solidFill>
                <a:sym typeface="+mn-ea"/>
              </a:rPr>
              <a:t>Locate(</a:t>
            </a:r>
            <a:r>
              <a:rPr kumimoji="1" lang="en-US" altLang="zh-CN" sz="2400" dirty="0" err="1" smtClean="0">
                <a:solidFill>
                  <a:srgbClr val="FFC000"/>
                </a:solidFill>
                <a:sym typeface="+mn-ea"/>
              </a:rPr>
              <a:t>a</a:t>
            </a:r>
            <a:r>
              <a:rPr kumimoji="1" lang="en-US" altLang="zh-CN" sz="2400" baseline="-25000" dirty="0" err="1" smtClean="0">
                <a:solidFill>
                  <a:srgbClr val="FFC000"/>
                </a:solidFill>
                <a:sym typeface="+mn-ea"/>
              </a:rPr>
              <a:t>i+1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) = </a:t>
            </a:r>
            <a:r>
              <a:rPr kumimoji="1" lang="en-US" altLang="zh-CN" sz="2400" dirty="0" smtClean="0">
                <a:solidFill>
                  <a:srgbClr val="FFC000"/>
                </a:solidFill>
                <a:sym typeface="+mn-ea"/>
              </a:rPr>
              <a:t>Locate(</a:t>
            </a:r>
            <a:r>
              <a:rPr kumimoji="1" lang="en-US" altLang="zh-CN" sz="2400" dirty="0" err="1" smtClean="0">
                <a:solidFill>
                  <a:srgbClr val="FFC000"/>
                </a:solidFill>
                <a:sym typeface="+mn-ea"/>
              </a:rPr>
              <a:t>a</a:t>
            </a:r>
            <a:r>
              <a:rPr kumimoji="1" lang="en-US" altLang="zh-CN" sz="2400" baseline="-25000" dirty="0" err="1" smtClean="0">
                <a:solidFill>
                  <a:srgbClr val="FFC000"/>
                </a:solidFill>
                <a:sym typeface="+mn-ea"/>
              </a:rPr>
              <a:t>i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) + </a:t>
            </a:r>
            <a:r>
              <a:rPr kumimoji="1" lang="en-US" altLang="zh-CN" sz="2400" dirty="0" err="1">
                <a:solidFill>
                  <a:srgbClr val="FFC000"/>
                </a:solidFill>
                <a:sym typeface="+mn-ea"/>
              </a:rPr>
              <a:t>sizeof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(</a:t>
            </a:r>
            <a:r>
              <a:rPr kumimoji="1" lang="en-US" altLang="zh-CN" sz="2400" dirty="0" err="1">
                <a:solidFill>
                  <a:srgbClr val="FFC000"/>
                </a:solidFill>
                <a:sym typeface="+mn-ea"/>
              </a:rPr>
              <a:t>DataType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)</a:t>
            </a:r>
            <a:endParaRPr kumimoji="1" lang="en-US" altLang="zh-CN" sz="2400" dirty="0">
              <a:solidFill>
                <a:srgbClr val="FFC000"/>
              </a:solidFill>
            </a:endParaRPr>
          </a:p>
          <a:p>
            <a:pPr marL="0" indent="0" eaLnBrk="1" latinLnBrk="0" hangingPunct="1"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dirty="0">
                <a:sym typeface="+mn-ea"/>
              </a:rPr>
              <a:t>The address of the i-</a:t>
            </a:r>
            <a:r>
              <a:rPr kumimoji="1" lang="en-US" altLang="zh-CN" sz="2400" dirty="0" err="1">
                <a:sym typeface="+mn-ea"/>
              </a:rPr>
              <a:t>th</a:t>
            </a:r>
            <a:r>
              <a:rPr kumimoji="1" lang="en-US" altLang="zh-CN" sz="2400" dirty="0">
                <a:sym typeface="+mn-ea"/>
              </a:rPr>
              <a:t> element is:</a:t>
            </a:r>
            <a:endParaRPr kumimoji="1" lang="en-US" altLang="zh-CN" sz="2400" dirty="0">
              <a:sym typeface="+mn-ea"/>
            </a:endParaRPr>
          </a:p>
          <a:p>
            <a:pPr marL="0" indent="0"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Locate(</a:t>
            </a:r>
            <a:r>
              <a:rPr kumimoji="1" lang="en-US" altLang="zh-CN" sz="2400" b="1" dirty="0" err="1" smtClean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a</a:t>
            </a:r>
            <a:r>
              <a:rPr kumimoji="1" lang="en-US" altLang="zh-CN" sz="2400" b="1" baseline="-25000" dirty="0" err="1" smtClean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i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) = 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Locate(</a:t>
            </a:r>
            <a:r>
              <a:rPr kumimoji="1" lang="en-US" altLang="zh-CN" sz="2400" b="1" dirty="0" err="1" smtClean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a</a:t>
            </a:r>
            <a:r>
              <a:rPr kumimoji="1" lang="en-US" altLang="zh-CN" sz="2400" b="1" baseline="-25000" dirty="0" err="1" smtClean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0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) + </a:t>
            </a:r>
            <a:r>
              <a:rPr kumimoji="1" lang="en-US" altLang="zh-CN" sz="2400" b="1" dirty="0" err="1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sizeof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(</a:t>
            </a:r>
            <a:r>
              <a:rPr kumimoji="1" lang="en-US" altLang="zh-CN" sz="2400" b="1" dirty="0" err="1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DataType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) * i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14C6222-D446-43FA-91D9-8F4581EB930D}" type="slidenum">
              <a:rPr lang="en-US" altLang="zh-CN"/>
            </a:fld>
            <a:endParaRPr lang="en-US" altLang="zh-CN"/>
          </a:p>
        </p:txBody>
      </p:sp>
      <p:graphicFrame>
        <p:nvGraphicFramePr>
          <p:cNvPr id="106673" name="Group 17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1341438"/>
          <a:ext cx="8255000" cy="4317049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2413000"/>
                <a:gridCol w="1473200"/>
                <a:gridCol w="1473200"/>
              </a:tblGrid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Logical address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Data element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Memory    address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Data element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Example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)+c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...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)+i*c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sym typeface="+mn-ea"/>
                        </a:rPr>
                        <a:t>…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...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n-1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n-1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)+(n-1)*c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n-1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0X007C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70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Sketch map of SeqList in memory</a:t>
            </a:r>
            <a:endParaRPr lang="en-US" altLang="zh-CN" sz="4000" b="0"/>
          </a:p>
        </p:txBody>
      </p:sp>
      <p:sp>
        <p:nvSpPr>
          <p:cNvPr id="106675" name="Text Box 179"/>
          <p:cNvSpPr txBox="1">
            <a:spLocks noChangeArrowheads="1"/>
          </p:cNvSpPr>
          <p:nvPr/>
        </p:nvSpPr>
        <p:spPr bwMode="auto">
          <a:xfrm>
            <a:off x="2024063" y="6103938"/>
            <a:ext cx="542544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Example: c=</a:t>
            </a:r>
            <a:r>
              <a:rPr lang="en-US" altLang="zh-CN" sz="2400" dirty="0" err="1">
                <a:latin typeface="Times New Roman" panose="02020603050405020304" pitchFamily="18" charset="0"/>
              </a:rPr>
              <a:t>4bytes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Address(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0X0000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ED0472F-F587-490F-8149-32557A5A1DDF}" type="slidenum">
              <a:rPr lang="en-US" altLang="zh-CN"/>
            </a:fld>
            <a:endParaRPr lang="en-US" altLang="zh-CN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18512" y="1673225"/>
            <a:ext cx="7705725" cy="230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755015" y="1673225"/>
            <a:ext cx="7924800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element[MAXNUM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];</a:t>
            </a:r>
            <a:endParaRPr kumimoji="1" lang="en-US" altLang="zh-CN" sz="28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length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;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length&lt; MAXNUM  */</a:t>
            </a:r>
            <a:endParaRPr kumimoji="1" lang="en-US" altLang="zh-CN" sz="2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}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, *PSeqList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800" dirty="0" err="1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在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实际应用中，为了使用方便，通常定义一个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类型的指针类型和别名：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*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05478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F11D4A3-83C8-4037-8325-2B89E51A681E}" type="slidenum">
              <a:rPr lang="en-US" altLang="zh-CN"/>
            </a:fld>
            <a:endParaRPr lang="en-US" altLang="zh-CN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95288" y="2103438"/>
            <a:ext cx="7848600" cy="1081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The naive declaration of 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in C is: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DataType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element[MAXNUM];</a:t>
            </a:r>
            <a:endParaRPr kumimoji="1"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length;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28930" y="3514725"/>
            <a:ext cx="81565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这种定义的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缺点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在于没有反映出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的内在联系：即没有指出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是顺序表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本身的属性。在这个定义中， 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完全处于独立平等的地位，所以程序中完全可以将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作为一个自由变量来使用。</a:t>
            </a:r>
            <a:endParaRPr kumimoji="1" lang="zh-CN" altLang="en-US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CC2C8B8-EAB7-46E3-8CF7-DB5DB7650F5A}" type="slidenum">
              <a:rPr lang="en-US" altLang="zh-CN"/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本章学习的线索</a:t>
            </a:r>
            <a:endParaRPr lang="zh-CN" alt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主要线索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重点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顺序存储表示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链式存储表示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链式存储表示及实现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一元多项式的表示和运算</a:t>
            </a:r>
            <a:endParaRPr lang="zh-CN" altLang="en-US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8270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线性结构</a:t>
            </a:r>
            <a:endParaRPr lang="zh-CN" altLang="en-US">
              <a:ea typeface="幼圆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>
                <a:ea typeface="幼圆" panose="02010509060101010101" pitchFamily="49" charset="-122"/>
              </a:rPr>
              <a:t>ADT</a:t>
            </a:r>
            <a:endParaRPr lang="en-US" altLang="zh-CN">
              <a:ea typeface="幼圆" panose="02010509060101010101" pitchFamily="49" charset="-122"/>
            </a:endParaRP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7955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顺序存储</a:t>
            </a:r>
            <a:endParaRPr lang="zh-CN" altLang="en-US">
              <a:ea typeface="幼圆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表示及实现</a:t>
            </a:r>
            <a:endParaRPr lang="zh-CN" altLang="en-US">
              <a:ea typeface="幼圆" panose="02010509060101010101" pitchFamily="49" charset="-122"/>
            </a:endParaRP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47640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链式存储</a:t>
            </a:r>
            <a:endParaRPr lang="zh-CN" altLang="en-US">
              <a:ea typeface="幼圆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表示及实现</a:t>
            </a:r>
            <a:endParaRPr lang="zh-CN" altLang="en-US">
              <a:ea typeface="幼圆" panose="02010509060101010101" pitchFamily="49" charset="-122"/>
            </a:endParaRP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67325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应用</a:t>
            </a:r>
            <a:endParaRPr lang="zh-CN" altLang="en-US">
              <a:ea typeface="幼圆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一元多项式</a:t>
            </a:r>
            <a:endParaRPr lang="zh-CN" altLang="en-US">
              <a:ea typeface="幼圆" panose="02010509060101010101" pitchFamily="49" charset="-122"/>
            </a:endParaRPr>
          </a:p>
        </p:txBody>
      </p:sp>
      <p:sp>
        <p:nvSpPr>
          <p:cNvPr id="251912" name="AutoShape 8"/>
          <p:cNvSpPr>
            <a:spLocks noChangeArrowheads="1"/>
          </p:cNvSpPr>
          <p:nvPr/>
        </p:nvSpPr>
        <p:spPr bwMode="auto">
          <a:xfrm>
            <a:off x="2315369" y="2565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3" name="AutoShape 9"/>
          <p:cNvSpPr>
            <a:spLocks noChangeArrowheads="1"/>
          </p:cNvSpPr>
          <p:nvPr/>
        </p:nvSpPr>
        <p:spPr bwMode="auto">
          <a:xfrm>
            <a:off x="4283869" y="2565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4" name="AutoShape 10"/>
          <p:cNvSpPr>
            <a:spLocks noChangeArrowheads="1"/>
          </p:cNvSpPr>
          <p:nvPr/>
        </p:nvSpPr>
        <p:spPr bwMode="auto">
          <a:xfrm>
            <a:off x="6252369" y="2565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0DF5A01-E6D7-4EFB-8661-0CFD855A3282}" type="slidenum">
              <a:rPr lang="en-US" altLang="zh-CN"/>
            </a:fld>
            <a:endParaRPr lang="en-US" altLang="zh-CN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/>
                </a:solidFill>
              </a:rPr>
              <a:t>Declaration of generic function</a:t>
            </a:r>
            <a:endParaRPr kumimoji="1" lang="en-US" altLang="zh-CN" b="0">
              <a:solidFill>
                <a:schemeClr val="tx1"/>
              </a:solidFill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 list)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D90A40A-664E-4668-BF9A-BED94C31A736}" type="slidenum">
              <a:rPr lang="en-US" altLang="zh-CN"/>
            </a:fld>
            <a:endParaRPr lang="en-US" altLang="zh-CN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77270" y="1144270"/>
            <a:ext cx="7989888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1.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x,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的位置上插入一个值为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的元素，并返回插入成功与否的标志。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此运算在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0≤p≤</a:t>
            </a:r>
            <a:r>
              <a:rPr kumimoji="1"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时有意义。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2. 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所指顺序表中删除下标为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的元素，并返回删除成功与否的标志。此运算在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0≤p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＜</a:t>
            </a:r>
            <a:r>
              <a:rPr kumimoji="1"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时有意义。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3. 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所指顺序表中第一个元素的下标。当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为空表时返回一个特殊的下标值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5496" y="141949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3300"/>
                </a:solidFill>
              </a:rPr>
              <a:t>★</a:t>
            </a:r>
            <a:endParaRPr lang="en-US" altLang="zh-CN" sz="3600" dirty="0">
              <a:solidFill>
                <a:srgbClr val="FF3300"/>
              </a:solidFill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5496" y="32131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527E6B52-E506-4ADE-B982-EC1DDFB3A179}" type="slidenum">
              <a:rPr lang="en-US" altLang="zh-CN"/>
            </a:fld>
            <a:endParaRPr lang="en-US" altLang="zh-CN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558855" y="1374880"/>
            <a:ext cx="792480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x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所指顺序表中寻找值为ｘ的元素的下标，若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中不存在值为ｘ的元素，则返回一个特殊的下标值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retrieve_seq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palist, 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所指顺序表中，寻找下标为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 (0≤p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＜</a:t>
            </a:r>
            <a:r>
              <a:rPr kumimoji="1" lang="en-US" altLang="en-US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-&gt;n)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的元素，并将该元素的值作为函数值返回，若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中无下标为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的元素，则返回一个特殊的值。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的元素的后继元素下标，当不存在下标为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的元素或虽有该元素但无后继时，返回一个特殊的下标值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5073" y="127701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3300"/>
                </a:solidFill>
              </a:rPr>
              <a:t>★</a:t>
            </a:r>
            <a:endParaRPr lang="en-US" altLang="zh-CN" sz="3600" dirty="0">
              <a:solidFill>
                <a:srgbClr val="FF33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947CFB6-EAA2-487D-B63A-D41BA76C498B}" type="slidenum">
              <a:rPr lang="en-US" altLang="zh-CN"/>
            </a:fld>
            <a:endParaRPr lang="en-US" altLang="zh-CN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6630" y="1619355"/>
            <a:ext cx="792480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previous_seq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palist, 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p,)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的元素的前驱元素下标，当不存在下标为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的元素，或虽有该元素但无前驱时，本函数返回一个特殊的下标值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8. 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置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所指顺序表为空表。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isNullList_seq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  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判别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所指顺序表是否为空表。若为空则返回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，否则返回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DEE074A-A15E-4C53-A182-8F29A16943C8}" type="slidenum">
              <a:rPr lang="en-US" altLang="zh-CN"/>
            </a:fld>
            <a:endParaRPr lang="en-US" altLang="zh-CN"/>
          </a:p>
        </p:txBody>
      </p:sp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576000" y="990600"/>
            <a:ext cx="830103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x,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的位置上插入元素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  <a:endParaRPr kumimoji="1" lang="zh-CN" altLang="en-US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spcBef>
                <a:spcPts val="12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思路：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位置上的元素及其后面所有元素均向后移动一位</a:t>
            </a:r>
            <a:endParaRPr kumimoji="1" lang="zh-CN" altLang="en-US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371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7500"/>
            <a:ext cx="3640137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</a:t>
            </a:r>
            <a:r>
              <a:rPr kumimoji="1" lang="en-US" altLang="zh-CN" sz="2800" b="0" dirty="0" smtClean="0">
                <a:latin typeface="Times New Roman" panose="02020603050405020304" pitchFamily="18" charset="0"/>
              </a:rPr>
              <a:t>2.1 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Insertion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500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923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49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874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548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174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8597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249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8745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500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2923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04210" y="215328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95800" y="2176145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n-1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174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47545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8803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503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129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0428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20540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477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503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3129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47545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7177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63010" y="399161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p+2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4477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20540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7177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46755" y="401447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36" name="曲线连接符 35"/>
          <p:cNvCxnSpPr>
            <a:stCxn id="5" idx="2"/>
            <a:endCxn id="8" idx="2"/>
          </p:cNvCxnSpPr>
          <p:nvPr/>
        </p:nvCxnSpPr>
        <p:spPr>
          <a:xfrm rot="5400000" flipV="1">
            <a:off x="3245485" y="2717800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曲线连接符 37"/>
          <p:cNvCxnSpPr/>
          <p:nvPr/>
        </p:nvCxnSpPr>
        <p:spPr>
          <a:xfrm rot="5400000" flipV="1">
            <a:off x="3761740" y="2720975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曲线连接符 38"/>
          <p:cNvCxnSpPr/>
          <p:nvPr/>
        </p:nvCxnSpPr>
        <p:spPr>
          <a:xfrm rot="5400000" flipV="1">
            <a:off x="4577080" y="2724150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" name="曲线连接符 39"/>
          <p:cNvCxnSpPr/>
          <p:nvPr/>
        </p:nvCxnSpPr>
        <p:spPr>
          <a:xfrm rot="5400000" flipV="1">
            <a:off x="5093335" y="2727325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1" name="文本框 40"/>
          <p:cNvSpPr txBox="1"/>
          <p:nvPr/>
        </p:nvSpPr>
        <p:spPr>
          <a:xfrm>
            <a:off x="5751830" y="990600"/>
            <a:ext cx="351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C000"/>
                </a:solidFill>
                <a:latin typeface="+mn-ea"/>
                <a:cs typeface="+mn-ea"/>
              </a:rPr>
              <a:t>第</a:t>
            </a:r>
            <a:r>
              <a:rPr lang="en-US" altLang="zh-CN" sz="2000" b="1">
                <a:solidFill>
                  <a:srgbClr val="FFC000"/>
                </a:solidFill>
                <a:latin typeface="+mn-ea"/>
                <a:cs typeface="+mn-ea"/>
              </a:rPr>
              <a:t>p</a:t>
            </a:r>
            <a:r>
              <a:rPr lang="zh-CN" altLang="en-US" sz="2000" b="1">
                <a:solidFill>
                  <a:srgbClr val="FFC000"/>
                </a:solidFill>
                <a:latin typeface="+mn-ea"/>
                <a:cs typeface="+mn-ea"/>
              </a:rPr>
              <a:t>个元</a:t>
            </a:r>
            <a:r>
              <a:rPr lang="en-US" altLang="zh-CN" sz="2000" b="1">
                <a:solidFill>
                  <a:srgbClr val="FFC000"/>
                </a:solidFill>
                <a:latin typeface="+mn-ea"/>
                <a:cs typeface="+mn-ea"/>
              </a:rPr>
              <a:t>素 v.s. 下</a:t>
            </a:r>
            <a:r>
              <a:rPr lang="zh-CN" altLang="en-US" sz="2000" b="1">
                <a:solidFill>
                  <a:srgbClr val="FFC000"/>
                </a:solidFill>
                <a:latin typeface="+mn-ea"/>
                <a:cs typeface="+mn-ea"/>
              </a:rPr>
              <a:t>标为</a:t>
            </a:r>
            <a:r>
              <a:rPr lang="en-US" altLang="zh-CN" sz="2000" b="1">
                <a:solidFill>
                  <a:srgbClr val="FFC000"/>
                </a:solidFill>
                <a:latin typeface="+mn-ea"/>
                <a:cs typeface="+mn-ea"/>
              </a:rPr>
              <a:t>p</a:t>
            </a:r>
            <a:r>
              <a:rPr lang="zh-CN" altLang="en-US" sz="2000" b="1">
                <a:solidFill>
                  <a:srgbClr val="FFC000"/>
                </a:solidFill>
                <a:latin typeface="+mn-ea"/>
                <a:cs typeface="+mn-ea"/>
              </a:rPr>
              <a:t>的元素</a:t>
            </a:r>
            <a:endParaRPr lang="zh-CN" altLang="en-US" sz="2000" b="1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255" y="5280660"/>
            <a:ext cx="601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有哪些需要考虑的特殊情况？</a:t>
            </a:r>
            <a:endParaRPr lang="zh-CN" altLang="en-US" sz="2800" b="1">
              <a:solidFill>
                <a:srgbClr val="FFFF00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p</a:t>
            </a:r>
            <a:r>
              <a:rPr lang="zh-CN" altLang="en-US" sz="2800">
                <a:solidFill>
                  <a:schemeClr val="tx1"/>
                </a:solidFill>
              </a:rPr>
              <a:t>非法、顺序表溢出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DEE074A-A15E-4C53-A182-8F29A16943C8}" type="slidenum">
              <a:rPr lang="en-US" altLang="zh-CN"/>
            </a:fld>
            <a:endParaRPr lang="en-US" altLang="zh-CN"/>
          </a:p>
        </p:txBody>
      </p:sp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576000" y="990600"/>
            <a:ext cx="8301037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x,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的位置上插入元素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== MAXNUM )	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溢出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{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("Overflow!\n");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return (FALSE);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((p&lt;0)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||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(p&gt;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length))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不存在下标为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{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exist! \n");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return (FALSE);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将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及以后的元素后移一个下标位置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for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q=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 length - 1; q&gt;=p; q--) 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&gt;element[q+1]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-&gt;element[q];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&gt;element[p] = x;	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下标位置上放元素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+ 1;	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表长加１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return (TRUE);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371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7500"/>
            <a:ext cx="3640137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</a:t>
            </a:r>
            <a:r>
              <a:rPr kumimoji="1" lang="en-US" altLang="zh-CN" sz="2800" b="0" dirty="0" smtClean="0">
                <a:latin typeface="Times New Roman" panose="02020603050405020304" pitchFamily="18" charset="0"/>
              </a:rPr>
              <a:t>2.1 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Insertion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827088" y="4724400"/>
            <a:ext cx="7345362" cy="122555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827088" y="1916113"/>
            <a:ext cx="7345362" cy="2484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04210" y="6139180"/>
            <a:ext cx="35553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/>
              <a:t>从后往前操作，不可颠倒</a:t>
            </a:r>
            <a:endParaRPr lang="zh-CN" altLang="en-US" sz="2200" b="1"/>
          </a:p>
        </p:txBody>
      </p:sp>
      <p:sp>
        <p:nvSpPr>
          <p:cNvPr id="3" name="文本框 2"/>
          <p:cNvSpPr txBox="1"/>
          <p:nvPr/>
        </p:nvSpPr>
        <p:spPr>
          <a:xfrm>
            <a:off x="6660515" y="1557020"/>
            <a:ext cx="190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1-</a:t>
            </a:r>
            <a:r>
              <a:rPr lang="zh-CN" altLang="en-US"/>
              <a:t>排除非法情况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02450" y="472440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2-</a:t>
            </a:r>
            <a:r>
              <a:rPr lang="zh-CN" altLang="en-US"/>
              <a:t>执行操作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9440" y="594995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3-</a:t>
            </a:r>
            <a:r>
              <a:rPr lang="zh-CN" altLang="en-US"/>
              <a:t>更新参数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9A81D57-6B36-4683-A8BA-C03BD7E19F0B}" type="slidenum">
              <a:rPr lang="en-US" altLang="zh-CN"/>
            </a:fld>
            <a:endParaRPr lang="en-US" altLang="zh-CN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65" y="4398645"/>
            <a:ext cx="3109595" cy="157607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955"/>
                <a:ext cx="8496935" cy="2220595"/>
              </a:xfrm>
              <a:noFill/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/>
                  <a:t>Average Movement Number (</a:t>
                </a:r>
                <a:r>
                  <a:rPr lang="en-US" altLang="zh-CN" sz="2400" b="1" i="1">
                    <a:solidFill>
                      <a:srgbClr val="FFFF00"/>
                    </a:solidFill>
                    <a:latin typeface="Times New Roman" panose="02020503050405090304" pitchFamily="18" charset="0"/>
                  </a:rPr>
                  <a:t>AMN</a:t>
                </a:r>
                <a:r>
                  <a:rPr lang="en-US" altLang="zh-CN" sz="2400"/>
                  <a:t>) is</a:t>
                </a:r>
                <a:endParaRPr lang="en-US" altLang="zh-CN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𝐴𝑀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 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i="1">
                  <a:latin typeface="Cambria Math" charset="0"/>
                  <a:ea typeface="宋体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cs typeface="+mn-lt"/>
                  </a:rPr>
                  <a:t>where </a:t>
                </a:r>
                <a:r>
                  <a:rPr lang="en-US" altLang="zh-CN" sz="2400" i="1">
                    <a:latin typeface="Arial Italic" panose="020B0604020202090204" charset="0"/>
                    <a:cs typeface="Arial Italic" panose="020B0604020202090204" charset="0"/>
                  </a:rPr>
                  <a:t>i</a:t>
                </a:r>
                <a:r>
                  <a:rPr lang="en-US" altLang="zh-CN" sz="2400">
                    <a:cs typeface="+mn-lt"/>
                  </a:rPr>
                  <a:t> is the insert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cs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cs typeface="+mn-lt"/>
                  </a:rPr>
                  <a:t>are the probability and movement number of this case.</a:t>
                </a:r>
                <a:endParaRPr lang="en-US" altLang="zh-CN" sz="2400">
                  <a:cs typeface="+mn-lt"/>
                </a:endParaRPr>
              </a:p>
            </p:txBody>
          </p:sp>
        </mc:Choice>
        <mc:Fallback>
          <p:sp>
            <p:nvSpPr>
              <p:cNvPr id="28365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955"/>
                <a:ext cx="8496935" cy="2220595"/>
              </a:xfrm>
              <a:blipFill rotWithShape="1">
                <a:blip r:embed="rId2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83652" name="Object 4"/>
          <p:cNvGraphicFramePr/>
          <p:nvPr/>
        </p:nvGraphicFramePr>
        <p:xfrm>
          <a:off x="574358" y="4117658"/>
          <a:ext cx="51752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9" name="Equation" r:id="rId3" imgW="2590800" imgH="800100" progId="Equation.DSMT4">
                  <p:embed/>
                </p:oleObj>
              </mc:Choice>
              <mc:Fallback>
                <p:oleObj name="Equation" r:id="rId3" imgW="2590800" imgH="8001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8" y="4117658"/>
                        <a:ext cx="51752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0"/>
              <a:t>Complexity Analysis - Insertion</a:t>
            </a:r>
            <a:endParaRPr lang="en-US" altLang="zh-CN" b="0"/>
          </a:p>
        </p:txBody>
      </p:sp>
      <p:sp>
        <p:nvSpPr>
          <p:cNvPr id="2" name="文本框 1"/>
          <p:cNvSpPr txBox="1"/>
          <p:nvPr/>
        </p:nvSpPr>
        <p:spPr>
          <a:xfrm>
            <a:off x="574675" y="5843270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O(n)</a:t>
            </a:r>
            <a:endParaRPr lang="en-US" altLang="zh-CN" sz="2400" b="1" i="1">
              <a:solidFill>
                <a:srgbClr val="FFFF0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31A58AB-EE0A-40F8-B821-A4608578F4EC}" type="slidenum">
              <a:rPr lang="en-US" altLang="zh-CN"/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6800"/>
            <a:ext cx="3509962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2.2 Deletion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39805" y="984568"/>
            <a:ext cx="8460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delete_seq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所指顺序表中删除下标为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spcBef>
                <a:spcPts val="12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思路：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p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位置后面所有元素均向前移动一位</a:t>
            </a:r>
            <a:endParaRPr kumimoji="1" lang="zh-CN" altLang="en-US" sz="2000" dirty="0"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500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923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49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874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548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174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8597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249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8745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500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2923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04210" y="215328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85970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174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47545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503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129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7177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88030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  <a:endParaRPr kumimoji="0" lang="en-US" altLang="zh-CN" sz="2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  <a:endParaRPr kumimoji="0" lang="en-US" altLang="zh-CN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宋体" panose="02010600030101010101" pitchFamily="2" charset="-122"/>
              <a:cs typeface="Arial Bold" panose="020B060402020209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503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3129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47545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7177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1226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88030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9" name="曲线连接符 8"/>
          <p:cNvCxnSpPr>
            <a:stCxn id="3" idx="2"/>
            <a:endCxn id="5" idx="2"/>
          </p:cNvCxnSpPr>
          <p:nvPr/>
        </p:nvCxnSpPr>
        <p:spPr>
          <a:xfrm rot="5400000">
            <a:off x="3245485" y="2717800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曲线连接符 9"/>
          <p:cNvCxnSpPr/>
          <p:nvPr/>
        </p:nvCxnSpPr>
        <p:spPr>
          <a:xfrm rot="5400000">
            <a:off x="3790315" y="2720975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曲线连接符 36"/>
          <p:cNvCxnSpPr/>
          <p:nvPr/>
        </p:nvCxnSpPr>
        <p:spPr>
          <a:xfrm rot="5400000">
            <a:off x="4577080" y="2724150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文本框 20"/>
          <p:cNvSpPr txBox="1"/>
          <p:nvPr/>
        </p:nvSpPr>
        <p:spPr>
          <a:xfrm>
            <a:off x="770255" y="5280660"/>
            <a:ext cx="601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有哪些需要考虑的特殊情况？</a:t>
            </a:r>
            <a:endParaRPr lang="zh-CN" altLang="en-US" sz="2800" b="1">
              <a:solidFill>
                <a:srgbClr val="FFFF00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p</a:t>
            </a:r>
            <a:r>
              <a:rPr lang="zh-CN" altLang="en-US" sz="2800">
                <a:solidFill>
                  <a:schemeClr val="tx1"/>
                </a:solidFill>
              </a:rPr>
              <a:t>非法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2" grpId="0"/>
      <p:bldP spid="33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31A58AB-EE0A-40F8-B821-A4608578F4EC}" type="slidenum">
              <a:rPr lang="en-US" altLang="zh-CN"/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6800"/>
            <a:ext cx="3509962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2.2 Deletion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76000" y="1052513"/>
            <a:ext cx="8460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所指顺序表中删除下标为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q;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if ((p&lt;0)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||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(p&gt;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1))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不存在下标为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{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exist!\n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");</a:t>
            </a:r>
            <a:endParaRPr kumimoji="1"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return (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FALSE);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将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以后的元素前移一个位置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for (q=p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 q&lt;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-&gt;length-1; q++)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&gt;element[q] =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-&gt;element[q+1];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=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- 1;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元素个数减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return (TRUE);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900113" y="4427538"/>
            <a:ext cx="7632700" cy="1081087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80460" y="5977255"/>
            <a:ext cx="35553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/>
              <a:t>从前往后操作，不可颠倒</a:t>
            </a:r>
            <a:endParaRPr lang="zh-CN"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4BA96B4-6139-4B34-9B1E-31C42FBB3E29}" type="slidenum">
              <a:rPr lang="en-US" altLang="zh-CN"/>
            </a:fld>
            <a:endParaRPr lang="en-US" altLang="zh-CN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95" y="3914140"/>
            <a:ext cx="2800350" cy="155765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527368" y="4297998"/>
          <a:ext cx="54022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34" name="Equation" r:id="rId2" imgW="2501900" imgH="393700" progId="Equation.DSMT4">
                  <p:embed/>
                </p:oleObj>
              </mc:Choice>
              <mc:Fallback>
                <p:oleObj name="Equation" r:id="rId2" imgW="2501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8" y="4297998"/>
                        <a:ext cx="54022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Rectangle 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/>
              <a:t>Complexity Analysis - Deletion</a:t>
            </a:r>
            <a:endParaRPr lang="en-US" altLang="zh-CN" b="0"/>
          </a:p>
        </p:txBody>
      </p:sp>
      <p:sp>
        <p:nvSpPr>
          <p:cNvPr id="2" name="文本框 1"/>
          <p:cNvSpPr txBox="1"/>
          <p:nvPr/>
        </p:nvSpPr>
        <p:spPr>
          <a:xfrm>
            <a:off x="574675" y="5843270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O(n)</a:t>
            </a:r>
            <a:endParaRPr lang="en-US" altLang="zh-CN" sz="2400" b="1" i="1">
              <a:solidFill>
                <a:srgbClr val="FFFF0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3651" name="Rectangle 3"/>
              <p:cNvSpPr>
                <a:spLocks noGrp="1" noChangeArrowheads="1"/>
              </p:cNvSpPr>
              <p:nvPr/>
            </p:nvSpPr>
            <p:spPr>
              <a:xfrm>
                <a:off x="457200" y="1417955"/>
                <a:ext cx="8496935" cy="2220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/>
                  <a:t>Average Movement Number (</a:t>
                </a:r>
                <a:r>
                  <a:rPr lang="en-US" altLang="zh-CN" sz="2400" b="1" i="1">
                    <a:solidFill>
                      <a:srgbClr val="FFFF00"/>
                    </a:solidFill>
                    <a:latin typeface="Times New Roman" panose="02020503050405090304" pitchFamily="18" charset="0"/>
                  </a:rPr>
                  <a:t>AMN</a:t>
                </a:r>
                <a:r>
                  <a:rPr lang="en-US" altLang="zh-CN" sz="2400"/>
                  <a:t>) is</a:t>
                </a:r>
                <a:endParaRPr lang="en-US" altLang="zh-CN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𝐴𝑀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 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i="1">
                  <a:latin typeface="Cambria Math" charset="0"/>
                  <a:ea typeface="宋体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cs typeface="+mn-lt"/>
                  </a:rPr>
                  <a:t>where </a:t>
                </a:r>
                <a:r>
                  <a:rPr lang="en-US" altLang="zh-CN" sz="2400" i="1">
                    <a:latin typeface="Arial Italic" panose="020B0604020202090204" charset="0"/>
                    <a:cs typeface="Arial Italic" panose="020B0604020202090204" charset="0"/>
                  </a:rPr>
                  <a:t>i</a:t>
                </a:r>
                <a:r>
                  <a:rPr lang="en-US" altLang="zh-CN" sz="2400">
                    <a:cs typeface="+mn-lt"/>
                  </a:rPr>
                  <a:t> is the delete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cs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cs typeface="+mn-lt"/>
                  </a:rPr>
                  <a:t>are the probability and movement number of this case.</a:t>
                </a:r>
                <a:endParaRPr lang="en-US" altLang="zh-CN" sz="2400">
                  <a:cs typeface="+mn-lt"/>
                </a:endParaRPr>
              </a:p>
            </p:txBody>
          </p:sp>
        </mc:Choice>
        <mc:Fallback>
          <p:sp>
            <p:nvSpPr>
              <p:cNvPr id="283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955"/>
                <a:ext cx="8496935" cy="22205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2.1 ADT of Linear list</a:t>
            </a:r>
            <a:endParaRPr lang="en-US" altLang="zh-CN">
              <a:solidFill>
                <a:srgbClr val="FFFF00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2.2 Sequential list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2.3 Linked list 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2.4 Representation and operations of polynomials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FD23F07-D050-4DE2-BF09-7AADA9873F4D}" type="slidenum">
              <a:rPr lang="en-US" altLang="zh-CN"/>
            </a:fld>
            <a:endParaRPr lang="en-US" altLang="zh-CN"/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576000" y="381000"/>
            <a:ext cx="8286750" cy="652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spcBef>
                <a:spcPts val="12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) 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if (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==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0)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(-1);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return (0);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 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400" dirty="0" err="1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x ) 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按值查找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所指顺序表中的下标位置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for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q=0; q&lt;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; q++)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if (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&gt;element[q] == x)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return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(q);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return 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(-1);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540000" y="316800"/>
            <a:ext cx="802005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2.3 Find out the position of the first element</a:t>
            </a:r>
            <a:endParaRPr kumimoji="1"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576195" y="3329305"/>
            <a:ext cx="626745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2.4  Locate the specific element</a:t>
            </a:r>
            <a:endParaRPr kumimoji="1"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-5715" y="326802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900430" y="4944745"/>
            <a:ext cx="5471795" cy="115824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38900" y="5016500"/>
            <a:ext cx="2839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特殊情况排除</a:t>
            </a:r>
            <a:br>
              <a:rPr lang="zh-CN" altLang="en-US" sz="2000" b="1"/>
            </a:br>
            <a:r>
              <a:rPr lang="en-US" altLang="zh-CN" sz="2000" b="1"/>
              <a:t>1-</a:t>
            </a:r>
            <a:r>
              <a:rPr lang="zh-CN" altLang="en-US" sz="2000" b="1"/>
              <a:t>显示使用</a:t>
            </a:r>
            <a:r>
              <a:rPr lang="en-US" altLang="zh-CN" sz="2000" b="1"/>
              <a:t>if</a:t>
            </a:r>
            <a:r>
              <a:rPr lang="zh-CN" altLang="en-US" sz="2000" b="1"/>
              <a:t>语句排除</a:t>
            </a:r>
            <a:endParaRPr lang="zh-CN" altLang="en-US" sz="2000" b="1"/>
          </a:p>
          <a:p>
            <a:r>
              <a:rPr lang="en-US" altLang="zh-CN" sz="2000" b="1"/>
              <a:t>2-</a:t>
            </a:r>
            <a:r>
              <a:rPr lang="zh-CN" altLang="en-US" sz="2000" b="1"/>
              <a:t>隐式包含在算法中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51A2384-D1F8-4ADD-8A17-4098DF11CBF4}" type="slidenum">
              <a:rPr lang="en-US" altLang="zh-CN"/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Complexity Analysis - Searching</a:t>
            </a:r>
            <a:endParaRPr lang="en-US" altLang="zh-CN" b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If success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Average Comparison Number (</a:t>
            </a: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ACN</a:t>
            </a:r>
            <a:r>
              <a:rPr lang="en-US" altLang="zh-CN" sz="2400"/>
              <a:t>) is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If fail to search </a:t>
            </a:r>
            <a:r>
              <a:rPr lang="en-US" altLang="zh-CN" sz="2400" i="1"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(worst case)</a:t>
            </a:r>
            <a:r>
              <a:rPr lang="en-US" altLang="zh-CN" sz="2400"/>
              <a:t>,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Actual comparison number is </a:t>
            </a: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n.</a:t>
            </a:r>
            <a:endParaRPr lang="en-US" altLang="zh-CN" sz="2400" b="1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1097280" y="2255520"/>
          <a:ext cx="234315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0" name="Equation" r:id="rId1" imgW="926465" imgH="393700" progId="Equation.DSMT4">
                  <p:embed/>
                </p:oleObj>
              </mc:Choice>
              <mc:Fallback>
                <p:oleObj name="Equation" r:id="rId1" imgW="9264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55520"/>
                        <a:ext cx="2343150" cy="81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1097280" y="3070225"/>
          <a:ext cx="4922520" cy="159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1" name="Equation" r:id="rId3" imgW="2298700" imgH="774700" progId="Equation.DSMT4">
                  <p:embed/>
                </p:oleObj>
              </mc:Choice>
              <mc:Fallback>
                <p:oleObj name="Equation" r:id="rId3" imgW="2298700" imgH="774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070225"/>
                        <a:ext cx="4922520" cy="1593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29005" y="5763260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O(n)</a:t>
            </a:r>
            <a:endParaRPr lang="en-US" altLang="zh-CN" sz="2400" b="1" i="1">
              <a:solidFill>
                <a:srgbClr val="FFFF0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878E999-BDB1-4AE6-B85D-E52F5D28E604}" type="slidenum">
              <a:rPr lang="en-US" altLang="zh-CN"/>
            </a:fld>
            <a:endParaRPr lang="en-US" altLang="zh-CN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60000" y="971550"/>
            <a:ext cx="8569325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retrieve_seq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 )   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按序号查找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所指顺序表中第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个（即下标为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p-1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）的元素的值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存在下标为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p-1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((p&gt;0)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&amp;&amp;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(p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&lt;=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length))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return (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&gt;element[p-1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]);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exist.\n ");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return (-1);  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返回一个顺序表中</a:t>
            </a:r>
            <a:r>
              <a:rPr kumimoji="1"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没有的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特殊元素值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60000" y="360000"/>
            <a:ext cx="8351966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2.5  Get the value of p-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element in </a:t>
            </a:r>
            <a:r>
              <a:rPr kumimoji="1"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</a:t>
            </a:r>
            <a:r>
              <a:rPr kumimoji="1" lang="en-US" altLang="zh-CN" sz="2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endParaRPr kumimoji="1"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51A2384-D1F8-4ADD-8A17-4098DF11CBF4}" type="slidenum">
              <a:rPr lang="en-US" altLang="zh-CN"/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Complexity Analysis - Searching</a:t>
            </a:r>
            <a:endParaRPr lang="en-US" altLang="zh-CN" b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If success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operation number is </a:t>
            </a:r>
            <a:r>
              <a:rPr lang="en-US" altLang="zh-CN" sz="2400" i="1">
                <a:solidFill>
                  <a:srgbClr val="FFFF00"/>
                </a:solidFill>
                <a:latin typeface="Arial Italic" panose="020B0604020202090204" charset="0"/>
                <a:cs typeface="Arial Italic" panose="020B0604020202090204" charset="0"/>
              </a:rPr>
              <a:t>1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If fail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ym typeface="+mn-ea"/>
              </a:rPr>
              <a:t>operation number is </a:t>
            </a:r>
            <a:r>
              <a:rPr lang="en-US" altLang="zh-CN" sz="2400" i="1">
                <a:solidFill>
                  <a:srgbClr val="FFFF00"/>
                </a:solidFill>
                <a:latin typeface="Arial Italic" panose="020B0604020202090204" charset="0"/>
                <a:cs typeface="Arial Italic" panose="020B0604020202090204" charset="0"/>
                <a:sym typeface="+mn-ea"/>
              </a:rPr>
              <a:t>1</a:t>
            </a:r>
            <a:endParaRPr lang="en-US" altLang="zh-CN" sz="2400" b="1" i="1">
              <a:solidFill>
                <a:srgbClr val="FFFF00"/>
              </a:solidFill>
              <a:latin typeface="Arial Italic" panose="020B0604020202090204" charset="0"/>
              <a:cs typeface="Arial Italic" panose="020B060402020209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4866005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O(1)</a:t>
            </a:r>
            <a:endParaRPr lang="en-US" altLang="zh-CN" sz="2400" b="1" i="1">
              <a:solidFill>
                <a:srgbClr val="FFFF0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D924C89-CB5B-4ACB-B92C-F2D129988521}" type="slidenum">
              <a:rPr lang="en-US" altLang="zh-CN"/>
            </a:fld>
            <a:endParaRPr lang="en-US" altLang="zh-CN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23850" y="847725"/>
            <a:ext cx="8280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//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的元素的后继元素的下标位置 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if ((p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&gt;=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0)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&amp;&amp;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(p&lt;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-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1))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return (p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+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else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return (-1);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60000" y="188913"/>
            <a:ext cx="7688323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2.6  Get the next position of </a:t>
            </a:r>
            <a:r>
              <a:rPr kumimoji="1"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current 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endParaRPr kumimoji="1"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60000" y="3429000"/>
            <a:ext cx="7770076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2.7  Get the prior position of </a:t>
            </a:r>
            <a:r>
              <a:rPr kumimoji="1"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current 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endParaRPr kumimoji="1"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23850" y="3897313"/>
            <a:ext cx="79930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previous_seq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的元素的前驱元素的下标位置 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((p&gt;0)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&amp;&amp;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(p&lt;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length))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return (p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else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return (-1);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84E55AB-540A-44B1-B8A1-4232C0508A04}" type="slidenum">
              <a:rPr lang="en-US" altLang="zh-CN"/>
            </a:fld>
            <a:endParaRPr lang="en-US" altLang="zh-CN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95288" y="3429000"/>
            <a:ext cx="6480175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2.9  Judge the list is empty or not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95288" y="317500"/>
            <a:ext cx="476250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2.8 Set the list empty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68313" y="4076700"/>
            <a:ext cx="82089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判别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所指顺序表是否为空表。若为空则返回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，否则返回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isNullList_seq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return (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&gt;length ==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0);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468313" y="981075"/>
            <a:ext cx="61023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置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所指顺序表为空表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	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= 0;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E59CACD-D7FD-4E83-8A64-5D37045B06B1}" type="slidenum">
              <a:rPr lang="en-US" altLang="zh-CN"/>
            </a:fld>
            <a:endParaRPr lang="en-US" altLang="zh-CN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38150" y="404813"/>
            <a:ext cx="838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说明：上述算法在具体上机实现时，要将下面的类型说明、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常量说明及类型定义包含在文件中。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MAXNUM  100    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线性表空间大小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FALSE   0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TRUE    1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					，也可定义为其他类型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SPECIAL  2147483647  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类型有关，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32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位机上的最大整数为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baseline="30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31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 	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element[MAXNUM];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*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B728891-143F-472F-9F98-1C69E5965862}" type="slidenum">
              <a:rPr lang="en-US" altLang="zh-CN"/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Any problem?</a:t>
            </a:r>
            <a:endParaRPr lang="en-US" altLang="zh-CN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827088" y="2419350"/>
            <a:ext cx="7705725" cy="230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hangingPunct="0"/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element[MAXNUM];		   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length; 	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length&lt; </a:t>
            </a:r>
            <a:r>
              <a:rPr kumimoji="1" lang="en-US" altLang="zh-CN" sz="28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MAXNUM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*/</a:t>
            </a:r>
            <a:endParaRPr kumimoji="1" lang="en-US" altLang="zh-CN" sz="2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}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20305E8-87CF-4676-8DB8-877C1BA8F8D3}" type="slidenum">
              <a:rPr lang="en-US" altLang="zh-CN"/>
            </a:fld>
            <a:endParaRPr lang="en-US" altLang="zh-CN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04800" y="865188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以上的顺序表的实现中，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表的大小是固定不变的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，但有时我们不能确定表的大小，这时就需要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可变大小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的顺序表。于是我们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可以如下定义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并实现顺序表：</a:t>
            </a:r>
            <a:endParaRPr kumimoji="1" lang="zh-CN" altLang="en-US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algn="l"/>
            <a:r>
              <a:rPr lang="en-US" altLang="zh-CN" sz="3200" dirty="0"/>
              <a:t>Sequential list with </a:t>
            </a:r>
            <a:r>
              <a:rPr lang="en-US" altLang="zh-CN" sz="3200" dirty="0" smtClean="0"/>
              <a:t>flexible length </a:t>
            </a:r>
            <a:endParaRPr lang="en-US" altLang="zh-CN" sz="3200" dirty="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03238" y="2205038"/>
            <a:ext cx="8135937" cy="251142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	</a:t>
            </a:r>
            <a:endParaRPr kumimoji="1" lang="en-US" altLang="zh-CN" sz="2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*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存储元素连续空间的地址*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 </a:t>
            </a:r>
            <a:r>
              <a:rPr kumimoji="1" lang="en-US" altLang="zh-CN" sz="26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表中元素的个数*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6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size;	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6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表的大小 *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6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*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0838" name="Rectangle 6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5545138"/>
            <a:ext cx="9144000" cy="8366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9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793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Initialization</a:t>
            </a:r>
            <a:endParaRPr lang="en-US" altLang="zh-CN" sz="2000">
              <a:solidFill>
                <a:srgbClr val="00FF00"/>
              </a:solidFill>
              <a:ea typeface="华文隶书" panose="02010800040101010101" pitchFamily="2" charset="-122"/>
            </a:endParaRPr>
          </a:p>
        </p:txBody>
      </p:sp>
      <p:sp>
        <p:nvSpPr>
          <p:cNvPr id="12084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335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Insertion</a:t>
            </a:r>
            <a:endParaRPr lang="en-US" altLang="zh-CN" sz="2000">
              <a:solidFill>
                <a:srgbClr val="00FF00"/>
              </a:solidFill>
              <a:ea typeface="华文隶书" panose="02010800040101010101" pitchFamily="2" charset="-122"/>
            </a:endParaRPr>
          </a:p>
        </p:txBody>
      </p:sp>
      <p:sp>
        <p:nvSpPr>
          <p:cNvPr id="120841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77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Deletion</a:t>
            </a:r>
            <a:endParaRPr lang="en-US" altLang="zh-CN" sz="2000">
              <a:solidFill>
                <a:srgbClr val="00FF00"/>
              </a:solidFill>
              <a:ea typeface="华文隶书" panose="02010800040101010101" pitchFamily="2" charset="-122"/>
            </a:endParaRPr>
          </a:p>
        </p:txBody>
      </p:sp>
      <p:sp>
        <p:nvSpPr>
          <p:cNvPr id="120842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419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Analysis</a:t>
            </a:r>
            <a:endParaRPr lang="en-US" altLang="zh-CN" sz="2000">
              <a:solidFill>
                <a:srgbClr val="00FF00"/>
              </a:solidFill>
              <a:ea typeface="华文隶书" panose="02010800040101010101" pitchFamily="2" charset="-122"/>
            </a:endParaRPr>
          </a:p>
        </p:txBody>
      </p:sp>
      <p:sp>
        <p:nvSpPr>
          <p:cNvPr id="120843" name="AutoShape 1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61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Application</a:t>
            </a:r>
            <a:endParaRPr lang="en-US" altLang="zh-CN" sz="2000">
              <a:solidFill>
                <a:srgbClr val="00FF00"/>
              </a:solidFill>
              <a:ea typeface="华文隶书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8085" y="3810000"/>
            <a:ext cx="3644900" cy="42735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2985" y="3793490"/>
            <a:ext cx="2452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可变</a:t>
            </a:r>
            <a:endParaRPr lang="zh-CN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907E1C4-951D-433F-A1F3-7CBE795CF7B5}" type="slidenum">
              <a:rPr lang="en-US" altLang="zh-CN"/>
            </a:fld>
            <a:endParaRPr lang="en-US" altLang="zh-CN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216669" y="908720"/>
            <a:ext cx="845978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Create a new blank list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InitList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(Data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*) </a:t>
            </a:r>
            <a:r>
              <a:rPr kumimoji="1" lang="en-US" altLang="zh-CN" sz="2200" b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malloc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InitSize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*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sizeof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(Data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   /*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Test whether allocation is successful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assert(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!= NULL);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&gt;size 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InitSize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&gt;length= 0;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End of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InitList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()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50825" y="334963"/>
            <a:ext cx="3796232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Initialization of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83568" y="1988841"/>
            <a:ext cx="7705352" cy="2016224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0"/>
          <a:lstStyle/>
          <a:p>
            <a:pPr algn="r"/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click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09" name="Group 29"/>
          <p:cNvGrpSpPr/>
          <p:nvPr/>
        </p:nvGrpSpPr>
        <p:grpSpPr bwMode="auto">
          <a:xfrm>
            <a:off x="251520" y="4873625"/>
            <a:ext cx="7345362" cy="1579563"/>
            <a:chOff x="45" y="3070"/>
            <a:chExt cx="4627" cy="995"/>
          </a:xfrm>
        </p:grpSpPr>
        <p:grpSp>
          <p:nvGrpSpPr>
            <p:cNvPr id="122896" name="Group 16"/>
            <p:cNvGrpSpPr/>
            <p:nvPr/>
          </p:nvGrpSpPr>
          <p:grpSpPr bwMode="auto">
            <a:xfrm>
              <a:off x="386" y="3566"/>
              <a:ext cx="3946" cy="272"/>
              <a:chOff x="386" y="3566"/>
              <a:chExt cx="3946" cy="272"/>
            </a:xfrm>
          </p:grpSpPr>
          <p:sp>
            <p:nvSpPr>
              <p:cNvPr id="122886" name="Rectangle 6"/>
              <p:cNvSpPr>
                <a:spLocks noChangeArrowheads="1"/>
              </p:cNvSpPr>
              <p:nvPr/>
            </p:nvSpPr>
            <p:spPr bwMode="auto">
              <a:xfrm>
                <a:off x="386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 smtClean="0"/>
                  <a:t>a</a:t>
                </a:r>
                <a:r>
                  <a:rPr lang="en-US" altLang="zh-CN" sz="2000" baseline="-25000" dirty="0" err="1" smtClean="0"/>
                  <a:t>0</a:t>
                </a:r>
                <a:endParaRPr lang="en-US" altLang="zh-CN" sz="2000" baseline="-25000" dirty="0"/>
              </a:p>
            </p:txBody>
          </p:sp>
          <p:sp>
            <p:nvSpPr>
              <p:cNvPr id="122887" name="Rectangle 7"/>
              <p:cNvSpPr>
                <a:spLocks noChangeArrowheads="1"/>
              </p:cNvSpPr>
              <p:nvPr/>
            </p:nvSpPr>
            <p:spPr bwMode="auto">
              <a:xfrm>
                <a:off x="780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 smtClean="0"/>
                  <a:t>a</a:t>
                </a:r>
                <a:r>
                  <a:rPr lang="en-US" altLang="zh-CN" sz="2000" baseline="-25000" dirty="0" err="1" smtClean="0"/>
                  <a:t>1</a:t>
                </a:r>
                <a:endParaRPr lang="en-US" altLang="zh-CN" sz="2000" baseline="-25000" dirty="0"/>
              </a:p>
            </p:txBody>
          </p:sp>
          <p:sp>
            <p:nvSpPr>
              <p:cNvPr id="122888" name="Rectangle 8"/>
              <p:cNvSpPr>
                <a:spLocks noChangeArrowheads="1"/>
              </p:cNvSpPr>
              <p:nvPr/>
            </p:nvSpPr>
            <p:spPr bwMode="auto">
              <a:xfrm>
                <a:off x="1173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 smtClean="0"/>
                  <a:t>a</a:t>
                </a:r>
                <a:r>
                  <a:rPr lang="en-US" altLang="zh-CN" sz="2000" baseline="-25000" dirty="0" err="1" smtClean="0"/>
                  <a:t>2</a:t>
                </a:r>
                <a:endParaRPr lang="en-US" altLang="zh-CN" sz="2000" baseline="-25000" dirty="0"/>
              </a:p>
            </p:txBody>
          </p:sp>
          <p:sp>
            <p:nvSpPr>
              <p:cNvPr id="122889" name="Rectangle 9"/>
              <p:cNvSpPr>
                <a:spLocks noChangeArrowheads="1"/>
              </p:cNvSpPr>
              <p:nvPr/>
            </p:nvSpPr>
            <p:spPr bwMode="auto">
              <a:xfrm>
                <a:off x="1566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...</a:t>
                </a:r>
                <a:endParaRPr lang="en-US" altLang="zh-CN" sz="2000"/>
              </a:p>
            </p:txBody>
          </p:sp>
          <p:sp>
            <p:nvSpPr>
              <p:cNvPr id="122890" name="Rectangle 10"/>
              <p:cNvSpPr>
                <a:spLocks noChangeArrowheads="1"/>
              </p:cNvSpPr>
              <p:nvPr/>
            </p:nvSpPr>
            <p:spPr bwMode="auto">
              <a:xfrm>
                <a:off x="1959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…</a:t>
                </a:r>
                <a:endParaRPr lang="en-US" altLang="zh-CN" sz="2000" baseline="-25000"/>
              </a:p>
            </p:txBody>
          </p:sp>
          <p:sp>
            <p:nvSpPr>
              <p:cNvPr id="122891" name="Rectangle 11"/>
              <p:cNvSpPr>
                <a:spLocks noChangeArrowheads="1"/>
              </p:cNvSpPr>
              <p:nvPr/>
            </p:nvSpPr>
            <p:spPr bwMode="auto">
              <a:xfrm>
                <a:off x="2352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 smtClean="0"/>
                  <a:t>a</a:t>
                </a:r>
                <a:r>
                  <a:rPr lang="en-US" altLang="zh-CN" sz="2000" baseline="-25000" dirty="0" err="1" smtClean="0"/>
                  <a:t>i</a:t>
                </a:r>
                <a:endParaRPr lang="en-US" altLang="zh-CN" sz="2000" baseline="-25000" dirty="0"/>
              </a:p>
            </p:txBody>
          </p:sp>
          <p:sp>
            <p:nvSpPr>
              <p:cNvPr id="122892" name="Rectangle 12"/>
              <p:cNvSpPr>
                <a:spLocks noChangeArrowheads="1"/>
              </p:cNvSpPr>
              <p:nvPr/>
            </p:nvSpPr>
            <p:spPr bwMode="auto">
              <a:xfrm>
                <a:off x="2745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 smtClean="0"/>
                  <a:t>a</a:t>
                </a:r>
                <a:r>
                  <a:rPr lang="en-US" altLang="zh-CN" sz="2000" baseline="-25000" dirty="0" err="1" smtClean="0"/>
                  <a:t>i+1</a:t>
                </a:r>
                <a:endParaRPr lang="en-US" altLang="zh-CN" sz="2000" baseline="-25000" dirty="0"/>
              </a:p>
            </p:txBody>
          </p:sp>
          <p:sp>
            <p:nvSpPr>
              <p:cNvPr id="122893" name="Rectangle 13"/>
              <p:cNvSpPr>
                <a:spLocks noChangeArrowheads="1"/>
              </p:cNvSpPr>
              <p:nvPr/>
            </p:nvSpPr>
            <p:spPr bwMode="auto">
              <a:xfrm>
                <a:off x="3138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…</a:t>
                </a:r>
                <a:endParaRPr lang="en-US" altLang="zh-CN" sz="2000" baseline="-25000"/>
              </a:p>
            </p:txBody>
          </p:sp>
          <p:sp>
            <p:nvSpPr>
              <p:cNvPr id="122894" name="Rectangle 14"/>
              <p:cNvSpPr>
                <a:spLocks noChangeArrowheads="1"/>
              </p:cNvSpPr>
              <p:nvPr/>
            </p:nvSpPr>
            <p:spPr bwMode="auto">
              <a:xfrm>
                <a:off x="3531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smtClean="0"/>
                  <a:t>a</a:t>
                </a:r>
                <a:r>
                  <a:rPr lang="en-US" altLang="zh-CN" sz="2000" baseline="-25000" dirty="0" smtClean="0"/>
                  <a:t>n-2</a:t>
                </a:r>
                <a:endParaRPr lang="en-US" altLang="zh-CN" sz="2000" baseline="-25000" dirty="0"/>
              </a:p>
            </p:txBody>
          </p:sp>
          <p:sp>
            <p:nvSpPr>
              <p:cNvPr id="122895" name="Rectangle 15"/>
              <p:cNvSpPr>
                <a:spLocks noChangeArrowheads="1"/>
              </p:cNvSpPr>
              <p:nvPr/>
            </p:nvSpPr>
            <p:spPr bwMode="auto">
              <a:xfrm>
                <a:off x="3924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smtClean="0"/>
                  <a:t>a</a:t>
                </a:r>
                <a:r>
                  <a:rPr lang="en-US" altLang="zh-CN" sz="2000" baseline="-25000" dirty="0" smtClean="0"/>
                  <a:t>n-1</a:t>
                </a:r>
                <a:endParaRPr lang="en-US" altLang="zh-CN" sz="2000" baseline="-25000" dirty="0"/>
              </a:p>
            </p:txBody>
          </p:sp>
        </p:grp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 flipH="1">
              <a:off x="45" y="3566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>
              <a:off x="45" y="38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 flipH="1">
              <a:off x="4332" y="3566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 flipH="1">
              <a:off x="4332" y="38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385" y="3339"/>
              <a:ext cx="3947" cy="7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340" y="3070"/>
              <a:ext cx="1018" cy="2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pList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kumimoji="1" lang="en-US" altLang="zh-CN" sz="22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elem</a:t>
              </a:r>
              <a:endPara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2608" y="3475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 flipH="1">
              <a:off x="385" y="3475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8" name="Text Box 28"/>
            <p:cNvSpPr txBox="1">
              <a:spLocks noChangeArrowheads="1"/>
            </p:cNvSpPr>
            <p:nvPr/>
          </p:nvSpPr>
          <p:spPr bwMode="auto">
            <a:xfrm>
              <a:off x="2025" y="3336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 InitSize</a:t>
              </a:r>
              <a:endParaRPr kumimoji="1"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220" y="2280920"/>
            <a:ext cx="3514090" cy="301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9F487C0-20FE-46A1-BC48-8BBEAC6593BF}" type="slidenum">
              <a:rPr lang="en-US" altLang="zh-CN"/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" y="278130"/>
            <a:ext cx="8987155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ADT of Linear list </a:t>
            </a:r>
            <a:endParaRPr lang="en-US" altLang="zh-C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17106" y="1299979"/>
            <a:ext cx="27606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ADT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= {D,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R,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O}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8130" y="2194560"/>
            <a:ext cx="5872480" cy="4530725"/>
          </a:xfrm>
        </p:spPr>
        <p:txBody>
          <a:bodyPr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线性表中的数据</a:t>
            </a:r>
            <a:r>
              <a:rPr lang="en-US" altLang="zh-CN" sz="2400" b="1" dirty="0">
                <a:solidFill>
                  <a:srgbClr val="FFFF00"/>
                </a:solidFill>
              </a:rPr>
              <a:t>D</a:t>
            </a:r>
            <a:r>
              <a:rPr lang="zh-CN" altLang="en-US" sz="2400" b="1" dirty="0">
                <a:solidFill>
                  <a:srgbClr val="FFFF00"/>
                </a:solidFill>
              </a:rPr>
              <a:t>：</a:t>
            </a:r>
            <a:endParaRPr lang="zh-CN" altLang="en-US" sz="2400" dirty="0"/>
          </a:p>
          <a:p>
            <a:pPr marL="217170" indent="-289560" eaLnBrk="1" latinLnBrk="0" hangingPunct="1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650380167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400" dirty="0"/>
              <a:t>以数据元素（</a:t>
            </a:r>
            <a:r>
              <a:rPr lang="en-US" altLang="zh-CN" sz="2400" dirty="0"/>
              <a:t>data element</a:t>
            </a:r>
            <a:r>
              <a:rPr lang="zh-CN" altLang="en-US" sz="2400" dirty="0"/>
              <a:t>）为单位，记为</a:t>
            </a:r>
            <a:r>
              <a:rPr lang="en-US" altLang="zh-CN" sz="2400" dirty="0">
                <a:sym typeface="+mn-ea"/>
              </a:rPr>
              <a:t>a</a:t>
            </a:r>
            <a:r>
              <a:rPr lang="en-US" altLang="zh-CN" sz="2400" baseline="-25000" dirty="0">
                <a:sym typeface="+mn-ea"/>
              </a:rPr>
              <a:t>i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数据元素可以为原子型或者复合型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所有数据元素必须为同类型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9" name="椭圆 18"/>
          <p:cNvSpPr/>
          <p:nvPr/>
        </p:nvSpPr>
        <p:spPr>
          <a:xfrm>
            <a:off x="1188720" y="541401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221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97100" y="541401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059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69615" y="541401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85615" y="541464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5374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6974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2063115"/>
            <a:ext cx="270510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1F18C3D-A440-4C3D-B778-87CAA4AFA46D}" type="slidenum">
              <a:rPr lang="en-US" altLang="zh-CN"/>
            </a:fld>
            <a:endParaRPr lang="en-US" altLang="zh-CN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57200" y="836613"/>
            <a:ext cx="80640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Status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InsertElem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i,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j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ElemType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*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newElem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if (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i &lt; 0 || i &gt;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-&gt;length) 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("Insert position error!\n");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ERROR;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   /*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If no enough space,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realloc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more space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 + 1 &gt;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-&gt;size) 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newElem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=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*) </a:t>
            </a:r>
            <a:r>
              <a:rPr kumimoji="1" lang="en-US" altLang="zh-CN" sz="2200" b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realloc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       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size+Increment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)*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assert(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newElem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!= NULL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);</a:t>
            </a:r>
            <a:endParaRPr kumimoji="1" lang="en-US" altLang="zh-CN" sz="2200" dirty="0" smtClean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newElem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size +=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Increment;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043609" y="4581525"/>
            <a:ext cx="7344742" cy="1716861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0825" y="333375"/>
            <a:ext cx="4543231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Element 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Insertion in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557020"/>
            <a:ext cx="4309745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E1843A4-6667-4314-BAA9-577ED002E5C4}" type="slidenum">
              <a:rPr lang="en-US" altLang="zh-CN"/>
            </a:fld>
            <a:endParaRPr lang="en-US" altLang="zh-CN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457200" y="835200"/>
            <a:ext cx="806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Status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InsertElem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i,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…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…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…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   /*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Move the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elememts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which locate behind element ‘i’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position </a:t>
            </a:r>
            <a:endParaRPr kumimoji="1" lang="en-US" altLang="zh-CN" sz="2200" dirty="0" smtClean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   forward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for (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j=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 j&gt;i; j--)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[j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[j-1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[i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++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;</a:t>
            </a:r>
            <a:endParaRPr kumimoji="1" lang="en-US" altLang="zh-CN" sz="2200" dirty="0" smtClean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OK;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}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End of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InsertElem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()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50825" y="333375"/>
            <a:ext cx="5953874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Element 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Insertion in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(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Cont’d)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827088" y="3573016"/>
            <a:ext cx="6911975" cy="136842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BD50378-4D1F-434B-9BB1-E95ACC2367CF}" type="slidenum">
              <a:rPr lang="en-US" altLang="zh-CN"/>
            </a:fld>
            <a:endParaRPr lang="en-US" altLang="zh-CN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57200" y="835200"/>
            <a:ext cx="806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Status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DeleteElem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j;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&lt; 0 ||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&gt;=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("Delete position error or no elements!\n");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ERROR;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for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(j=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 j&lt;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[i+1];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--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OK;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}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End of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DeleteElem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()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250824" y="333375"/>
            <a:ext cx="5977359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Item Removal/Deletion from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b="1" dirty="0" smtClean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827088" y="3861221"/>
            <a:ext cx="6911975" cy="1223963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7200" y="6034405"/>
            <a:ext cx="8715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某些算法设计方案中，当</a:t>
            </a:r>
            <a:r>
              <a:rPr lang="en-US" altLang="zh-CN" sz="2400" b="1">
                <a:solidFill>
                  <a:srgbClr val="FFFF00"/>
                </a:solidFill>
              </a:rPr>
              <a:t>length&lt;size-increment</a:t>
            </a:r>
            <a:r>
              <a:rPr lang="zh-CN" altLang="en-US" sz="2400" b="1">
                <a:solidFill>
                  <a:srgbClr val="FFFF00"/>
                </a:solidFill>
              </a:rPr>
              <a:t>时，会重新申请一个较小的内存空间，以释放多余内存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endParaRPr lang="en-US" altLang="zh-CN"/>
          </a:p>
          <a:p>
            <a:fld id="{9B00A440-BDCF-4544-9538-6DE737ACDC76}" type="slidenum">
              <a:rPr lang="en-US" altLang="zh-CN"/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/>
              <a:t>Example: Set and its operations</a:t>
            </a:r>
            <a:endParaRPr lang="en-US" altLang="zh-CN" sz="4000"/>
          </a:p>
        </p:txBody>
      </p:sp>
      <p:sp>
        <p:nvSpPr>
          <p:cNvPr id="255034" name="Oval 58"/>
          <p:cNvSpPr>
            <a:spLocks noChangeArrowheads="1"/>
          </p:cNvSpPr>
          <p:nvPr/>
        </p:nvSpPr>
        <p:spPr bwMode="auto">
          <a:xfrm>
            <a:off x="1292225" y="1892935"/>
            <a:ext cx="2736850" cy="201612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/>
            <a:endParaRPr lang="zh-CN" altLang="zh-CN"/>
          </a:p>
        </p:txBody>
      </p:sp>
      <p:sp>
        <p:nvSpPr>
          <p:cNvPr id="255035" name="Oval 59"/>
          <p:cNvSpPr>
            <a:spLocks noChangeArrowheads="1"/>
          </p:cNvSpPr>
          <p:nvPr/>
        </p:nvSpPr>
        <p:spPr bwMode="auto">
          <a:xfrm>
            <a:off x="5035550" y="1894076"/>
            <a:ext cx="2089150" cy="201612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endParaRPr lang="zh-CN" altLang="en-US"/>
          </a:p>
        </p:txBody>
      </p:sp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1976438" y="247078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38" name="Text Box 62"/>
          <p:cNvSpPr txBox="1">
            <a:spLocks noChangeArrowheads="1"/>
          </p:cNvSpPr>
          <p:nvPr/>
        </p:nvSpPr>
        <p:spPr bwMode="auto">
          <a:xfrm>
            <a:off x="2625725" y="23263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2336800" y="304704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3057525" y="2974023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5322888" y="268668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5972175" y="254222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5683250" y="3262948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6403975" y="31899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030" y="4110355"/>
            <a:ext cx="17938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dirty="0" err="1">
                <a:latin typeface="Times New Roman" panose="02020603050405020304" pitchFamily="18" charset="0"/>
                <a:sym typeface="+mn-ea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  <a:sym typeface="+mn-ea"/>
              </a:rPr>
              <a:t> *la</a:t>
            </a:r>
            <a:endParaRPr kumimoji="1" lang="en-US" altLang="zh-CN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360" y="4110355"/>
            <a:ext cx="18135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dirty="0" err="1">
                <a:latin typeface="Times New Roman" panose="02020603050405020304" pitchFamily="18" charset="0"/>
                <a:sym typeface="+mn-ea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  <a:sym typeface="+mn-ea"/>
              </a:rPr>
              <a:t> *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sym typeface="+mn-ea"/>
              </a:rPr>
              <a:t>lb</a:t>
            </a:r>
            <a:endParaRPr lang="zh-CN" altLang="en-US" sz="2800"/>
          </a:p>
        </p:txBody>
      </p:sp>
      <p:sp>
        <p:nvSpPr>
          <p:cNvPr id="15" name="矩形 14"/>
          <p:cNvSpPr/>
          <p:nvPr/>
        </p:nvSpPr>
        <p:spPr>
          <a:xfrm>
            <a:off x="1485265" y="5014595"/>
            <a:ext cx="40830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769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1775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4205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0393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2820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372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0230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...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811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4625" y="4974590"/>
            <a:ext cx="342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i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790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4415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977130" y="5014595"/>
            <a:ext cx="40830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956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93640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86070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9579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4685" y="4974590"/>
            <a:ext cx="433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m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8558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2095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...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8998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06490" y="4974590"/>
            <a:ext cx="342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i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7977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96280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9273A4A-9A30-4A7D-90BB-B8E37F5C6FD6}" type="slidenum">
              <a:rPr lang="en-US" altLang="zh-CN"/>
            </a:fld>
            <a:endParaRPr lang="en-US" altLang="zh-CN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468313" y="1266825"/>
            <a:ext cx="8064500" cy="5257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34" name="Oval 58"/>
          <p:cNvSpPr>
            <a:spLocks noChangeArrowheads="1"/>
          </p:cNvSpPr>
          <p:nvPr/>
        </p:nvSpPr>
        <p:spPr bwMode="auto">
          <a:xfrm>
            <a:off x="1908175" y="1555750"/>
            <a:ext cx="2736850" cy="201612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5035" name="Oval 59"/>
          <p:cNvSpPr>
            <a:spLocks noChangeArrowheads="1"/>
          </p:cNvSpPr>
          <p:nvPr/>
        </p:nvSpPr>
        <p:spPr bwMode="auto">
          <a:xfrm>
            <a:off x="5651500" y="1556891"/>
            <a:ext cx="2089150" cy="201612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36" name="Text Box 60"/>
          <p:cNvSpPr txBox="1">
            <a:spLocks noChangeArrowheads="1"/>
          </p:cNvSpPr>
          <p:nvPr/>
        </p:nvSpPr>
        <p:spPr bwMode="auto">
          <a:xfrm>
            <a:off x="2339975" y="4275138"/>
            <a:ext cx="17526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…,a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…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2592388" y="2133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38" name="Text Box 62"/>
          <p:cNvSpPr txBox="1">
            <a:spLocks noChangeArrowheads="1"/>
          </p:cNvSpPr>
          <p:nvPr/>
        </p:nvSpPr>
        <p:spPr bwMode="auto">
          <a:xfrm>
            <a:off x="3241675" y="19891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2952750" y="27098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3673475" y="263683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5938838" y="23495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6588125" y="2205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6299200" y="2925763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7019925" y="28527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5" name="Text Box 69"/>
          <p:cNvSpPr txBox="1">
            <a:spLocks noChangeArrowheads="1"/>
          </p:cNvSpPr>
          <p:nvPr/>
        </p:nvSpPr>
        <p:spPr bwMode="auto">
          <a:xfrm>
            <a:off x="5830888" y="4287838"/>
            <a:ext cx="1903412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…, 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… 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5046" name="AutoShape 70"/>
          <p:cNvSpPr>
            <a:spLocks noChangeArrowheads="1"/>
          </p:cNvSpPr>
          <p:nvPr/>
        </p:nvSpPr>
        <p:spPr bwMode="auto">
          <a:xfrm>
            <a:off x="3060700" y="3716338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5047" name="AutoShape 71"/>
          <p:cNvSpPr>
            <a:spLocks noChangeArrowheads="1"/>
          </p:cNvSpPr>
          <p:nvPr/>
        </p:nvSpPr>
        <p:spPr bwMode="auto">
          <a:xfrm>
            <a:off x="6516688" y="3716338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5048" name="Text Box 72"/>
          <p:cNvSpPr txBox="1">
            <a:spLocks noChangeArrowheads="1"/>
          </p:cNvSpPr>
          <p:nvPr/>
        </p:nvSpPr>
        <p:spPr bwMode="auto">
          <a:xfrm>
            <a:off x="4211638" y="5257800"/>
            <a:ext cx="344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55049" name="AutoShape 73"/>
          <p:cNvSpPr>
            <a:spLocks noChangeArrowheads="1"/>
          </p:cNvSpPr>
          <p:nvPr/>
        </p:nvSpPr>
        <p:spPr bwMode="auto">
          <a:xfrm>
            <a:off x="2543175" y="5084763"/>
            <a:ext cx="1368425" cy="719137"/>
          </a:xfrm>
          <a:prstGeom prst="flowChartDecision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55050" name="Object 74"/>
          <p:cNvGraphicFramePr>
            <a:graphicFrameLocks noChangeAspect="1"/>
          </p:cNvGraphicFramePr>
          <p:nvPr/>
        </p:nvGraphicFramePr>
        <p:xfrm>
          <a:off x="2916238" y="5229225"/>
          <a:ext cx="6715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17" name="Equation" r:id="rId1" imgW="406400" imgH="228600" progId="Equation.DSMT4">
                  <p:embed/>
                </p:oleObj>
              </mc:Choice>
              <mc:Fallback>
                <p:oleObj name="Equation" r:id="rId1" imgW="406400" imgH="228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6715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5051" name="AutoShape 75"/>
          <p:cNvCxnSpPr>
            <a:cxnSpLocks noChangeShapeType="1"/>
            <a:stCxn id="255049" idx="2"/>
            <a:endCxn id="255045" idx="2"/>
          </p:cNvCxnSpPr>
          <p:nvPr/>
        </p:nvCxnSpPr>
        <p:spPr bwMode="auto">
          <a:xfrm rot="5400000" flipH="1" flipV="1">
            <a:off x="4437063" y="3457575"/>
            <a:ext cx="1136650" cy="3556000"/>
          </a:xfrm>
          <a:prstGeom prst="bentConnector3">
            <a:avLst>
              <a:gd name="adj1" fmla="val -20111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2968625" y="58245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Y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255053" name="AutoShape 77"/>
          <p:cNvCxnSpPr>
            <a:cxnSpLocks noChangeShapeType="1"/>
            <a:stCxn id="255049" idx="0"/>
            <a:endCxn id="255036" idx="2"/>
          </p:cNvCxnSpPr>
          <p:nvPr/>
        </p:nvCxnSpPr>
        <p:spPr bwMode="auto">
          <a:xfrm flipH="1" flipV="1">
            <a:off x="3216275" y="4654550"/>
            <a:ext cx="11113" cy="430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54" name="Text Box 78"/>
          <p:cNvSpPr txBox="1">
            <a:spLocks noChangeArrowheads="1"/>
          </p:cNvSpPr>
          <p:nvPr/>
        </p:nvSpPr>
        <p:spPr bwMode="auto">
          <a:xfrm>
            <a:off x="2843213" y="4724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5055" name="Text Box 79"/>
          <p:cNvSpPr txBox="1">
            <a:spLocks noChangeArrowheads="1"/>
          </p:cNvSpPr>
          <p:nvPr/>
        </p:nvSpPr>
        <p:spPr bwMode="auto">
          <a:xfrm>
            <a:off x="3400425" y="4672013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Insert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3687763" y="5661025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another item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5219700" y="47244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 item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255058" name="AutoShape 82"/>
          <p:cNvCxnSpPr>
            <a:cxnSpLocks noChangeShapeType="1"/>
            <a:stCxn id="255045" idx="1"/>
            <a:endCxn id="255048" idx="3"/>
          </p:cNvCxnSpPr>
          <p:nvPr/>
        </p:nvCxnSpPr>
        <p:spPr bwMode="auto">
          <a:xfrm rot="10800000" flipV="1">
            <a:off x="4556125" y="4478338"/>
            <a:ext cx="1274763" cy="96361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059" name="AutoShape 83"/>
          <p:cNvCxnSpPr>
            <a:cxnSpLocks noChangeShapeType="1"/>
            <a:stCxn id="255048" idx="1"/>
            <a:endCxn id="255049" idx="3"/>
          </p:cNvCxnSpPr>
          <p:nvPr/>
        </p:nvCxnSpPr>
        <p:spPr bwMode="auto">
          <a:xfrm flipH="1">
            <a:off x="3911600" y="5441950"/>
            <a:ext cx="30003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2" name="Text Box 86"/>
          <p:cNvSpPr txBox="1">
            <a:spLocks noChangeArrowheads="1"/>
          </p:cNvSpPr>
          <p:nvPr/>
        </p:nvSpPr>
        <p:spPr bwMode="auto">
          <a:xfrm>
            <a:off x="250825" y="338138"/>
            <a:ext cx="2770505" cy="52197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Idea: </a:t>
            </a:r>
            <a:r>
              <a:rPr kumimoji="1" lang="en-US" altLang="zh-CN" sz="2800" b="1" dirty="0" smtClean="0">
                <a:solidFill>
                  <a:srgbClr val="FFFF00"/>
                </a:solidFill>
                <a:ea typeface="幼圆" panose="02010509060101010101" pitchFamily="49" charset="-122"/>
              </a:rPr>
              <a:t>Set Union</a:t>
            </a:r>
            <a:endParaRPr kumimoji="1" lang="en-US" altLang="zh-CN" sz="28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pic>
        <p:nvPicPr>
          <p:cNvPr id="255061" name="Picture 85" descr="Click To Download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724400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36" grpId="0" animBg="1"/>
      <p:bldP spid="255045" grpId="0" animBg="1"/>
      <p:bldP spid="255046" grpId="0" animBg="1"/>
      <p:bldP spid="255047" grpId="0" animBg="1"/>
      <p:bldP spid="255048" grpId="0" animBg="1"/>
      <p:bldP spid="255049" grpId="0" animBg="1"/>
      <p:bldP spid="255052" grpId="0" animBg="1"/>
      <p:bldP spid="255054" grpId="0" animBg="1"/>
      <p:bldP spid="255055" grpId="0" animBg="1"/>
      <p:bldP spid="255056" grpId="0" animBg="1"/>
      <p:bldP spid="2550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4D23156-C37D-4F10-98FC-CE0FDDC5C6B9}" type="slidenum">
              <a:rPr lang="en-US" altLang="zh-CN"/>
            </a:fld>
            <a:endParaRPr lang="en-US" altLang="zh-CN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199" y="1265238"/>
            <a:ext cx="8424000" cy="5043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void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Union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*la,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lb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) 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m, n, i, k;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float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x;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n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la-&gt;length;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m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for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i = 1; i &lt;= m; i++ ) {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x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i);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Get the item with index i from Set </a:t>
            </a:r>
            <a:r>
              <a:rPr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lb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k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locate_seq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(la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x); 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Find x in Set la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if (k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== -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1)    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if not found, insert </a:t>
            </a:r>
            <a:r>
              <a:rPr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into la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{ 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(la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x, n+1);  n++; 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}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}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859338" y="5876925"/>
            <a:ext cx="399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How about time complexity?</a:t>
            </a:r>
            <a:endParaRPr lang="en-US" altLang="zh-CN" sz="2400"/>
          </a:p>
        </p:txBody>
      </p:sp>
      <p:sp>
        <p:nvSpPr>
          <p:cNvPr id="7" name="Text Box 86"/>
          <p:cNvSpPr txBox="1">
            <a:spLocks noChangeArrowheads="1"/>
          </p:cNvSpPr>
          <p:nvPr/>
        </p:nvSpPr>
        <p:spPr bwMode="auto">
          <a:xfrm>
            <a:off x="250825" y="338138"/>
            <a:ext cx="4737194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Implementation: Set Union</a:t>
            </a:r>
            <a:endParaRPr kumimoji="1" lang="en-US" altLang="zh-CN" sz="28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673DD5D-E683-4F93-BB77-B0EC448A3EAE}" type="slidenum">
              <a:rPr lang="en-US" altLang="zh-CN"/>
            </a:fld>
            <a:endParaRPr lang="en-US" altLang="zh-CN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658495" y="1268730"/>
            <a:ext cx="7777163" cy="5257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0" name="Oval 30"/>
          <p:cNvSpPr>
            <a:spLocks noChangeArrowheads="1"/>
          </p:cNvSpPr>
          <p:nvPr/>
        </p:nvSpPr>
        <p:spPr bwMode="auto">
          <a:xfrm>
            <a:off x="1619250" y="1773238"/>
            <a:ext cx="2736850" cy="201612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6031" name="Oval 31"/>
          <p:cNvSpPr>
            <a:spLocks noChangeArrowheads="1"/>
          </p:cNvSpPr>
          <p:nvPr/>
        </p:nvSpPr>
        <p:spPr bwMode="auto">
          <a:xfrm>
            <a:off x="5362575" y="1846263"/>
            <a:ext cx="2089150" cy="201612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2" name="Text Box 32"/>
          <p:cNvSpPr txBox="1">
            <a:spLocks noChangeArrowheads="1"/>
          </p:cNvSpPr>
          <p:nvPr/>
        </p:nvSpPr>
        <p:spPr bwMode="auto">
          <a:xfrm>
            <a:off x="5649913" y="23510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3" name="Text Box 33"/>
          <p:cNvSpPr txBox="1">
            <a:spLocks noChangeArrowheads="1"/>
          </p:cNvSpPr>
          <p:nvPr/>
        </p:nvSpPr>
        <p:spPr bwMode="auto">
          <a:xfrm>
            <a:off x="6299200" y="22066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4" name="Text Box 34"/>
          <p:cNvSpPr txBox="1">
            <a:spLocks noChangeArrowheads="1"/>
          </p:cNvSpPr>
          <p:nvPr/>
        </p:nvSpPr>
        <p:spPr bwMode="auto">
          <a:xfrm>
            <a:off x="6010275" y="29273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5" name="Text Box 35"/>
          <p:cNvSpPr txBox="1">
            <a:spLocks noChangeArrowheads="1"/>
          </p:cNvSpPr>
          <p:nvPr/>
        </p:nvSpPr>
        <p:spPr bwMode="auto">
          <a:xfrm>
            <a:off x="6731000" y="285432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6" name="Text Box 36"/>
          <p:cNvSpPr txBox="1">
            <a:spLocks noChangeArrowheads="1"/>
          </p:cNvSpPr>
          <p:nvPr/>
        </p:nvSpPr>
        <p:spPr bwMode="auto">
          <a:xfrm>
            <a:off x="2265363" y="235108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7" name="Text Box 37"/>
          <p:cNvSpPr txBox="1">
            <a:spLocks noChangeArrowheads="1"/>
          </p:cNvSpPr>
          <p:nvPr/>
        </p:nvSpPr>
        <p:spPr bwMode="auto">
          <a:xfrm>
            <a:off x="2914650" y="22066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8" name="Text Box 38"/>
          <p:cNvSpPr txBox="1">
            <a:spLocks noChangeArrowheads="1"/>
          </p:cNvSpPr>
          <p:nvPr/>
        </p:nvSpPr>
        <p:spPr bwMode="auto">
          <a:xfrm>
            <a:off x="2625725" y="2927350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9" name="Text Box 39"/>
          <p:cNvSpPr txBox="1">
            <a:spLocks noChangeArrowheads="1"/>
          </p:cNvSpPr>
          <p:nvPr/>
        </p:nvSpPr>
        <p:spPr bwMode="auto">
          <a:xfrm>
            <a:off x="3346450" y="28543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0" name="Text Box 40"/>
          <p:cNvSpPr txBox="1">
            <a:spLocks noChangeArrowheads="1"/>
          </p:cNvSpPr>
          <p:nvPr/>
        </p:nvSpPr>
        <p:spPr bwMode="auto">
          <a:xfrm>
            <a:off x="5541963" y="4503738"/>
            <a:ext cx="18923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a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…,a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… a</a:t>
            </a:r>
            <a:r>
              <a:rPr lang="en-US" altLang="zh-CN" baseline="-25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1" name="AutoShape 41"/>
          <p:cNvSpPr>
            <a:spLocks noChangeArrowheads="1"/>
          </p:cNvSpPr>
          <p:nvPr/>
        </p:nvSpPr>
        <p:spPr bwMode="auto">
          <a:xfrm>
            <a:off x="6227763" y="3933825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5583238" y="5475288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256043" name="AutoShape 43"/>
          <p:cNvSpPr>
            <a:spLocks noChangeArrowheads="1"/>
          </p:cNvSpPr>
          <p:nvPr/>
        </p:nvSpPr>
        <p:spPr bwMode="auto">
          <a:xfrm>
            <a:off x="3883025" y="5302250"/>
            <a:ext cx="1368425" cy="719138"/>
          </a:xfrm>
          <a:prstGeom prst="flowChartDecision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56044" name="Object 44"/>
          <p:cNvGraphicFramePr>
            <a:graphicFrameLocks noChangeAspect="1"/>
          </p:cNvGraphicFramePr>
          <p:nvPr/>
        </p:nvGraphicFramePr>
        <p:xfrm>
          <a:off x="4211638" y="5446713"/>
          <a:ext cx="6715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9" name="Equation" r:id="rId1" imgW="406400" imgH="228600" progId="Equation.DSMT4">
                  <p:embed/>
                </p:oleObj>
              </mc:Choice>
              <mc:Fallback>
                <p:oleObj name="Equation" r:id="rId1" imgW="40640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446713"/>
                        <a:ext cx="6715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45" name="AutoShape 45"/>
          <p:cNvCxnSpPr>
            <a:cxnSpLocks noChangeShapeType="1"/>
            <a:stCxn id="256043" idx="2"/>
            <a:endCxn id="256040" idx="3"/>
          </p:cNvCxnSpPr>
          <p:nvPr/>
        </p:nvCxnSpPr>
        <p:spPr bwMode="auto">
          <a:xfrm rot="5400000" flipH="1" flipV="1">
            <a:off x="5337176" y="3924300"/>
            <a:ext cx="1327150" cy="2867025"/>
          </a:xfrm>
          <a:prstGeom prst="bentConnector4">
            <a:avLst>
              <a:gd name="adj1" fmla="val -17227"/>
              <a:gd name="adj2" fmla="val 107972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46" name="Text Box 46"/>
          <p:cNvSpPr txBox="1">
            <a:spLocks noChangeArrowheads="1"/>
          </p:cNvSpPr>
          <p:nvPr/>
        </p:nvSpPr>
        <p:spPr bwMode="auto">
          <a:xfrm>
            <a:off x="4140200" y="48831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7" name="Text Box 47"/>
          <p:cNvSpPr txBox="1">
            <a:spLocks noChangeArrowheads="1"/>
          </p:cNvSpPr>
          <p:nvPr/>
        </p:nvSpPr>
        <p:spPr bwMode="auto">
          <a:xfrm>
            <a:off x="4140200" y="594264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Y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8" name="Text Box 48"/>
          <p:cNvSpPr txBox="1">
            <a:spLocks noChangeArrowheads="1"/>
          </p:cNvSpPr>
          <p:nvPr/>
        </p:nvSpPr>
        <p:spPr bwMode="auto">
          <a:xfrm>
            <a:off x="5075238" y="5878513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another item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9" name="Text Box 49"/>
          <p:cNvSpPr txBox="1">
            <a:spLocks noChangeArrowheads="1"/>
          </p:cNvSpPr>
          <p:nvPr/>
        </p:nvSpPr>
        <p:spPr bwMode="auto">
          <a:xfrm>
            <a:off x="4930775" y="49418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 item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256050" name="AutoShape 50"/>
          <p:cNvCxnSpPr>
            <a:cxnSpLocks noChangeShapeType="1"/>
            <a:stCxn id="256040" idx="2"/>
            <a:endCxn id="256042" idx="3"/>
          </p:cNvCxnSpPr>
          <p:nvPr/>
        </p:nvCxnSpPr>
        <p:spPr bwMode="auto">
          <a:xfrm rot="5400000">
            <a:off x="5819775" y="4991100"/>
            <a:ext cx="776288" cy="5603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51" name="AutoShape 51"/>
          <p:cNvCxnSpPr>
            <a:cxnSpLocks noChangeShapeType="1"/>
            <a:stCxn id="256042" idx="1"/>
            <a:endCxn id="256043" idx="3"/>
          </p:cNvCxnSpPr>
          <p:nvPr/>
        </p:nvCxnSpPr>
        <p:spPr bwMode="auto">
          <a:xfrm flipH="1">
            <a:off x="5251450" y="5659438"/>
            <a:ext cx="3317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52" name="AutoShape 52"/>
          <p:cNvCxnSpPr>
            <a:cxnSpLocks noChangeShapeType="1"/>
            <a:stCxn id="256043" idx="0"/>
            <a:endCxn id="256040" idx="1"/>
          </p:cNvCxnSpPr>
          <p:nvPr/>
        </p:nvCxnSpPr>
        <p:spPr bwMode="auto">
          <a:xfrm rot="16200000">
            <a:off x="4750595" y="4510881"/>
            <a:ext cx="608012" cy="97472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53" name="Text Box 53"/>
          <p:cNvSpPr txBox="1">
            <a:spLocks noChangeArrowheads="1"/>
          </p:cNvSpPr>
          <p:nvPr/>
        </p:nvSpPr>
        <p:spPr bwMode="auto">
          <a:xfrm>
            <a:off x="3706813" y="4294188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Remove from A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54" name="Text Box 54"/>
          <p:cNvSpPr txBox="1">
            <a:spLocks noChangeArrowheads="1"/>
          </p:cNvSpPr>
          <p:nvPr/>
        </p:nvSpPr>
        <p:spPr bwMode="auto">
          <a:xfrm>
            <a:off x="250825" y="333375"/>
            <a:ext cx="3777615" cy="52197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Idea: </a:t>
            </a:r>
            <a:r>
              <a:rPr kumimoji="1" lang="en-US" altLang="zh-CN" sz="2800" b="1" dirty="0" smtClean="0">
                <a:solidFill>
                  <a:srgbClr val="FFFF00"/>
                </a:solidFill>
                <a:ea typeface="幼圆" panose="02010509060101010101" pitchFamily="49" charset="-122"/>
              </a:rPr>
              <a:t>Set Intersection</a:t>
            </a:r>
            <a:endParaRPr kumimoji="1" lang="en-US" altLang="zh-CN" sz="28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pic>
        <p:nvPicPr>
          <p:cNvPr id="255061" name="Picture 85" descr="Click To Download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178" y="472630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0" grpId="0" animBg="1"/>
      <p:bldP spid="256041" grpId="0" animBg="1"/>
      <p:bldP spid="256042" grpId="0" animBg="1"/>
      <p:bldP spid="256043" grpId="0" animBg="1"/>
      <p:bldP spid="256046" grpId="0" animBg="1"/>
      <p:bldP spid="256047" grpId="0" animBg="1"/>
      <p:bldP spid="256048" grpId="0" animBg="1"/>
      <p:bldP spid="256049" grpId="0" animBg="1"/>
      <p:bldP spid="2560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D585433-7880-4BDA-BFC4-D169C90CA294}" type="slidenum">
              <a:rPr lang="en-US" altLang="zh-CN"/>
            </a:fld>
            <a:endParaRPr lang="en-US" altLang="zh-CN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424000" cy="518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void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Intersection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*la,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lb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) 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m, n, i, k;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n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la-&gt;length;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m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=0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while (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&lt; n) {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x =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(la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);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Get the item with index i from Set </a:t>
            </a:r>
            <a:r>
              <a:rPr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la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k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locate_seq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x);  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Find x in Set la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if (k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== -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1)    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   </a:t>
            </a:r>
            <a:r>
              <a:rPr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if not found, delete  x from la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{ 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     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delete_seq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(la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); 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n--; 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}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       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    else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             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++;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}</a:t>
            </a:r>
            <a:endParaRPr kumimoji="1" lang="en-US" altLang="zh-CN" sz="2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859338" y="5876925"/>
            <a:ext cx="399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How about time complexity?</a:t>
            </a:r>
            <a:endParaRPr lang="en-US" altLang="zh-CN" sz="2400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250825" y="333375"/>
            <a:ext cx="5758308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Implementation: Set Intersection</a:t>
            </a:r>
            <a:endParaRPr kumimoji="1" lang="en-US" altLang="zh-CN" sz="2800" b="1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19BC1CE-A4FB-4A09-ACE2-7E2D07B1821E}" type="slidenum">
              <a:rPr lang="en-US" altLang="zh-CN"/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 smtClean="0"/>
              <a:t>Example:Merging two sorted </a:t>
            </a:r>
            <a:r>
              <a:rPr lang="en-US" altLang="zh-CN" sz="4000" b="0" dirty="0"/>
              <a:t>lists</a:t>
            </a:r>
            <a:endParaRPr lang="en-US" altLang="zh-CN" sz="4000" b="0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"/>
          </a:xfrm>
        </p:spPr>
        <p:txBody>
          <a:bodyPr/>
          <a:lstStyle/>
          <a:p>
            <a:r>
              <a:rPr lang="en-US" altLang="zh-CN" sz="2800"/>
              <a:t>Merge two sorted lists into a new list.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322898" y="2335848"/>
            <a:ext cx="8497887" cy="3671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1541780" y="2897823"/>
            <a:ext cx="2808288" cy="519112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LA= (3, 5, 8, 11)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1541780" y="3599498"/>
            <a:ext cx="4321175" cy="519112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LB= (2, 6, 8, 9, 11, 15, 20)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541780" y="4640898"/>
            <a:ext cx="6553200" cy="52197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LC= (</a:t>
            </a:r>
            <a:r>
              <a:rPr lang="en-US" altLang="zh-CN" sz="2800" b="1">
                <a:solidFill>
                  <a:srgbClr val="FFFF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,   ,   ,  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,   , </a:t>
            </a:r>
            <a:r>
              <a:rPr lang="en-US" altLang="zh-CN" sz="2800" b="1">
                <a:solidFill>
                  <a:srgbClr val="FFFF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,    , </a:t>
            </a: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257044" name="Rectangle 20"/>
          <p:cNvSpPr>
            <a:spLocks noChangeArrowheads="1"/>
          </p:cNvSpPr>
          <p:nvPr/>
        </p:nvSpPr>
        <p:spPr bwMode="auto">
          <a:xfrm>
            <a:off x="605155" y="3272473"/>
            <a:ext cx="863600" cy="288925"/>
          </a:xfrm>
          <a:prstGeom prst="rect">
            <a:avLst/>
          </a:prstGeom>
          <a:solidFill>
            <a:srgbClr val="BBE0E3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5" name="AutoShape 21"/>
          <p:cNvSpPr>
            <a:spLocks noChangeArrowheads="1"/>
          </p:cNvSpPr>
          <p:nvPr/>
        </p:nvSpPr>
        <p:spPr bwMode="auto">
          <a:xfrm rot="5400000">
            <a:off x="101918" y="4064635"/>
            <a:ext cx="1871662" cy="865188"/>
          </a:xfrm>
          <a:custGeom>
            <a:avLst/>
            <a:gdLst>
              <a:gd name="G0" fmla="+- 8657 0 0"/>
              <a:gd name="G1" fmla="+- 16360 0 0"/>
              <a:gd name="G2" fmla="+- 8657 0 0"/>
              <a:gd name="G3" fmla="*/ 8657 1 2"/>
              <a:gd name="G4" fmla="+- G3 10800 0"/>
              <a:gd name="G5" fmla="+- 21600 8657 16360"/>
              <a:gd name="G6" fmla="+- 16360 8657 0"/>
              <a:gd name="G7" fmla="*/ G6 1 2"/>
              <a:gd name="G8" fmla="*/ 1636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360 1 2"/>
              <a:gd name="G15" fmla="+- G5 0 G4"/>
              <a:gd name="G16" fmla="+- G0 0 G4"/>
              <a:gd name="G17" fmla="*/ G2 G15 G16"/>
              <a:gd name="T0" fmla="*/ 15129 w 21600"/>
              <a:gd name="T1" fmla="*/ 0 h 21600"/>
              <a:gd name="T2" fmla="*/ 8657 w 21600"/>
              <a:gd name="T3" fmla="*/ 8657 h 21600"/>
              <a:gd name="T4" fmla="*/ 0 w 21600"/>
              <a:gd name="T5" fmla="*/ 19975 h 21600"/>
              <a:gd name="T6" fmla="*/ 8180 w 21600"/>
              <a:gd name="T7" fmla="*/ 21600 h 21600"/>
              <a:gd name="T8" fmla="*/ 16360 w 21600"/>
              <a:gd name="T9" fmla="*/ 16516 h 21600"/>
              <a:gd name="T10" fmla="*/ 21600 w 21600"/>
              <a:gd name="T11" fmla="*/ 86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129" y="0"/>
                </a:moveTo>
                <a:lnTo>
                  <a:pt x="8657" y="8657"/>
                </a:lnTo>
                <a:lnTo>
                  <a:pt x="13897" y="8657"/>
                </a:lnTo>
                <a:lnTo>
                  <a:pt x="13897" y="18348"/>
                </a:lnTo>
                <a:lnTo>
                  <a:pt x="0" y="18348"/>
                </a:lnTo>
                <a:lnTo>
                  <a:pt x="0" y="21600"/>
                </a:lnTo>
                <a:lnTo>
                  <a:pt x="16360" y="21600"/>
                </a:lnTo>
                <a:lnTo>
                  <a:pt x="16360" y="8657"/>
                </a:lnTo>
                <a:lnTo>
                  <a:pt x="21600" y="8657"/>
                </a:lnTo>
                <a:close/>
              </a:path>
            </a:pathLst>
          </a:custGeom>
          <a:solidFill>
            <a:srgbClr val="BBE0E3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zh-CN" altLang="zh-CN"/>
          </a:p>
        </p:txBody>
      </p: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549593" y="5425123"/>
            <a:ext cx="849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Merge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2459355" y="231362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459355" y="427418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j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2467293" y="542671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 flipV="1">
            <a:off x="2632393" y="5145723"/>
            <a:ext cx="0" cy="287337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 flipV="1">
            <a:off x="2594293" y="4137660"/>
            <a:ext cx="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>
            <a:off x="2580005" y="2680335"/>
            <a:ext cx="0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5" name="Rectangle 31"/>
          <p:cNvSpPr>
            <a:spLocks noChangeArrowheads="1"/>
          </p:cNvSpPr>
          <p:nvPr/>
        </p:nvSpPr>
        <p:spPr bwMode="auto">
          <a:xfrm>
            <a:off x="6799580" y="2335848"/>
            <a:ext cx="2016125" cy="19446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7054" name="Picture 30" descr="Click To Download"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15480" y="240728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542415" y="5792153"/>
            <a:ext cx="6553200" cy="519112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LC= (</a:t>
            </a:r>
            <a:r>
              <a:rPr lang="en-US" altLang="zh-CN" sz="2800" b="1">
                <a:solidFill>
                  <a:srgbClr val="FFFF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3, 5, </a:t>
            </a:r>
            <a:r>
              <a:rPr lang="en-US" altLang="zh-CN" sz="2800" b="1">
                <a:solidFill>
                  <a:srgbClr val="FFFF00"/>
                </a:solidFill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, 8, </a:t>
            </a:r>
            <a:r>
              <a:rPr lang="en-US" altLang="zh-CN" sz="2800" b="1">
                <a:solidFill>
                  <a:srgbClr val="FFFF00"/>
                </a:solidFill>
              </a:rPr>
              <a:t>8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9</a:t>
            </a:r>
            <a:r>
              <a:rPr lang="en-US" altLang="zh-CN" sz="2800" b="1">
                <a:solidFill>
                  <a:srgbClr val="000000"/>
                </a:solidFill>
              </a:rPr>
              <a:t>, 11, </a:t>
            </a:r>
            <a:r>
              <a:rPr lang="en-US" altLang="zh-CN" sz="2800" b="1">
                <a:solidFill>
                  <a:srgbClr val="FFFF00"/>
                </a:solidFill>
              </a:rPr>
              <a:t>11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15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20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57047" grpId="1" animBg="1"/>
      <p:bldP spid="257048" grpId="1" animBg="1"/>
      <p:bldP spid="25704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33A4B6F-DDFC-4093-8C23-7A347B6D8944}" type="slidenum">
              <a:rPr lang="en-US" altLang="zh-CN"/>
            </a:fld>
            <a:endParaRPr lang="en-US" altLang="zh-CN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250825" y="333375"/>
            <a:ext cx="6345238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Implementation: Sorted lists merging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2000" y="1044000"/>
            <a:ext cx="8424000" cy="518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void </a:t>
            </a:r>
            <a:r>
              <a:rPr kumimoji="1"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MergeSqList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*la,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lc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) 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i=0, j=0, k=0;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m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la-&gt;length; n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-&gt;length=0;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while ((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&lt;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m)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&amp;&amp;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(j&lt;n))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x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la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 ); 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Get an item x from la</a:t>
            </a:r>
            <a:endParaRPr lang="en-US" altLang="zh-CN" sz="20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y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j ); 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Get an item y from </a:t>
            </a:r>
            <a:r>
              <a:rPr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lb</a:t>
            </a:r>
            <a:endParaRPr lang="en-US" altLang="zh-CN" sz="20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if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(x&lt;=y) {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x,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k );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i++; k++;	 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Insert x into </a:t>
            </a:r>
            <a:r>
              <a:rPr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lc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}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else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y,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k );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j++; k++;	 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Insert y into </a:t>
            </a:r>
            <a:r>
              <a:rPr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lc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  }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}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while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(i&lt;m) {x =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la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 );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x,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k );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i++; k++;}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  while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(j&lt;n)  {y =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j );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y,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</a:rPr>
              <a:t>k );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j++; k++;}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755576" y="5301208"/>
            <a:ext cx="7560000" cy="684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755576" y="3128963"/>
            <a:ext cx="7560000" cy="1764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7" name="Text Box 33"/>
          <p:cNvSpPr txBox="1">
            <a:spLocks noChangeArrowheads="1"/>
          </p:cNvSpPr>
          <p:nvPr/>
        </p:nvSpPr>
        <p:spPr bwMode="auto">
          <a:xfrm>
            <a:off x="3886200" y="6021388"/>
            <a:ext cx="399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</a:rPr>
              <a:t>How about time complexity?</a:t>
            </a:r>
            <a:endParaRPr lang="en-US" altLang="zh-CN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9F487C0-20FE-46A1-BC48-8BBEAC6593BF}" type="slidenum">
              <a:rPr lang="en-US" altLang="zh-CN"/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" y="278130"/>
            <a:ext cx="8987155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ADT of Linear list </a:t>
            </a:r>
            <a:endParaRPr lang="en-US" altLang="zh-C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17106" y="1299979"/>
            <a:ext cx="27606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ADT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= {D,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R,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O}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8130" y="2194560"/>
            <a:ext cx="5988685" cy="3146425"/>
          </a:xfrm>
        </p:spPr>
        <p:txBody>
          <a:bodyPr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线性表中的逻辑结构</a:t>
            </a:r>
            <a:r>
              <a:rPr lang="en-US" altLang="zh-CN" sz="2400" b="1" dirty="0">
                <a:solidFill>
                  <a:srgbClr val="FFFF00"/>
                </a:solidFill>
              </a:rPr>
              <a:t>R</a:t>
            </a:r>
            <a:r>
              <a:rPr lang="zh-CN" altLang="en-US" sz="2400" b="1" dirty="0">
                <a:solidFill>
                  <a:srgbClr val="FFFF00"/>
                </a:solidFill>
              </a:rPr>
              <a:t>：</a:t>
            </a:r>
            <a:endParaRPr lang="zh-CN" altLang="en-US" sz="2400" dirty="0"/>
          </a:p>
          <a:p>
            <a:pPr marL="217170" indent="-289560" eaLnBrk="1" latinLnBrk="0" hangingPunct="1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650380167"/>
                  <wpsdc:marlchars xmlns:wpsdc="http://www.wps.cn/officeDocument/2017/drawingmlCustomData" val="95" checksum="3534689470"/>
                </a:ext>
              </a:extLst>
            </a:pPr>
            <a:r>
              <a:rPr sz="2400" dirty="0"/>
              <a:t>存在唯一被称为“第一个”的数据元素</a:t>
            </a:r>
            <a:endParaRPr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数存在唯一被称为“最后一个”的数据元素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除第一个之外，集合中的每个数据元素均只有一个前驱 (predecessor)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除最后一个之外，集合中的每个数据元素均只有一个后继 (successor)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2063115"/>
            <a:ext cx="2705100" cy="31813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172210" y="547560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80590" y="547560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53105" y="547560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69105" y="547624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6"/>
            <a:endCxn id="3" idx="2"/>
          </p:cNvCxnSpPr>
          <p:nvPr/>
        </p:nvCxnSpPr>
        <p:spPr>
          <a:xfrm>
            <a:off x="1532255" y="5655945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6"/>
            <a:endCxn id="6" idx="2"/>
          </p:cNvCxnSpPr>
          <p:nvPr/>
        </p:nvCxnSpPr>
        <p:spPr>
          <a:xfrm>
            <a:off x="2540635" y="5655945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3613150" y="5655945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1155700" y="546735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4080" y="546735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37230" y="546735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53230" y="546735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Assignment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- </a:t>
            </a:r>
            <a:r>
              <a:rPr lang="zh-CN" altLang="en-US" b="0" dirty="0" smtClean="0"/>
              <a:t>第一组</a:t>
            </a:r>
            <a:endParaRPr lang="zh-CN" altLang="en-US" b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zh-CN" altLang="zh-CN" sz="2400" dirty="0"/>
              <a:t>已知</a:t>
            </a:r>
            <a:r>
              <a:rPr lang="zh-CN" altLang="zh-CN" sz="2400" b="1" dirty="0">
                <a:solidFill>
                  <a:srgbClr val="FFFF00"/>
                </a:solidFill>
              </a:rPr>
              <a:t>顺序表</a:t>
            </a:r>
            <a:r>
              <a:rPr lang="en-US" altLang="zh-CN" sz="2400" dirty="0"/>
              <a:t>L</a:t>
            </a:r>
            <a:r>
              <a:rPr lang="zh-CN" altLang="zh-CN" sz="2400" b="1" dirty="0">
                <a:solidFill>
                  <a:srgbClr val="FFFF00"/>
                </a:solidFill>
              </a:rPr>
              <a:t>递增</a:t>
            </a:r>
            <a:r>
              <a:rPr lang="zh-CN" altLang="zh-CN" sz="2400" dirty="0"/>
              <a:t>有序，编写程序，将</a:t>
            </a:r>
            <a:r>
              <a:rPr lang="en-US" altLang="zh-CN" sz="2400" dirty="0"/>
              <a:t>X</a:t>
            </a:r>
            <a:r>
              <a:rPr lang="zh-CN" altLang="zh-CN" sz="2400" dirty="0"/>
              <a:t>插入</a:t>
            </a:r>
            <a:r>
              <a:rPr lang="zh-CN" altLang="zh-CN" sz="2400" dirty="0" smtClean="0"/>
              <a:t>到</a:t>
            </a:r>
            <a:r>
              <a:rPr lang="zh-CN" altLang="en-US" sz="2400" dirty="0" smtClean="0"/>
              <a:t>顺序表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适当位置上，以</a:t>
            </a:r>
            <a:r>
              <a:rPr lang="zh-CN" altLang="zh-CN" sz="2400" b="1" dirty="0" smtClean="0">
                <a:solidFill>
                  <a:srgbClr val="FFFF00"/>
                </a:solidFill>
              </a:rPr>
              <a:t>保持</a:t>
            </a:r>
            <a:r>
              <a:rPr lang="zh-CN" altLang="en-US" sz="2400" b="1" dirty="0">
                <a:solidFill>
                  <a:srgbClr val="FFFF00"/>
                </a:solidFill>
              </a:rPr>
              <a:t>该</a:t>
            </a:r>
            <a:r>
              <a:rPr lang="zh-CN" altLang="zh-CN" sz="2400" b="1" dirty="0" smtClean="0">
                <a:solidFill>
                  <a:srgbClr val="FFFF00"/>
                </a:solidFill>
              </a:rPr>
              <a:t>表</a:t>
            </a:r>
            <a:r>
              <a:rPr lang="zh-CN" altLang="zh-CN" sz="2400" b="1" dirty="0">
                <a:solidFill>
                  <a:srgbClr val="FFFF00"/>
                </a:solidFill>
              </a:rPr>
              <a:t>的有序性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试分别以不同的存储结构实现线性表的</a:t>
            </a:r>
            <a:r>
              <a:rPr lang="zh-CN" altLang="en-US" sz="2400" b="1" dirty="0">
                <a:solidFill>
                  <a:srgbClr val="FFFF00"/>
                </a:solidFill>
              </a:rPr>
              <a:t>就地逆置</a:t>
            </a:r>
            <a:r>
              <a:rPr lang="zh-CN" altLang="en-US" sz="2400" dirty="0"/>
              <a:t>算法，即在原表的存储空间将</a:t>
            </a:r>
            <a:r>
              <a:rPr lang="zh-CN" altLang="en-US" sz="2400" dirty="0" smtClean="0"/>
              <a:t>线性表</a:t>
            </a:r>
            <a:r>
              <a:rPr lang="en-US" altLang="zh-CN" sz="2400" dirty="0" smtClean="0"/>
              <a:t>(a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逆</a:t>
            </a:r>
            <a:r>
              <a:rPr lang="zh-CN" altLang="en-US" sz="2400" dirty="0"/>
              <a:t>置为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以顺序表作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结构；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2000" dirty="0"/>
              <a:t>(2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以</a:t>
            </a:r>
            <a:r>
              <a:rPr lang="zh-CN" altLang="en-US" sz="2000" dirty="0"/>
              <a:t>单链表作存储结构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400" dirty="0"/>
              <a:t>已知</a:t>
            </a:r>
            <a:r>
              <a:rPr lang="en-US" altLang="zh-CN" sz="2400" dirty="0"/>
              <a:t>A,B</a:t>
            </a:r>
            <a:r>
              <a:rPr lang="zh-CN" altLang="zh-CN" sz="2400" dirty="0"/>
              <a:t>和</a:t>
            </a:r>
            <a:r>
              <a:rPr lang="en-US" altLang="zh-CN" sz="2400" dirty="0"/>
              <a:t>C</a:t>
            </a:r>
            <a:r>
              <a:rPr lang="zh-CN" altLang="zh-CN" sz="2400" dirty="0"/>
              <a:t>为三个非递减有序的线性表，现要求对</a:t>
            </a:r>
            <a:r>
              <a:rPr lang="en-US" altLang="zh-CN" sz="2400" dirty="0"/>
              <a:t>A</a:t>
            </a:r>
            <a:r>
              <a:rPr lang="zh-CN" altLang="zh-CN" sz="2400" dirty="0"/>
              <a:t>表作如下操作：删去那些既在</a:t>
            </a:r>
            <a:r>
              <a:rPr lang="en-US" altLang="zh-CN" sz="2400" dirty="0"/>
              <a:t>B</a:t>
            </a:r>
            <a:r>
              <a:rPr lang="zh-CN" altLang="zh-CN" sz="2400" dirty="0"/>
              <a:t>表中出现又在</a:t>
            </a:r>
            <a:r>
              <a:rPr lang="en-US" altLang="zh-CN" sz="2400" dirty="0"/>
              <a:t>C</a:t>
            </a:r>
            <a:r>
              <a:rPr lang="zh-CN" altLang="zh-CN" sz="2400" dirty="0"/>
              <a:t>表中出现的元素。试对</a:t>
            </a:r>
            <a:r>
              <a:rPr lang="zh-CN" altLang="zh-CN" sz="2400" b="1" dirty="0"/>
              <a:t>顺序表</a:t>
            </a:r>
            <a:r>
              <a:rPr lang="zh-CN" altLang="zh-CN" sz="2400" dirty="0"/>
              <a:t>编写实现上述操作的算法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注意：</a:t>
            </a:r>
            <a:r>
              <a:rPr lang="zh-CN" altLang="en-US" sz="2400" dirty="0" smtClean="0">
                <a:solidFill>
                  <a:srgbClr val="FFFF00"/>
                </a:solidFill>
              </a:rPr>
              <a:t>没有特别说明同一表中的元素值各不相同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smtClean="0"/>
          </a:p>
          <a:p>
            <a:fld id="{18361BA6-BA96-405D-892D-12E2FC2D7CA3}" type="slidenum">
              <a:rPr lang="en-US" altLang="zh-CN" smtClean="0"/>
            </a:fld>
            <a:endParaRPr lang="en-US" altLang="zh-CN"/>
          </a:p>
        </p:txBody>
      </p:sp>
      <p:sp>
        <p:nvSpPr>
          <p:cNvPr id="7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237312"/>
            <a:ext cx="865188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CC0000"/>
                </a:solidFill>
              </a:rPr>
              <a:t>return</a:t>
            </a:r>
            <a:endParaRPr lang="en-US" altLang="zh-CN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</a:rPr>
              <a:t>2.1 ADT of Linear list</a:t>
            </a:r>
            <a:endParaRPr lang="en-US" altLang="zh-CN">
              <a:solidFill>
                <a:srgbClr val="FFFF00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2.2 Sequential list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2.3 Linked list</a:t>
            </a:r>
            <a:r>
              <a:rPr lang="en-US" altLang="zh-CN"/>
              <a:t> 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2.4 Representation and operations of polynomials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64871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3271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5956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D819FF5-8949-4542-A3BE-1F152E8FA44F}" type="slidenum">
              <a:rPr lang="en-US" altLang="zh-CN"/>
            </a:fld>
            <a:endParaRPr lang="en-US" altLang="zh-CN"/>
          </a:p>
        </p:txBody>
      </p:sp>
      <p:sp>
        <p:nvSpPr>
          <p:cNvPr id="1259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2.3.1 Singly Linked List</a:t>
            </a:r>
            <a:endParaRPr lang="en-US" altLang="zh-CN" sz="4000" dirty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The linked list is stored in the discontiguous storage, and data elements are linked through pointers. 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  <p:sp>
        <p:nvSpPr>
          <p:cNvPr id="28" name="椭圆 27"/>
          <p:cNvSpPr/>
          <p:nvPr/>
        </p:nvSpPr>
        <p:spPr>
          <a:xfrm>
            <a:off x="56769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607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8585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64585" y="251142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7735" y="269113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6115" y="269113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8630" y="269113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5118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956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32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8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5118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769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3271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48075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552575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97840" y="3455670"/>
            <a:ext cx="824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address1</a:t>
            </a:r>
            <a:endParaRPr lang="en-US" altLang="zh-CN" sz="1200" dirty="0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88565" y="345567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address2</a:t>
            </a:r>
            <a:endParaRPr lang="en-US" altLang="zh-CN" sz="1200" dirty="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04565" y="345567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address3</a:t>
            </a:r>
            <a:endParaRPr lang="en-US" altLang="zh-CN" sz="1200" dirty="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94790" y="3455670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address4</a:t>
            </a:r>
            <a:endParaRPr lang="en-US" altLang="zh-CN" sz="1200" dirty="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86460" y="317373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51990" y="3180080"/>
            <a:ext cx="2546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^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72435" y="316738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24630" y="316738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2022158" y="5271135"/>
            <a:ext cx="1419225" cy="654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Pointer</a:t>
            </a:r>
            <a:endParaRPr lang="en-US" altLang="zh-CN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602933" y="5271135"/>
            <a:ext cx="1419225" cy="654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</a:t>
            </a:r>
            <a:endParaRPr lang="en-US" altLang="zh-CN"/>
          </a:p>
        </p:txBody>
      </p:sp>
      <p:sp>
        <p:nvSpPr>
          <p:cNvPr id="64" name="Rectangle 7"/>
          <p:cNvSpPr>
            <a:spLocks noGrp="1" noChangeArrowheads="1"/>
          </p:cNvSpPr>
          <p:nvPr/>
        </p:nvSpPr>
        <p:spPr>
          <a:xfrm>
            <a:off x="551180" y="397002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Data element (node) </a:t>
            </a:r>
            <a:r>
              <a:rPr kumimoji="1" lang="en-US" altLang="zh-CN" sz="2400" kern="0" dirty="0">
                <a:solidFill>
                  <a:schemeClr val="tx1"/>
                </a:solidFill>
              </a:rPr>
              <a:t>is composed of two parts: </a:t>
            </a:r>
            <a:endParaRPr kumimoji="1" lang="en-US" altLang="zh-CN" sz="2400" kern="0" dirty="0">
              <a:solidFill>
                <a:schemeClr val="tx1"/>
              </a:solidFill>
            </a:endParaRPr>
          </a:p>
          <a:p>
            <a:pPr marL="0" algn="l">
              <a:buClrTx/>
              <a:buFontTx/>
              <a:buNone/>
            </a:pPr>
            <a:r>
              <a:rPr kumimoji="1" lang="en-US" altLang="zh-CN" sz="2400" kern="0" dirty="0">
                <a:solidFill>
                  <a:schemeClr val="tx1"/>
                </a:solidFill>
              </a:rPr>
              <a:t>data and pointer (address of storage space). 	</a:t>
            </a:r>
            <a:endParaRPr kumimoji="1" lang="en-US" altLang="zh-CN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D819FF5-8949-4542-A3BE-1F152E8FA44F}" type="slidenum">
              <a:rPr lang="en-US" altLang="zh-CN"/>
            </a:fld>
            <a:endParaRPr lang="en-US" altLang="zh-CN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3925253" y="1602105"/>
            <a:ext cx="3312160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Address   Data   Pointer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1	     Li	    43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7	     Qian	    13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13	     Sun	    1	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19	     Wang    0 (NULL)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25	     Wu	    37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31	     Zhao	    7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37	     Zheng   19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43	     Zhou	    5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06003" y="213106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31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1431290" y="1597660"/>
            <a:ext cx="206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 pointer H</a:t>
            </a:r>
            <a:endParaRPr kumimoji="1" lang="en-US" altLang="zh-CN" sz="240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59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en-US" altLang="zh-CN" sz="4000" dirty="0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317105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Li</a:t>
            </a:r>
            <a:endParaRPr lang="en-US" altLang="zh-CN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8379143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2430780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Zhao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3492818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3634105" y="532608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4059555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Qian</a:t>
            </a:r>
            <a:endParaRPr lang="en-US" altLang="zh-CN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5121593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5262880" y="532608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5688330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Sun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6750368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>
            <a:off x="6891655" y="532608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2430780" y="593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Zhou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>
            <a:off x="3492818" y="593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3634105" y="615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05" name="Rectangle 29"/>
          <p:cNvSpPr>
            <a:spLocks noChangeArrowheads="1"/>
          </p:cNvSpPr>
          <p:nvPr/>
        </p:nvSpPr>
        <p:spPr bwMode="auto">
          <a:xfrm>
            <a:off x="4059555" y="5934100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Wu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5121593" y="5934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5262880" y="615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5688330" y="5934100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Zheng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7011" name="Line 35"/>
          <p:cNvSpPr>
            <a:spLocks noChangeShapeType="1"/>
          </p:cNvSpPr>
          <p:nvPr/>
        </p:nvSpPr>
        <p:spPr bwMode="auto">
          <a:xfrm>
            <a:off x="6750368" y="5934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12" name="Line 36"/>
          <p:cNvSpPr>
            <a:spLocks noChangeShapeType="1"/>
          </p:cNvSpPr>
          <p:nvPr/>
        </p:nvSpPr>
        <p:spPr bwMode="auto">
          <a:xfrm>
            <a:off x="6891655" y="615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15" name="Rectangle 39"/>
          <p:cNvSpPr>
            <a:spLocks noChangeArrowheads="1"/>
          </p:cNvSpPr>
          <p:nvPr/>
        </p:nvSpPr>
        <p:spPr bwMode="auto">
          <a:xfrm>
            <a:off x="7317105" y="5934100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Wang</a:t>
            </a:r>
            <a:endParaRPr lang="en-US" altLang="zh-CN"/>
          </a:p>
        </p:txBody>
      </p:sp>
      <p:sp>
        <p:nvSpPr>
          <p:cNvPr id="127016" name="Line 40"/>
          <p:cNvSpPr>
            <a:spLocks noChangeShapeType="1"/>
          </p:cNvSpPr>
          <p:nvPr/>
        </p:nvSpPr>
        <p:spPr bwMode="auto">
          <a:xfrm>
            <a:off x="8379143" y="5934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20" name="Freeform 44"/>
          <p:cNvSpPr/>
          <p:nvPr/>
        </p:nvSpPr>
        <p:spPr bwMode="auto">
          <a:xfrm>
            <a:off x="2218055" y="5326088"/>
            <a:ext cx="6727825" cy="830262"/>
          </a:xfrm>
          <a:custGeom>
            <a:avLst/>
            <a:gdLst>
              <a:gd name="T0" fmla="*/ 4272 w 4560"/>
              <a:gd name="T1" fmla="*/ 0 h 720"/>
              <a:gd name="T2" fmla="*/ 4560 w 4560"/>
              <a:gd name="T3" fmla="*/ 0 h 720"/>
              <a:gd name="T4" fmla="*/ 4560 w 4560"/>
              <a:gd name="T5" fmla="*/ 336 h 720"/>
              <a:gd name="T6" fmla="*/ 0 w 4560"/>
              <a:gd name="T7" fmla="*/ 336 h 720"/>
              <a:gd name="T8" fmla="*/ 0 w 4560"/>
              <a:gd name="T9" fmla="*/ 720 h 720"/>
              <a:gd name="T10" fmla="*/ 144 w 4560"/>
              <a:gd name="T1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0" h="720">
                <a:moveTo>
                  <a:pt x="4272" y="0"/>
                </a:moveTo>
                <a:lnTo>
                  <a:pt x="4560" y="0"/>
                </a:lnTo>
                <a:lnTo>
                  <a:pt x="4560" y="336"/>
                </a:lnTo>
                <a:lnTo>
                  <a:pt x="0" y="336"/>
                </a:ln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21" name="Rectangle 45"/>
          <p:cNvSpPr>
            <a:spLocks noChangeArrowheads="1"/>
          </p:cNvSpPr>
          <p:nvPr/>
        </p:nvSpPr>
        <p:spPr bwMode="auto">
          <a:xfrm>
            <a:off x="1209675" y="5101933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7061" name="Text Box 85"/>
          <p:cNvSpPr txBox="1">
            <a:spLocks noChangeArrowheads="1"/>
          </p:cNvSpPr>
          <p:nvPr/>
        </p:nvSpPr>
        <p:spPr bwMode="auto">
          <a:xfrm>
            <a:off x="85408" y="508955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Head H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127066" name="Group 90"/>
          <p:cNvGrpSpPr/>
          <p:nvPr/>
        </p:nvGrpSpPr>
        <p:grpSpPr bwMode="auto">
          <a:xfrm>
            <a:off x="8441055" y="6111900"/>
            <a:ext cx="144463" cy="144463"/>
            <a:chOff x="3787" y="3158"/>
            <a:chExt cx="91" cy="91"/>
          </a:xfrm>
        </p:grpSpPr>
        <p:sp>
          <p:nvSpPr>
            <p:cNvPr id="127067" name="Line 91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27068" name="Line 92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1524000" y="5325745"/>
            <a:ext cx="897890" cy="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Singly </a:t>
            </a:r>
            <a:r>
              <a:rPr lang="en-US" altLang="zh-CN" b="0" dirty="0" smtClean="0"/>
              <a:t>linked list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smtClean="0"/>
          </a:p>
          <a:p>
            <a:fld id="{18361BA6-BA96-405D-892D-12E2FC2D7CA3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254250" y="3566765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0"/>
          <p:cNvSpPr>
            <a:spLocks noChangeShapeType="1"/>
          </p:cNvSpPr>
          <p:nvPr/>
        </p:nvSpPr>
        <p:spPr bwMode="auto">
          <a:xfrm>
            <a:off x="3017838" y="3566765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3132930" y="377155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2387600" y="349691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3390900" y="3566765"/>
            <a:ext cx="969135" cy="41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4156006" y="3566765"/>
            <a:ext cx="0" cy="41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4269925" y="377205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64"/>
          <p:cNvSpPr txBox="1">
            <a:spLocks noChangeArrowheads="1"/>
          </p:cNvSpPr>
          <p:nvPr/>
        </p:nvSpPr>
        <p:spPr bwMode="auto">
          <a:xfrm>
            <a:off x="3578225" y="353025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4519290" y="345246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...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9" name="Line 66"/>
          <p:cNvSpPr>
            <a:spLocks noChangeShapeType="1"/>
          </p:cNvSpPr>
          <p:nvPr/>
        </p:nvSpPr>
        <p:spPr bwMode="auto">
          <a:xfrm>
            <a:off x="4932040" y="377790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7315200" y="3581052"/>
            <a:ext cx="110331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7419975" y="359216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" name="Rectangle 69" descr="浅色上对角线"/>
          <p:cNvSpPr>
            <a:spLocks noChangeArrowheads="1"/>
          </p:cNvSpPr>
          <p:nvPr/>
        </p:nvSpPr>
        <p:spPr bwMode="auto">
          <a:xfrm>
            <a:off x="7315200" y="3581052"/>
            <a:ext cx="838200" cy="446088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1117600" y="3566765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2"/>
          <p:cNvSpPr>
            <a:spLocks noChangeShapeType="1"/>
          </p:cNvSpPr>
          <p:nvPr/>
        </p:nvSpPr>
        <p:spPr bwMode="auto">
          <a:xfrm>
            <a:off x="1982788" y="377155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636588" y="2815877"/>
            <a:ext cx="496887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75"/>
          <p:cNvSpPr txBox="1">
            <a:spLocks noChangeArrowheads="1"/>
          </p:cNvSpPr>
          <p:nvPr/>
        </p:nvSpPr>
        <p:spPr bwMode="auto">
          <a:xfrm>
            <a:off x="515938" y="2277715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Head H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7" name="Freeform 76"/>
          <p:cNvSpPr/>
          <p:nvPr/>
        </p:nvSpPr>
        <p:spPr bwMode="auto">
          <a:xfrm>
            <a:off x="900113" y="3022252"/>
            <a:ext cx="187325" cy="769938"/>
          </a:xfrm>
          <a:custGeom>
            <a:avLst/>
            <a:gdLst>
              <a:gd name="T0" fmla="*/ 0 w 144"/>
              <a:gd name="T1" fmla="*/ 0 h 720"/>
              <a:gd name="T2" fmla="*/ 0 w 144"/>
              <a:gd name="T3" fmla="*/ 720 h 720"/>
              <a:gd name="T4" fmla="*/ 144 w 144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720">
                <a:moveTo>
                  <a:pt x="0" y="0"/>
                </a:move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1066800" y="4135090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Head node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" name="Rectangle 78" descr="浅色上对角线"/>
          <p:cNvSpPr>
            <a:spLocks noChangeArrowheads="1"/>
          </p:cNvSpPr>
          <p:nvPr/>
        </p:nvSpPr>
        <p:spPr bwMode="auto">
          <a:xfrm>
            <a:off x="1127125" y="3569940"/>
            <a:ext cx="762000" cy="403225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79"/>
          <p:cNvSpPr txBox="1">
            <a:spLocks noChangeArrowheads="1"/>
          </p:cNvSpPr>
          <p:nvPr/>
        </p:nvSpPr>
        <p:spPr bwMode="auto">
          <a:xfrm>
            <a:off x="6842125" y="2936527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31" name="AutoShape 80"/>
          <p:cNvCxnSpPr>
            <a:cxnSpLocks noChangeShapeType="1"/>
            <a:stCxn id="30" idx="2"/>
            <a:endCxn id="20" idx="1"/>
          </p:cNvCxnSpPr>
          <p:nvPr/>
        </p:nvCxnSpPr>
        <p:spPr bwMode="auto">
          <a:xfrm rot="16200000" flipH="1">
            <a:off x="6975475" y="3463577"/>
            <a:ext cx="409575" cy="269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3203575" y="4460527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Non-empty list</a:t>
            </a:r>
            <a:endParaRPr kumimoji="1" lang="en-US" altLang="zh-CN" sz="240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3" name="Text Box 83"/>
          <p:cNvSpPr txBox="1">
            <a:spLocks noChangeArrowheads="1"/>
          </p:cNvSpPr>
          <p:nvPr/>
        </p:nvSpPr>
        <p:spPr bwMode="auto">
          <a:xfrm>
            <a:off x="7235825" y="4384327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Empty list</a:t>
            </a:r>
            <a:endParaRPr kumimoji="1" lang="en-US" altLang="zh-CN" sz="240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5197475" y="3566765"/>
            <a:ext cx="969963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>
            <a:off x="5961063" y="3566765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5360988" y="349691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5961063" y="3566765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88"/>
          <p:cNvGrpSpPr/>
          <p:nvPr/>
        </p:nvGrpSpPr>
        <p:grpSpPr bwMode="auto">
          <a:xfrm>
            <a:off x="6002338" y="3717577"/>
            <a:ext cx="144463" cy="144462"/>
            <a:chOff x="3787" y="3158"/>
            <a:chExt cx="91" cy="91"/>
          </a:xfrm>
        </p:grpSpPr>
        <p:sp>
          <p:nvSpPr>
            <p:cNvPr id="40" name="Line 86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7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Group 98"/>
          <p:cNvGrpSpPr/>
          <p:nvPr/>
        </p:nvGrpSpPr>
        <p:grpSpPr bwMode="auto">
          <a:xfrm>
            <a:off x="8224838" y="3717577"/>
            <a:ext cx="144462" cy="144463"/>
            <a:chOff x="3787" y="3158"/>
            <a:chExt cx="91" cy="91"/>
          </a:xfrm>
        </p:grpSpPr>
        <p:sp>
          <p:nvSpPr>
            <p:cNvPr id="43" name="Line 99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6A9A32E-669C-43F3-A718-5FD21D7286BE}" type="slidenum">
              <a:rPr lang="en-US" altLang="zh-CN"/>
            </a:fld>
            <a:endParaRPr lang="en-US" altLang="zh-CN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0" dirty="0"/>
              <a:t>Memory map of </a:t>
            </a:r>
            <a:r>
              <a:rPr lang="en-US" altLang="zh-CN" sz="4000" b="0" dirty="0" smtClean="0"/>
              <a:t>Singly </a:t>
            </a:r>
            <a:r>
              <a:rPr lang="en-US" altLang="zh-CN" sz="4000" b="0" dirty="0"/>
              <a:t>Linked list</a:t>
            </a:r>
            <a:endParaRPr lang="en-US" altLang="zh-CN" sz="4000" b="0" dirty="0"/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2638"/>
            <a:ext cx="8229600" cy="36195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44006CB-B077-42F0-8199-7F4A684CBB5C}" type="slidenum">
              <a:rPr lang="en-US" altLang="zh-CN"/>
            </a:fld>
            <a:endParaRPr lang="en-US" altLang="zh-CN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58775" y="1447800"/>
            <a:ext cx="838993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定义元素类型为整型，也可定义为其他类型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单链表结点结构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info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  </a:t>
            </a:r>
            <a:r>
              <a:rPr kumimoji="1"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Node  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Node, *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0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单链表类型定义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指向单链表中的第一个结点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,*</a:t>
            </a:r>
            <a:r>
              <a:rPr kumimoji="1"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;   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单链表类型的指针类型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是指向单链表的一个指针变量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S-Linked list in C</a:t>
            </a:r>
            <a:endParaRPr lang="en-US" altLang="zh-CN" b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67544" y="3717032"/>
            <a:ext cx="66967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457200" y="5589240"/>
            <a:ext cx="8003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B0E659BB-1CA8-44DC-B81F-2CA0DF5274CB}" type="slidenum">
              <a:rPr lang="en-US" altLang="zh-CN"/>
            </a:fld>
            <a:endParaRPr lang="en-US" altLang="zh-CN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27685" y="1645285"/>
            <a:ext cx="800100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latinLnBrk="0" hangingPunct="0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1.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x,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在单链表中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位置的后面插入元素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2. 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所指的单链表中删除一个元素为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3. 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所指的单链表中求第一个结点的位置。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4. 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locate_link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所指的单链表中求元素为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的结点位置。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retrieve_link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位置上的元素。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S-Linked list in C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24C5A98-67DA-4C17-8E03-DC40FC02ED2E}" type="slidenum">
              <a:rPr lang="en-US" altLang="zh-CN"/>
            </a:fld>
            <a:endParaRPr lang="en-US" altLang="zh-CN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526415" y="1536700"/>
            <a:ext cx="8291513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位置的后继元素的位置。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previous_link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pllist,DataType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所指的单链表中求元素为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的结点的前驱元素的位置。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8. 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void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创建空链表。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9.  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isNullList_link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所指的单链表是否是空链表。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10.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find_link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所指的单链表中求第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&gt;0)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个结点的位置。 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383778F-9EBD-47F7-9FF2-BE54C95D75AF}" type="slidenum">
              <a:rPr lang="en-US" altLang="zh-CN"/>
            </a:fld>
            <a:endParaRPr lang="en-US" altLang="zh-CN"/>
          </a:p>
        </p:txBody>
      </p:sp>
      <p:grpSp>
        <p:nvGrpSpPr>
          <p:cNvPr id="251034" name="Group 154"/>
          <p:cNvGrpSpPr/>
          <p:nvPr/>
        </p:nvGrpSpPr>
        <p:grpSpPr bwMode="auto">
          <a:xfrm>
            <a:off x="2275205" y="1043761"/>
            <a:ext cx="3227390" cy="1071563"/>
            <a:chOff x="1680" y="336"/>
            <a:chExt cx="2033" cy="675"/>
          </a:xfrm>
        </p:grpSpPr>
        <p:sp>
          <p:nvSpPr>
            <p:cNvPr id="251035" name="Rectangle 155"/>
            <p:cNvSpPr>
              <a:spLocks noChangeArrowheads="1"/>
            </p:cNvSpPr>
            <p:nvPr/>
          </p:nvSpPr>
          <p:spPr bwMode="auto">
            <a:xfrm>
              <a:off x="2160" y="716"/>
              <a:ext cx="610" cy="2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36" name="Line 156"/>
            <p:cNvSpPr>
              <a:spLocks noChangeShapeType="1"/>
            </p:cNvSpPr>
            <p:nvPr/>
          </p:nvSpPr>
          <p:spPr bwMode="auto">
            <a:xfrm>
              <a:off x="2641" y="716"/>
              <a:ext cx="0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37" name="Line 157"/>
            <p:cNvSpPr>
              <a:spLocks noChangeShapeType="1"/>
            </p:cNvSpPr>
            <p:nvPr/>
          </p:nvSpPr>
          <p:spPr bwMode="auto">
            <a:xfrm>
              <a:off x="2706" y="845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38" name="Text Box 158"/>
            <p:cNvSpPr txBox="1">
              <a:spLocks noChangeArrowheads="1"/>
            </p:cNvSpPr>
            <p:nvPr/>
          </p:nvSpPr>
          <p:spPr bwMode="auto">
            <a:xfrm>
              <a:off x="2244" y="67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51039" name="Group 159"/>
            <p:cNvGrpSpPr/>
            <p:nvPr/>
          </p:nvGrpSpPr>
          <p:grpSpPr bwMode="auto">
            <a:xfrm>
              <a:off x="2933" y="716"/>
              <a:ext cx="780" cy="295"/>
              <a:chOff x="4359" y="1104"/>
              <a:chExt cx="1165" cy="438"/>
            </a:xfrm>
          </p:grpSpPr>
          <p:sp>
            <p:nvSpPr>
              <p:cNvPr id="251040" name="Rectangle 160"/>
              <p:cNvSpPr>
                <a:spLocks noChangeArrowheads="1"/>
              </p:cNvSpPr>
              <p:nvPr/>
            </p:nvSpPr>
            <p:spPr bwMode="auto">
              <a:xfrm>
                <a:off x="4418" y="1104"/>
                <a:ext cx="91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041" name="Line 161"/>
              <p:cNvSpPr>
                <a:spLocks noChangeShapeType="1"/>
              </p:cNvSpPr>
              <p:nvPr/>
            </p:nvSpPr>
            <p:spPr bwMode="auto">
              <a:xfrm>
                <a:off x="5121" y="11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042" name="Line 162"/>
              <p:cNvSpPr>
                <a:spLocks noChangeShapeType="1"/>
              </p:cNvSpPr>
              <p:nvPr/>
            </p:nvSpPr>
            <p:spPr bwMode="auto">
              <a:xfrm>
                <a:off x="5236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043" name="Text Box 163"/>
              <p:cNvSpPr txBox="1">
                <a:spLocks noChangeArrowheads="1"/>
              </p:cNvSpPr>
              <p:nvPr/>
            </p:nvSpPr>
            <p:spPr bwMode="auto">
              <a:xfrm>
                <a:off x="4359" y="1115"/>
                <a:ext cx="152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51044" name="Text Box 164"/>
            <p:cNvSpPr txBox="1">
              <a:spLocks noChangeArrowheads="1"/>
            </p:cNvSpPr>
            <p:nvPr/>
          </p:nvSpPr>
          <p:spPr bwMode="auto">
            <a:xfrm>
              <a:off x="3095" y="6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51045" name="Text Box 165"/>
            <p:cNvSpPr txBox="1">
              <a:spLocks noChangeArrowheads="1"/>
            </p:cNvSpPr>
            <p:nvPr/>
          </p:nvSpPr>
          <p:spPr bwMode="auto">
            <a:xfrm>
              <a:off x="1680" y="3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cxnSp>
          <p:nvCxnSpPr>
            <p:cNvPr id="251046" name="AutoShape 166"/>
            <p:cNvCxnSpPr>
              <a:cxnSpLocks noChangeShapeType="1"/>
            </p:cNvCxnSpPr>
            <p:nvPr/>
          </p:nvCxnSpPr>
          <p:spPr bwMode="auto">
            <a:xfrm rot="16200000" flipH="1">
              <a:off x="1894" y="506"/>
              <a:ext cx="196" cy="3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1047" name="Line 167"/>
            <p:cNvSpPr>
              <a:spLocks noChangeShapeType="1"/>
            </p:cNvSpPr>
            <p:nvPr/>
          </p:nvSpPr>
          <p:spPr bwMode="auto">
            <a:xfrm>
              <a:off x="1968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1075" name="Text Box 195"/>
          <p:cNvSpPr txBox="1">
            <a:spLocks noChangeArrowheads="1"/>
          </p:cNvSpPr>
          <p:nvPr/>
        </p:nvSpPr>
        <p:spPr bwMode="auto">
          <a:xfrm>
            <a:off x="3034906" y="2131199"/>
            <a:ext cx="2369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Singly Linked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list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76" name="Text Box 196"/>
          <p:cNvSpPr txBox="1">
            <a:spLocks noChangeArrowheads="1"/>
          </p:cNvSpPr>
          <p:nvPr/>
        </p:nvSpPr>
        <p:spPr bwMode="auto">
          <a:xfrm>
            <a:off x="2604135" y="4680268"/>
            <a:ext cx="3441700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Operations: 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q-&gt;next = p-&gt;next;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p-&gt;next = q;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Remark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：顺序不能反</a:t>
            </a:r>
            <a:endParaRPr kumimoji="1" lang="zh-CN" altLang="en-US" sz="36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80" name="Rectangle 200"/>
          <p:cNvSpPr>
            <a:spLocks noChangeArrowheads="1"/>
          </p:cNvSpPr>
          <p:nvPr/>
        </p:nvSpPr>
        <p:spPr bwMode="auto">
          <a:xfrm>
            <a:off x="2581910" y="3048953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81" name="Line 201"/>
          <p:cNvSpPr>
            <a:spLocks noChangeShapeType="1"/>
          </p:cNvSpPr>
          <p:nvPr/>
        </p:nvSpPr>
        <p:spPr bwMode="auto">
          <a:xfrm>
            <a:off x="3347085" y="304895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82" name="Text Box 202"/>
          <p:cNvSpPr txBox="1">
            <a:spLocks noChangeArrowheads="1"/>
          </p:cNvSpPr>
          <p:nvPr/>
        </p:nvSpPr>
        <p:spPr bwMode="auto">
          <a:xfrm>
            <a:off x="2715260" y="297910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51083" name="Group 203"/>
          <p:cNvGrpSpPr/>
          <p:nvPr/>
        </p:nvGrpSpPr>
        <p:grpSpPr bwMode="auto">
          <a:xfrm>
            <a:off x="5125085" y="3048953"/>
            <a:ext cx="1173163" cy="468312"/>
            <a:chOff x="4272" y="1104"/>
            <a:chExt cx="1104" cy="438"/>
          </a:xfrm>
        </p:grpSpPr>
        <p:sp>
          <p:nvSpPr>
            <p:cNvPr id="251084" name="Rectangle 20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85" name="Line 20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86" name="Line 20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87" name="Text Box 207"/>
            <p:cNvSpPr txBox="1">
              <a:spLocks noChangeArrowheads="1"/>
            </p:cNvSpPr>
            <p:nvPr/>
          </p:nvSpPr>
          <p:spPr bwMode="auto">
            <a:xfrm>
              <a:off x="4359" y="1115"/>
              <a:ext cx="15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51088" name="Text Box 208"/>
          <p:cNvSpPr txBox="1">
            <a:spLocks noChangeArrowheads="1"/>
          </p:cNvSpPr>
          <p:nvPr/>
        </p:nvSpPr>
        <p:spPr bwMode="auto">
          <a:xfrm>
            <a:off x="5312410" y="30124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89" name="Line 209"/>
          <p:cNvSpPr>
            <a:spLocks noChangeShapeType="1"/>
          </p:cNvSpPr>
          <p:nvPr/>
        </p:nvSpPr>
        <p:spPr bwMode="auto">
          <a:xfrm>
            <a:off x="2277110" y="328390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0" name="Rectangle 210"/>
          <p:cNvSpPr>
            <a:spLocks noChangeArrowheads="1"/>
          </p:cNvSpPr>
          <p:nvPr/>
        </p:nvSpPr>
        <p:spPr bwMode="auto">
          <a:xfrm>
            <a:off x="3901440" y="3793808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1" name="Line 211"/>
          <p:cNvSpPr>
            <a:spLocks noChangeShapeType="1"/>
          </p:cNvSpPr>
          <p:nvPr/>
        </p:nvSpPr>
        <p:spPr bwMode="auto">
          <a:xfrm>
            <a:off x="4666615" y="379380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2" name="Text Box 212"/>
          <p:cNvSpPr txBox="1">
            <a:spLocks noChangeArrowheads="1"/>
          </p:cNvSpPr>
          <p:nvPr/>
        </p:nvSpPr>
        <p:spPr bwMode="auto">
          <a:xfrm>
            <a:off x="3993515" y="3804920"/>
            <a:ext cx="16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93" name="Text Box 213"/>
          <p:cNvSpPr txBox="1">
            <a:spLocks noChangeArrowheads="1"/>
          </p:cNvSpPr>
          <p:nvPr/>
        </p:nvSpPr>
        <p:spPr bwMode="auto">
          <a:xfrm>
            <a:off x="4088765" y="375729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94" name="Text Box 214"/>
          <p:cNvSpPr txBox="1">
            <a:spLocks noChangeArrowheads="1"/>
          </p:cNvSpPr>
          <p:nvPr/>
        </p:nvSpPr>
        <p:spPr bwMode="auto">
          <a:xfrm>
            <a:off x="3215640" y="383349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95" name="Line 215"/>
          <p:cNvSpPr>
            <a:spLocks noChangeShapeType="1"/>
          </p:cNvSpPr>
          <p:nvPr/>
        </p:nvSpPr>
        <p:spPr bwMode="auto">
          <a:xfrm>
            <a:off x="3520440" y="413829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8" name="Line 218"/>
          <p:cNvSpPr>
            <a:spLocks noChangeShapeType="1"/>
          </p:cNvSpPr>
          <p:nvPr/>
        </p:nvSpPr>
        <p:spPr bwMode="auto">
          <a:xfrm>
            <a:off x="3489960" y="3164840"/>
            <a:ext cx="167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1099" name="Group 219"/>
          <p:cNvGrpSpPr/>
          <p:nvPr/>
        </p:nvGrpSpPr>
        <p:grpSpPr bwMode="auto">
          <a:xfrm>
            <a:off x="4209098" y="2961640"/>
            <a:ext cx="304800" cy="381000"/>
            <a:chOff x="2352" y="2928"/>
            <a:chExt cx="192" cy="240"/>
          </a:xfrm>
        </p:grpSpPr>
        <p:sp>
          <p:nvSpPr>
            <p:cNvPr id="251100" name="Line 220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01" name="Line 221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1102" name="Text Box 222"/>
          <p:cNvSpPr txBox="1">
            <a:spLocks noChangeArrowheads="1"/>
          </p:cNvSpPr>
          <p:nvPr/>
        </p:nvSpPr>
        <p:spPr bwMode="auto">
          <a:xfrm>
            <a:off x="1763688" y="234888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251103" name="AutoShape 223"/>
          <p:cNvCxnSpPr>
            <a:cxnSpLocks noChangeShapeType="1"/>
          </p:cNvCxnSpPr>
          <p:nvPr/>
        </p:nvCxnSpPr>
        <p:spPr bwMode="auto">
          <a:xfrm rot="16200000" flipH="1">
            <a:off x="2159635" y="2748915"/>
            <a:ext cx="3111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1112" name="AutoShape 232"/>
          <p:cNvCxnSpPr>
            <a:cxnSpLocks noChangeShapeType="1"/>
            <a:stCxn id="251080" idx="3"/>
            <a:endCxn id="251090" idx="1"/>
          </p:cNvCxnSpPr>
          <p:nvPr/>
        </p:nvCxnSpPr>
        <p:spPr bwMode="auto">
          <a:xfrm>
            <a:off x="3550285" y="3255010"/>
            <a:ext cx="351155" cy="744855"/>
          </a:xfrm>
          <a:prstGeom prst="curvedConnector3">
            <a:avLst>
              <a:gd name="adj1" fmla="val 50090"/>
            </a:avLst>
          </a:prstGeom>
          <a:noFill/>
          <a:ln w="28575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113" name="AutoShape 233"/>
          <p:cNvCxnSpPr>
            <a:cxnSpLocks noChangeShapeType="1"/>
            <a:stCxn id="251090" idx="3"/>
            <a:endCxn id="251084" idx="1"/>
          </p:cNvCxnSpPr>
          <p:nvPr/>
        </p:nvCxnSpPr>
        <p:spPr bwMode="auto">
          <a:xfrm flipV="1">
            <a:off x="4869815" y="3255010"/>
            <a:ext cx="255270" cy="74485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61" name="Rectangle 5"/>
          <p:cNvSpPr>
            <a:spLocks noRot="1" noChangeArrowheads="1"/>
          </p:cNvSpPr>
          <p:nvPr/>
        </p:nvSpPr>
        <p:spPr bwMode="auto">
          <a:xfrm>
            <a:off x="396000" y="334800"/>
            <a:ext cx="793115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2.10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Insert an element in S-Linked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list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76" grpId="0" bldLvl="0" animBg="1"/>
      <p:bldP spid="251080" grpId="0" bldLvl="0" animBg="1"/>
      <p:bldP spid="251081" grpId="0" bldLvl="0" animBg="1"/>
      <p:bldP spid="251082" grpId="0"/>
      <p:bldP spid="251088" grpId="0"/>
      <p:bldP spid="251089" grpId="0" bldLvl="0" animBg="1"/>
      <p:bldP spid="251090" grpId="0" bldLvl="0" animBg="1"/>
      <p:bldP spid="251091" grpId="0" bldLvl="0" animBg="1"/>
      <p:bldP spid="251092" grpId="0"/>
      <p:bldP spid="251093" grpId="0"/>
      <p:bldP spid="251094" grpId="0" bldLvl="0" animBg="1"/>
      <p:bldP spid="251095" grpId="0" bldLvl="0" animBg="1"/>
      <p:bldP spid="251098" grpId="0" bldLvl="0" animBg="1"/>
      <p:bldP spid="251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9F487C0-20FE-46A1-BC48-8BBEAC6593BF}" type="slidenum">
              <a:rPr lang="en-US" altLang="zh-CN"/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Characteristics</a:t>
            </a:r>
            <a:endParaRPr lang="en-US" altLang="zh-CN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16430"/>
            <a:ext cx="8229600" cy="3573780"/>
          </a:xfrm>
        </p:spPr>
        <p:txBody>
          <a:bodyPr/>
          <a:lstStyle/>
          <a:p>
            <a:pPr eaLnBrk="1" latinLnBrk="0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同一性</a:t>
            </a:r>
            <a:r>
              <a:rPr lang="zh-CN" altLang="en-US" sz="2800" dirty="0"/>
              <a:t>：线性表由同类数据元素组成，每一个数据元素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必须属于同一数据类型</a:t>
            </a:r>
            <a:endParaRPr lang="zh-CN" altLang="en-US" sz="2800" dirty="0"/>
          </a:p>
          <a:p>
            <a:pPr eaLnBrk="1" latinLnBrk="0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有穷性</a:t>
            </a:r>
            <a:r>
              <a:rPr lang="zh-CN" altLang="en-US" sz="2800" dirty="0"/>
              <a:t>：线性表由有限个数据元素组成，表长度就是表中数据元素的个数</a:t>
            </a:r>
            <a:endParaRPr lang="zh-CN" altLang="en-US" sz="2800" dirty="0"/>
          </a:p>
          <a:p>
            <a:pPr eaLnBrk="1" latinLnBrk="0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有序性</a:t>
            </a:r>
            <a:r>
              <a:rPr lang="zh-CN" altLang="en-US" sz="2800" dirty="0"/>
              <a:t>：线性表中相邻数据元素之间存在着序偶关系</a:t>
            </a:r>
            <a:r>
              <a:rPr lang="en-US" altLang="zh-CN" sz="2800" dirty="0"/>
              <a:t>&lt;a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AEC3613-0B0B-49CE-943D-275AE9B0D55B}" type="slidenum">
              <a:rPr lang="en-US" altLang="zh-CN"/>
            </a:fld>
            <a:endParaRPr lang="en-US" altLang="zh-CN"/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396240" y="1462306"/>
            <a:ext cx="821531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x,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在单链表中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所指结点的后面插入元素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q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= 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Node )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if (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q == NULL )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space!!!\n" 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else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	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q-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&gt;info = x;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q-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 = p-&gt;next;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p-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 = q;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49861" name="Rectangle 5"/>
          <p:cNvSpPr>
            <a:spLocks noRot="1" noChangeArrowheads="1"/>
          </p:cNvSpPr>
          <p:nvPr/>
        </p:nvSpPr>
        <p:spPr bwMode="auto">
          <a:xfrm>
            <a:off x="396000" y="334800"/>
            <a:ext cx="793115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2.10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Insert an element in S-Linked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list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2090" y="479679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Time Complexity: O(1)</a:t>
            </a:r>
            <a:endParaRPr lang="en-US" altLang="zh-CN" sz="2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11253DF-95B1-4511-9DCE-63FCB0698339}" type="slidenum">
              <a:rPr lang="en-US" altLang="zh-CN"/>
            </a:fld>
            <a:endParaRPr lang="en-US" altLang="zh-CN"/>
          </a:p>
        </p:txBody>
      </p:sp>
      <p:grpSp>
        <p:nvGrpSpPr>
          <p:cNvPr id="253969" name="Group 17"/>
          <p:cNvGrpSpPr/>
          <p:nvPr/>
        </p:nvGrpSpPr>
        <p:grpSpPr bwMode="auto">
          <a:xfrm>
            <a:off x="3330575" y="4221063"/>
            <a:ext cx="304800" cy="381000"/>
            <a:chOff x="2352" y="2928"/>
            <a:chExt cx="192" cy="240"/>
          </a:xfrm>
        </p:grpSpPr>
        <p:sp>
          <p:nvSpPr>
            <p:cNvPr id="253970" name="Line 18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72" name="Rectangle 20"/>
          <p:cNvSpPr>
            <a:spLocks noChangeArrowheads="1"/>
          </p:cNvSpPr>
          <p:nvPr/>
        </p:nvSpPr>
        <p:spPr bwMode="auto">
          <a:xfrm>
            <a:off x="2020888" y="4181376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2784475" y="4181376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>
            <a:off x="2916238" y="4386163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2154238" y="4111526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3977" name="Rectangle 25"/>
          <p:cNvSpPr>
            <a:spLocks noChangeArrowheads="1"/>
          </p:cNvSpPr>
          <p:nvPr/>
        </p:nvSpPr>
        <p:spPr bwMode="auto">
          <a:xfrm>
            <a:off x="3925888" y="4181376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8" name="Line 26"/>
          <p:cNvSpPr>
            <a:spLocks noChangeShapeType="1"/>
          </p:cNvSpPr>
          <p:nvPr/>
        </p:nvSpPr>
        <p:spPr bwMode="auto">
          <a:xfrm>
            <a:off x="4691063" y="4181376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9" name="Line 27"/>
          <p:cNvSpPr>
            <a:spLocks noChangeShapeType="1"/>
          </p:cNvSpPr>
          <p:nvPr/>
        </p:nvSpPr>
        <p:spPr bwMode="auto">
          <a:xfrm>
            <a:off x="4792663" y="4386163"/>
            <a:ext cx="1147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4017963" y="4192488"/>
            <a:ext cx="16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4113213" y="4144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3982" name="Text Box 30"/>
          <p:cNvSpPr txBox="1">
            <a:spLocks noChangeArrowheads="1"/>
          </p:cNvSpPr>
          <p:nvPr/>
        </p:nvSpPr>
        <p:spPr bwMode="auto">
          <a:xfrm>
            <a:off x="1258888" y="35781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253983" name="AutoShape 31"/>
          <p:cNvCxnSpPr>
            <a:cxnSpLocks noChangeShapeType="1"/>
          </p:cNvCxnSpPr>
          <p:nvPr/>
        </p:nvCxnSpPr>
        <p:spPr bwMode="auto">
          <a:xfrm rot="16200000" flipH="1">
            <a:off x="1598613" y="3848001"/>
            <a:ext cx="3111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3984" name="Line 32"/>
          <p:cNvSpPr>
            <a:spLocks noChangeShapeType="1"/>
          </p:cNvSpPr>
          <p:nvPr/>
        </p:nvSpPr>
        <p:spPr bwMode="auto">
          <a:xfrm>
            <a:off x="1716088" y="44163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3985" name="Group 33"/>
          <p:cNvGrpSpPr/>
          <p:nvPr/>
        </p:nvGrpSpPr>
        <p:grpSpPr bwMode="auto">
          <a:xfrm>
            <a:off x="5991225" y="4186138"/>
            <a:ext cx="1173163" cy="468313"/>
            <a:chOff x="4272" y="1104"/>
            <a:chExt cx="1104" cy="438"/>
          </a:xfrm>
        </p:grpSpPr>
        <p:sp>
          <p:nvSpPr>
            <p:cNvPr id="253986" name="Rectangle 3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7" name="Line 3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8" name="Line 3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9" name="Text Box 37"/>
            <p:cNvSpPr txBox="1">
              <a:spLocks noChangeArrowheads="1"/>
            </p:cNvSpPr>
            <p:nvPr/>
          </p:nvSpPr>
          <p:spPr bwMode="auto">
            <a:xfrm>
              <a:off x="4359" y="1115"/>
              <a:ext cx="15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53991" name="Group 39"/>
          <p:cNvGrpSpPr/>
          <p:nvPr/>
        </p:nvGrpSpPr>
        <p:grpSpPr bwMode="auto">
          <a:xfrm>
            <a:off x="5203825" y="4221063"/>
            <a:ext cx="304800" cy="381000"/>
            <a:chOff x="2352" y="2928"/>
            <a:chExt cx="192" cy="240"/>
          </a:xfrm>
        </p:grpSpPr>
        <p:sp>
          <p:nvSpPr>
            <p:cNvPr id="253992" name="Line 40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93" name="Line 41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94" name="Text Box 42"/>
          <p:cNvSpPr txBox="1">
            <a:spLocks noChangeArrowheads="1"/>
          </p:cNvSpPr>
          <p:nvPr/>
        </p:nvSpPr>
        <p:spPr bwMode="auto">
          <a:xfrm>
            <a:off x="6175375" y="414486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3997" name="Text Box 45"/>
          <p:cNvSpPr txBox="1">
            <a:spLocks noChangeArrowheads="1"/>
          </p:cNvSpPr>
          <p:nvPr/>
        </p:nvSpPr>
        <p:spPr bwMode="auto">
          <a:xfrm>
            <a:off x="2457450" y="5198963"/>
            <a:ext cx="292608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Operation: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l"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q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= p-&gt;next;	  	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l"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p-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&gt;next = q-&gt;next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4031" name="Freeform 79"/>
          <p:cNvSpPr/>
          <p:nvPr/>
        </p:nvSpPr>
        <p:spPr bwMode="auto">
          <a:xfrm>
            <a:off x="2603500" y="4602063"/>
            <a:ext cx="3984625" cy="420688"/>
          </a:xfrm>
          <a:custGeom>
            <a:avLst/>
            <a:gdLst>
              <a:gd name="T0" fmla="*/ 197 w 2510"/>
              <a:gd name="T1" fmla="*/ 0 h 265"/>
              <a:gd name="T2" fmla="*/ 333 w 2510"/>
              <a:gd name="T3" fmla="*/ 227 h 265"/>
              <a:gd name="T4" fmla="*/ 2193 w 2510"/>
              <a:gd name="T5" fmla="*/ 227 h 265"/>
              <a:gd name="T6" fmla="*/ 2238 w 2510"/>
              <a:gd name="T7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0" h="265">
                <a:moveTo>
                  <a:pt x="197" y="0"/>
                </a:moveTo>
                <a:cubicBezTo>
                  <a:pt x="98" y="94"/>
                  <a:pt x="0" y="189"/>
                  <a:pt x="333" y="227"/>
                </a:cubicBezTo>
                <a:cubicBezTo>
                  <a:pt x="666" y="265"/>
                  <a:pt x="1876" y="265"/>
                  <a:pt x="2193" y="227"/>
                </a:cubicBezTo>
                <a:cubicBezTo>
                  <a:pt x="2510" y="189"/>
                  <a:pt x="2374" y="94"/>
                  <a:pt x="2238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2173288" y="2088034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2936875" y="2088034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3068639" y="2292821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2306638" y="2018184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4078288" y="2088034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4843463" y="2088034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4945063" y="2292821"/>
            <a:ext cx="1147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4170363" y="2099146"/>
            <a:ext cx="16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4265613" y="205152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1411288" y="1484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47" name="AutoShape 31"/>
          <p:cNvCxnSpPr>
            <a:cxnSpLocks noChangeShapeType="1"/>
          </p:cNvCxnSpPr>
          <p:nvPr/>
        </p:nvCxnSpPr>
        <p:spPr bwMode="auto">
          <a:xfrm rot="16200000" flipH="1">
            <a:off x="1751013" y="1754659"/>
            <a:ext cx="3111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1868488" y="232298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33"/>
          <p:cNvGrpSpPr/>
          <p:nvPr/>
        </p:nvGrpSpPr>
        <p:grpSpPr bwMode="auto">
          <a:xfrm>
            <a:off x="6084341" y="2092796"/>
            <a:ext cx="1173163" cy="468313"/>
            <a:chOff x="4272" y="1104"/>
            <a:chExt cx="1104" cy="438"/>
          </a:xfrm>
        </p:grpSpPr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4359" y="1115"/>
              <a:ext cx="15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54" name="Group 39"/>
          <p:cNvGrpSpPr/>
          <p:nvPr/>
        </p:nvGrpSpPr>
        <p:grpSpPr bwMode="auto">
          <a:xfrm>
            <a:off x="3960813" y="1751089"/>
            <a:ext cx="1041372" cy="1163488"/>
            <a:chOff x="2352" y="2928"/>
            <a:chExt cx="192" cy="240"/>
          </a:xfrm>
        </p:grpSpPr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6268491" y="2051521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9" name="Text Box 195"/>
          <p:cNvSpPr txBox="1">
            <a:spLocks noChangeArrowheads="1"/>
          </p:cNvSpPr>
          <p:nvPr/>
        </p:nvSpPr>
        <p:spPr bwMode="auto">
          <a:xfrm>
            <a:off x="3642601" y="3039343"/>
            <a:ext cx="2369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Singly Linked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list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5288" y="333375"/>
            <a:ext cx="784860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2.11 Remove node from S-Linked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list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2" grpId="0" animBg="1"/>
      <p:bldP spid="253973" grpId="0" animBg="1"/>
      <p:bldP spid="253974" grpId="0" animBg="1"/>
      <p:bldP spid="253975" grpId="0"/>
      <p:bldP spid="253977" grpId="0" animBg="1"/>
      <p:bldP spid="253978" grpId="0" animBg="1"/>
      <p:bldP spid="253979" grpId="0" animBg="1"/>
      <p:bldP spid="253980" grpId="0"/>
      <p:bldP spid="253981" grpId="0"/>
      <p:bldP spid="253982" grpId="0"/>
      <p:bldP spid="253984" grpId="0" animBg="1"/>
      <p:bldP spid="253994" grpId="0"/>
      <p:bldP spid="253997" grpId="0" bldLvl="0" animBg="1"/>
      <p:bldP spid="2540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E4F2D4D-0C84-48FA-8BC5-6916E723688E}" type="slidenum">
              <a:rPr lang="en-US" altLang="zh-CN"/>
            </a:fld>
            <a:endParaRPr lang="en-US" altLang="zh-CN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95288" y="1001713"/>
            <a:ext cx="8243888" cy="5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delete_link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x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所指的带有头结点的单链表中删除元素为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q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-&gt;head;		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所指的带有头结点的单链表中找元素为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	的前驱结点位置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while (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p-&gt;next != NULL &amp;&amp; p-&gt;next-&gt;info != x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p-&gt;next;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if (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p-&gt;next == NULL )  	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没找到元素为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exist!\n ");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 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q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p-&gt;next;	 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找到元素为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p-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 = q-&gt;next; 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free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q );      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5288" y="333375"/>
            <a:ext cx="784860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2.11 Remove node from S-Linked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list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475656" y="5445125"/>
            <a:ext cx="1223962" cy="431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98775" y="5447030"/>
            <a:ext cx="3801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>
                <a:solidFill>
                  <a:srgbClr val="FFC000"/>
                </a:solidFill>
              </a:rPr>
              <a:t>需要程序员手动释放空间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7055" y="2708910"/>
            <a:ext cx="45434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“Locate” Time Complexity: O(n)</a:t>
            </a:r>
            <a:endParaRPr lang="en-US" altLang="zh-CN" sz="2200" b="1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7690" y="5013325"/>
            <a:ext cx="46145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“Delete” Time Complexity: O(1)</a:t>
            </a:r>
            <a:endParaRPr lang="en-US" altLang="zh-CN" sz="2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B11A170-EB82-4ACF-A004-015D5DF69C0E}" type="slidenum">
              <a:rPr lang="en-US" altLang="zh-CN"/>
            </a:fld>
            <a:endParaRPr lang="en-US" altLang="zh-CN"/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23850" y="735013"/>
            <a:ext cx="83502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first_link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所指的带有头结点的单链表中求第一个结点的位置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return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-&gt;head-&gt;next;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23850" y="2765425"/>
            <a:ext cx="763270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2.13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Locate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element in S-Linked list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88913"/>
            <a:ext cx="8351838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2.12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Return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the position of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first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element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23850" y="3284984"/>
            <a:ext cx="8280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x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所指的带有头结点的单链表中找元素为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	p;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-&gt;head-&gt;next;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while (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 != NULL &amp;&amp; p-&gt;info != x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p-&gt;next;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return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F29969-7EB2-4072-A1FD-59C6FC5216DE}" type="slidenum">
              <a:rPr lang="en-US" altLang="zh-CN"/>
            </a:fld>
            <a:endParaRPr lang="en-US" altLang="zh-CN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23850" y="674688"/>
            <a:ext cx="8675687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retrieve_link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p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{</a:t>
            </a:r>
            <a:endParaRPr kumimoji="1" lang="en-US" altLang="zh-CN" sz="2200" dirty="0" smtClean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return 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p-&gt;info;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</a:pP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23850" y="2132856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2.15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Get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the pointer of the prior element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23850" y="173038"/>
            <a:ext cx="6985000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2.14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Get the value of node p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23850" y="2617162"/>
            <a:ext cx="8675687" cy="41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previous_link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x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所指的带有头结点的单链表中找元素为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的结点的前驱结点位置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PNode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p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p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while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p-&gt;next != NULL &amp;&amp; p-&gt;next-&gt;info != x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p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 p-&gt;next;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p==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 || p-&gt;next==NULL ) 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不存在（空链表或表中无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）*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NULL;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else</a:t>
            </a:r>
            <a:endParaRPr kumimoji="1" lang="en-US" altLang="zh-CN" sz="2200" dirty="0" smtClean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p;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F29969-7EB2-4072-A1FD-59C6FC5216DE}" type="slidenum">
              <a:rPr lang="en-US" altLang="zh-CN"/>
            </a:fld>
            <a:endParaRPr lang="en-US" altLang="zh-CN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23850" y="674688"/>
            <a:ext cx="8675687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retrieve_link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p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{</a:t>
            </a:r>
            <a:endParaRPr kumimoji="1" lang="en-US" altLang="zh-CN" sz="2200" dirty="0" smtClean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return 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p-&gt;info;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</a:pP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23850" y="2132856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2.15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Get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the pointer of the prior element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23850" y="173038"/>
            <a:ext cx="6985000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2.14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Get the value of node p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23850" y="2617162"/>
            <a:ext cx="8675687" cy="41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previous_link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x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所指的带有头结点的单链表中找元素为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的结点的前驱结点位置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PNode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p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p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while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p-&gt;next != NULL &amp;&amp; p-&gt;next-&gt;info != x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p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 p-&gt;next;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p==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 || p-&gt;next==NULL ) 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不存在（空链表或表中无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）*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NULL;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else</a:t>
            </a:r>
            <a:endParaRPr kumimoji="1" lang="en-US" altLang="zh-CN" sz="2200" dirty="0" smtClean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return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p;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8355" y="5445125"/>
            <a:ext cx="5454650" cy="922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/>
              <a:t>对比复杂度</a:t>
            </a:r>
            <a:endParaRPr lang="en-US" altLang="zh-CN" b="1"/>
          </a:p>
          <a:p>
            <a:r>
              <a:rPr lang="en-US" altLang="zh-CN" b="1"/>
              <a:t>PNode </a:t>
            </a:r>
            <a:r>
              <a:rPr lang="en-US" altLang="zh-CN" b="1">
                <a:solidFill>
                  <a:srgbClr val="FFFF00"/>
                </a:solidFill>
              </a:rPr>
              <a:t>previous_link</a:t>
            </a:r>
            <a:r>
              <a:rPr lang="en-US" altLang="zh-CN" b="1"/>
              <a:t>(PLinkList pllist, PNode p)?</a:t>
            </a:r>
            <a:endParaRPr lang="en-US" altLang="zh-CN" b="1"/>
          </a:p>
          <a:p>
            <a:r>
              <a:rPr lang="en-US" altLang="zh-CN" b="1"/>
              <a:t>int </a:t>
            </a:r>
            <a:r>
              <a:rPr lang="en-US" altLang="zh-CN" b="1">
                <a:solidFill>
                  <a:srgbClr val="FFFF00"/>
                </a:solidFill>
              </a:rPr>
              <a:t>previous_node</a:t>
            </a:r>
            <a:r>
              <a:rPr lang="en-US" altLang="zh-CN" b="1"/>
              <a:t>(PSeqList pllist, int i)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11E1E74-D93A-4655-A946-65F443F274B4}" type="slidenum">
              <a:rPr lang="en-US" altLang="zh-CN"/>
            </a:fld>
            <a:endParaRPr lang="en-US" altLang="zh-CN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0" y="3944303"/>
            <a:ext cx="9144000" cy="863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012160" y="4147503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ea typeface="幼圆" panose="02010509060101010101" pitchFamily="49" charset="-122"/>
              </a:rPr>
              <a:t>Memory</a:t>
            </a:r>
            <a:endParaRPr lang="en-US" altLang="zh-CN" sz="2400" dirty="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539750" y="3944303"/>
            <a:ext cx="71913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pllist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的内容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843213" y="3944303"/>
            <a:ext cx="115093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head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的内容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68313" y="343947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/>
              <a:t>pllist</a:t>
            </a:r>
            <a:endParaRPr kumimoji="1" lang="en-US" altLang="zh-CN"/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843213" y="495236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info</a:t>
            </a:r>
            <a:endParaRPr lang="en-US" altLang="zh-CN"/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3419475" y="4952365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603250" y="4879340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71775" y="3510915"/>
            <a:ext cx="135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/>
              <a:t>pllist-&gt;head</a:t>
            </a:r>
            <a:endParaRPr kumimoji="1" lang="en-US" altLang="zh-CN"/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6409690" y="1724947"/>
            <a:ext cx="110331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6514465" y="173606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" name="Rectangle 69" descr="浅色上对角线"/>
          <p:cNvSpPr>
            <a:spLocks noChangeArrowheads="1"/>
          </p:cNvSpPr>
          <p:nvPr/>
        </p:nvSpPr>
        <p:spPr bwMode="auto">
          <a:xfrm>
            <a:off x="6409690" y="1724947"/>
            <a:ext cx="838200" cy="446088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79"/>
          <p:cNvSpPr txBox="1">
            <a:spLocks noChangeArrowheads="1"/>
          </p:cNvSpPr>
          <p:nvPr/>
        </p:nvSpPr>
        <p:spPr bwMode="auto">
          <a:xfrm>
            <a:off x="5936615" y="1080422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31" name="AutoShape 80"/>
          <p:cNvCxnSpPr>
            <a:cxnSpLocks noChangeShapeType="1"/>
            <a:stCxn id="30" idx="2"/>
            <a:endCxn id="20" idx="1"/>
          </p:cNvCxnSpPr>
          <p:nvPr/>
        </p:nvCxnSpPr>
        <p:spPr bwMode="auto">
          <a:xfrm rot="5400000" flipV="1">
            <a:off x="6069648" y="1606868"/>
            <a:ext cx="409575" cy="27051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83"/>
          <p:cNvSpPr txBox="1">
            <a:spLocks noChangeArrowheads="1"/>
          </p:cNvSpPr>
          <p:nvPr/>
        </p:nvSpPr>
        <p:spPr bwMode="auto">
          <a:xfrm>
            <a:off x="6330315" y="2528222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Empty list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2" name="Group 98"/>
          <p:cNvGrpSpPr/>
          <p:nvPr/>
        </p:nvGrpSpPr>
        <p:grpSpPr bwMode="auto">
          <a:xfrm>
            <a:off x="7319328" y="1861472"/>
            <a:ext cx="144462" cy="144463"/>
            <a:chOff x="3787" y="3158"/>
            <a:chExt cx="91" cy="91"/>
          </a:xfrm>
        </p:grpSpPr>
        <p:sp>
          <p:nvSpPr>
            <p:cNvPr id="43" name="Line 99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8020" y="1600200"/>
            <a:ext cx="454660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Initialization：</a:t>
            </a:r>
            <a:endParaRPr kumimoji="1" lang="zh-CN" altLang="en-US" sz="2800" b="1" dirty="0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 algn="l"/>
            <a:r>
              <a:rPr kumimoji="1" lang="zh-CN" altLang="en-US" sz="2800" b="1" dirty="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创建一个带头结点的空链表 </a:t>
            </a:r>
            <a:endParaRPr kumimoji="1" lang="zh-CN" altLang="en-US" sz="2800" b="1" dirty="0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14620" y="86995"/>
            <a:ext cx="3890645" cy="4603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Algorithm 2.17 Initialization</a:t>
            </a:r>
            <a:endParaRPr kumimoji="1" lang="en-US" altLang="zh-CN" sz="2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54" grpId="0" animBg="1"/>
      <p:bldP spid="258055" grpId="0" animBg="1"/>
      <p:bldP spid="258056" grpId="0" animBg="1"/>
      <p:bldP spid="258057" grpId="0" animBg="1"/>
      <p:bldP spid="258061" grpId="0" animBg="1"/>
      <p:bldP spid="258062" grpId="0" animBg="1"/>
      <p:bldP spid="258063" grpId="0" animBg="1"/>
      <p:bldP spid="2580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29FED87-9F90-40AA-848D-F550389A7F6F}" type="slidenum">
              <a:rPr lang="en-US" altLang="zh-CN"/>
            </a:fld>
            <a:endParaRPr lang="en-US" altLang="zh-CN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60363" y="0"/>
            <a:ext cx="795655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createNullList_link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void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创建一个带头结点的空链表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if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!= NULL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) 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p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Node) 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if ( 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!=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NULL ) 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&gt;head=p;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p-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&gt;next = NULL;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else 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space!\n" 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&gt;head = NULL;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space!\n" 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return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5214620" y="86995"/>
            <a:ext cx="3890645" cy="4603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Algorithm 2.17 Initialization</a:t>
            </a:r>
            <a:endParaRPr kumimoji="1" lang="en-US" altLang="zh-CN" sz="2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45517" y="1412875"/>
            <a:ext cx="8540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Step1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5517" y="1844824"/>
            <a:ext cx="8540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Step2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516" y="6077099"/>
            <a:ext cx="851515" cy="36933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Step3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136198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78A6AC7-3F86-40BA-8414-4BF2C8C15222}" type="slidenum">
              <a:rPr lang="en-US" altLang="zh-CN"/>
            </a:fld>
            <a:endParaRPr lang="en-US" altLang="zh-CN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23850" y="765175"/>
            <a:ext cx="79565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 != NULL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p-&gt;next;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NULL;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50825" y="188913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ea typeface="幼圆" panose="02010509060101010101" pitchFamily="49" charset="-122"/>
              </a:rPr>
              <a:t>Algorithm 2.16  Get the pointer of the next element</a:t>
            </a:r>
            <a:endParaRPr kumimoji="1" lang="en-US" altLang="zh-CN" sz="280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50825" y="3573463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ea typeface="幼圆" panose="02010509060101010101" pitchFamily="49" charset="-122"/>
              </a:rPr>
              <a:t>Algorithm 2.18  Judge a linked list is empty or not</a:t>
            </a:r>
            <a:endParaRPr kumimoji="1" lang="en-US" altLang="zh-CN" sz="280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23850" y="4183063"/>
            <a:ext cx="79914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isNullLink_link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所指的带有头结点的单链表是否是空链表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return (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&gt;head-&gt;next ==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NULL);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0B81EB6-DE5D-4365-B2DA-0AFBEC6CDF4A}" type="slidenum">
              <a:rPr lang="en-US" altLang="zh-CN"/>
            </a:fld>
            <a:endParaRPr lang="en-US" altLang="zh-CN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433388" y="836613"/>
            <a:ext cx="845978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find_link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在带有头结点的单链表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中求第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个结点的位置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当表中无第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个元素时，返回值为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NULL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j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&lt;1) {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("The value of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=%d is not reasonable.\n",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NULL;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p=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for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j=0; j&lt;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 { 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 = p-&gt;next;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if ( p == NULL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return NULL;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return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95288" y="260350"/>
            <a:ext cx="8137525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ea typeface="幼圆" panose="02010509060101010101" pitchFamily="49" charset="-122"/>
              </a:rPr>
              <a:t>Algorithm 2.19  Get the pointer of the i-th element</a:t>
            </a:r>
            <a:endParaRPr kumimoji="1" lang="en-US" altLang="zh-CN" sz="280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0865" y="4437380"/>
            <a:ext cx="3176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Time Complexity: O(n)</a:t>
            </a:r>
            <a:endParaRPr lang="en-US" altLang="zh-CN" sz="2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1BD9000-9B11-414B-A112-017B3AE4FDA4}" type="slidenum">
              <a:rPr lang="en-US" altLang="zh-CN"/>
            </a:fld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</a:t>
            </a:r>
            <a:endParaRPr lang="en-US" altLang="zh-CN" sz="600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2800" dirty="0"/>
              <a:t>Linear </a:t>
            </a:r>
            <a:r>
              <a:rPr kumimoji="1" lang="en-US" altLang="zh-CN" sz="2800" dirty="0" smtClean="0"/>
              <a:t>list </a:t>
            </a:r>
            <a:r>
              <a:rPr kumimoji="1" lang="en-US" altLang="zh-CN" sz="2800" dirty="0"/>
              <a:t>is also called list, which contains zero or n elements denoted as </a:t>
            </a:r>
            <a:r>
              <a:rPr kumimoji="1" lang="en-US" altLang="zh-CN" sz="2800" dirty="0" err="1"/>
              <a:t>k</a:t>
            </a:r>
            <a:r>
              <a:rPr kumimoji="1" lang="en-US" altLang="zh-CN" sz="2800" baseline="-25000" dirty="0" err="1"/>
              <a:t>0</a:t>
            </a:r>
            <a:r>
              <a:rPr kumimoji="1" lang="en-US" altLang="zh-CN" sz="2800" baseline="-25000" dirty="0"/>
              <a:t>,</a:t>
            </a:r>
            <a:r>
              <a:rPr kumimoji="1" lang="en-US" altLang="zh-CN" sz="2800" dirty="0"/>
              <a:t>, </a:t>
            </a:r>
            <a:r>
              <a:rPr kumimoji="1" lang="en-US" altLang="zh-CN" sz="2800" dirty="0" err="1"/>
              <a:t>k</a:t>
            </a:r>
            <a:r>
              <a:rPr kumimoji="1" lang="en-US" altLang="zh-CN" sz="2800" baseline="-25000" dirty="0" err="1"/>
              <a:t>1</a:t>
            </a:r>
            <a:r>
              <a:rPr kumimoji="1" lang="en-US" altLang="zh-CN" sz="2800" dirty="0"/>
              <a:t>, …, </a:t>
            </a:r>
            <a:r>
              <a:rPr kumimoji="1" lang="en-US" altLang="zh-CN" sz="2800" dirty="0" err="1"/>
              <a:t>k</a:t>
            </a:r>
            <a:r>
              <a:rPr kumimoji="1" lang="en-US" altLang="zh-CN" sz="2800" baseline="-25000" dirty="0" err="1"/>
              <a:t>n</a:t>
            </a:r>
            <a:r>
              <a:rPr kumimoji="1" lang="en-US" altLang="zh-CN" sz="2800" baseline="-25000" dirty="0"/>
              <a:t>-1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n≥1</a:t>
            </a:r>
            <a:r>
              <a:rPr kumimoji="1" lang="en-US" altLang="zh-CN" sz="2800" dirty="0"/>
              <a:t>). The number of element </a:t>
            </a:r>
            <a:r>
              <a:rPr kumimoji="1" lang="en-US" altLang="zh-CN" sz="2800" dirty="0" smtClean="0"/>
              <a:t>is called </a:t>
            </a:r>
            <a:r>
              <a:rPr kumimoji="1" lang="en-US" altLang="zh-CN" sz="2800" b="1" i="1" u="sng" dirty="0">
                <a:solidFill>
                  <a:srgbClr val="FFFF00"/>
                </a:solidFill>
              </a:rPr>
              <a:t>the length of the list</a:t>
            </a:r>
            <a:r>
              <a:rPr kumimoji="1" lang="en-US" altLang="zh-CN" sz="2800" dirty="0"/>
              <a:t>.  If the number is zero, the list is called </a:t>
            </a:r>
            <a:r>
              <a:rPr kumimoji="1" lang="en-US" altLang="zh-CN" sz="2800" dirty="0" smtClean="0"/>
              <a:t>“empty </a:t>
            </a:r>
            <a:r>
              <a:rPr kumimoji="1" lang="en-US" altLang="zh-CN" sz="2800" dirty="0"/>
              <a:t>list”. The element is also called “item”.</a:t>
            </a:r>
            <a:endParaRPr kumimoji="1" lang="en-US" altLang="zh-CN" sz="2800" dirty="0"/>
          </a:p>
          <a:p>
            <a:pPr>
              <a:lnSpc>
                <a:spcPct val="90000"/>
              </a:lnSpc>
            </a:pPr>
            <a:endParaRPr kumimoji="1" lang="en-US" altLang="zh-CN" sz="28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zh-CN" sz="2800" dirty="0" smtClean="0"/>
              <a:t>“</a:t>
            </a:r>
            <a:r>
              <a:rPr kumimoji="1" lang="zh-CN" altLang="en-US" sz="2800" dirty="0" smtClean="0"/>
              <a:t>线性表</a:t>
            </a:r>
            <a:r>
              <a:rPr kumimoji="1" lang="en-US" altLang="zh-CN" sz="2800" dirty="0" smtClean="0"/>
              <a:t>”</a:t>
            </a:r>
            <a:r>
              <a:rPr kumimoji="1" lang="zh-CN" altLang="en-US" sz="2800" dirty="0" smtClean="0"/>
              <a:t>简称</a:t>
            </a:r>
            <a:r>
              <a:rPr kumimoji="1" lang="zh-CN" altLang="en-US" sz="2800" dirty="0"/>
              <a:t>为表，是零个或多个元素的有穷序列，通常可以表示</a:t>
            </a:r>
            <a:r>
              <a:rPr kumimoji="1" lang="zh-CN" altLang="en-US" sz="2800" dirty="0" smtClean="0"/>
              <a:t>成</a:t>
            </a:r>
            <a:r>
              <a:rPr kumimoji="1" lang="en-US" altLang="zh-CN" sz="2800" dirty="0" err="1" smtClean="0"/>
              <a:t>a</a:t>
            </a:r>
            <a:r>
              <a:rPr kumimoji="1" lang="en-US" altLang="zh-CN" sz="2800" baseline="-25000" dirty="0" err="1" smtClean="0"/>
              <a:t>0</a:t>
            </a:r>
            <a:r>
              <a:rPr kumimoji="1" lang="en-US" altLang="zh-CN" sz="2800" dirty="0" smtClean="0">
                <a:solidFill>
                  <a:srgbClr val="FFFFFF"/>
                </a:solidFill>
              </a:rPr>
              <a:t>, </a:t>
            </a:r>
            <a:r>
              <a:rPr kumimoji="1" lang="en-US" altLang="zh-CN" sz="2800" dirty="0" err="1" smtClean="0"/>
              <a:t>a</a:t>
            </a:r>
            <a:r>
              <a:rPr kumimoji="1" lang="en-US" altLang="zh-CN" sz="2800" baseline="-25000" dirty="0" err="1" smtClean="0"/>
              <a:t>1</a:t>
            </a:r>
            <a:r>
              <a:rPr kumimoji="1" lang="en-US" altLang="zh-CN" sz="2800" dirty="0" smtClean="0"/>
              <a:t>, …, a</a:t>
            </a:r>
            <a:r>
              <a:rPr kumimoji="1" lang="en-US" altLang="zh-CN" sz="2800" baseline="-25000" dirty="0" smtClean="0"/>
              <a:t>n-1 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n≥1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。表中所含元素的个数称为表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“</a:t>
            </a:r>
            <a:r>
              <a:rPr kumimoji="1" lang="zh-CN" altLang="en-US" sz="2800" dirty="0" smtClean="0"/>
              <a:t>长度</a:t>
            </a:r>
            <a:r>
              <a:rPr kumimoji="1" lang="en-US" altLang="zh-CN" sz="2800" dirty="0" smtClean="0"/>
              <a:t>”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长度</a:t>
            </a:r>
            <a:r>
              <a:rPr kumimoji="1" lang="zh-CN" altLang="en-US" sz="2800" dirty="0"/>
              <a:t>为零的表</a:t>
            </a:r>
            <a:r>
              <a:rPr kumimoji="1" lang="zh-CN" altLang="en-US" sz="2800" dirty="0" smtClean="0"/>
              <a:t>称为</a:t>
            </a:r>
            <a:r>
              <a:rPr kumimoji="1" lang="en-US" altLang="zh-CN" sz="2800" dirty="0" smtClean="0"/>
              <a:t>“</a:t>
            </a:r>
            <a:r>
              <a:rPr kumimoji="1" lang="zh-CN" altLang="en-US" sz="2800" dirty="0" smtClean="0"/>
              <a:t>空表</a:t>
            </a:r>
            <a:r>
              <a:rPr kumimoji="1" lang="en-US" altLang="zh-CN" sz="2800" dirty="0" smtClean="0"/>
              <a:t>”</a:t>
            </a:r>
            <a:r>
              <a:rPr kumimoji="1" lang="zh-CN" altLang="en-US" sz="2800" dirty="0" smtClean="0"/>
              <a:t>。</a:t>
            </a:r>
            <a:r>
              <a:rPr kumimoji="1" lang="zh-CN" altLang="en-US" sz="2800" dirty="0"/>
              <a:t>表中的元素又</a:t>
            </a:r>
            <a:r>
              <a:rPr kumimoji="1" lang="zh-CN" altLang="en-US" sz="2800" dirty="0" smtClean="0"/>
              <a:t>称</a:t>
            </a:r>
            <a:r>
              <a:rPr kumimoji="1" lang="en-US" altLang="zh-CN" sz="2800" dirty="0"/>
              <a:t>“</a:t>
            </a:r>
            <a:r>
              <a:rPr kumimoji="1" lang="zh-CN" altLang="en-US" sz="2800" dirty="0" smtClean="0"/>
              <a:t>表目</a:t>
            </a:r>
            <a:r>
              <a:rPr kumimoji="1" lang="en-US" altLang="zh-CN" sz="2800" dirty="0" smtClean="0"/>
              <a:t>”</a:t>
            </a:r>
            <a:r>
              <a:rPr kumimoji="1" lang="zh-CN" altLang="en-US" sz="2800" dirty="0" smtClean="0"/>
              <a:t>。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6EB618C-DFE2-4E64-AA11-0E4EE943DECD}" type="slidenum">
              <a:rPr lang="en-US" altLang="zh-CN"/>
            </a:fld>
            <a:endParaRPr lang="en-US" altLang="zh-CN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3385" y="304800"/>
            <a:ext cx="8561705" cy="675005"/>
          </a:xfrm>
          <a:noFill/>
        </p:spPr>
        <p:txBody>
          <a:bodyPr lIns="92075" tIns="46038" rIns="92075" bIns="46038" anchorCtr="0"/>
          <a:lstStyle/>
          <a:p>
            <a:r>
              <a:rPr lang="en-US" altLang="zh-CN" b="0"/>
              <a:t>Linked List</a:t>
            </a:r>
            <a:r>
              <a:rPr lang="zh-CN" altLang="en-US" b="0"/>
              <a:t>  </a:t>
            </a:r>
            <a:r>
              <a:rPr lang="en-US" altLang="zh-CN" b="0">
                <a:solidFill>
                  <a:schemeClr val="tx1"/>
                </a:solidFill>
              </a:rPr>
              <a:t>v.s.</a:t>
            </a:r>
            <a:r>
              <a:rPr lang="en-US" altLang="zh-CN" b="0"/>
              <a:t> Sequential List</a:t>
            </a:r>
            <a:endParaRPr lang="en-US" altLang="zh-CN" b="0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24485" y="2297430"/>
            <a:ext cx="4206240" cy="21228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/>
              <a:t>插入：                             </a:t>
            </a:r>
            <a:r>
              <a:rPr kumimoji="1" lang="en-US" altLang="zh-CN" sz="2400" b="1"/>
              <a:t>O(1)</a:t>
            </a:r>
            <a:endParaRPr kumimoji="1" lang="en-US" altLang="zh-CN" sz="2400" b="1"/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/>
              <a:t>删除：                             </a:t>
            </a:r>
            <a:r>
              <a:rPr kumimoji="1" lang="en-US" altLang="zh-CN" sz="2400" b="1"/>
              <a:t>O(1)</a:t>
            </a:r>
            <a:endParaRPr kumimoji="1" lang="en-US" altLang="zh-CN" sz="2400" b="1"/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/>
              <a:t>FIND ith:         O(i) </a:t>
            </a:r>
            <a:r>
              <a:rPr kumimoji="1" lang="zh-CN" altLang="zh-CN" sz="2400" b="1"/>
              <a:t>平均 </a:t>
            </a:r>
            <a:r>
              <a:rPr kumimoji="1" lang="en-US" altLang="zh-CN" sz="2400" b="1"/>
              <a:t>O(n)</a:t>
            </a:r>
            <a:endParaRPr kumimoji="1" lang="en-US" altLang="zh-CN" sz="2400" b="1"/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/>
              <a:t>FIND key:               </a:t>
            </a:r>
            <a:r>
              <a:rPr kumimoji="1" lang="zh-CN" altLang="zh-CN" sz="2400" b="1"/>
              <a:t>平均 </a:t>
            </a:r>
            <a:r>
              <a:rPr kumimoji="1" lang="en-US" altLang="zh-CN" sz="2400" b="1"/>
              <a:t>O(n)</a:t>
            </a:r>
            <a:endParaRPr kumimoji="1" lang="en-US" altLang="zh-CN" sz="2400" b="1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705350" y="2297430"/>
            <a:ext cx="4205605" cy="21228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</a:rPr>
              <a:t>插入：                             </a:t>
            </a:r>
            <a:r>
              <a:rPr kumimoji="1" lang="en-US" altLang="zh-CN" sz="2400" b="1">
                <a:solidFill>
                  <a:schemeClr val="tx1"/>
                </a:solidFill>
              </a:rPr>
              <a:t>O(n)</a:t>
            </a:r>
            <a:endParaRPr kumimoji="1" lang="en-US" altLang="zh-CN" sz="2400" b="1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</a:rPr>
              <a:t>删除：                             </a:t>
            </a:r>
            <a:r>
              <a:rPr kumimoji="1" lang="en-US" altLang="zh-CN" sz="2400" b="1">
                <a:solidFill>
                  <a:schemeClr val="tx1"/>
                </a:solidFill>
              </a:rPr>
              <a:t>O(n)</a:t>
            </a:r>
            <a:endParaRPr kumimoji="1" lang="en-US" altLang="zh-CN" sz="2400" b="1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</a:rPr>
              <a:t>FIND ith:                         O(1) </a:t>
            </a:r>
            <a:endParaRPr kumimoji="1" lang="en-US" altLang="zh-CN" sz="2400" b="1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</a:rPr>
              <a:t>FIND key:               </a:t>
            </a:r>
            <a:r>
              <a:rPr kumimoji="1" lang="zh-CN" altLang="zh-CN" sz="2400" b="1">
                <a:solidFill>
                  <a:schemeClr val="tx1"/>
                </a:solidFill>
              </a:rPr>
              <a:t>平均 </a:t>
            </a:r>
            <a:r>
              <a:rPr kumimoji="1" lang="en-US" altLang="zh-CN" sz="2400" b="1">
                <a:solidFill>
                  <a:schemeClr val="tx1"/>
                </a:solidFill>
              </a:rPr>
              <a:t>O(n)</a:t>
            </a:r>
            <a:endParaRPr kumimoji="1"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1779905" y="1666240"/>
            <a:ext cx="1295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/>
              <a:t>单链表</a:t>
            </a:r>
            <a:endParaRPr kumimoji="1" lang="zh-CN" altLang="en-US" sz="2800" b="1"/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5365115" y="1666240"/>
            <a:ext cx="31343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/>
              <a:t>顺序存储的线性表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916B600-0F0E-4C3E-8476-AEE0CDDB09F8}" type="slidenum">
              <a:rPr lang="en-US" altLang="zh-CN"/>
            </a:fld>
            <a:endParaRPr lang="en-US" altLang="zh-CN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8497887" cy="494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580" indent="-44958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>
              <a:spcAft>
                <a:spcPct val="50000"/>
              </a:spcAft>
            </a:pP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单链表与顺序表的比较：</a:t>
            </a:r>
            <a:endParaRPr lang="zh-CN" altLang="en-US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anose="020B0604020202020204" pitchFamily="34" charset="0"/>
                <a:ea typeface="幼圆" panose="02010509060101010101" pitchFamily="49" charset="-122"/>
              </a:rPr>
              <a:t>(1) 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单链表是一种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松耦合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的线性结构，顺序表是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紧耦合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的。</a:t>
            </a:r>
            <a:endParaRPr lang="zh-CN" altLang="en-US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anose="020B0604020202020204" pitchFamily="34" charset="0"/>
                <a:ea typeface="幼圆" panose="02010509060101010101" pitchFamily="49" charset="-122"/>
              </a:rPr>
              <a:t>(2) 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单链表的存储密度比顺序表低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，它多占用了存储空间。但在许多情况下，链式的分配比顺序分配有效，顺序表必须分配足够大的连续存储空间，而链表可以利用零星的存储单元。</a:t>
            </a:r>
            <a:endParaRPr lang="zh-CN" altLang="en-US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>
              <a:spcAft>
                <a:spcPct val="50000"/>
              </a:spcAft>
            </a:pPr>
            <a:r>
              <a:rPr lang="en-US" altLang="zh-CN" dirty="0" smtClean="0">
                <a:latin typeface="Arial" panose="020B0604020202020204" pitchFamily="34" charset="0"/>
                <a:ea typeface="幼圆" panose="02010509060101010101" pitchFamily="49" charset="-122"/>
              </a:rPr>
              <a:t>(3) 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在单链表里进行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插入、删除运算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比在顺序表里容易得多。</a:t>
            </a:r>
            <a:endParaRPr lang="zh-CN" altLang="en-US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>
              <a:spcAft>
                <a:spcPct val="50000"/>
              </a:spcAft>
            </a:pPr>
            <a:r>
              <a:rPr lang="en-US" altLang="zh-CN" dirty="0" smtClean="0">
                <a:latin typeface="Arial" panose="020B0604020202020204" pitchFamily="34" charset="0"/>
                <a:ea typeface="幼圆" panose="02010509060101010101" pitchFamily="49" charset="-122"/>
              </a:rPr>
              <a:t>(4) 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对于顺序表，可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随机访问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任一个元素，而在单链表中，需要顺着链逐个进行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顺序访问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，因此单链表适合于在</a:t>
            </a:r>
            <a:r>
              <a:rPr lang="zh-CN" altLang="en-US" dirty="0" smtClean="0">
                <a:latin typeface="Arial" panose="020B0604020202020204" pitchFamily="34" charset="0"/>
                <a:ea typeface="幼圆" panose="02010509060101010101" pitchFamily="49" charset="-122"/>
              </a:rPr>
              <a:t>成批、顺序处理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线性表中的元素时采用。 </a:t>
            </a:r>
            <a:endParaRPr lang="zh-CN" altLang="en-US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/>
              <a:t>Comparison between S-Linked List and Sequential List</a:t>
            </a:r>
            <a:endParaRPr lang="en-US" altLang="zh-CN" sz="3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41EA8C6-0E51-4CA8-9DBE-1AD171CF30DD}" type="slidenum">
              <a:rPr lang="en-US" altLang="zh-CN"/>
            </a:fld>
            <a:endParaRPr lang="en-US" altLang="zh-CN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Merge two sorted linked list </a:t>
            </a:r>
            <a:br>
              <a:rPr lang="en-US" altLang="zh-CN" sz="4000" b="0"/>
            </a:br>
            <a:r>
              <a:rPr lang="en-US" altLang="zh-CN" sz="4000" b="0"/>
              <a:t>(with head node)</a:t>
            </a:r>
            <a:endParaRPr lang="en-US" altLang="zh-CN" sz="4000" b="0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2808287" cy="519112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LA= (3, 5, 8, 11)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3635375" y="1484313"/>
            <a:ext cx="4321175" cy="51911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LB= (2, 6, 8, 9, 11, 15, 20)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6538913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11</a:t>
            </a:r>
            <a:endParaRPr lang="en-US" altLang="zh-CN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7600950" y="400685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1652588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3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2714625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2855913" y="42187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3281363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5</a:t>
            </a:r>
            <a:endParaRPr lang="en-US" altLang="zh-CN"/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4343400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>
            <a:off x="4484688" y="42187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4910138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5972175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>
            <a:off x="6113463" y="42187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>
            <a:off x="7600950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Rectangle 31"/>
          <p:cNvSpPr>
            <a:spLocks noChangeArrowheads="1"/>
          </p:cNvSpPr>
          <p:nvPr/>
        </p:nvSpPr>
        <p:spPr bwMode="auto">
          <a:xfrm>
            <a:off x="514350" y="3996531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873" name="Group 33"/>
          <p:cNvGrpSpPr/>
          <p:nvPr/>
        </p:nvGrpSpPr>
        <p:grpSpPr bwMode="auto">
          <a:xfrm>
            <a:off x="7662863" y="4129088"/>
            <a:ext cx="144462" cy="144462"/>
            <a:chOff x="3787" y="3158"/>
            <a:chExt cx="91" cy="91"/>
          </a:xfrm>
        </p:grpSpPr>
        <p:sp>
          <p:nvSpPr>
            <p:cNvPr id="291874" name="Line 34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75" name="Line 35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76" name="Line 36"/>
          <p:cNvSpPr>
            <a:spLocks noChangeShapeType="1"/>
          </p:cNvSpPr>
          <p:nvPr/>
        </p:nvSpPr>
        <p:spPr bwMode="auto">
          <a:xfrm>
            <a:off x="766763" y="4218781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6553200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7615238" y="487045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1666875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80" name="Line 40"/>
          <p:cNvSpPr>
            <a:spLocks noChangeShapeType="1"/>
          </p:cNvSpPr>
          <p:nvPr/>
        </p:nvSpPr>
        <p:spPr bwMode="auto">
          <a:xfrm>
            <a:off x="2728913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1" name="Line 41"/>
          <p:cNvSpPr>
            <a:spLocks noChangeShapeType="1"/>
          </p:cNvSpPr>
          <p:nvPr/>
        </p:nvSpPr>
        <p:spPr bwMode="auto">
          <a:xfrm>
            <a:off x="2870200" y="50823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3295650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6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1883" name="Line 43"/>
          <p:cNvSpPr>
            <a:spLocks noChangeShapeType="1"/>
          </p:cNvSpPr>
          <p:nvPr/>
        </p:nvSpPr>
        <p:spPr bwMode="auto">
          <a:xfrm>
            <a:off x="4357688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4" name="Line 44"/>
          <p:cNvSpPr>
            <a:spLocks noChangeShapeType="1"/>
          </p:cNvSpPr>
          <p:nvPr/>
        </p:nvSpPr>
        <p:spPr bwMode="auto">
          <a:xfrm>
            <a:off x="4498975" y="50823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5" name="Rectangle 45"/>
          <p:cNvSpPr>
            <a:spLocks noChangeArrowheads="1"/>
          </p:cNvSpPr>
          <p:nvPr/>
        </p:nvSpPr>
        <p:spPr bwMode="auto">
          <a:xfrm>
            <a:off x="4924425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86" name="Line 46"/>
          <p:cNvSpPr>
            <a:spLocks noChangeShapeType="1"/>
          </p:cNvSpPr>
          <p:nvPr/>
        </p:nvSpPr>
        <p:spPr bwMode="auto">
          <a:xfrm>
            <a:off x="5986463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7" name="Line 47"/>
          <p:cNvSpPr>
            <a:spLocks noChangeShapeType="1"/>
          </p:cNvSpPr>
          <p:nvPr/>
        </p:nvSpPr>
        <p:spPr bwMode="auto">
          <a:xfrm>
            <a:off x="6127750" y="50823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8" name="Rectangle 48"/>
          <p:cNvSpPr>
            <a:spLocks noChangeArrowheads="1"/>
          </p:cNvSpPr>
          <p:nvPr/>
        </p:nvSpPr>
        <p:spPr bwMode="auto">
          <a:xfrm>
            <a:off x="1666875" y="5700713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89" name="Line 49"/>
          <p:cNvSpPr>
            <a:spLocks noChangeShapeType="1"/>
          </p:cNvSpPr>
          <p:nvPr/>
        </p:nvSpPr>
        <p:spPr bwMode="auto">
          <a:xfrm>
            <a:off x="2728913" y="5700713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0" name="Line 50"/>
          <p:cNvSpPr>
            <a:spLocks noChangeShapeType="1"/>
          </p:cNvSpPr>
          <p:nvPr/>
        </p:nvSpPr>
        <p:spPr bwMode="auto">
          <a:xfrm>
            <a:off x="2870200" y="592296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1" name="Rectangle 51"/>
          <p:cNvSpPr>
            <a:spLocks noChangeArrowheads="1"/>
          </p:cNvSpPr>
          <p:nvPr/>
        </p:nvSpPr>
        <p:spPr bwMode="auto">
          <a:xfrm>
            <a:off x="3295650" y="570071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15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92" name="Line 52"/>
          <p:cNvSpPr>
            <a:spLocks noChangeShapeType="1"/>
          </p:cNvSpPr>
          <p:nvPr/>
        </p:nvSpPr>
        <p:spPr bwMode="auto">
          <a:xfrm>
            <a:off x="4357688" y="57007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3" name="Line 53"/>
          <p:cNvSpPr>
            <a:spLocks noChangeShapeType="1"/>
          </p:cNvSpPr>
          <p:nvPr/>
        </p:nvSpPr>
        <p:spPr bwMode="auto">
          <a:xfrm>
            <a:off x="4498975" y="592296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4924425" y="570071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20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1895" name="Line 55"/>
          <p:cNvSpPr>
            <a:spLocks noChangeShapeType="1"/>
          </p:cNvSpPr>
          <p:nvPr/>
        </p:nvSpPr>
        <p:spPr bwMode="auto">
          <a:xfrm>
            <a:off x="5986463" y="57007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7" name="Line 57"/>
          <p:cNvSpPr>
            <a:spLocks noChangeShapeType="1"/>
          </p:cNvSpPr>
          <p:nvPr/>
        </p:nvSpPr>
        <p:spPr bwMode="auto">
          <a:xfrm>
            <a:off x="7615238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1" name="Freeform 61"/>
          <p:cNvSpPr/>
          <p:nvPr/>
        </p:nvSpPr>
        <p:spPr bwMode="auto">
          <a:xfrm>
            <a:off x="1454150" y="5092700"/>
            <a:ext cx="6727825" cy="830263"/>
          </a:xfrm>
          <a:custGeom>
            <a:avLst/>
            <a:gdLst>
              <a:gd name="T0" fmla="*/ 4272 w 4560"/>
              <a:gd name="T1" fmla="*/ 0 h 720"/>
              <a:gd name="T2" fmla="*/ 4560 w 4560"/>
              <a:gd name="T3" fmla="*/ 0 h 720"/>
              <a:gd name="T4" fmla="*/ 4560 w 4560"/>
              <a:gd name="T5" fmla="*/ 336 h 720"/>
              <a:gd name="T6" fmla="*/ 0 w 4560"/>
              <a:gd name="T7" fmla="*/ 336 h 720"/>
              <a:gd name="T8" fmla="*/ 0 w 4560"/>
              <a:gd name="T9" fmla="*/ 720 h 720"/>
              <a:gd name="T10" fmla="*/ 144 w 4560"/>
              <a:gd name="T1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0" h="720">
                <a:moveTo>
                  <a:pt x="4272" y="0"/>
                </a:moveTo>
                <a:lnTo>
                  <a:pt x="4560" y="0"/>
                </a:lnTo>
                <a:lnTo>
                  <a:pt x="4560" y="336"/>
                </a:lnTo>
                <a:lnTo>
                  <a:pt x="0" y="336"/>
                </a:ln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514350" y="4860131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904" name="Group 64"/>
          <p:cNvGrpSpPr/>
          <p:nvPr/>
        </p:nvGrpSpPr>
        <p:grpSpPr bwMode="auto">
          <a:xfrm>
            <a:off x="6021388" y="5878513"/>
            <a:ext cx="144462" cy="144462"/>
            <a:chOff x="3787" y="3158"/>
            <a:chExt cx="91" cy="91"/>
          </a:xfrm>
        </p:grpSpPr>
        <p:sp>
          <p:nvSpPr>
            <p:cNvPr id="291905" name="Line 65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906" name="Line 66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907" name="Line 67"/>
          <p:cNvSpPr>
            <a:spLocks noChangeShapeType="1"/>
          </p:cNvSpPr>
          <p:nvPr/>
        </p:nvSpPr>
        <p:spPr bwMode="auto">
          <a:xfrm>
            <a:off x="766762" y="5082381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8" name="Rectangle 68"/>
          <p:cNvSpPr>
            <a:spLocks noChangeArrowheads="1"/>
          </p:cNvSpPr>
          <p:nvPr/>
        </p:nvSpPr>
        <p:spPr bwMode="auto">
          <a:xfrm>
            <a:off x="0" y="378936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LA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0" y="4581525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LB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91910" name="Text Box 70"/>
          <p:cNvSpPr txBox="1">
            <a:spLocks noChangeArrowheads="1"/>
          </p:cNvSpPr>
          <p:nvPr/>
        </p:nvSpPr>
        <p:spPr bwMode="auto">
          <a:xfrm>
            <a:off x="684213" y="2060575"/>
            <a:ext cx="6553200" cy="519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LC= (</a:t>
            </a:r>
            <a:r>
              <a:rPr lang="en-US" altLang="zh-CN" sz="2800" b="1">
                <a:solidFill>
                  <a:srgbClr val="FFFF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3, 5, </a:t>
            </a:r>
            <a:r>
              <a:rPr lang="en-US" altLang="zh-CN" sz="2800" b="1">
                <a:solidFill>
                  <a:srgbClr val="FFFF00"/>
                </a:solidFill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, 8, </a:t>
            </a:r>
            <a:r>
              <a:rPr lang="en-US" altLang="zh-CN" sz="2800" b="1">
                <a:solidFill>
                  <a:srgbClr val="FFFF00"/>
                </a:solidFill>
              </a:rPr>
              <a:t>8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9</a:t>
            </a:r>
            <a:r>
              <a:rPr lang="en-US" altLang="zh-CN" sz="2800" b="1">
                <a:solidFill>
                  <a:srgbClr val="000000"/>
                </a:solidFill>
              </a:rPr>
              <a:t>, 11, </a:t>
            </a:r>
            <a:r>
              <a:rPr lang="en-US" altLang="zh-CN" sz="2800" b="1">
                <a:solidFill>
                  <a:srgbClr val="FFFF00"/>
                </a:solidFill>
              </a:rPr>
              <a:t>11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15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20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291911" name="Text Box 71"/>
          <p:cNvSpPr txBox="1">
            <a:spLocks noChangeArrowheads="1"/>
          </p:cNvSpPr>
          <p:nvPr/>
        </p:nvSpPr>
        <p:spPr bwMode="auto">
          <a:xfrm>
            <a:off x="3548063" y="2478088"/>
            <a:ext cx="2047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000"/>
              <a:t>LC?</a:t>
            </a:r>
            <a:endParaRPr lang="en-US" altLang="zh-CN" sz="8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000" fill="hold"/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6" grpId="0" animBg="1"/>
      <p:bldP spid="291847" grpId="0" animBg="1"/>
      <p:bldP spid="291848" grpId="0" animBg="1"/>
      <p:bldP spid="291849" grpId="0" animBg="1"/>
      <p:bldP spid="291850" grpId="0" animBg="1"/>
      <p:bldP spid="291851" grpId="0" animBg="1"/>
      <p:bldP spid="291852" grpId="0" animBg="1"/>
      <p:bldP spid="291853" grpId="0" animBg="1"/>
      <p:bldP spid="291854" grpId="0" animBg="1"/>
      <p:bldP spid="291855" grpId="0" animBg="1"/>
      <p:bldP spid="291856" grpId="0" animBg="1"/>
      <p:bldP spid="291866" grpId="0" animBg="1"/>
      <p:bldP spid="291871" grpId="0" animBg="1"/>
      <p:bldP spid="291876" grpId="0" animBg="1"/>
      <p:bldP spid="291877" grpId="0" animBg="1"/>
      <p:bldP spid="291878" grpId="0" animBg="1"/>
      <p:bldP spid="291879" grpId="0" animBg="1"/>
      <p:bldP spid="291880" grpId="0" animBg="1"/>
      <p:bldP spid="291881" grpId="0" animBg="1"/>
      <p:bldP spid="291882" grpId="0" animBg="1"/>
      <p:bldP spid="291883" grpId="0" animBg="1"/>
      <p:bldP spid="291884" grpId="0" animBg="1"/>
      <p:bldP spid="291885" grpId="0" animBg="1"/>
      <p:bldP spid="291886" grpId="0" animBg="1"/>
      <p:bldP spid="291887" grpId="0" animBg="1"/>
      <p:bldP spid="291888" grpId="0" animBg="1"/>
      <p:bldP spid="291889" grpId="0" animBg="1"/>
      <p:bldP spid="291890" grpId="0" animBg="1"/>
      <p:bldP spid="291891" grpId="0" animBg="1"/>
      <p:bldP spid="291892" grpId="0" animBg="1"/>
      <p:bldP spid="291893" grpId="0" animBg="1"/>
      <p:bldP spid="291894" grpId="0" animBg="1"/>
      <p:bldP spid="291895" grpId="0" animBg="1"/>
      <p:bldP spid="291897" grpId="0" animBg="1"/>
      <p:bldP spid="291901" grpId="0" animBg="1"/>
      <p:bldP spid="291902" grpId="0" animBg="1"/>
      <p:bldP spid="291907" grpId="0" animBg="1"/>
      <p:bldP spid="291908" grpId="0"/>
      <p:bldP spid="291909" grpId="0"/>
      <p:bldP spid="291911" grpId="0"/>
      <p:bldP spid="291911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FD41266-D168-4BBE-8764-A81AA3E1F888}" type="slidenum">
              <a:rPr lang="en-US" altLang="zh-CN"/>
            </a:fld>
            <a:endParaRPr lang="en-US" altLang="zh-CN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007225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11</a:t>
            </a:r>
            <a:endParaRPr lang="en-US" altLang="zh-CN"/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>
            <a:off x="8069263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2120900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3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3182938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3324225" y="29527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3749675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5</a:t>
            </a:r>
            <a:endParaRPr lang="en-US" altLang="zh-CN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4811713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rot="5400000">
            <a:off x="4633913" y="3295650"/>
            <a:ext cx="596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5378450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6440488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>
            <a:off x="8069263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982663" y="2711450"/>
            <a:ext cx="566737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7021513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8083550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2135188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197225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rot="-5400000">
            <a:off x="3024188" y="3487738"/>
            <a:ext cx="6477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3763963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6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>
            <a:off x="4826000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3" name="Rectangle 29"/>
          <p:cNvSpPr>
            <a:spLocks noChangeArrowheads="1"/>
          </p:cNvSpPr>
          <p:nvPr/>
        </p:nvSpPr>
        <p:spPr bwMode="auto">
          <a:xfrm>
            <a:off x="5392738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6454775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6596063" y="381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2135188" y="4424363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3197225" y="4424363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3338513" y="464661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3763963" y="442436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15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>
            <a:off x="4826000" y="442436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4967288" y="464661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Rectangle 38"/>
          <p:cNvSpPr>
            <a:spLocks noChangeArrowheads="1"/>
          </p:cNvSpPr>
          <p:nvPr/>
        </p:nvSpPr>
        <p:spPr bwMode="auto">
          <a:xfrm>
            <a:off x="5392738" y="442436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20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>
            <a:off x="6454775" y="442436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8083550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5" name="Freeform 41"/>
          <p:cNvSpPr/>
          <p:nvPr/>
        </p:nvSpPr>
        <p:spPr bwMode="auto">
          <a:xfrm>
            <a:off x="1917700" y="2997200"/>
            <a:ext cx="6757988" cy="2120900"/>
          </a:xfrm>
          <a:custGeom>
            <a:avLst/>
            <a:gdLst>
              <a:gd name="T0" fmla="*/ 3973 w 4264"/>
              <a:gd name="T1" fmla="*/ 0 h 1427"/>
              <a:gd name="T2" fmla="*/ 4241 w 4264"/>
              <a:gd name="T3" fmla="*/ 0 h 1427"/>
              <a:gd name="T4" fmla="*/ 4264 w 4264"/>
              <a:gd name="T5" fmla="*/ 1287 h 1427"/>
              <a:gd name="T6" fmla="*/ 4257 w 4264"/>
              <a:gd name="T7" fmla="*/ 1427 h 1427"/>
              <a:gd name="T8" fmla="*/ 0 w 4264"/>
              <a:gd name="T9" fmla="*/ 1406 h 1427"/>
              <a:gd name="T10" fmla="*/ 3 w 4264"/>
              <a:gd name="T11" fmla="*/ 1130 h 1427"/>
              <a:gd name="T12" fmla="*/ 137 w 4264"/>
              <a:gd name="T13" fmla="*/ 1130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64" h="1427">
                <a:moveTo>
                  <a:pt x="3973" y="0"/>
                </a:moveTo>
                <a:lnTo>
                  <a:pt x="4241" y="0"/>
                </a:lnTo>
                <a:lnTo>
                  <a:pt x="4264" y="1287"/>
                </a:lnTo>
                <a:lnTo>
                  <a:pt x="4257" y="1427"/>
                </a:lnTo>
                <a:lnTo>
                  <a:pt x="0" y="1406"/>
                </a:lnTo>
                <a:lnTo>
                  <a:pt x="3" y="1130"/>
                </a:lnTo>
                <a:lnTo>
                  <a:pt x="137" y="1130"/>
                </a:lnTo>
              </a:path>
            </a:pathLst>
          </a:custGeom>
          <a:noFill/>
          <a:ln w="38100" cmpd="sng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6" name="Rectangle 42"/>
          <p:cNvSpPr>
            <a:spLocks noChangeArrowheads="1"/>
          </p:cNvSpPr>
          <p:nvPr/>
        </p:nvSpPr>
        <p:spPr bwMode="auto">
          <a:xfrm>
            <a:off x="982663" y="3575050"/>
            <a:ext cx="566737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2907" name="Group 43"/>
          <p:cNvGrpSpPr/>
          <p:nvPr/>
        </p:nvGrpSpPr>
        <p:grpSpPr bwMode="auto">
          <a:xfrm>
            <a:off x="6489700" y="4602163"/>
            <a:ext cx="144463" cy="144462"/>
            <a:chOff x="3787" y="3158"/>
            <a:chExt cx="91" cy="91"/>
          </a:xfrm>
        </p:grpSpPr>
        <p:sp>
          <p:nvSpPr>
            <p:cNvPr id="292908" name="Line 44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2909" name="Line 45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2911" name="Rectangle 47"/>
          <p:cNvSpPr>
            <a:spLocks noChangeArrowheads="1"/>
          </p:cNvSpPr>
          <p:nvPr/>
        </p:nvSpPr>
        <p:spPr bwMode="auto">
          <a:xfrm>
            <a:off x="468313" y="25130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LA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92912" name="Rectangle 48"/>
          <p:cNvSpPr>
            <a:spLocks noChangeArrowheads="1"/>
          </p:cNvSpPr>
          <p:nvPr/>
        </p:nvSpPr>
        <p:spPr bwMode="auto">
          <a:xfrm>
            <a:off x="468313" y="3305175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LB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92913" name="Rectangle 49"/>
          <p:cNvSpPr>
            <a:spLocks noChangeArrowheads="1"/>
          </p:cNvSpPr>
          <p:nvPr/>
        </p:nvSpPr>
        <p:spPr bwMode="auto">
          <a:xfrm>
            <a:off x="971550" y="21336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LC</a:t>
            </a:r>
            <a:endParaRPr lang="en-US" altLang="zh-CN" b="1">
              <a:solidFill>
                <a:srgbClr val="FFFF00"/>
              </a:solidFill>
            </a:endParaRPr>
          </a:p>
        </p:txBody>
      </p:sp>
      <p:cxnSp>
        <p:nvCxnSpPr>
          <p:cNvPr id="292914" name="AutoShape 50"/>
          <p:cNvCxnSpPr>
            <a:cxnSpLocks noChangeShapeType="1"/>
          </p:cNvCxnSpPr>
          <p:nvPr/>
        </p:nvCxnSpPr>
        <p:spPr bwMode="auto">
          <a:xfrm rot="16200000" flipH="1">
            <a:off x="1239044" y="2904332"/>
            <a:ext cx="892175" cy="731837"/>
          </a:xfrm>
          <a:prstGeom prst="curvedConnector2">
            <a:avLst/>
          </a:prstGeom>
          <a:noFill/>
          <a:ln w="381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2915" name="AutoShape 51"/>
          <p:cNvCxnSpPr>
            <a:cxnSpLocks noChangeShapeType="1"/>
          </p:cNvCxnSpPr>
          <p:nvPr/>
        </p:nvCxnSpPr>
        <p:spPr bwMode="auto">
          <a:xfrm flipV="1">
            <a:off x="5003800" y="3213100"/>
            <a:ext cx="720725" cy="5762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2916" name="Line 52"/>
          <p:cNvSpPr>
            <a:spLocks noChangeShapeType="1"/>
          </p:cNvSpPr>
          <p:nvPr/>
        </p:nvSpPr>
        <p:spPr bwMode="auto">
          <a:xfrm rot="5400000">
            <a:off x="6289675" y="3295650"/>
            <a:ext cx="596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17" name="Line 53"/>
          <p:cNvSpPr>
            <a:spLocks noChangeShapeType="1"/>
          </p:cNvSpPr>
          <p:nvPr/>
        </p:nvSpPr>
        <p:spPr bwMode="auto">
          <a:xfrm rot="-5400000">
            <a:off x="7935913" y="3481388"/>
            <a:ext cx="615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1258541" y="380269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Merge two sorted linked list </a:t>
            </a:r>
            <a:br>
              <a:rPr lang="en-US" altLang="zh-CN" sz="4000" b="0"/>
            </a:br>
            <a:r>
              <a:rPr lang="en-US" altLang="zh-CN" sz="4000" b="0"/>
              <a:t>(with head node)</a:t>
            </a:r>
            <a:endParaRPr lang="en-US" altLang="zh-CN" sz="4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5" grpId="0" animBg="1"/>
      <p:bldP spid="292889" grpId="0" animBg="1"/>
      <p:bldP spid="292905" grpId="0" animBg="1"/>
      <p:bldP spid="292913" grpId="0"/>
      <p:bldP spid="292916" grpId="0" animBg="1"/>
      <p:bldP spid="2929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6CFC380-B2A5-4FFE-B609-4CC4D2946F68}" type="slidenum">
              <a:rPr lang="en-US" altLang="zh-CN"/>
            </a:fld>
            <a:endParaRPr lang="en-US" altLang="zh-CN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15900" y="836712"/>
            <a:ext cx="8677275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4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MergeList_L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LinkList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la,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LinkList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lb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PLinkList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lc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)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</a:rPr>
              <a:t>{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Pnode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pa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pc;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pa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la.head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;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lb.head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lc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&gt;head = pc = pa;	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while ( pa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&amp;&amp;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)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       if ( pa-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info &lt;=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info )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pc-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&gt;link = pa; pc = pc-&gt;link; pa = pa-&gt;link;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       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       else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pc-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&gt;link = </a:t>
            </a:r>
            <a:r>
              <a:rPr kumimoji="1"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; pc = </a:t>
            </a:r>
            <a:r>
              <a:rPr kumimoji="1"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pc-&gt;link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-&gt;link;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       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pc-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&gt;link = pa ? pa :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pb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228600"/>
            <a:ext cx="8785225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Merging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two sorted linked </a:t>
            </a:r>
            <a:r>
              <a:rPr kumimoji="1" lang="en-US" altLang="zh-CN" sz="2800" dirty="0" smtClean="0">
                <a:solidFill>
                  <a:srgbClr val="FFFF00"/>
                </a:solidFill>
                <a:ea typeface="幼圆" panose="02010509060101010101" pitchFamily="49" charset="-122"/>
              </a:rPr>
              <a:t>lists 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(with head node)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Arrangement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45310"/>
            <a:ext cx="8229600" cy="1019810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1" dirty="0">
                <a:solidFill>
                  <a:srgbClr val="FFFF00"/>
                </a:solidFill>
              </a:rPr>
              <a:t>作业：</a:t>
            </a:r>
            <a:r>
              <a:rPr kumimoji="1" lang="zh-CN" altLang="en-US" sz="4000" b="1" dirty="0">
                <a:solidFill>
                  <a:schemeClr val="tx1"/>
                </a:solidFill>
              </a:rPr>
              <a:t>作业本方式提交，每周三</a:t>
            </a:r>
            <a:endParaRPr kumimoji="1"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1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1.1 Data Structure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</a:t>
            </a:r>
            <a:endParaRPr kumimoji="1" lang="en-US" altLang="zh-CN" sz="2400" dirty="0"/>
          </a:p>
          <a:p>
            <a:pPr algn="l"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element (Data Item)</a:t>
            </a:r>
            <a:endParaRPr kumimoji="1" lang="en-US" altLang="zh-CN" sz="2400" dirty="0"/>
          </a:p>
          <a:p>
            <a:pPr algn="l"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object</a:t>
            </a:r>
            <a:endParaRPr kumimoji="1" lang="en-US" altLang="zh-CN" sz="2400" dirty="0"/>
          </a:p>
          <a:p>
            <a:pPr algn="l"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structure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  data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  relationship -&gt; linear, tree, graph/net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1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1.2 Abstract Data Type (ADT)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ADT (logical)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  data+relationship+operation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type (physical)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1.3 Problem Solving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Problem analysis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Algorithm design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Programming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Testing and Maintenance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2.1 ADT of Linear 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ADT LinearList{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D：D={a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|a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 in D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, i=1,2,..,n}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S：S={&lt;a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+1&gt;|a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+1 in D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, i=1,2,..,n-1}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O：...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}ADT LinearList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Logical relationship: Linear 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Physical relationship: sequential list &amp; linked list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59825" cy="1019810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2.2 Sequential 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Address calculation 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Typedef struct SeqList{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DataType element[MAX];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Int length;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}SeqList, *PSeqList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Operations: insert O(n), delete O(n), locate O(n), 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 typeface="Wingdings" panose="05000000000000000000" charset="0"/>
              <a:buNone/>
            </a:pPr>
            <a:r>
              <a:rPr kumimoji="1" lang="en-US" altLang="zh-CN" sz="2400" dirty="0"/>
              <a:t>                            retrieve O(1) 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Sequential list with flexible length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Example: set union O(mn), set intersection o(n*(m+n)),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Example: merging two sorted list O(m+n)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9F487C0-20FE-46A1-BC48-8BBEAC6593BF}" type="slidenum">
              <a:rPr lang="en-US" altLang="zh-CN"/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" y="278130"/>
            <a:ext cx="8987155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ADT of Linear list </a:t>
            </a:r>
            <a:endParaRPr lang="en-US" altLang="zh-C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17106" y="1299979"/>
            <a:ext cx="27606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ADT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= {D,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R,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O}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3370" y="1948815"/>
            <a:ext cx="8674100" cy="4530725"/>
          </a:xfrm>
        </p:spPr>
        <p:txBody>
          <a:bodyPr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线性表中的操作</a:t>
            </a:r>
            <a:r>
              <a:rPr lang="en-US" altLang="zh-CN" sz="2400" b="1" dirty="0">
                <a:solidFill>
                  <a:srgbClr val="FFFF00"/>
                </a:solidFill>
              </a:rPr>
              <a:t>O</a:t>
            </a:r>
            <a:r>
              <a:rPr lang="zh-CN" altLang="en-US" sz="2400" b="1" dirty="0">
                <a:solidFill>
                  <a:srgbClr val="FFFF00"/>
                </a:solidFill>
              </a:rPr>
              <a:t>：</a:t>
            </a:r>
            <a:endParaRPr lang="zh-CN" altLang="en-US" sz="2400" dirty="0"/>
          </a:p>
          <a:p>
            <a:pPr marL="217170" indent="-289560" eaLnBrk="1" latinLnBrk="0" hangingPunct="1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650380167"/>
                  <wpsdc:marlchars xmlns:wpsdc="http://www.wps.cn/officeDocument/2017/drawingmlCustomData" val="95" checksum="3534689470"/>
                </a:ext>
              </a:extLst>
            </a:pPr>
            <a:r>
              <a:rPr sz="2400" dirty="0"/>
              <a:t>Initialization (</a:t>
            </a:r>
            <a:r>
              <a:rPr sz="2400" dirty="0">
                <a:solidFill>
                  <a:srgbClr val="FFFF00"/>
                </a:solidFill>
              </a:rPr>
              <a:t>创建空线性表</a:t>
            </a:r>
            <a:r>
              <a:rPr sz="2400" dirty="0"/>
              <a:t>);</a:t>
            </a:r>
            <a:endParaRPr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Element insertion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在线性表中插入一个元素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Element removal (</a:t>
            </a:r>
            <a:r>
              <a:rPr lang="zh-CN" altLang="en-US" sz="2400" dirty="0">
                <a:solidFill>
                  <a:srgbClr val="FFFF00"/>
                </a:solidFill>
              </a:rPr>
              <a:t>在线性表中删除某个元素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Find out the specific element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在线性表中查找某个特定元素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Find out the successor of the specific element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在线性表中查找某个元素的后继元素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Find out the predecessor of the specific element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在线性表中查找某个元素的前驱元素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Judge the list is empty or not (</a:t>
            </a:r>
            <a:r>
              <a:rPr lang="zh-CN" altLang="en-US" sz="2400" dirty="0">
                <a:solidFill>
                  <a:srgbClr val="FFFF00"/>
                </a:solidFill>
              </a:rPr>
              <a:t>判别一个线性表是否为空表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marL="0" indent="0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...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59825" cy="4991735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2.3 Linked List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2.3.1 S-Linked 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Typedef struct node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{    DataType info;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struct node *next;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}Node, *PNode;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-----------------------------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Typedef struct LinkList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{    Pnode head;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}LinkList, *PLinkList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59825" cy="4991735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Operations: insert O(1), delete O(1), locate O(n), 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 typeface="Wingdings" panose="05000000000000000000" charset="0"/>
              <a:buNone/>
            </a:pPr>
            <a:r>
              <a:rPr kumimoji="1" lang="en-US" altLang="zh-CN" sz="2400" dirty="0"/>
              <a:t>                        retrieve O(1/n), createNullList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Examples: merging two sorted list O(m+n)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Compare between SeqLst and LinkList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2.3.2 Static linked list</a:t>
            </a:r>
            <a:endParaRPr lang="en-US" altLang="zh-CN" b="0"/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Use a </a:t>
            </a:r>
            <a:r>
              <a:rPr kumimoji="1" lang="en-US" altLang="zh-CN" sz="2400" dirty="0">
                <a:sym typeface="+mn-ea"/>
              </a:rPr>
              <a:t>contiguous storage (array) to store the data element, and link them through cursor rather than pointer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  <p:sp>
        <p:nvSpPr>
          <p:cNvPr id="28" name="椭圆 27"/>
          <p:cNvSpPr/>
          <p:nvPr/>
        </p:nvSpPr>
        <p:spPr>
          <a:xfrm>
            <a:off x="561975" y="257683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0355" y="257683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2870" y="257683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8870" y="25774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2020" y="275717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0400" y="275717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2915" y="275717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4546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384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2699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299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59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6105" y="3357245"/>
            <a:ext cx="3924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17602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568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365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162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5685" y="335089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73655" y="335089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78610" y="335089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9595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0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62100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73655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75685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9786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989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1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583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-1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539750" y="4365625"/>
            <a:ext cx="748538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MaxSize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1000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max length of the link list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data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cursor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}Component,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[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MaxSize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];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</a:fld>
            <a:endParaRPr lang="en-US" altLang="zh-CN"/>
          </a:p>
        </p:txBody>
      </p:sp>
      <p:grpSp>
        <p:nvGrpSpPr>
          <p:cNvPr id="144387" name="Group 3"/>
          <p:cNvGrpSpPr/>
          <p:nvPr/>
        </p:nvGrpSpPr>
        <p:grpSpPr bwMode="auto">
          <a:xfrm>
            <a:off x="681990" y="1717675"/>
            <a:ext cx="1143000" cy="4191000"/>
            <a:chOff x="1152" y="768"/>
            <a:chExt cx="720" cy="2640"/>
          </a:xfrm>
        </p:grpSpPr>
        <p:sp>
          <p:nvSpPr>
            <p:cNvPr id="144388" name="Rectangle 4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9" name="Line 5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0" name="Line 6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1" name="Line 7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2" name="Line 8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3" name="Line 9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5" name="Line 11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6" name="Line 12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7" name="Line 13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8" name="Line 14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400" name="Group 16"/>
          <p:cNvGrpSpPr/>
          <p:nvPr/>
        </p:nvGrpSpPr>
        <p:grpSpPr bwMode="auto">
          <a:xfrm>
            <a:off x="300990" y="1741488"/>
            <a:ext cx="533400" cy="4152900"/>
            <a:chOff x="1248" y="735"/>
            <a:chExt cx="336" cy="2616"/>
          </a:xfrm>
        </p:grpSpPr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6" name="Text Box 22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7" name="Text Box 23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09" name="Text Box 25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10" name="Text Box 26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11" name="Text Box 27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1520190" y="1720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1520190" y="2103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1520190" y="2487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1520190" y="287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1520190" y="3255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1520190" y="3640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1520190" y="402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1520190" y="4408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1520190" y="4792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681990" y="21082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681990" y="249237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681990" y="28765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697865" y="32607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681990" y="36449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681990" y="402907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681990" y="4413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29" name="Text Box 45"/>
          <p:cNvSpPr txBox="1">
            <a:spLocks noChangeArrowheads="1"/>
          </p:cNvSpPr>
          <p:nvPr/>
        </p:nvSpPr>
        <p:spPr bwMode="auto">
          <a:xfrm>
            <a:off x="685165" y="47974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144431" name="Group 47"/>
          <p:cNvGrpSpPr/>
          <p:nvPr/>
        </p:nvGrpSpPr>
        <p:grpSpPr bwMode="auto">
          <a:xfrm>
            <a:off x="7203440" y="1717675"/>
            <a:ext cx="1143000" cy="4191000"/>
            <a:chOff x="1152" y="768"/>
            <a:chExt cx="720" cy="2640"/>
          </a:xfrm>
        </p:grpSpPr>
        <p:sp>
          <p:nvSpPr>
            <p:cNvPr id="144432" name="Rectangle 48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3" name="Line 49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4" name="Line 50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5" name="Line 51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6" name="Line 52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7" name="Line 53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8" name="Line 54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9" name="Line 55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0" name="Line 56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1" name="Line 57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2" name="Line 58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3" name="Line 59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444" name="Group 60"/>
          <p:cNvGrpSpPr/>
          <p:nvPr/>
        </p:nvGrpSpPr>
        <p:grpSpPr bwMode="auto">
          <a:xfrm>
            <a:off x="6822440" y="1741488"/>
            <a:ext cx="533400" cy="4152900"/>
            <a:chOff x="1248" y="735"/>
            <a:chExt cx="336" cy="2616"/>
          </a:xfrm>
        </p:grpSpPr>
        <p:sp>
          <p:nvSpPr>
            <p:cNvPr id="144445" name="Text Box 61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6" name="Text Box 62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0" name="Text Box 66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1" name="Text Box 67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2" name="Text Box 68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4" name="Text Box 70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5" name="Text Box 71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44456" name="Text Box 72"/>
          <p:cNvSpPr txBox="1">
            <a:spLocks noChangeArrowheads="1"/>
          </p:cNvSpPr>
          <p:nvPr/>
        </p:nvSpPr>
        <p:spPr bwMode="auto">
          <a:xfrm>
            <a:off x="8041640" y="1720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57" name="Text Box 73"/>
          <p:cNvSpPr txBox="1">
            <a:spLocks noChangeArrowheads="1"/>
          </p:cNvSpPr>
          <p:nvPr/>
        </p:nvSpPr>
        <p:spPr bwMode="auto">
          <a:xfrm>
            <a:off x="8041640" y="2103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58" name="Text Box 74"/>
          <p:cNvSpPr txBox="1">
            <a:spLocks noChangeArrowheads="1"/>
          </p:cNvSpPr>
          <p:nvPr/>
        </p:nvSpPr>
        <p:spPr bwMode="auto">
          <a:xfrm>
            <a:off x="8041640" y="2487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59" name="Text Box 75"/>
          <p:cNvSpPr txBox="1">
            <a:spLocks noChangeArrowheads="1"/>
          </p:cNvSpPr>
          <p:nvPr/>
        </p:nvSpPr>
        <p:spPr bwMode="auto">
          <a:xfrm>
            <a:off x="8041640" y="287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0" name="Text Box 76"/>
          <p:cNvSpPr txBox="1">
            <a:spLocks noChangeArrowheads="1"/>
          </p:cNvSpPr>
          <p:nvPr/>
        </p:nvSpPr>
        <p:spPr bwMode="auto">
          <a:xfrm>
            <a:off x="8041640" y="3255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1" name="Text Box 77"/>
          <p:cNvSpPr txBox="1">
            <a:spLocks noChangeArrowheads="1"/>
          </p:cNvSpPr>
          <p:nvPr/>
        </p:nvSpPr>
        <p:spPr bwMode="auto">
          <a:xfrm>
            <a:off x="8041640" y="3640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2" name="Text Box 78"/>
          <p:cNvSpPr txBox="1">
            <a:spLocks noChangeArrowheads="1"/>
          </p:cNvSpPr>
          <p:nvPr/>
        </p:nvSpPr>
        <p:spPr bwMode="auto">
          <a:xfrm>
            <a:off x="8041640" y="402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3" name="Text Box 79" descr="深色上对角线"/>
          <p:cNvSpPr txBox="1">
            <a:spLocks noChangeArrowheads="1"/>
          </p:cNvSpPr>
          <p:nvPr/>
        </p:nvSpPr>
        <p:spPr bwMode="auto">
          <a:xfrm>
            <a:off x="8041640" y="4386263"/>
            <a:ext cx="298450" cy="366712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4" name="Text Box 80"/>
          <p:cNvSpPr txBox="1">
            <a:spLocks noChangeArrowheads="1"/>
          </p:cNvSpPr>
          <p:nvPr/>
        </p:nvSpPr>
        <p:spPr bwMode="auto">
          <a:xfrm>
            <a:off x="8041640" y="4792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5" name="Text Box 81"/>
          <p:cNvSpPr txBox="1">
            <a:spLocks noChangeArrowheads="1"/>
          </p:cNvSpPr>
          <p:nvPr/>
        </p:nvSpPr>
        <p:spPr bwMode="auto">
          <a:xfrm>
            <a:off x="804164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6" name="Text Box 82"/>
          <p:cNvSpPr txBox="1">
            <a:spLocks noChangeArrowheads="1"/>
          </p:cNvSpPr>
          <p:nvPr/>
        </p:nvSpPr>
        <p:spPr bwMode="auto">
          <a:xfrm>
            <a:off x="7203440" y="21082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7" name="Text Box 83"/>
          <p:cNvSpPr txBox="1">
            <a:spLocks noChangeArrowheads="1"/>
          </p:cNvSpPr>
          <p:nvPr/>
        </p:nvSpPr>
        <p:spPr bwMode="auto">
          <a:xfrm>
            <a:off x="7203440" y="249237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8" name="Text Box 84"/>
          <p:cNvSpPr txBox="1">
            <a:spLocks noChangeArrowheads="1"/>
          </p:cNvSpPr>
          <p:nvPr/>
        </p:nvSpPr>
        <p:spPr bwMode="auto">
          <a:xfrm>
            <a:off x="7203440" y="28765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9" name="Text Box 85"/>
          <p:cNvSpPr txBox="1">
            <a:spLocks noChangeArrowheads="1"/>
          </p:cNvSpPr>
          <p:nvPr/>
        </p:nvSpPr>
        <p:spPr bwMode="auto">
          <a:xfrm>
            <a:off x="7219315" y="32607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0" name="Text Box 86"/>
          <p:cNvSpPr txBox="1">
            <a:spLocks noChangeArrowheads="1"/>
          </p:cNvSpPr>
          <p:nvPr/>
        </p:nvSpPr>
        <p:spPr bwMode="auto">
          <a:xfrm>
            <a:off x="7203440" y="36449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1" name="Text Box 87"/>
          <p:cNvSpPr txBox="1">
            <a:spLocks noChangeArrowheads="1"/>
          </p:cNvSpPr>
          <p:nvPr/>
        </p:nvSpPr>
        <p:spPr bwMode="auto">
          <a:xfrm>
            <a:off x="7203440" y="402907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2" name="Text Box 88" descr="深色上对角线"/>
          <p:cNvSpPr txBox="1">
            <a:spLocks noChangeArrowheads="1"/>
          </p:cNvSpPr>
          <p:nvPr/>
        </p:nvSpPr>
        <p:spPr bwMode="auto">
          <a:xfrm>
            <a:off x="7217275" y="4391025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3" name="Text Box 89"/>
          <p:cNvSpPr txBox="1">
            <a:spLocks noChangeArrowheads="1"/>
          </p:cNvSpPr>
          <p:nvPr/>
        </p:nvSpPr>
        <p:spPr bwMode="auto">
          <a:xfrm>
            <a:off x="7203440" y="47974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4" name="Text Box 90"/>
          <p:cNvSpPr txBox="1">
            <a:spLocks noChangeArrowheads="1"/>
          </p:cNvSpPr>
          <p:nvPr/>
        </p:nvSpPr>
        <p:spPr bwMode="auto">
          <a:xfrm>
            <a:off x="7203440" y="5181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Example of static linked list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endParaRPr kumimoji="1"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ctr"/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Storage space change: Insert &amp; delete</a:t>
            </a:r>
            <a:endParaRPr kumimoji="1" lang="en-US" altLang="zh-CN" sz="3200" b="1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8" name="AutoShape 94"/>
          <p:cNvSpPr>
            <a:spLocks noChangeArrowheads="1"/>
          </p:cNvSpPr>
          <p:nvPr/>
        </p:nvSpPr>
        <p:spPr bwMode="auto">
          <a:xfrm>
            <a:off x="2171065" y="3630613"/>
            <a:ext cx="1081088" cy="360362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79" name="Text Box 95"/>
          <p:cNvSpPr txBox="1">
            <a:spLocks noChangeArrowheads="1"/>
          </p:cNvSpPr>
          <p:nvPr/>
        </p:nvSpPr>
        <p:spPr bwMode="auto">
          <a:xfrm>
            <a:off x="2152015" y="3109913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  <a:r>
              <a:rPr lang="zh-CN" altLang="en-US">
                <a:latin typeface="Times New Roman" panose="02020603050405020304" pitchFamily="18" charset="0"/>
                <a:ea typeface="幼圆" panose="02010509060101010101" pitchFamily="49" charset="-122"/>
              </a:rPr>
              <a:t>后插入</a:t>
            </a:r>
            <a:r>
              <a:rPr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  <a:endParaRPr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81" name="Rectangle 97" descr="深色上对角线"/>
          <p:cNvSpPr>
            <a:spLocks noChangeArrowheads="1"/>
          </p:cNvSpPr>
          <p:nvPr/>
        </p:nvSpPr>
        <p:spPr bwMode="auto">
          <a:xfrm>
            <a:off x="686753" y="1720850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82" name="Rectangle 98" descr="深色上对角线"/>
          <p:cNvSpPr>
            <a:spLocks noChangeArrowheads="1"/>
          </p:cNvSpPr>
          <p:nvPr/>
        </p:nvSpPr>
        <p:spPr bwMode="auto">
          <a:xfrm>
            <a:off x="7208203" y="1720850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483" name="Group 99"/>
          <p:cNvGrpSpPr/>
          <p:nvPr/>
        </p:nvGrpSpPr>
        <p:grpSpPr bwMode="auto">
          <a:xfrm>
            <a:off x="3974465" y="1720850"/>
            <a:ext cx="1143000" cy="4191000"/>
            <a:chOff x="1152" y="768"/>
            <a:chExt cx="720" cy="2640"/>
          </a:xfrm>
        </p:grpSpPr>
        <p:sp>
          <p:nvSpPr>
            <p:cNvPr id="144484" name="Rectangle 100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5" name="Line 101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6" name="Line 102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7" name="Line 103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8" name="Line 104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9" name="Line 105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0" name="Line 106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1" name="Line 107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2" name="Line 108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3" name="Line 109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4" name="Line 110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95" name="Line 111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496" name="Group 112"/>
          <p:cNvGrpSpPr/>
          <p:nvPr/>
        </p:nvGrpSpPr>
        <p:grpSpPr bwMode="auto">
          <a:xfrm>
            <a:off x="3593465" y="1744663"/>
            <a:ext cx="533400" cy="4152900"/>
            <a:chOff x="1248" y="735"/>
            <a:chExt cx="336" cy="2616"/>
          </a:xfrm>
        </p:grpSpPr>
        <p:sp>
          <p:nvSpPr>
            <p:cNvPr id="144497" name="Text Box 113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98" name="Text Box 114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99" name="Text Box 115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0" name="Text Box 116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1" name="Text Box 117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2" name="Text Box 118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3" name="Text Box 119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4" name="Text Box 120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5" name="Text Box 121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6" name="Text Box 122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507" name="Text Box 123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44508" name="Text Box 124"/>
          <p:cNvSpPr txBox="1">
            <a:spLocks noChangeArrowheads="1"/>
          </p:cNvSpPr>
          <p:nvPr/>
        </p:nvSpPr>
        <p:spPr bwMode="auto">
          <a:xfrm>
            <a:off x="4812665" y="1724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4812665" y="2106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4812665" y="2490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1" name="Text Box 127"/>
          <p:cNvSpPr txBox="1">
            <a:spLocks noChangeArrowheads="1"/>
          </p:cNvSpPr>
          <p:nvPr/>
        </p:nvSpPr>
        <p:spPr bwMode="auto">
          <a:xfrm>
            <a:off x="4812665" y="287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4812665" y="3259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3" name="Text Box 129"/>
          <p:cNvSpPr txBox="1">
            <a:spLocks noChangeArrowheads="1"/>
          </p:cNvSpPr>
          <p:nvPr/>
        </p:nvSpPr>
        <p:spPr bwMode="auto">
          <a:xfrm>
            <a:off x="4812665" y="3643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812665" y="4027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5" name="Text Box 131"/>
          <p:cNvSpPr txBox="1">
            <a:spLocks noChangeArrowheads="1"/>
          </p:cNvSpPr>
          <p:nvPr/>
        </p:nvSpPr>
        <p:spPr bwMode="auto">
          <a:xfrm>
            <a:off x="4812665" y="4411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4812665" y="4795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7" name="Text Box 133"/>
          <p:cNvSpPr txBox="1">
            <a:spLocks noChangeArrowheads="1"/>
          </p:cNvSpPr>
          <p:nvPr/>
        </p:nvSpPr>
        <p:spPr bwMode="auto">
          <a:xfrm>
            <a:off x="4812665" y="5180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3974465" y="21113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19" name="Text Box 135"/>
          <p:cNvSpPr txBox="1">
            <a:spLocks noChangeArrowheads="1"/>
          </p:cNvSpPr>
          <p:nvPr/>
        </p:nvSpPr>
        <p:spPr bwMode="auto">
          <a:xfrm>
            <a:off x="3974465" y="24955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3974465" y="28797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3990340" y="32639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2" name="Text Box 138"/>
          <p:cNvSpPr txBox="1">
            <a:spLocks noChangeArrowheads="1"/>
          </p:cNvSpPr>
          <p:nvPr/>
        </p:nvSpPr>
        <p:spPr bwMode="auto">
          <a:xfrm>
            <a:off x="3974465" y="364807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974465" y="403225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3974465" y="44164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3974465" y="4800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3974465" y="51847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  <a:endParaRPr kumimoji="1"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28" name="Rectangle 144" descr="深色上对角线"/>
          <p:cNvSpPr>
            <a:spLocks noChangeArrowheads="1"/>
          </p:cNvSpPr>
          <p:nvPr/>
        </p:nvSpPr>
        <p:spPr bwMode="auto">
          <a:xfrm>
            <a:off x="3979228" y="1724025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29" name="AutoShape 145"/>
          <p:cNvSpPr>
            <a:spLocks noChangeArrowheads="1"/>
          </p:cNvSpPr>
          <p:nvPr/>
        </p:nvSpPr>
        <p:spPr bwMode="auto">
          <a:xfrm>
            <a:off x="5412740" y="3632200"/>
            <a:ext cx="1081088" cy="360363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30" name="Text Box 146"/>
          <p:cNvSpPr txBox="1">
            <a:spLocks noChangeArrowheads="1"/>
          </p:cNvSpPr>
          <p:nvPr/>
        </p:nvSpPr>
        <p:spPr bwMode="auto">
          <a:xfrm>
            <a:off x="5393690" y="4168775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幼圆" panose="02010509060101010101" pitchFamily="49" charset="-122"/>
              </a:rPr>
              <a:t>删除</a:t>
            </a:r>
            <a:r>
              <a:rPr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  <a:endParaRPr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144531" name="AutoShape 147"/>
          <p:cNvCxnSpPr>
            <a:cxnSpLocks noChangeShapeType="1"/>
          </p:cNvCxnSpPr>
          <p:nvPr/>
        </p:nvCxnSpPr>
        <p:spPr bwMode="auto">
          <a:xfrm>
            <a:off x="1799590" y="1979613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32" name="AutoShape 148"/>
          <p:cNvCxnSpPr>
            <a:cxnSpLocks noChangeShapeType="1"/>
          </p:cNvCxnSpPr>
          <p:nvPr/>
        </p:nvCxnSpPr>
        <p:spPr bwMode="auto">
          <a:xfrm>
            <a:off x="1793240" y="2368550"/>
            <a:ext cx="1588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33" name="AutoShape 149"/>
          <p:cNvCxnSpPr>
            <a:cxnSpLocks noChangeShapeType="1"/>
          </p:cNvCxnSpPr>
          <p:nvPr/>
        </p:nvCxnSpPr>
        <p:spPr bwMode="auto">
          <a:xfrm>
            <a:off x="1793240" y="3497263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34" name="AutoShape 150"/>
          <p:cNvCxnSpPr>
            <a:cxnSpLocks noChangeShapeType="1"/>
          </p:cNvCxnSpPr>
          <p:nvPr/>
        </p:nvCxnSpPr>
        <p:spPr bwMode="auto">
          <a:xfrm>
            <a:off x="1793240" y="3930650"/>
            <a:ext cx="1588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35" name="AutoShape 151"/>
          <p:cNvCxnSpPr>
            <a:cxnSpLocks noChangeShapeType="1"/>
          </p:cNvCxnSpPr>
          <p:nvPr/>
        </p:nvCxnSpPr>
        <p:spPr bwMode="auto">
          <a:xfrm>
            <a:off x="1793240" y="4289425"/>
            <a:ext cx="1588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36" name="AutoShape 152"/>
          <p:cNvCxnSpPr>
            <a:cxnSpLocks noChangeShapeType="1"/>
          </p:cNvCxnSpPr>
          <p:nvPr/>
        </p:nvCxnSpPr>
        <p:spPr bwMode="auto">
          <a:xfrm>
            <a:off x="1793240" y="4649788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39" name="AutoShape 155"/>
          <p:cNvCxnSpPr>
            <a:cxnSpLocks noChangeShapeType="1"/>
          </p:cNvCxnSpPr>
          <p:nvPr/>
        </p:nvCxnSpPr>
        <p:spPr bwMode="auto">
          <a:xfrm>
            <a:off x="1793240" y="2706688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0" name="AutoShape 156"/>
          <p:cNvCxnSpPr>
            <a:cxnSpLocks noChangeShapeType="1"/>
          </p:cNvCxnSpPr>
          <p:nvPr/>
        </p:nvCxnSpPr>
        <p:spPr bwMode="auto">
          <a:xfrm>
            <a:off x="1793240" y="3138488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1" name="AutoShape 157"/>
          <p:cNvCxnSpPr>
            <a:cxnSpLocks noChangeShapeType="1"/>
            <a:stCxn id="144421" idx="2"/>
            <a:endCxn id="144481" idx="0"/>
          </p:cNvCxnSpPr>
          <p:nvPr/>
        </p:nvCxnSpPr>
        <p:spPr bwMode="auto">
          <a:xfrm rot="5400000" flipH="1">
            <a:off x="-334962" y="3154998"/>
            <a:ext cx="3438525" cy="570230"/>
          </a:xfrm>
          <a:prstGeom prst="curvedConnector5">
            <a:avLst>
              <a:gd name="adj1" fmla="val -6916"/>
              <a:gd name="adj2" fmla="val 27004"/>
              <a:gd name="adj3" fmla="val 106934"/>
            </a:avLst>
          </a:prstGeom>
          <a:noFill/>
          <a:ln w="38100" cap="rnd">
            <a:solidFill>
              <a:srgbClr val="00FF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2" name="AutoShape 158"/>
          <p:cNvCxnSpPr>
            <a:cxnSpLocks noChangeShapeType="1"/>
          </p:cNvCxnSpPr>
          <p:nvPr/>
        </p:nvCxnSpPr>
        <p:spPr bwMode="auto">
          <a:xfrm>
            <a:off x="5112703" y="1930400"/>
            <a:ext cx="1587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3" name="AutoShape 159"/>
          <p:cNvCxnSpPr>
            <a:cxnSpLocks noChangeShapeType="1"/>
          </p:cNvCxnSpPr>
          <p:nvPr/>
        </p:nvCxnSpPr>
        <p:spPr bwMode="auto">
          <a:xfrm>
            <a:off x="5106353" y="2319338"/>
            <a:ext cx="1587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5" name="AutoShape 161"/>
          <p:cNvCxnSpPr>
            <a:cxnSpLocks noChangeShapeType="1"/>
          </p:cNvCxnSpPr>
          <p:nvPr/>
        </p:nvCxnSpPr>
        <p:spPr bwMode="auto">
          <a:xfrm>
            <a:off x="5106353" y="3881438"/>
            <a:ext cx="1587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6" name="AutoShape 162"/>
          <p:cNvCxnSpPr>
            <a:cxnSpLocks noChangeShapeType="1"/>
          </p:cNvCxnSpPr>
          <p:nvPr/>
        </p:nvCxnSpPr>
        <p:spPr bwMode="auto">
          <a:xfrm>
            <a:off x="5106353" y="2657475"/>
            <a:ext cx="1587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7" name="AutoShape 163"/>
          <p:cNvCxnSpPr>
            <a:cxnSpLocks noChangeShapeType="1"/>
          </p:cNvCxnSpPr>
          <p:nvPr/>
        </p:nvCxnSpPr>
        <p:spPr bwMode="auto">
          <a:xfrm>
            <a:off x="5106353" y="3089275"/>
            <a:ext cx="1587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8" name="AutoShape 164"/>
          <p:cNvCxnSpPr>
            <a:cxnSpLocks noChangeShapeType="1"/>
          </p:cNvCxnSpPr>
          <p:nvPr/>
        </p:nvCxnSpPr>
        <p:spPr bwMode="auto">
          <a:xfrm>
            <a:off x="5106353" y="4240213"/>
            <a:ext cx="1587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49" name="AutoShape 165"/>
          <p:cNvCxnSpPr>
            <a:cxnSpLocks noChangeShapeType="1"/>
          </p:cNvCxnSpPr>
          <p:nvPr/>
        </p:nvCxnSpPr>
        <p:spPr bwMode="auto">
          <a:xfrm>
            <a:off x="5106353" y="4673600"/>
            <a:ext cx="1587" cy="382588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50" name="AutoShape 166"/>
          <p:cNvCxnSpPr>
            <a:cxnSpLocks noChangeShapeType="1"/>
            <a:stCxn id="144512" idx="3"/>
            <a:endCxn id="144517" idx="3"/>
          </p:cNvCxnSpPr>
          <p:nvPr/>
        </p:nvCxnSpPr>
        <p:spPr bwMode="auto">
          <a:xfrm>
            <a:off x="5111115" y="3442970"/>
            <a:ext cx="3175" cy="1920875"/>
          </a:xfrm>
          <a:prstGeom prst="curvedConnector3">
            <a:avLst>
              <a:gd name="adj1" fmla="val 7500000"/>
            </a:avLst>
          </a:prstGeom>
          <a:noFill/>
          <a:ln w="38100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51" name="AutoShape 167"/>
          <p:cNvCxnSpPr>
            <a:cxnSpLocks noChangeShapeType="1"/>
            <a:stCxn id="144517" idx="3"/>
            <a:endCxn id="144522" idx="1"/>
          </p:cNvCxnSpPr>
          <p:nvPr/>
        </p:nvCxnSpPr>
        <p:spPr bwMode="auto">
          <a:xfrm flipH="1" flipV="1">
            <a:off x="3974465" y="3831590"/>
            <a:ext cx="1136650" cy="1532255"/>
          </a:xfrm>
          <a:prstGeom prst="curvedConnector5">
            <a:avLst>
              <a:gd name="adj1" fmla="val -20950"/>
              <a:gd name="adj2" fmla="val 49979"/>
              <a:gd name="adj3" fmla="val 120950"/>
            </a:avLst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53" name="AutoShape 169"/>
          <p:cNvCxnSpPr>
            <a:cxnSpLocks noChangeShapeType="1"/>
          </p:cNvCxnSpPr>
          <p:nvPr/>
        </p:nvCxnSpPr>
        <p:spPr bwMode="auto">
          <a:xfrm rot="16200000" flipV="1">
            <a:off x="2951321" y="3172620"/>
            <a:ext cx="3438525" cy="569912"/>
          </a:xfrm>
          <a:prstGeom prst="curvedConnector5">
            <a:avLst>
              <a:gd name="adj1" fmla="val -6602"/>
              <a:gd name="adj2" fmla="val -136491"/>
              <a:gd name="adj3" fmla="val 106648"/>
            </a:avLst>
          </a:prstGeom>
          <a:noFill/>
          <a:ln w="38100" cap="rnd">
            <a:solidFill>
              <a:srgbClr val="00FF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572135" y="6276340"/>
            <a:ext cx="781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/>
              <a:t>cursor=0</a:t>
            </a:r>
            <a:r>
              <a:rPr lang="zh-CN" altLang="en-US" sz="2000" b="1" u="sng"/>
              <a:t>（指向头结点）</a:t>
            </a:r>
            <a:r>
              <a:rPr lang="en-US" altLang="zh-CN" sz="2000" b="1"/>
              <a:t>or cursor=-1</a:t>
            </a:r>
            <a:r>
              <a:rPr lang="zh-CN" altLang="en-US" sz="2000" b="1"/>
              <a:t>（空指针）均可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6" grpId="0" bldLvl="0" animBg="1"/>
      <p:bldP spid="144457" grpId="0" bldLvl="0" animBg="1"/>
      <p:bldP spid="144458" grpId="0" bldLvl="0" animBg="1"/>
      <p:bldP spid="144459" grpId="0" bldLvl="0" animBg="1"/>
      <p:bldP spid="144460" grpId="0" bldLvl="0" animBg="1"/>
      <p:bldP spid="144461" grpId="0" bldLvl="0" animBg="1"/>
      <p:bldP spid="144462" grpId="0" bldLvl="0" animBg="1"/>
      <p:bldP spid="144463" grpId="0" bldLvl="0" animBg="1"/>
      <p:bldP spid="144464" grpId="0" bldLvl="0" animBg="1"/>
      <p:bldP spid="144465" grpId="0" bldLvl="0" animBg="1"/>
      <p:bldP spid="144466" grpId="0" bldLvl="0" animBg="1"/>
      <p:bldP spid="144467" grpId="0" bldLvl="0" animBg="1"/>
      <p:bldP spid="144468" grpId="0" bldLvl="0" animBg="1"/>
      <p:bldP spid="144469" grpId="0" bldLvl="0" animBg="1"/>
      <p:bldP spid="144470" grpId="0" bldLvl="0" animBg="1"/>
      <p:bldP spid="144471" grpId="0" bldLvl="0" animBg="1"/>
      <p:bldP spid="144472" grpId="0" bldLvl="0" animBg="1"/>
      <p:bldP spid="144473" grpId="0" bldLvl="0" animBg="1"/>
      <p:bldP spid="144474" grpId="0" bldLvl="0" animBg="1"/>
      <p:bldP spid="144478" grpId="0" bldLvl="0" animBg="1"/>
      <p:bldP spid="144479" grpId="0" bldLvl="0" animBg="1"/>
      <p:bldP spid="144482" grpId="0" bldLvl="0" animBg="1"/>
      <p:bldP spid="144508" grpId="0" bldLvl="0" animBg="1"/>
      <p:bldP spid="144509" grpId="0" bldLvl="0" animBg="1"/>
      <p:bldP spid="144510" grpId="0" bldLvl="0" animBg="1"/>
      <p:bldP spid="144511" grpId="0" bldLvl="0" animBg="1"/>
      <p:bldP spid="144512" grpId="0" bldLvl="0" animBg="1"/>
      <p:bldP spid="144513" grpId="0" bldLvl="0" animBg="1"/>
      <p:bldP spid="144514" grpId="0" bldLvl="0" animBg="1"/>
      <p:bldP spid="144515" grpId="0" bldLvl="0" animBg="1"/>
      <p:bldP spid="144516" grpId="0" bldLvl="0" animBg="1"/>
      <p:bldP spid="144517" grpId="0" bldLvl="0" animBg="1"/>
      <p:bldP spid="144518" grpId="0" bldLvl="0" animBg="1"/>
      <p:bldP spid="144519" grpId="0" bldLvl="0" animBg="1"/>
      <p:bldP spid="144520" grpId="0" bldLvl="0" animBg="1"/>
      <p:bldP spid="144521" grpId="0" bldLvl="0" animBg="1"/>
      <p:bldP spid="144522" grpId="0" bldLvl="0" animBg="1"/>
      <p:bldP spid="144523" grpId="0" bldLvl="0" animBg="1"/>
      <p:bldP spid="144524" grpId="0" bldLvl="0" animBg="1"/>
      <p:bldP spid="144525" grpId="0" bldLvl="0" animBg="1"/>
      <p:bldP spid="144526" grpId="0" bldLvl="0" animBg="1"/>
      <p:bldP spid="144528" grpId="0" bldLvl="0" animBg="1"/>
      <p:bldP spid="144529" grpId="0" bldLvl="0" animBg="1"/>
      <p:bldP spid="144530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E0EF8D2-0A47-43C3-BF61-90AC5BBFDD64}" type="slidenum">
              <a:rPr lang="en-US" altLang="zh-CN"/>
            </a:fld>
            <a:endParaRPr lang="en-US" altLang="zh-CN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50825" y="117475"/>
            <a:ext cx="4492625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Implementation of Static linked list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460" y="908685"/>
            <a:ext cx="806704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>
                <a:solidFill>
                  <a:srgbClr val="FFFF00"/>
                </a:solidFill>
              </a:rPr>
              <a:t>多次插入删除操作后，已用空间和可用空间相互交织，如何管理？</a:t>
            </a:r>
            <a:endParaRPr lang="zh-CN" altLang="en-US" sz="2600" b="1">
              <a:solidFill>
                <a:srgbClr val="FFFF00"/>
              </a:solidFill>
            </a:endParaRPr>
          </a:p>
        </p:txBody>
      </p:sp>
      <p:grpSp>
        <p:nvGrpSpPr>
          <p:cNvPr id="144431" name="Group 47"/>
          <p:cNvGrpSpPr/>
          <p:nvPr/>
        </p:nvGrpSpPr>
        <p:grpSpPr bwMode="auto">
          <a:xfrm>
            <a:off x="966470" y="1913890"/>
            <a:ext cx="1143000" cy="4191000"/>
            <a:chOff x="1152" y="768"/>
            <a:chExt cx="720" cy="2640"/>
          </a:xfrm>
        </p:grpSpPr>
        <p:sp>
          <p:nvSpPr>
            <p:cNvPr id="144432" name="Rectangle 48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3" name="Line 49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4" name="Line 50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5" name="Line 51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6" name="Line 52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7" name="Line 53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8" name="Line 54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9" name="Line 55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0" name="Line 56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1" name="Line 57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2" name="Line 58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3" name="Line 59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444" name="Group 60"/>
          <p:cNvGrpSpPr/>
          <p:nvPr/>
        </p:nvGrpSpPr>
        <p:grpSpPr bwMode="auto">
          <a:xfrm>
            <a:off x="585470" y="1937703"/>
            <a:ext cx="533400" cy="4152900"/>
            <a:chOff x="1248" y="735"/>
            <a:chExt cx="336" cy="2616"/>
          </a:xfrm>
        </p:grpSpPr>
        <p:sp>
          <p:nvSpPr>
            <p:cNvPr id="144445" name="Text Box 61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6" name="Text Box 62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0" name="Text Box 66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1" name="Text Box 67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2" name="Text Box 68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4" name="Text Box 70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4455" name="Text Box 71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44456" name="Text Box 72"/>
          <p:cNvSpPr txBox="1">
            <a:spLocks noChangeArrowheads="1"/>
          </p:cNvSpPr>
          <p:nvPr/>
        </p:nvSpPr>
        <p:spPr bwMode="auto">
          <a:xfrm>
            <a:off x="1804670" y="1917065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57" name="Text Box 73"/>
          <p:cNvSpPr txBox="1">
            <a:spLocks noChangeArrowheads="1"/>
          </p:cNvSpPr>
          <p:nvPr/>
        </p:nvSpPr>
        <p:spPr bwMode="auto">
          <a:xfrm>
            <a:off x="1804670" y="22996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58" name="Text Box 74"/>
          <p:cNvSpPr txBox="1">
            <a:spLocks noChangeArrowheads="1"/>
          </p:cNvSpPr>
          <p:nvPr/>
        </p:nvSpPr>
        <p:spPr bwMode="auto">
          <a:xfrm>
            <a:off x="1804670" y="268382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59" name="Text Box 75"/>
          <p:cNvSpPr txBox="1">
            <a:spLocks noChangeArrowheads="1"/>
          </p:cNvSpPr>
          <p:nvPr/>
        </p:nvSpPr>
        <p:spPr bwMode="auto">
          <a:xfrm>
            <a:off x="1804670" y="306800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0" name="Text Box 76"/>
          <p:cNvSpPr txBox="1">
            <a:spLocks noChangeArrowheads="1"/>
          </p:cNvSpPr>
          <p:nvPr/>
        </p:nvSpPr>
        <p:spPr bwMode="auto">
          <a:xfrm>
            <a:off x="1804670" y="345217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  <a:endParaRPr kumimoji="1" lang="en-US" altLang="zh-CN" b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1" name="Text Box 77"/>
          <p:cNvSpPr txBox="1">
            <a:spLocks noChangeArrowheads="1"/>
          </p:cNvSpPr>
          <p:nvPr/>
        </p:nvSpPr>
        <p:spPr bwMode="auto">
          <a:xfrm>
            <a:off x="1804670" y="38363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2" name="Text Box 78"/>
          <p:cNvSpPr txBox="1">
            <a:spLocks noChangeArrowheads="1"/>
          </p:cNvSpPr>
          <p:nvPr/>
        </p:nvSpPr>
        <p:spPr bwMode="auto">
          <a:xfrm>
            <a:off x="1804670" y="422052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4" name="Text Box 80"/>
          <p:cNvSpPr txBox="1">
            <a:spLocks noChangeArrowheads="1"/>
          </p:cNvSpPr>
          <p:nvPr/>
        </p:nvSpPr>
        <p:spPr bwMode="auto">
          <a:xfrm>
            <a:off x="1804670" y="498887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5" name="Text Box 81"/>
          <p:cNvSpPr txBox="1">
            <a:spLocks noChangeArrowheads="1"/>
          </p:cNvSpPr>
          <p:nvPr/>
        </p:nvSpPr>
        <p:spPr bwMode="auto">
          <a:xfrm>
            <a:off x="1804670" y="537305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 b="1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6" name="Text Box 82"/>
          <p:cNvSpPr txBox="1">
            <a:spLocks noChangeArrowheads="1"/>
          </p:cNvSpPr>
          <p:nvPr/>
        </p:nvSpPr>
        <p:spPr bwMode="auto">
          <a:xfrm>
            <a:off x="966470" y="230441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7" name="Text Box 83"/>
          <p:cNvSpPr txBox="1">
            <a:spLocks noChangeArrowheads="1"/>
          </p:cNvSpPr>
          <p:nvPr/>
        </p:nvSpPr>
        <p:spPr bwMode="auto">
          <a:xfrm>
            <a:off x="966470" y="268859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8" name="Text Box 84"/>
          <p:cNvSpPr txBox="1">
            <a:spLocks noChangeArrowheads="1"/>
          </p:cNvSpPr>
          <p:nvPr/>
        </p:nvSpPr>
        <p:spPr bwMode="auto">
          <a:xfrm>
            <a:off x="966470" y="307276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69" name="Text Box 85"/>
          <p:cNvSpPr txBox="1">
            <a:spLocks noChangeArrowheads="1"/>
          </p:cNvSpPr>
          <p:nvPr/>
        </p:nvSpPr>
        <p:spPr bwMode="auto">
          <a:xfrm>
            <a:off x="982345" y="345694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0" name="Text Box 86"/>
          <p:cNvSpPr txBox="1">
            <a:spLocks noChangeArrowheads="1"/>
          </p:cNvSpPr>
          <p:nvPr/>
        </p:nvSpPr>
        <p:spPr bwMode="auto">
          <a:xfrm>
            <a:off x="966470" y="384111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1" name="Text Box 87"/>
          <p:cNvSpPr txBox="1">
            <a:spLocks noChangeArrowheads="1"/>
          </p:cNvSpPr>
          <p:nvPr/>
        </p:nvSpPr>
        <p:spPr bwMode="auto">
          <a:xfrm>
            <a:off x="966470" y="422529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2" name="Text Box 88" descr="深色上对角线"/>
          <p:cNvSpPr txBox="1">
            <a:spLocks noChangeArrowheads="1"/>
          </p:cNvSpPr>
          <p:nvPr/>
        </p:nvSpPr>
        <p:spPr bwMode="auto">
          <a:xfrm>
            <a:off x="980305" y="4587240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3" name="Text Box 89"/>
          <p:cNvSpPr txBox="1">
            <a:spLocks noChangeArrowheads="1"/>
          </p:cNvSpPr>
          <p:nvPr/>
        </p:nvSpPr>
        <p:spPr bwMode="auto">
          <a:xfrm>
            <a:off x="966470" y="499364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  <a:endParaRPr kumimoji="1" lang="en-US" altLang="zh-CN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74" name="Text Box 90"/>
          <p:cNvSpPr txBox="1">
            <a:spLocks noChangeArrowheads="1"/>
          </p:cNvSpPr>
          <p:nvPr/>
        </p:nvSpPr>
        <p:spPr bwMode="auto">
          <a:xfrm>
            <a:off x="966470" y="537781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  <a:endParaRPr kumimoji="1" lang="en-US" altLang="zh-CN" b="1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482" name="Rectangle 98" descr="深色上对角线"/>
          <p:cNvSpPr>
            <a:spLocks noChangeArrowheads="1"/>
          </p:cNvSpPr>
          <p:nvPr/>
        </p:nvSpPr>
        <p:spPr bwMode="auto">
          <a:xfrm>
            <a:off x="971233" y="1917065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88" descr="深色上对角线"/>
          <p:cNvSpPr txBox="1">
            <a:spLocks noChangeArrowheads="1"/>
          </p:cNvSpPr>
          <p:nvPr/>
        </p:nvSpPr>
        <p:spPr bwMode="auto">
          <a:xfrm>
            <a:off x="975860" y="344805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" name="Text Box 88" descr="深色上对角线"/>
          <p:cNvSpPr txBox="1">
            <a:spLocks noChangeArrowheads="1"/>
          </p:cNvSpPr>
          <p:nvPr/>
        </p:nvSpPr>
        <p:spPr bwMode="auto">
          <a:xfrm>
            <a:off x="975860" y="305562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1764030" y="4580890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  <a:endParaRPr kumimoji="1" lang="en-US" altLang="zh-CN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1790065" y="5722620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" name="Text Box 88" descr="深色上对角线"/>
          <p:cNvSpPr txBox="1">
            <a:spLocks noChangeArrowheads="1"/>
          </p:cNvSpPr>
          <p:nvPr/>
        </p:nvSpPr>
        <p:spPr bwMode="auto">
          <a:xfrm>
            <a:off x="980305" y="572389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84120" y="1913890"/>
            <a:ext cx="615188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200" b="1">
                <a:solidFill>
                  <a:srgbClr val="92D050"/>
                </a:solidFill>
                <a:sym typeface="+mn-ea"/>
              </a:rPr>
              <a:t>绿色部分：</a:t>
            </a:r>
            <a:endParaRPr lang="zh-CN" altLang="en-US" sz="2200" b="1">
              <a:solidFill>
                <a:srgbClr val="92D050"/>
              </a:solidFill>
            </a:endParaRPr>
          </a:p>
          <a:p>
            <a:pPr algn="l"/>
            <a:r>
              <a:rPr lang="zh-CN" altLang="en-US" sz="2200" b="1">
                <a:sym typeface="+mn-ea"/>
              </a:rPr>
              <a:t>可用空间链（头结点指向其第一个元素，尾指针指向头结点）</a:t>
            </a:r>
            <a:endParaRPr lang="zh-CN" altLang="en-US" sz="2200" b="1">
              <a:solidFill>
                <a:srgbClr val="FFC000"/>
              </a:solidFill>
              <a:sym typeface="+mn-ea"/>
            </a:endParaRPr>
          </a:p>
          <a:p>
            <a:pPr algn="l"/>
            <a:endParaRPr lang="zh-CN" altLang="en-US" sz="2200" b="1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altLang="en-US" sz="2200" b="1">
                <a:solidFill>
                  <a:srgbClr val="FFC000"/>
                </a:solidFill>
                <a:sym typeface="+mn-ea"/>
              </a:rPr>
              <a:t>橙色部分：</a:t>
            </a:r>
            <a:endParaRPr lang="zh-CN" altLang="en-US" sz="2200" b="1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altLang="en-US" sz="2200" b="1">
                <a:solidFill>
                  <a:schemeClr val="tx1"/>
                </a:solidFill>
                <a:sym typeface="+mn-ea"/>
              </a:rPr>
              <a:t>已用空间链（自定义指针指向其第一个元素，</a:t>
            </a:r>
            <a:r>
              <a:rPr lang="zh-CN" altLang="en-US" sz="2200" b="1">
                <a:sym typeface="+mn-ea"/>
              </a:rPr>
              <a:t>尾指针指向头结点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200" b="1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</a:fld>
            <a:endParaRPr lang="en-US" altLang="zh-CN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03885" y="1130300"/>
            <a:ext cx="810450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MaxSize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1000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max length of the link list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data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cursor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}Component,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[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MaxSize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];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list );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use '0' to depute blank pointer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Alloc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memory, return the subscription of the allocated node,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if no space available, return 0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list 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Retract the space which subscription is 'k' */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void Free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list,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k );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885" y="4077335"/>
            <a:ext cx="8279765" cy="2329815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E0EF8D2-0A47-43C3-BF61-90AC5BBFDD64}" type="slidenum">
              <a:rPr lang="en-US" altLang="zh-CN"/>
            </a:fld>
            <a:endParaRPr lang="en-US" altLang="zh-CN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51143" y="908685"/>
            <a:ext cx="4947920" cy="279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将整个数组空间初始化成一个链表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InitList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SLinkList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list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for 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= 0;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&lt;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MaxSize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- 1;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++)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list[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+ 1; 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zh-CN" altLang="en-US" sz="22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连链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list[MaxSize-1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 = 0;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}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50825" y="117475"/>
            <a:ext cx="4492625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Implementation of Static linked list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DA3F288-CE98-47F0-B66F-9C9968BB28C8}" type="slidenum">
              <a:rPr lang="en-US" altLang="zh-CN"/>
            </a:fld>
            <a:endParaRPr lang="en-US" altLang="zh-CN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23850" y="322580"/>
            <a:ext cx="8521700" cy="313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从</a:t>
            </a:r>
            <a:r>
              <a:rPr kumimoji="1" lang="zh-CN" altLang="en-US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可用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空间</a:t>
            </a:r>
            <a:r>
              <a:rPr kumimoji="1" lang="zh-CN" altLang="en-US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链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取得一个结点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*/</a:t>
            </a:r>
            <a:endParaRPr kumimoji="1" lang="en-US" altLang="zh-CN" sz="2200" dirty="0" err="1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Malloc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SLinkList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list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Always return the first available unit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 list[0].cursor;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(list[0].cursor != 0)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list[0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 = list[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].cursor;  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zh-CN" altLang="en-US" sz="18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头结点连至取出节点的下一个</a:t>
            </a:r>
            <a:r>
              <a:rPr kumimoji="1" lang="en-US" altLang="zh-CN" sz="18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*/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return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  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若表满，返回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kumimoji="1" lang="en-US" altLang="zh-CN" sz="18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*/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} 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395605" y="3789045"/>
            <a:ext cx="6912446" cy="212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将</a:t>
            </a:r>
            <a:r>
              <a:rPr kumimoji="1" lang="zh-CN" altLang="en-US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释放出的节点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连接到</a:t>
            </a:r>
            <a:r>
              <a:rPr kumimoji="1" lang="zh-CN" altLang="en-US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可用空间</a:t>
            </a:r>
            <a:r>
              <a:rPr kumimoji="1" lang="en-US" altLang="zh-CN" sz="220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链上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Free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SLinkList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list,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k )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Insert the recycle space into the first place of the list 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list[k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 = list[0].cursor;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list[0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 = k;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}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End of Free () 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1BAF760-0372-475B-90D3-F6DEA9D64D8D}" type="slidenum">
              <a:rPr lang="en-US" altLang="zh-CN"/>
            </a:fld>
            <a:endParaRPr lang="en-US" altLang="zh-CN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56883" y="5023485"/>
            <a:ext cx="84597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将整个数组空间初始化成一个链表；</a:t>
            </a:r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</a:rPr>
              <a:t>InitList (…)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从</a:t>
            </a:r>
            <a:r>
              <a:rPr kumimoji="1" lang="zh-CN" altLang="en-US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备用空间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取得一个结点；</a:t>
            </a:r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</a:rPr>
              <a:t>Malloc (…)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将</a:t>
            </a:r>
            <a:r>
              <a:rPr kumimoji="1" lang="zh-CN" altLang="en-US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空闲结点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连接到备用链表上；</a:t>
            </a:r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</a:rPr>
              <a:t>Free (…)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406083" y="1781810"/>
            <a:ext cx="8280400" cy="184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假设由终端输入集合元素</a:t>
            </a:r>
            <a:endParaRPr kumimoji="1" lang="zh-CN" altLang="en-US" sz="2600" b="1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(1)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先建立表示集合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的静态链表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；</a:t>
            </a:r>
            <a:endParaRPr kumimoji="1" lang="zh-CN" altLang="en-US" sz="2600" b="1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(2)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而后在输入集合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的元素的同时查找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表，若存在和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相同的元素，则从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表中删除之，否则将此元素插入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表</a:t>
            </a:r>
            <a:endParaRPr kumimoji="1" lang="zh-CN" altLang="en-US" sz="26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5358130" cy="1139825"/>
          </a:xfrm>
        </p:spPr>
        <p:txBody>
          <a:bodyPr/>
          <a:p>
            <a:pPr algn="l"/>
            <a:r>
              <a:rPr lang="en-US" altLang="zh-CN" sz="4000" b="0" smtClean="0"/>
              <a:t>Example：集合运算           </a:t>
            </a:r>
            <a:endParaRPr lang="en-US" altLang="zh-CN" sz="4000" b="0" smtClean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525135" y="594043"/>
          <a:ext cx="2695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" imgW="1078865" imgH="203200" progId="Equation.DSMT4">
                  <p:embed/>
                </p:oleObj>
              </mc:Choice>
              <mc:Fallback>
                <p:oleObj name="Equation" r:id="rId1" imgW="10788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135" y="594043"/>
                        <a:ext cx="2695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12AC51B-786B-41AB-BAFC-AE213968E570}" type="slidenum">
              <a:rPr lang="en-US" altLang="zh-CN"/>
            </a:fld>
            <a:endParaRPr lang="en-US" altLang="zh-CN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23850" y="322263"/>
            <a:ext cx="85693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difference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list,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*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S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依次输入集合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的元素在一维数组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中建立表示结果集合的静态链表，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为其头指针*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S=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r=S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scanf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m,n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for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(j=1; j&lt;=m,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 {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scanf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(list[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].data);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list[r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].cursor=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 r=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//for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list[r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].cursor=0;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…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…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18117" name="Group 5"/>
          <p:cNvGrpSpPr/>
          <p:nvPr/>
        </p:nvGrpSpPr>
        <p:grpSpPr bwMode="auto">
          <a:xfrm>
            <a:off x="5240338" y="1484313"/>
            <a:ext cx="1143000" cy="4191000"/>
            <a:chOff x="1152" y="768"/>
            <a:chExt cx="720" cy="2640"/>
          </a:xfrm>
        </p:grpSpPr>
        <p:sp>
          <p:nvSpPr>
            <p:cNvPr id="218118" name="Rectangle 6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30" name="Group 18"/>
          <p:cNvGrpSpPr/>
          <p:nvPr/>
        </p:nvGrpSpPr>
        <p:grpSpPr bwMode="auto">
          <a:xfrm>
            <a:off x="4859338" y="1508125"/>
            <a:ext cx="533400" cy="4152900"/>
            <a:chOff x="1248" y="735"/>
            <a:chExt cx="336" cy="2616"/>
          </a:xfrm>
        </p:grpSpPr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5" name="Text Box 23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6" name="Text Box 24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7" name="Text Box 25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8" name="Text Box 26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39" name="Text Box 27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40" name="Text Box 28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41" name="Text Box 29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6078538" y="1487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6078538" y="187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6078538" y="22542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5" name="Text Box 33"/>
          <p:cNvSpPr txBox="1">
            <a:spLocks noChangeArrowheads="1"/>
          </p:cNvSpPr>
          <p:nvPr/>
        </p:nvSpPr>
        <p:spPr bwMode="auto">
          <a:xfrm>
            <a:off x="6078538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6" name="Text Box 34"/>
          <p:cNvSpPr txBox="1">
            <a:spLocks noChangeArrowheads="1"/>
          </p:cNvSpPr>
          <p:nvPr/>
        </p:nvSpPr>
        <p:spPr bwMode="auto">
          <a:xfrm>
            <a:off x="6078538" y="302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7" name="Text Box 35"/>
          <p:cNvSpPr txBox="1">
            <a:spLocks noChangeArrowheads="1"/>
          </p:cNvSpPr>
          <p:nvPr/>
        </p:nvSpPr>
        <p:spPr bwMode="auto">
          <a:xfrm>
            <a:off x="6078538" y="3406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8" name="Text Box 36"/>
          <p:cNvSpPr txBox="1">
            <a:spLocks noChangeArrowheads="1"/>
          </p:cNvSpPr>
          <p:nvPr/>
        </p:nvSpPr>
        <p:spPr bwMode="auto">
          <a:xfrm>
            <a:off x="6078538" y="3790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49" name="Text Box 37"/>
          <p:cNvSpPr txBox="1">
            <a:spLocks noChangeArrowheads="1"/>
          </p:cNvSpPr>
          <p:nvPr/>
        </p:nvSpPr>
        <p:spPr bwMode="auto">
          <a:xfrm>
            <a:off x="6078538" y="4175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50" name="Text Box 38"/>
          <p:cNvSpPr txBox="1">
            <a:spLocks noChangeArrowheads="1"/>
          </p:cNvSpPr>
          <p:nvPr/>
        </p:nvSpPr>
        <p:spPr bwMode="auto">
          <a:xfrm>
            <a:off x="6078538" y="4559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6024563" y="494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6083300" y="5300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53" name="Rectangle 41" descr="深色上对角线"/>
          <p:cNvSpPr>
            <a:spLocks noChangeArrowheads="1"/>
          </p:cNvSpPr>
          <p:nvPr/>
        </p:nvSpPr>
        <p:spPr bwMode="auto">
          <a:xfrm>
            <a:off x="5245100" y="1479550"/>
            <a:ext cx="823913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8154" name="Group 42"/>
          <p:cNvGrpSpPr/>
          <p:nvPr/>
        </p:nvGrpSpPr>
        <p:grpSpPr bwMode="auto">
          <a:xfrm>
            <a:off x="7832725" y="1412875"/>
            <a:ext cx="1143000" cy="4191000"/>
            <a:chOff x="1152" y="768"/>
            <a:chExt cx="720" cy="2640"/>
          </a:xfrm>
        </p:grpSpPr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6" name="Line 44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7" name="Line 45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8" name="Line 46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9" name="Line 47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0" name="Line 48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1" name="Line 49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2" name="Line 50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4" name="Line 52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67" name="Group 55"/>
          <p:cNvGrpSpPr/>
          <p:nvPr/>
        </p:nvGrpSpPr>
        <p:grpSpPr bwMode="auto">
          <a:xfrm>
            <a:off x="7451725" y="1436688"/>
            <a:ext cx="533400" cy="4152900"/>
            <a:chOff x="1248" y="735"/>
            <a:chExt cx="336" cy="2616"/>
          </a:xfrm>
        </p:grpSpPr>
        <p:sp>
          <p:nvSpPr>
            <p:cNvPr id="218168" name="Text Box 56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69" name="Text Box 57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0" name="Text Box 58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1" name="Text Box 59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2" name="Text Box 60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3" name="Text Box 61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4" name="Text Box 62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5" name="Text Box 63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6" name="Text Box 64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7" name="Text Box 65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8" name="Text Box 66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8179" name="Text Box 67"/>
          <p:cNvSpPr txBox="1">
            <a:spLocks noChangeArrowheads="1"/>
          </p:cNvSpPr>
          <p:nvPr/>
        </p:nvSpPr>
        <p:spPr bwMode="auto">
          <a:xfrm>
            <a:off x="8670925" y="141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8670925" y="1798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1" name="Text Box 69"/>
          <p:cNvSpPr txBox="1">
            <a:spLocks noChangeArrowheads="1"/>
          </p:cNvSpPr>
          <p:nvPr/>
        </p:nvSpPr>
        <p:spPr bwMode="auto">
          <a:xfrm>
            <a:off x="8670925" y="2182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8670925" y="2566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3" name="Text Box 71"/>
          <p:cNvSpPr txBox="1">
            <a:spLocks noChangeArrowheads="1"/>
          </p:cNvSpPr>
          <p:nvPr/>
        </p:nvSpPr>
        <p:spPr bwMode="auto">
          <a:xfrm>
            <a:off x="8670925" y="29511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4" name="Text Box 72"/>
          <p:cNvSpPr txBox="1">
            <a:spLocks noChangeArrowheads="1"/>
          </p:cNvSpPr>
          <p:nvPr/>
        </p:nvSpPr>
        <p:spPr bwMode="auto">
          <a:xfrm>
            <a:off x="8670925" y="3335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5" name="Text Box 73"/>
          <p:cNvSpPr txBox="1">
            <a:spLocks noChangeArrowheads="1"/>
          </p:cNvSpPr>
          <p:nvPr/>
        </p:nvSpPr>
        <p:spPr bwMode="auto">
          <a:xfrm>
            <a:off x="86709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6" name="Text Box 74"/>
          <p:cNvSpPr txBox="1">
            <a:spLocks noChangeArrowheads="1"/>
          </p:cNvSpPr>
          <p:nvPr/>
        </p:nvSpPr>
        <p:spPr bwMode="auto">
          <a:xfrm>
            <a:off x="8670925" y="4103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7" name="Text Box 75"/>
          <p:cNvSpPr txBox="1">
            <a:spLocks noChangeArrowheads="1"/>
          </p:cNvSpPr>
          <p:nvPr/>
        </p:nvSpPr>
        <p:spPr bwMode="auto">
          <a:xfrm>
            <a:off x="8670925" y="4487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8" name="Text Box 76"/>
          <p:cNvSpPr txBox="1">
            <a:spLocks noChangeArrowheads="1"/>
          </p:cNvSpPr>
          <p:nvPr/>
        </p:nvSpPr>
        <p:spPr bwMode="auto">
          <a:xfrm>
            <a:off x="8616950" y="4868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9" name="Text Box 77"/>
          <p:cNvSpPr txBox="1">
            <a:spLocks noChangeArrowheads="1"/>
          </p:cNvSpPr>
          <p:nvPr/>
        </p:nvSpPr>
        <p:spPr bwMode="auto">
          <a:xfrm>
            <a:off x="8675688" y="5229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0" name="Rectangle 78" descr="深色上对角线"/>
          <p:cNvSpPr>
            <a:spLocks noChangeArrowheads="1"/>
          </p:cNvSpPr>
          <p:nvPr/>
        </p:nvSpPr>
        <p:spPr bwMode="auto">
          <a:xfrm>
            <a:off x="7840663" y="1420813"/>
            <a:ext cx="823912" cy="3651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91" name="Rectangle 79"/>
          <p:cNvSpPr>
            <a:spLocks noChangeArrowheads="1"/>
          </p:cNvSpPr>
          <p:nvPr/>
        </p:nvSpPr>
        <p:spPr bwMode="auto">
          <a:xfrm>
            <a:off x="6804025" y="2062163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18192" name="Text Box 80"/>
          <p:cNvSpPr txBox="1">
            <a:spLocks noChangeArrowheads="1"/>
          </p:cNvSpPr>
          <p:nvPr/>
        </p:nvSpPr>
        <p:spPr bwMode="auto">
          <a:xfrm>
            <a:off x="6784975" y="16494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8193" name="Text Box 81"/>
          <p:cNvSpPr txBox="1">
            <a:spLocks noChangeArrowheads="1"/>
          </p:cNvSpPr>
          <p:nvPr/>
        </p:nvSpPr>
        <p:spPr bwMode="auto">
          <a:xfrm>
            <a:off x="8107363" y="21971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4" name="Text Box 82"/>
          <p:cNvSpPr txBox="1">
            <a:spLocks noChangeArrowheads="1"/>
          </p:cNvSpPr>
          <p:nvPr/>
        </p:nvSpPr>
        <p:spPr bwMode="auto">
          <a:xfrm>
            <a:off x="8099425" y="258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5" name="Text Box 83"/>
          <p:cNvSpPr txBox="1">
            <a:spLocks noChangeArrowheads="1"/>
          </p:cNvSpPr>
          <p:nvPr/>
        </p:nvSpPr>
        <p:spPr bwMode="auto">
          <a:xfrm>
            <a:off x="8107363" y="29654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6" name="Text Box 84"/>
          <p:cNvSpPr txBox="1">
            <a:spLocks noChangeArrowheads="1"/>
          </p:cNvSpPr>
          <p:nvPr/>
        </p:nvSpPr>
        <p:spPr bwMode="auto">
          <a:xfrm>
            <a:off x="8099425" y="3349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g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7" name="Text Box 85"/>
          <p:cNvSpPr txBox="1">
            <a:spLocks noChangeArrowheads="1"/>
          </p:cNvSpPr>
          <p:nvPr/>
        </p:nvSpPr>
        <p:spPr bwMode="auto">
          <a:xfrm>
            <a:off x="8128000" y="37338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f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8" name="Text Box 86"/>
          <p:cNvSpPr txBox="1">
            <a:spLocks noChangeArrowheads="1"/>
          </p:cNvSpPr>
          <p:nvPr/>
        </p:nvSpPr>
        <p:spPr bwMode="auto">
          <a:xfrm>
            <a:off x="8099425" y="41179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200" name="Rectangle 88" descr="浅色上对角线"/>
          <p:cNvSpPr>
            <a:spLocks noChangeArrowheads="1"/>
          </p:cNvSpPr>
          <p:nvPr/>
        </p:nvSpPr>
        <p:spPr bwMode="auto">
          <a:xfrm>
            <a:off x="7840663" y="1803400"/>
            <a:ext cx="823912" cy="36988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01" name="Text Box 89"/>
          <p:cNvSpPr txBox="1">
            <a:spLocks noChangeArrowheads="1"/>
          </p:cNvSpPr>
          <p:nvPr/>
        </p:nvSpPr>
        <p:spPr bwMode="auto">
          <a:xfrm>
            <a:off x="395288" y="5897563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A={</a:t>
            </a:r>
            <a:r>
              <a:rPr lang="en-US" altLang="zh-CN" sz="2400" i="1">
                <a:solidFill>
                  <a:srgbClr val="FFFF00"/>
                </a:solidFill>
                <a:latin typeface="Times New Roman" panose="02020603050405020304" pitchFamily="18" charset="0"/>
              </a:rPr>
              <a:t>c b e g f d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202" name="Text Box 90"/>
          <p:cNvSpPr txBox="1">
            <a:spLocks noChangeArrowheads="1"/>
          </p:cNvSpPr>
          <p:nvPr/>
        </p:nvSpPr>
        <p:spPr bwMode="auto">
          <a:xfrm>
            <a:off x="2700338" y="5897563"/>
            <a:ext cx="169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B={</a:t>
            </a:r>
            <a:r>
              <a:rPr lang="en-US" altLang="zh-CN" sz="2400" i="1">
                <a:solidFill>
                  <a:srgbClr val="FFFF00"/>
                </a:solidFill>
                <a:latin typeface="Times New Roman" panose="02020603050405020304" pitchFamily="18" charset="0"/>
              </a:rPr>
              <a:t>a b n f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203" name="Text Box 91"/>
          <p:cNvSpPr txBox="1">
            <a:spLocks noChangeArrowheads="1"/>
          </p:cNvSpPr>
          <p:nvPr/>
        </p:nvSpPr>
        <p:spPr bwMode="auto">
          <a:xfrm>
            <a:off x="4932363" y="6021388"/>
            <a:ext cx="2808287" cy="48577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00"/>
                </a:solidFill>
                <a:ea typeface="幼圆" panose="02010509060101010101" pitchFamily="49" charset="-122"/>
              </a:rPr>
              <a:t>Available memory</a:t>
            </a:r>
            <a:endParaRPr lang="en-US" altLang="zh-CN" sz="240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218204" name="AutoShape 92"/>
          <p:cNvSpPr>
            <a:spLocks noChangeArrowheads="1"/>
          </p:cNvSpPr>
          <p:nvPr/>
        </p:nvSpPr>
        <p:spPr bwMode="auto">
          <a:xfrm>
            <a:off x="107950" y="2995613"/>
            <a:ext cx="1296988" cy="720725"/>
          </a:xfrm>
          <a:prstGeom prst="wedgeEllipseCallout">
            <a:avLst>
              <a:gd name="adj1" fmla="val 73380"/>
              <a:gd name="adj2" fmla="val 51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Input Set A</a:t>
            </a:r>
            <a:endParaRPr lang="en-US" altLang="zh-CN"/>
          </a:p>
        </p:txBody>
      </p:sp>
      <p:sp>
        <p:nvSpPr>
          <p:cNvPr id="218205" name="Rectangle 93"/>
          <p:cNvSpPr>
            <a:spLocks noChangeArrowheads="1"/>
          </p:cNvSpPr>
          <p:nvPr/>
        </p:nvSpPr>
        <p:spPr bwMode="auto">
          <a:xfrm>
            <a:off x="6659563" y="13414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FF00"/>
                </a:solidFill>
              </a:rPr>
              <a:t>头指针</a:t>
            </a:r>
            <a:endParaRPr kumimoji="1" lang="zh-CN" altLang="en-US">
              <a:solidFill>
                <a:srgbClr val="00FF00"/>
              </a:solidFill>
            </a:endParaRPr>
          </a:p>
        </p:txBody>
      </p:sp>
      <p:cxnSp>
        <p:nvCxnSpPr>
          <p:cNvPr id="218206" name="AutoShape 94"/>
          <p:cNvCxnSpPr>
            <a:cxnSpLocks noChangeShapeType="1"/>
            <a:stCxn id="218192" idx="3"/>
            <a:endCxn id="218169" idx="1"/>
          </p:cNvCxnSpPr>
          <p:nvPr/>
        </p:nvCxnSpPr>
        <p:spPr bwMode="auto">
          <a:xfrm>
            <a:off x="7121525" y="1833563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207" name="Rectangle 95"/>
          <p:cNvSpPr>
            <a:spLocks noChangeArrowheads="1"/>
          </p:cNvSpPr>
          <p:nvPr/>
        </p:nvSpPr>
        <p:spPr bwMode="auto">
          <a:xfrm>
            <a:off x="3563938" y="15573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FF00"/>
                </a:solidFill>
              </a:rPr>
              <a:t>可用内存</a:t>
            </a:r>
            <a:endParaRPr kumimoji="1" lang="zh-CN" altLang="en-US" dirty="0">
              <a:solidFill>
                <a:srgbClr val="00FF00"/>
              </a:solidFill>
            </a:endParaRPr>
          </a:p>
          <a:p>
            <a:r>
              <a:rPr kumimoji="1" lang="zh-CN" altLang="en-US" dirty="0">
                <a:solidFill>
                  <a:srgbClr val="00FF00"/>
                </a:solidFill>
              </a:rPr>
              <a:t>头指针</a:t>
            </a:r>
            <a:endParaRPr kumimoji="1" lang="zh-CN" altLang="en-US" dirty="0">
              <a:solidFill>
                <a:srgbClr val="00FF00"/>
              </a:solidFill>
            </a:endParaRPr>
          </a:p>
        </p:txBody>
      </p:sp>
      <p:cxnSp>
        <p:nvCxnSpPr>
          <p:cNvPr id="218208" name="AutoShape 96"/>
          <p:cNvCxnSpPr>
            <a:cxnSpLocks noChangeShapeType="1"/>
            <a:endCxn id="218131" idx="1"/>
          </p:cNvCxnSpPr>
          <p:nvPr/>
        </p:nvCxnSpPr>
        <p:spPr bwMode="auto">
          <a:xfrm flipV="1">
            <a:off x="4356100" y="1692275"/>
            <a:ext cx="579438" cy="296863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Box 80"/>
          <p:cNvSpPr txBox="1">
            <a:spLocks noChangeArrowheads="1"/>
          </p:cNvSpPr>
          <p:nvPr/>
        </p:nvSpPr>
        <p:spPr bwMode="auto">
          <a:xfrm>
            <a:off x="6828155" y="3967798"/>
            <a:ext cx="259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cxnSp>
        <p:nvCxnSpPr>
          <p:cNvPr id="3" name="AutoShape 94"/>
          <p:cNvCxnSpPr>
            <a:cxnSpLocks noChangeShapeType="1"/>
            <a:stCxn id="2" idx="3"/>
          </p:cNvCxnSpPr>
          <p:nvPr/>
        </p:nvCxnSpPr>
        <p:spPr bwMode="auto">
          <a:xfrm>
            <a:off x="7087235" y="4151948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EC46C6F-1465-49B3-91DB-B0A190357205}" type="slidenum">
              <a:rPr lang="en-US" altLang="zh-CN"/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ADT of Linear List</a:t>
            </a:r>
            <a:endParaRPr lang="en-US" altLang="zh-CN" b="0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755650" y="2563813"/>
            <a:ext cx="7561263" cy="2881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125663" y="4148138"/>
            <a:ext cx="5256212" cy="9366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</a:ln>
          <a:effectLst>
            <a:outerShdw dist="107763" dir="2700000" algn="ctr" rotWithShape="0">
              <a:srgbClr val="FF5050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0000"/>
                </a:solidFill>
              </a:rPr>
              <a:t>a</a:t>
            </a:r>
            <a:r>
              <a:rPr lang="en-US" altLang="zh-CN" sz="2800" baseline="-25000">
                <a:solidFill>
                  <a:srgbClr val="CC0000"/>
                </a:solidFill>
              </a:rPr>
              <a:t>i</a:t>
            </a:r>
            <a:r>
              <a:rPr lang="en-US" altLang="zh-CN" sz="2800">
                <a:solidFill>
                  <a:srgbClr val="CC0000"/>
                </a:solidFill>
              </a:rPr>
              <a:t>, i=0,1,2,….n-1</a:t>
            </a:r>
            <a:endParaRPr lang="en-US" altLang="zh-CN" sz="2800">
              <a:solidFill>
                <a:srgbClr val="CC0000"/>
              </a:solidFill>
            </a:endParaRPr>
          </a:p>
          <a:p>
            <a:pPr algn="ctr"/>
            <a:r>
              <a:rPr lang="en-US" altLang="zh-CN" sz="2800">
                <a:solidFill>
                  <a:srgbClr val="CC0000"/>
                </a:solidFill>
              </a:rPr>
              <a:t>&lt; a</a:t>
            </a:r>
            <a:r>
              <a:rPr lang="en-US" altLang="zh-CN" sz="2800" baseline="-25000">
                <a:solidFill>
                  <a:srgbClr val="CC0000"/>
                </a:solidFill>
              </a:rPr>
              <a:t>i</a:t>
            </a:r>
            <a:r>
              <a:rPr lang="en-US" altLang="zh-CN" sz="2800">
                <a:solidFill>
                  <a:srgbClr val="CC0000"/>
                </a:solidFill>
              </a:rPr>
              <a:t> , a</a:t>
            </a:r>
            <a:r>
              <a:rPr lang="en-US" altLang="zh-CN" sz="2800" baseline="-25000">
                <a:solidFill>
                  <a:srgbClr val="CC0000"/>
                </a:solidFill>
              </a:rPr>
              <a:t>i+1</a:t>
            </a:r>
            <a:r>
              <a:rPr lang="en-US" altLang="zh-CN" sz="2800">
                <a:solidFill>
                  <a:srgbClr val="CC0000"/>
                </a:solidFill>
              </a:rPr>
              <a:t> &gt;</a:t>
            </a:r>
            <a:endParaRPr lang="en-US" altLang="zh-CN" sz="2800">
              <a:solidFill>
                <a:srgbClr val="CC0000"/>
              </a:solidFill>
            </a:endParaRP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900113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Create</a:t>
            </a:r>
            <a:endParaRPr lang="en-US" altLang="zh-CN" u="sng">
              <a:solidFill>
                <a:srgbClr val="FFFF00"/>
              </a:solidFill>
            </a:endParaRP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765300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IsEmpty</a:t>
            </a:r>
            <a:endParaRPr lang="en-US" altLang="zh-CN" u="sng"/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2773363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Insert</a:t>
            </a:r>
            <a:endParaRPr lang="en-US" altLang="zh-CN" u="sng">
              <a:solidFill>
                <a:srgbClr val="FFFF00"/>
              </a:solidFill>
            </a:endParaRP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3565525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Remove</a:t>
            </a:r>
            <a:endParaRPr lang="en-US" altLang="zh-CN" u="sng">
              <a:solidFill>
                <a:srgbClr val="FFFF00"/>
              </a:solidFill>
            </a:endParaRP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5025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Locate</a:t>
            </a:r>
            <a:endParaRPr lang="en-US" altLang="zh-CN" u="sng">
              <a:solidFill>
                <a:srgbClr val="FFFF00"/>
              </a:solidFill>
            </a:endParaRP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5508625" y="2924175"/>
            <a:ext cx="11252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 dirty="0" smtClean="0"/>
              <a:t>Traverse</a:t>
            </a:r>
            <a:endParaRPr lang="en-US" altLang="zh-CN" u="sng" dirty="0"/>
          </a:p>
        </p:txBody>
      </p:sp>
      <p:cxnSp>
        <p:nvCxnSpPr>
          <p:cNvPr id="274447" name="AutoShape 15"/>
          <p:cNvCxnSpPr>
            <a:cxnSpLocks noChangeShapeType="1"/>
            <a:stCxn id="274441" idx="2"/>
            <a:endCxn id="274438" idx="0"/>
          </p:cNvCxnSpPr>
          <p:nvPr/>
        </p:nvCxnSpPr>
        <p:spPr bwMode="auto">
          <a:xfrm rot="16200000" flipH="1">
            <a:off x="2668588" y="2062163"/>
            <a:ext cx="857250" cy="331470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8" name="AutoShape 16"/>
          <p:cNvCxnSpPr>
            <a:cxnSpLocks noChangeShapeType="1"/>
            <a:stCxn id="274442" idx="2"/>
            <a:endCxn id="274438" idx="0"/>
          </p:cNvCxnSpPr>
          <p:nvPr/>
        </p:nvCxnSpPr>
        <p:spPr bwMode="auto">
          <a:xfrm rot="16200000" flipH="1">
            <a:off x="3101182" y="2494756"/>
            <a:ext cx="857250" cy="2449513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9" name="AutoShape 17"/>
          <p:cNvCxnSpPr>
            <a:cxnSpLocks noChangeShapeType="1"/>
            <a:stCxn id="274443" idx="2"/>
            <a:endCxn id="274438" idx="0"/>
          </p:cNvCxnSpPr>
          <p:nvPr/>
        </p:nvCxnSpPr>
        <p:spPr bwMode="auto">
          <a:xfrm rot="16200000" flipH="1">
            <a:off x="3605213" y="2998788"/>
            <a:ext cx="857250" cy="144145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50" name="AutoShape 18"/>
          <p:cNvCxnSpPr>
            <a:cxnSpLocks noChangeShapeType="1"/>
            <a:stCxn id="274444" idx="2"/>
            <a:endCxn id="274438" idx="0"/>
          </p:cNvCxnSpPr>
          <p:nvPr/>
        </p:nvCxnSpPr>
        <p:spPr bwMode="auto">
          <a:xfrm rot="16200000" flipH="1">
            <a:off x="4001294" y="3394869"/>
            <a:ext cx="857250" cy="649288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51" name="AutoShape 19"/>
          <p:cNvCxnSpPr>
            <a:cxnSpLocks noChangeShapeType="1"/>
            <a:stCxn id="274445" idx="2"/>
            <a:endCxn id="274438" idx="0"/>
          </p:cNvCxnSpPr>
          <p:nvPr/>
        </p:nvCxnSpPr>
        <p:spPr bwMode="auto">
          <a:xfrm rot="5400000">
            <a:off x="4541044" y="3504407"/>
            <a:ext cx="857250" cy="430212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52" name="AutoShape 20"/>
          <p:cNvCxnSpPr>
            <a:cxnSpLocks noChangeShapeType="1"/>
            <a:stCxn id="274446" idx="2"/>
            <a:endCxn id="274438" idx="0"/>
          </p:cNvCxnSpPr>
          <p:nvPr/>
        </p:nvCxnSpPr>
        <p:spPr bwMode="auto">
          <a:xfrm rot="5400000">
            <a:off x="4984750" y="3061970"/>
            <a:ext cx="855980" cy="13169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53" name="AutoShape 21"/>
          <p:cNvSpPr>
            <a:spLocks noChangeArrowheads="1"/>
          </p:cNvSpPr>
          <p:nvPr/>
        </p:nvSpPr>
        <p:spPr bwMode="auto">
          <a:xfrm>
            <a:off x="1189038" y="1987550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4" name="AutoShape 22"/>
          <p:cNvSpPr>
            <a:spLocks noChangeArrowheads="1"/>
          </p:cNvSpPr>
          <p:nvPr/>
        </p:nvSpPr>
        <p:spPr bwMode="auto">
          <a:xfrm>
            <a:off x="2790825" y="1987550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5" name="AutoShape 23"/>
          <p:cNvSpPr>
            <a:spLocks noChangeArrowheads="1"/>
          </p:cNvSpPr>
          <p:nvPr/>
        </p:nvSpPr>
        <p:spPr bwMode="auto">
          <a:xfrm>
            <a:off x="4392613" y="1987550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6" name="AutoShape 24"/>
          <p:cNvSpPr>
            <a:spLocks noChangeArrowheads="1"/>
          </p:cNvSpPr>
          <p:nvPr/>
        </p:nvSpPr>
        <p:spPr bwMode="auto">
          <a:xfrm>
            <a:off x="5994400" y="1987550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6518275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Next</a:t>
            </a:r>
            <a:endParaRPr lang="en-US" altLang="zh-CN" u="sng"/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7164388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Previous</a:t>
            </a:r>
            <a:endParaRPr lang="en-US" altLang="zh-CN" u="sng"/>
          </a:p>
        </p:txBody>
      </p:sp>
      <p:cxnSp>
        <p:nvCxnSpPr>
          <p:cNvPr id="274459" name="AutoShape 27"/>
          <p:cNvCxnSpPr>
            <a:cxnSpLocks noChangeShapeType="1"/>
            <a:stCxn id="274457" idx="2"/>
            <a:endCxn id="274438" idx="0"/>
          </p:cNvCxnSpPr>
          <p:nvPr/>
        </p:nvCxnSpPr>
        <p:spPr bwMode="auto">
          <a:xfrm rot="5400000">
            <a:off x="5477669" y="2567782"/>
            <a:ext cx="857250" cy="2303462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0" name="AutoShape 28"/>
          <p:cNvCxnSpPr>
            <a:cxnSpLocks noChangeShapeType="1"/>
            <a:stCxn id="274458" idx="2"/>
            <a:endCxn id="274438" idx="0"/>
          </p:cNvCxnSpPr>
          <p:nvPr/>
        </p:nvCxnSpPr>
        <p:spPr bwMode="auto">
          <a:xfrm rot="5400000">
            <a:off x="5800726" y="2244725"/>
            <a:ext cx="857250" cy="294957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61" name="AutoShape 29"/>
          <p:cNvSpPr>
            <a:spLocks noChangeArrowheads="1"/>
          </p:cNvSpPr>
          <p:nvPr/>
        </p:nvSpPr>
        <p:spPr bwMode="auto">
          <a:xfrm>
            <a:off x="7597775" y="1987550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B24B9B40-5410-4CCB-B5C5-BEB192EC9173}" type="slidenum">
              <a:rPr lang="en-US" altLang="zh-CN"/>
            </a:fld>
            <a:endParaRPr lang="en-US" altLang="zh-CN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2875" y="128905"/>
            <a:ext cx="7788275" cy="646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…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for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(j=1; j&lt;=n,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  {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scanf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(b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); p=S; k=list[S].cursor;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while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(k!=list[r].cursor &amp;&amp; list[k].data!=b) { 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中寻找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       p=k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 k=list[k].cursor;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}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(k==list[r].cursor)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{ 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未找到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，将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插入集合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200" dirty="0" smtClean="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=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Malloc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(list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       list[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].data=b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;  list[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].cursor=list[r].cursor;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       list[r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} 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else { 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找到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，将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从集合</a:t>
            </a:r>
            <a:r>
              <a:rPr kumimoji="1" lang="en-US" altLang="zh-CN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中删除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200" dirty="0" smtClean="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list[p].cursor=list[k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       Free(</a:t>
            </a:r>
            <a:r>
              <a:rPr kumimoji="1" lang="en-US" altLang="zh-CN" sz="2200" dirty="0" err="1" smtClean="0">
                <a:latin typeface="Times New Roman" panose="02020603050405020304" pitchFamily="18" charset="0"/>
              </a:rPr>
              <a:t>list,k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);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>
              <a:buClrTx/>
              <a:buSzTx/>
              <a:buFontTx/>
            </a:pP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        if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(r==k) r=p;</a:t>
            </a: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//如果被删除的是表尾元素，将r    </a:t>
            </a:r>
            <a:endParaRPr kumimoji="1" lang="zh-CN" altLang="en-US" sz="1800" dirty="0" smtClean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algn="l" eaLnBrk="0" hangingPunct="0">
              <a:buClrTx/>
              <a:buSzTx/>
              <a:buFontTx/>
            </a:pPr>
            <a:r>
              <a:rPr kumimoji="1" lang="zh-CN" altLang="en-US" sz="1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                                                      前移指向当前表尾</a:t>
            </a:r>
            <a:endParaRPr kumimoji="1" lang="zh-CN" altLang="en-US" sz="1800" dirty="0" smtClean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        } 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else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</a:rPr>
              <a:t>       }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for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</a:rPr>
              <a:t>} </a:t>
            </a:r>
            <a:r>
              <a:rPr kumimoji="1" lang="en-US" altLang="zh-CN" sz="22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difference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8154" name="Group 42"/>
          <p:cNvGrpSpPr/>
          <p:nvPr/>
        </p:nvGrpSpPr>
        <p:grpSpPr bwMode="auto">
          <a:xfrm>
            <a:off x="7843520" y="2316480"/>
            <a:ext cx="1143000" cy="4191000"/>
            <a:chOff x="1152" y="768"/>
            <a:chExt cx="720" cy="2640"/>
          </a:xfrm>
        </p:grpSpPr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56" name="Line 44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57" name="Line 45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58" name="Line 46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59" name="Line 47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0" name="Line 48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1" name="Line 49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2" name="Line 50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4" name="Line 52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218167" name="Group 55"/>
          <p:cNvGrpSpPr/>
          <p:nvPr/>
        </p:nvGrpSpPr>
        <p:grpSpPr bwMode="auto">
          <a:xfrm>
            <a:off x="7462520" y="2340293"/>
            <a:ext cx="533400" cy="4152900"/>
            <a:chOff x="1248" y="735"/>
            <a:chExt cx="336" cy="2616"/>
          </a:xfrm>
        </p:grpSpPr>
        <p:sp>
          <p:nvSpPr>
            <p:cNvPr id="218168" name="Text Box 56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69" name="Text Box 57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0" name="Text Box 58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1" name="Text Box 59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2" name="Text Box 60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3" name="Text Box 61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4" name="Text Box 62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5" name="Text Box 63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6" name="Text Box 64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7" name="Text Box 65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8178" name="Text Box 66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  <a:endPara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8179" name="Text Box 67"/>
          <p:cNvSpPr txBox="1">
            <a:spLocks noChangeArrowheads="1"/>
          </p:cNvSpPr>
          <p:nvPr/>
        </p:nvSpPr>
        <p:spPr bwMode="auto">
          <a:xfrm>
            <a:off x="8681720" y="231965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8681720" y="270224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1" name="Text Box 69"/>
          <p:cNvSpPr txBox="1">
            <a:spLocks noChangeArrowheads="1"/>
          </p:cNvSpPr>
          <p:nvPr/>
        </p:nvSpPr>
        <p:spPr bwMode="auto">
          <a:xfrm>
            <a:off x="8681720" y="308641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8681720" y="347059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3" name="Text Box 71"/>
          <p:cNvSpPr txBox="1">
            <a:spLocks noChangeArrowheads="1"/>
          </p:cNvSpPr>
          <p:nvPr/>
        </p:nvSpPr>
        <p:spPr bwMode="auto">
          <a:xfrm>
            <a:off x="8681720" y="385476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4" name="Text Box 72"/>
          <p:cNvSpPr txBox="1">
            <a:spLocks noChangeArrowheads="1"/>
          </p:cNvSpPr>
          <p:nvPr/>
        </p:nvSpPr>
        <p:spPr bwMode="auto">
          <a:xfrm>
            <a:off x="8681720" y="423894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5" name="Text Box 73"/>
          <p:cNvSpPr txBox="1">
            <a:spLocks noChangeArrowheads="1"/>
          </p:cNvSpPr>
          <p:nvPr/>
        </p:nvSpPr>
        <p:spPr bwMode="auto">
          <a:xfrm>
            <a:off x="8681720" y="462311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6" name="Text Box 74"/>
          <p:cNvSpPr txBox="1">
            <a:spLocks noChangeArrowheads="1"/>
          </p:cNvSpPr>
          <p:nvPr/>
        </p:nvSpPr>
        <p:spPr bwMode="auto">
          <a:xfrm>
            <a:off x="8681720" y="500729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7" name="Text Box 75"/>
          <p:cNvSpPr txBox="1">
            <a:spLocks noChangeArrowheads="1"/>
          </p:cNvSpPr>
          <p:nvPr/>
        </p:nvSpPr>
        <p:spPr bwMode="auto">
          <a:xfrm>
            <a:off x="8681720" y="539146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8" name="Text Box 76"/>
          <p:cNvSpPr txBox="1">
            <a:spLocks noChangeArrowheads="1"/>
          </p:cNvSpPr>
          <p:nvPr/>
        </p:nvSpPr>
        <p:spPr bwMode="auto">
          <a:xfrm>
            <a:off x="8627745" y="577246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89" name="Text Box 77"/>
          <p:cNvSpPr txBox="1">
            <a:spLocks noChangeArrowheads="1"/>
          </p:cNvSpPr>
          <p:nvPr/>
        </p:nvSpPr>
        <p:spPr bwMode="auto">
          <a:xfrm>
            <a:off x="8686483" y="613283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0" name="Rectangle 78" descr="深色上对角线"/>
          <p:cNvSpPr>
            <a:spLocks noChangeArrowheads="1"/>
          </p:cNvSpPr>
          <p:nvPr/>
        </p:nvSpPr>
        <p:spPr bwMode="auto">
          <a:xfrm>
            <a:off x="7851458" y="2324418"/>
            <a:ext cx="823912" cy="3651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218191" name="Rectangle 79"/>
          <p:cNvSpPr>
            <a:spLocks noChangeArrowheads="1"/>
          </p:cNvSpPr>
          <p:nvPr/>
        </p:nvSpPr>
        <p:spPr bwMode="auto">
          <a:xfrm>
            <a:off x="6814820" y="2965768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lang="en-US" altLang="zh-CN" b="1">
                <a:solidFill>
                  <a:srgbClr val="FFFF00"/>
                </a:solidFill>
              </a:rPr>
              <a:t>1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218192" name="Text Box 80"/>
          <p:cNvSpPr txBox="1">
            <a:spLocks noChangeArrowheads="1"/>
          </p:cNvSpPr>
          <p:nvPr/>
        </p:nvSpPr>
        <p:spPr bwMode="auto">
          <a:xfrm>
            <a:off x="6795770" y="255301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8193" name="Text Box 81"/>
          <p:cNvSpPr txBox="1">
            <a:spLocks noChangeArrowheads="1"/>
          </p:cNvSpPr>
          <p:nvPr/>
        </p:nvSpPr>
        <p:spPr bwMode="auto">
          <a:xfrm>
            <a:off x="8118158" y="3100705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4" name="Text Box 82"/>
          <p:cNvSpPr txBox="1">
            <a:spLocks noChangeArrowheads="1"/>
          </p:cNvSpPr>
          <p:nvPr/>
        </p:nvSpPr>
        <p:spPr bwMode="auto">
          <a:xfrm>
            <a:off x="8110220" y="34848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5" name="Text Box 83"/>
          <p:cNvSpPr txBox="1">
            <a:spLocks noChangeArrowheads="1"/>
          </p:cNvSpPr>
          <p:nvPr/>
        </p:nvSpPr>
        <p:spPr bwMode="auto">
          <a:xfrm>
            <a:off x="8118158" y="3869055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6" name="Text Box 84"/>
          <p:cNvSpPr txBox="1">
            <a:spLocks noChangeArrowheads="1"/>
          </p:cNvSpPr>
          <p:nvPr/>
        </p:nvSpPr>
        <p:spPr bwMode="auto">
          <a:xfrm>
            <a:off x="8110220" y="42532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g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7" name="Text Box 85"/>
          <p:cNvSpPr txBox="1">
            <a:spLocks noChangeArrowheads="1"/>
          </p:cNvSpPr>
          <p:nvPr/>
        </p:nvSpPr>
        <p:spPr bwMode="auto">
          <a:xfrm>
            <a:off x="8138795" y="4637405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f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198" name="Text Box 86"/>
          <p:cNvSpPr txBox="1">
            <a:spLocks noChangeArrowheads="1"/>
          </p:cNvSpPr>
          <p:nvPr/>
        </p:nvSpPr>
        <p:spPr bwMode="auto">
          <a:xfrm>
            <a:off x="8110220" y="50215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endParaRPr kumimoji="1" lang="en-US" altLang="zh-CN" sz="20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8200" name="Rectangle 88" descr="浅色上对角线"/>
          <p:cNvSpPr>
            <a:spLocks noChangeArrowheads="1"/>
          </p:cNvSpPr>
          <p:nvPr/>
        </p:nvSpPr>
        <p:spPr bwMode="auto">
          <a:xfrm>
            <a:off x="7851458" y="2707005"/>
            <a:ext cx="823912" cy="36988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218205" name="Rectangle 93"/>
          <p:cNvSpPr>
            <a:spLocks noChangeArrowheads="1"/>
          </p:cNvSpPr>
          <p:nvPr/>
        </p:nvSpPr>
        <p:spPr bwMode="auto">
          <a:xfrm>
            <a:off x="6670358" y="224504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>
                <a:solidFill>
                  <a:srgbClr val="00FF00"/>
                </a:solidFill>
              </a:rPr>
              <a:t>头指针</a:t>
            </a:r>
            <a:endParaRPr kumimoji="1" lang="zh-CN" altLang="en-US">
              <a:solidFill>
                <a:srgbClr val="00FF00"/>
              </a:solidFill>
            </a:endParaRPr>
          </a:p>
        </p:txBody>
      </p:sp>
      <p:cxnSp>
        <p:nvCxnSpPr>
          <p:cNvPr id="218206" name="AutoShape 94"/>
          <p:cNvCxnSpPr>
            <a:cxnSpLocks noChangeShapeType="1"/>
            <a:stCxn id="218192" idx="3"/>
            <a:endCxn id="218169" idx="1"/>
          </p:cNvCxnSpPr>
          <p:nvPr/>
        </p:nvCxnSpPr>
        <p:spPr bwMode="auto">
          <a:xfrm>
            <a:off x="7132320" y="2736850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DEF002B-63C5-4055-A120-B2D7B57DAFBF}" type="slidenum">
              <a:rPr lang="en-US" altLang="zh-CN"/>
            </a:fld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b="0"/>
              <a:t>2.3.3 Circular S-Linked list</a:t>
            </a:r>
            <a:endParaRPr lang="en-US" altLang="zh-CN" b="0"/>
          </a:p>
        </p:txBody>
      </p:sp>
      <p:sp>
        <p:nvSpPr>
          <p:cNvPr id="53" name="矩形 52"/>
          <p:cNvSpPr/>
          <p:nvPr/>
        </p:nvSpPr>
        <p:spPr>
          <a:xfrm>
            <a:off x="363283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1683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4368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7"/>
          <p:cNvSpPr>
            <a:spLocks noGrp="1" noChangeArrowheads="1"/>
          </p:cNvSpPr>
          <p:nvPr/>
        </p:nvSpPr>
        <p:spPr>
          <a:xfrm>
            <a:off x="457200" y="160020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Let the last node points to the first node (head node) rather than null.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  <p:sp>
        <p:nvSpPr>
          <p:cNvPr id="28" name="椭圆 27"/>
          <p:cNvSpPr/>
          <p:nvPr/>
        </p:nvSpPr>
        <p:spPr>
          <a:xfrm>
            <a:off x="56769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607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8585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64585" y="251142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7735" y="269113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6115" y="269113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8630" y="269113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5118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956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32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8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530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1815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16835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32200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536700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1965" y="3685540"/>
            <a:ext cx="824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address1</a:t>
            </a:r>
            <a:endParaRPr lang="en-US" altLang="zh-CN" sz="1200" dirty="0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72690" y="368554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address2</a:t>
            </a:r>
            <a:endParaRPr lang="en-US" altLang="zh-CN" sz="1200" dirty="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88690" y="368554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address3</a:t>
            </a:r>
            <a:endParaRPr lang="en-US" altLang="zh-CN" sz="1200" dirty="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78915" y="3685540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address4</a:t>
            </a:r>
            <a:endParaRPr lang="en-US" altLang="zh-CN" sz="1200" dirty="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70585" y="340360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86585" y="3403600"/>
            <a:ext cx="4451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ad1</a:t>
            </a:r>
            <a:endParaRPr lang="en-US" altLang="zh-CN" sz="1200" b="1" dirty="0">
              <a:solidFill>
                <a:srgbClr val="FFC000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56560" y="339725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08755" y="339725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cxnSp>
        <p:nvCxnSpPr>
          <p:cNvPr id="2" name="曲线连接符 1"/>
          <p:cNvCxnSpPr>
            <a:stCxn id="38" idx="2"/>
            <a:endCxn id="35" idx="2"/>
          </p:cNvCxnSpPr>
          <p:nvPr/>
        </p:nvCxnSpPr>
        <p:spPr>
          <a:xfrm rot="5400000">
            <a:off x="2296160" y="1322070"/>
            <a:ext cx="3175" cy="3097530"/>
          </a:xfrm>
          <a:prstGeom prst="curvedConnector3">
            <a:avLst>
              <a:gd name="adj1" fmla="val 75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endParaRPr lang="en-US" altLang="zh-CN"/>
          </a:p>
          <a:p>
            <a:fld id="{9B00A440-BDCF-4544-9538-6DE737ACDC76}" type="slidenum">
              <a:rPr lang="en-US" altLang="zh-CN"/>
            </a:fld>
            <a:endParaRPr lang="en-US" altLang="zh-CN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77190" y="724535"/>
            <a:ext cx="8389938" cy="587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定义元素类型为整型，也可定义为其他类型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单链表结点结构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info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  </a:t>
            </a:r>
            <a:r>
              <a:rPr kumimoji="1"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Node  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Node, *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0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单链表类型定义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指向单链表中的第一个结点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,*</a:t>
            </a:r>
            <a:r>
              <a:rPr kumimoji="1"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;    </a:t>
            </a:r>
            <a:r>
              <a:rPr kumimoji="1" lang="en-US" altLang="zh-CN" sz="2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单链表类型的指针类型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是指向单链表的一个指针变量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ctr" eaLnBrk="0" hangingPunct="0"/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与单链表一致！</a:t>
            </a:r>
            <a:endParaRPr kumimoji="1"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85959" y="3106797"/>
            <a:ext cx="66967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485775" y="4959320"/>
            <a:ext cx="8003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endParaRPr lang="en-US" altLang="zh-CN"/>
          </a:p>
          <a:p>
            <a:fld id="{9B00A440-BDCF-4544-9538-6DE737ACDC76}" type="slidenum">
              <a:rPr lang="en-US" altLang="zh-CN"/>
            </a:fld>
            <a:endParaRPr lang="en-US" altLang="zh-CN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47"/>
          <a:stretch>
            <a:fillRect/>
          </a:stretch>
        </p:blipFill>
        <p:spPr bwMode="auto">
          <a:xfrm>
            <a:off x="676910" y="953135"/>
            <a:ext cx="5002530" cy="64262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" y="1891030"/>
            <a:ext cx="5923280" cy="66230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18490" y="4432300"/>
            <a:ext cx="8229600" cy="139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The end of the list</a:t>
            </a:r>
            <a:endParaRPr lang="en-US" altLang="zh-CN" sz="3200" dirty="0">
              <a:ea typeface="幼圆" panose="02010509060101010101" pitchFamily="49" charset="-122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    pNode-&gt;next = = pList-&gt;head</a:t>
            </a:r>
            <a:endParaRPr kumimoji="1" lang="en-US" altLang="zh-CN" sz="2800" b="1" i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79120" y="2922270"/>
            <a:ext cx="8229600" cy="139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Judge a list is empty or not.</a:t>
            </a:r>
            <a:endParaRPr lang="en-US" altLang="zh-CN" sz="3200" dirty="0">
              <a:ea typeface="幼圆" panose="02010509060101010101" pitchFamily="49" charset="-122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    pList-&gt;head-&gt;next = = pList-&gt;head</a:t>
            </a:r>
            <a:endParaRPr kumimoji="1" lang="en-US" altLang="zh-CN" sz="2800" b="1" i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801AB1F-535A-443B-B352-2E9CCAF10554}" type="slidenum">
              <a:rPr lang="en-US" altLang="zh-CN"/>
            </a:fld>
            <a:endParaRPr lang="en-US" altLang="zh-CN"/>
          </a:p>
        </p:txBody>
      </p:sp>
      <p:sp>
        <p:nvSpPr>
          <p:cNvPr id="228356" name="Rectangle 4" descr="深色上对角线"/>
          <p:cNvSpPr>
            <a:spLocks noChangeArrowheads="1"/>
          </p:cNvSpPr>
          <p:nvPr/>
        </p:nvSpPr>
        <p:spPr bwMode="auto">
          <a:xfrm>
            <a:off x="1196658" y="1686560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701483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852420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3357245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524308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029133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2" name="Line 10"/>
          <p:cNvSpPr>
            <a:spLocks noChangeShapeType="1"/>
          </p:cNvSpPr>
          <p:nvPr/>
        </p:nvSpPr>
        <p:spPr bwMode="auto">
          <a:xfrm>
            <a:off x="1988820" y="183102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717608" y="183102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4" name="Line 12"/>
          <p:cNvSpPr>
            <a:spLocks noChangeShapeType="1"/>
          </p:cNvSpPr>
          <p:nvPr/>
        </p:nvSpPr>
        <p:spPr bwMode="auto">
          <a:xfrm>
            <a:off x="5660708" y="183102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365" name="AutoShape 13"/>
          <p:cNvCxnSpPr>
            <a:cxnSpLocks noChangeShapeType="1"/>
          </p:cNvCxnSpPr>
          <p:nvPr/>
        </p:nvCxnSpPr>
        <p:spPr bwMode="auto">
          <a:xfrm flipH="1">
            <a:off x="1168083" y="1907858"/>
            <a:ext cx="6337300" cy="1587"/>
          </a:xfrm>
          <a:prstGeom prst="curvedConnector5">
            <a:avLst>
              <a:gd name="adj1" fmla="val -13778"/>
              <a:gd name="adj2" fmla="val -33500000"/>
              <a:gd name="adj3" fmla="val 110319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4725670" y="183102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9" name="Rectangle 17" descr="深色上对角线"/>
          <p:cNvSpPr>
            <a:spLocks noChangeArrowheads="1"/>
          </p:cNvSpPr>
          <p:nvPr/>
        </p:nvSpPr>
        <p:spPr bwMode="auto">
          <a:xfrm>
            <a:off x="1168083" y="3027998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1672908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1" name="Rectangle 19"/>
          <p:cNvSpPr>
            <a:spLocks noChangeArrowheads="1"/>
          </p:cNvSpPr>
          <p:nvPr/>
        </p:nvSpPr>
        <p:spPr bwMode="auto">
          <a:xfrm>
            <a:off x="2823845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2" name="Rectangle 20"/>
          <p:cNvSpPr>
            <a:spLocks noChangeArrowheads="1"/>
          </p:cNvSpPr>
          <p:nvPr/>
        </p:nvSpPr>
        <p:spPr bwMode="auto">
          <a:xfrm>
            <a:off x="3328670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6495733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4" name="Rectangle 22"/>
          <p:cNvSpPr>
            <a:spLocks noChangeArrowheads="1"/>
          </p:cNvSpPr>
          <p:nvPr/>
        </p:nvSpPr>
        <p:spPr bwMode="auto">
          <a:xfrm>
            <a:off x="7000558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>
            <a:off x="1960245" y="317246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76" name="Line 24"/>
          <p:cNvSpPr>
            <a:spLocks noChangeShapeType="1"/>
          </p:cNvSpPr>
          <p:nvPr/>
        </p:nvSpPr>
        <p:spPr bwMode="auto">
          <a:xfrm>
            <a:off x="3689033" y="317246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77" name="Line 25"/>
          <p:cNvSpPr>
            <a:spLocks noChangeShapeType="1"/>
          </p:cNvSpPr>
          <p:nvPr/>
        </p:nvSpPr>
        <p:spPr bwMode="auto">
          <a:xfrm>
            <a:off x="5632133" y="317246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378" name="AutoShape 26"/>
          <p:cNvCxnSpPr>
            <a:cxnSpLocks noChangeShapeType="1"/>
            <a:stCxn id="228374" idx="3"/>
            <a:endCxn id="228369" idx="1"/>
          </p:cNvCxnSpPr>
          <p:nvPr/>
        </p:nvCxnSpPr>
        <p:spPr bwMode="auto">
          <a:xfrm flipH="1">
            <a:off x="1168400" y="3173095"/>
            <a:ext cx="6337300" cy="3175"/>
          </a:xfrm>
          <a:prstGeom prst="curvedConnector5">
            <a:avLst>
              <a:gd name="adj1" fmla="val -3758"/>
              <a:gd name="adj2" fmla="val -12060000"/>
              <a:gd name="adj3" fmla="val 103758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79" name="Line 27"/>
          <p:cNvSpPr>
            <a:spLocks noChangeShapeType="1"/>
          </p:cNvSpPr>
          <p:nvPr/>
        </p:nvSpPr>
        <p:spPr bwMode="auto">
          <a:xfrm>
            <a:off x="4697095" y="317246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82" name="Rectangle 30" descr="深色上对角线"/>
          <p:cNvSpPr>
            <a:spLocks noChangeArrowheads="1"/>
          </p:cNvSpPr>
          <p:nvPr/>
        </p:nvSpPr>
        <p:spPr bwMode="auto">
          <a:xfrm>
            <a:off x="1033145" y="4532630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1537970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4" name="Rectangle 32"/>
          <p:cNvSpPr>
            <a:spLocks noChangeArrowheads="1"/>
          </p:cNvSpPr>
          <p:nvPr/>
        </p:nvSpPr>
        <p:spPr bwMode="auto">
          <a:xfrm>
            <a:off x="2688908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5" name="Rectangle 33"/>
          <p:cNvSpPr>
            <a:spLocks noChangeArrowheads="1"/>
          </p:cNvSpPr>
          <p:nvPr/>
        </p:nvSpPr>
        <p:spPr bwMode="auto">
          <a:xfrm>
            <a:off x="3193733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6" name="Rectangle 34"/>
          <p:cNvSpPr>
            <a:spLocks noChangeArrowheads="1"/>
          </p:cNvSpPr>
          <p:nvPr/>
        </p:nvSpPr>
        <p:spPr bwMode="auto">
          <a:xfrm>
            <a:off x="6360795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7" name="Rectangle 35"/>
          <p:cNvSpPr>
            <a:spLocks noChangeArrowheads="1"/>
          </p:cNvSpPr>
          <p:nvPr/>
        </p:nvSpPr>
        <p:spPr bwMode="auto">
          <a:xfrm>
            <a:off x="6865620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8" name="Line 36"/>
          <p:cNvSpPr>
            <a:spLocks noChangeShapeType="1"/>
          </p:cNvSpPr>
          <p:nvPr/>
        </p:nvSpPr>
        <p:spPr bwMode="auto">
          <a:xfrm>
            <a:off x="1825308" y="467709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89" name="Line 37"/>
          <p:cNvSpPr>
            <a:spLocks noChangeShapeType="1"/>
          </p:cNvSpPr>
          <p:nvPr/>
        </p:nvSpPr>
        <p:spPr bwMode="auto">
          <a:xfrm>
            <a:off x="3554095" y="467709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90" name="Line 38"/>
          <p:cNvSpPr>
            <a:spLocks noChangeShapeType="1"/>
          </p:cNvSpPr>
          <p:nvPr/>
        </p:nvSpPr>
        <p:spPr bwMode="auto">
          <a:xfrm>
            <a:off x="5497195" y="467709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391" name="AutoShape 39"/>
          <p:cNvCxnSpPr>
            <a:cxnSpLocks noChangeShapeType="1"/>
            <a:stCxn id="228400" idx="3"/>
            <a:endCxn id="228382" idx="1"/>
          </p:cNvCxnSpPr>
          <p:nvPr/>
        </p:nvCxnSpPr>
        <p:spPr bwMode="auto">
          <a:xfrm flipH="1" flipV="1">
            <a:off x="1033145" y="4677410"/>
            <a:ext cx="6308725" cy="1341755"/>
          </a:xfrm>
          <a:prstGeom prst="curvedConnector5">
            <a:avLst>
              <a:gd name="adj1" fmla="val -3775"/>
              <a:gd name="adj2" fmla="val 50024"/>
              <a:gd name="adj3" fmla="val 103775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92" name="Line 40"/>
          <p:cNvSpPr>
            <a:spLocks noChangeShapeType="1"/>
          </p:cNvSpPr>
          <p:nvPr/>
        </p:nvSpPr>
        <p:spPr bwMode="auto">
          <a:xfrm>
            <a:off x="4562158" y="467709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95" name="Rectangle 43" descr="深色上对角线"/>
          <p:cNvSpPr>
            <a:spLocks noChangeArrowheads="1"/>
          </p:cNvSpPr>
          <p:nvPr/>
        </p:nvSpPr>
        <p:spPr bwMode="auto">
          <a:xfrm>
            <a:off x="1004570" y="5874068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6" name="Rectangle 44"/>
          <p:cNvSpPr>
            <a:spLocks noChangeArrowheads="1"/>
          </p:cNvSpPr>
          <p:nvPr/>
        </p:nvSpPr>
        <p:spPr bwMode="auto">
          <a:xfrm>
            <a:off x="1509395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7" name="Rectangle 45"/>
          <p:cNvSpPr>
            <a:spLocks noChangeArrowheads="1"/>
          </p:cNvSpPr>
          <p:nvPr/>
        </p:nvSpPr>
        <p:spPr bwMode="auto">
          <a:xfrm>
            <a:off x="2660333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8" name="Rectangle 46"/>
          <p:cNvSpPr>
            <a:spLocks noChangeArrowheads="1"/>
          </p:cNvSpPr>
          <p:nvPr/>
        </p:nvSpPr>
        <p:spPr bwMode="auto">
          <a:xfrm>
            <a:off x="3165158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9" name="Rectangle 47"/>
          <p:cNvSpPr>
            <a:spLocks noChangeArrowheads="1"/>
          </p:cNvSpPr>
          <p:nvPr/>
        </p:nvSpPr>
        <p:spPr bwMode="auto">
          <a:xfrm>
            <a:off x="6332220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0" name="Rectangle 48"/>
          <p:cNvSpPr>
            <a:spLocks noChangeArrowheads="1"/>
          </p:cNvSpPr>
          <p:nvPr/>
        </p:nvSpPr>
        <p:spPr bwMode="auto">
          <a:xfrm>
            <a:off x="6837045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1" name="Line 49"/>
          <p:cNvSpPr>
            <a:spLocks noChangeShapeType="1"/>
          </p:cNvSpPr>
          <p:nvPr/>
        </p:nvSpPr>
        <p:spPr bwMode="auto">
          <a:xfrm>
            <a:off x="1796733" y="601853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02" name="Line 50"/>
          <p:cNvSpPr>
            <a:spLocks noChangeShapeType="1"/>
          </p:cNvSpPr>
          <p:nvPr/>
        </p:nvSpPr>
        <p:spPr bwMode="auto">
          <a:xfrm>
            <a:off x="3525520" y="601853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03" name="Line 51"/>
          <p:cNvSpPr>
            <a:spLocks noChangeShapeType="1"/>
          </p:cNvSpPr>
          <p:nvPr/>
        </p:nvSpPr>
        <p:spPr bwMode="auto">
          <a:xfrm>
            <a:off x="5468620" y="601853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404" name="AutoShape 52"/>
          <p:cNvCxnSpPr>
            <a:cxnSpLocks noChangeShapeType="1"/>
          </p:cNvCxnSpPr>
          <p:nvPr/>
        </p:nvCxnSpPr>
        <p:spPr bwMode="auto">
          <a:xfrm flipH="1">
            <a:off x="2660333" y="4677093"/>
            <a:ext cx="4710112" cy="1341437"/>
          </a:xfrm>
          <a:prstGeom prst="curvedConnector4">
            <a:avLst>
              <a:gd name="adj1" fmla="val -7856"/>
              <a:gd name="adj2" fmla="val 35972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405" name="Line 53"/>
          <p:cNvSpPr>
            <a:spLocks noChangeShapeType="1"/>
          </p:cNvSpPr>
          <p:nvPr/>
        </p:nvSpPr>
        <p:spPr bwMode="auto">
          <a:xfrm>
            <a:off x="4533583" y="601853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08" name="Rectangle 56"/>
          <p:cNvSpPr>
            <a:spLocks noChangeArrowheads="1"/>
          </p:cNvSpPr>
          <p:nvPr/>
        </p:nvSpPr>
        <p:spPr bwMode="auto">
          <a:xfrm>
            <a:off x="572770" y="5469255"/>
            <a:ext cx="1871663" cy="1081088"/>
          </a:xfrm>
          <a:prstGeom prst="rect">
            <a:avLst/>
          </a:prstGeom>
          <a:solidFill>
            <a:srgbClr val="969696">
              <a:alpha val="7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9" name="AutoShape 57"/>
          <p:cNvSpPr>
            <a:spLocks noChangeArrowheads="1"/>
          </p:cNvSpPr>
          <p:nvPr/>
        </p:nvSpPr>
        <p:spPr bwMode="auto">
          <a:xfrm>
            <a:off x="4533900" y="3559810"/>
            <a:ext cx="360045" cy="363220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10" name="Text Box 58"/>
          <p:cNvSpPr txBox="1">
            <a:spLocks noChangeArrowheads="1"/>
          </p:cNvSpPr>
          <p:nvPr/>
        </p:nvSpPr>
        <p:spPr bwMode="auto">
          <a:xfrm>
            <a:off x="2904808" y="161512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8411" name="Text Box 59"/>
          <p:cNvSpPr txBox="1">
            <a:spLocks noChangeArrowheads="1"/>
          </p:cNvSpPr>
          <p:nvPr/>
        </p:nvSpPr>
        <p:spPr bwMode="auto">
          <a:xfrm>
            <a:off x="6525895" y="161512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n</a:t>
            </a:r>
            <a:endParaRPr lang="en-US" altLang="zh-CN" baseline="-25000"/>
          </a:p>
        </p:txBody>
      </p:sp>
      <p:sp>
        <p:nvSpPr>
          <p:cNvPr id="228412" name="Text Box 60"/>
          <p:cNvSpPr txBox="1">
            <a:spLocks noChangeArrowheads="1"/>
          </p:cNvSpPr>
          <p:nvPr/>
        </p:nvSpPr>
        <p:spPr bwMode="auto">
          <a:xfrm>
            <a:off x="2854008" y="297719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525895" y="297719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m</a:t>
            </a:r>
            <a:endParaRPr lang="en-US" altLang="zh-CN" baseline="-25000"/>
          </a:p>
        </p:txBody>
      </p:sp>
      <p:sp>
        <p:nvSpPr>
          <p:cNvPr id="228414" name="Text Box 62"/>
          <p:cNvSpPr txBox="1">
            <a:spLocks noChangeArrowheads="1"/>
          </p:cNvSpPr>
          <p:nvPr/>
        </p:nvSpPr>
        <p:spPr bwMode="auto">
          <a:xfrm>
            <a:off x="2749233" y="446119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8415" name="Text Box 63"/>
          <p:cNvSpPr txBox="1">
            <a:spLocks noChangeArrowheads="1"/>
          </p:cNvSpPr>
          <p:nvPr/>
        </p:nvSpPr>
        <p:spPr bwMode="auto">
          <a:xfrm>
            <a:off x="6370320" y="446119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n</a:t>
            </a:r>
            <a:endParaRPr lang="en-US" altLang="zh-CN" baseline="-25000"/>
          </a:p>
        </p:txBody>
      </p:sp>
      <p:sp>
        <p:nvSpPr>
          <p:cNvPr id="228416" name="Text Box 64"/>
          <p:cNvSpPr txBox="1">
            <a:spLocks noChangeArrowheads="1"/>
          </p:cNvSpPr>
          <p:nvPr/>
        </p:nvSpPr>
        <p:spPr bwMode="auto">
          <a:xfrm>
            <a:off x="2733358" y="582961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8417" name="Text Box 65"/>
          <p:cNvSpPr txBox="1">
            <a:spLocks noChangeArrowheads="1"/>
          </p:cNvSpPr>
          <p:nvPr/>
        </p:nvSpPr>
        <p:spPr bwMode="auto">
          <a:xfrm>
            <a:off x="6405245" y="582961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m</a:t>
            </a:r>
            <a:endParaRPr lang="en-US" altLang="zh-CN" baseline="-25000"/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-24447" y="243840"/>
            <a:ext cx="91922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Discussion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how to concat two circular linked lists?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82" grpId="0" bldLvl="0" animBg="1"/>
      <p:bldP spid="228383" grpId="0" bldLvl="0" animBg="1"/>
      <p:bldP spid="228384" grpId="0" bldLvl="0" animBg="1"/>
      <p:bldP spid="228385" grpId="0" bldLvl="0" animBg="1"/>
      <p:bldP spid="228386" grpId="0" bldLvl="0" animBg="1"/>
      <p:bldP spid="228387" grpId="0" bldLvl="0" animBg="1"/>
      <p:bldP spid="228388" grpId="0" bldLvl="0" animBg="1"/>
      <p:bldP spid="228389" grpId="0" bldLvl="0" animBg="1"/>
      <p:bldP spid="228390" grpId="0" bldLvl="0" animBg="1"/>
      <p:bldP spid="228392" grpId="0" bldLvl="0" animBg="1"/>
      <p:bldP spid="228395" grpId="0" bldLvl="0" animBg="1"/>
      <p:bldP spid="228396" grpId="0" bldLvl="0" animBg="1"/>
      <p:bldP spid="228397" grpId="0" bldLvl="0" animBg="1"/>
      <p:bldP spid="228398" grpId="0" bldLvl="0" animBg="1"/>
      <p:bldP spid="228399" grpId="0" bldLvl="0" animBg="1"/>
      <p:bldP spid="228400" grpId="0" bldLvl="0" animBg="1"/>
      <p:bldP spid="228401" grpId="0" bldLvl="0" animBg="1"/>
      <p:bldP spid="228402" grpId="0" bldLvl="0" animBg="1"/>
      <p:bldP spid="228403" grpId="0" bldLvl="0" animBg="1"/>
      <p:bldP spid="228405" grpId="0" bldLvl="0" animBg="1"/>
      <p:bldP spid="228408" grpId="0" bldLvl="0" animBg="1"/>
      <p:bldP spid="228409" grpId="0" bldLvl="0" animBg="1"/>
      <p:bldP spid="228414" grpId="0" bldLvl="0" animBg="1"/>
      <p:bldP spid="228415" grpId="0" bldLvl="0" animBg="1"/>
      <p:bldP spid="228416" grpId="0" bldLvl="0" animBg="1"/>
      <p:bldP spid="228417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74900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175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7625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6DFAB7-A950-4197-96E1-AC1FFF063742}" type="slidenum">
              <a:rPr lang="en-US" altLang="zh-CN"/>
            </a:fld>
            <a:endParaRPr lang="en-US" altLang="zh-CN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838200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title"/>
          </p:nvPr>
        </p:nvSpPr>
        <p:spPr>
          <a:xfrm>
            <a:off x="149225" y="278130"/>
            <a:ext cx="8537575" cy="1139825"/>
          </a:xfrm>
        </p:spPr>
        <p:txBody>
          <a:bodyPr/>
          <a:lstStyle/>
          <a:p>
            <a:r>
              <a:rPr lang="en-US" altLang="zh-CN" sz="4000" b="0"/>
              <a:t>2.3.4 D-Linked List and  Circular </a:t>
            </a:r>
            <a:r>
              <a:rPr lang="en-US" altLang="zh-CN" sz="4000" b="0">
                <a:sym typeface="+mn-ea"/>
              </a:rPr>
              <a:t>D-Linked List</a:t>
            </a:r>
            <a:endParaRPr lang="en-US" altLang="zh-CN" sz="4000" b="0">
              <a:sym typeface="+mn-ea"/>
            </a:endParaRPr>
          </a:p>
        </p:txBody>
      </p:sp>
      <p:sp>
        <p:nvSpPr>
          <p:cNvPr id="27" name="Rectangle 7"/>
          <p:cNvSpPr>
            <a:spLocks noGrp="1" noChangeArrowheads="1"/>
          </p:cNvSpPr>
          <p:nvPr/>
        </p:nvSpPr>
        <p:spPr>
          <a:xfrm>
            <a:off x="457200" y="160020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Each node  has two pointers. One points to its predecessor, the other points to its successor 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  <a:endParaRPr kumimoji="1" lang="en-US" altLang="zh-CN" sz="2400" dirty="0"/>
          </a:p>
        </p:txBody>
      </p:sp>
      <p:sp>
        <p:nvSpPr>
          <p:cNvPr id="28" name="椭圆 27"/>
          <p:cNvSpPr/>
          <p:nvPr/>
        </p:nvSpPr>
        <p:spPr>
          <a:xfrm>
            <a:off x="562610" y="26282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0990" y="26282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3505" y="26282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9505" y="262890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2655" y="2808605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1035" y="2808605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3550" y="2808605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4610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448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2763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363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9560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2610" y="324485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48585" y="3244850"/>
            <a:ext cx="392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93795" y="3238500"/>
            <a:ext cx="415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585595" y="3244850"/>
            <a:ext cx="43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92760" y="3573145"/>
            <a:ext cx="824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address1</a:t>
            </a:r>
            <a:endParaRPr lang="en-US" altLang="zh-CN" sz="1200" dirty="0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83485" y="357314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address2</a:t>
            </a:r>
            <a:endParaRPr lang="en-US" altLang="zh-CN" sz="1200" dirty="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99485" y="357314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address3</a:t>
            </a:r>
            <a:endParaRPr lang="en-US" altLang="zh-CN" sz="1200" dirty="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89710" y="3573145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address4</a:t>
            </a:r>
            <a:endParaRPr lang="en-US" altLang="zh-CN" sz="1200" dirty="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81380" y="329120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97380" y="3291205"/>
            <a:ext cx="4451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cs typeface="Arial" panose="020B0604020202020204" pitchFamily="34" charset="0"/>
                <a:sym typeface="+mn-ea"/>
              </a:rPr>
              <a:t>^</a:t>
            </a:r>
            <a:endParaRPr lang="en-US" altLang="zh-CN" sz="1200" dirty="0">
              <a:solidFill>
                <a:srgbClr val="00FF00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67355" y="328485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19550" y="328485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31545" y="288036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 flipH="1" flipV="1">
            <a:off x="1946910" y="288544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 flipH="1" flipV="1">
            <a:off x="3003550" y="289052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60350" y="3284855"/>
            <a:ext cx="2317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^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6030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8225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ad1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67405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2472055" y="5135880"/>
            <a:ext cx="935990" cy="44894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endParaRPr lang="en-US" altLang="zh-CN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1535430" y="5135880"/>
            <a:ext cx="941705" cy="4495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</a:t>
            </a:r>
            <a:endParaRPr lang="en-US" altLang="zh-CN"/>
          </a:p>
        </p:txBody>
      </p:sp>
      <p:sp>
        <p:nvSpPr>
          <p:cNvPr id="64" name="Rectangle 7"/>
          <p:cNvSpPr>
            <a:spLocks noGrp="1" noChangeArrowheads="1"/>
          </p:cNvSpPr>
          <p:nvPr/>
        </p:nvSpPr>
        <p:spPr>
          <a:xfrm>
            <a:off x="562610" y="411607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Data element (node) </a:t>
            </a:r>
            <a:r>
              <a:rPr kumimoji="1" lang="en-US" altLang="zh-CN" sz="2400" kern="0" dirty="0">
                <a:solidFill>
                  <a:schemeClr val="tx1"/>
                </a:solidFill>
              </a:rPr>
              <a:t>is composed of three parts: </a:t>
            </a:r>
            <a:endParaRPr kumimoji="1" lang="en-US" altLang="zh-CN" sz="2400" kern="0" dirty="0">
              <a:solidFill>
                <a:schemeClr val="tx1"/>
              </a:solidFill>
            </a:endParaRPr>
          </a:p>
          <a:p>
            <a:pPr marL="0" algn="l">
              <a:buClrTx/>
              <a:buFontTx/>
              <a:buNone/>
            </a:pPr>
            <a:r>
              <a:rPr kumimoji="1" lang="en-US" altLang="zh-CN" sz="2400" kern="0" dirty="0">
                <a:solidFill>
                  <a:schemeClr val="tx1"/>
                </a:solidFill>
              </a:rPr>
              <a:t>data, right link and left link. 	</a:t>
            </a:r>
            <a:endParaRPr kumimoji="1"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64210" y="5135880"/>
            <a:ext cx="871220" cy="44894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endParaRPr lang="en-US" altLang="zh-CN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62610" y="5988050"/>
            <a:ext cx="75984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Advantage: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easy to access both predecessor and successor.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99275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6550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2000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86985" y="263461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95365" y="263461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67880" y="263461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183880" y="263525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19" idx="6"/>
            <a:endCxn id="21" idx="2"/>
          </p:cNvCxnSpPr>
          <p:nvPr/>
        </p:nvCxnSpPr>
        <p:spPr>
          <a:xfrm>
            <a:off x="5447030" y="2814955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直接箭头连接符 24"/>
          <p:cNvCxnSpPr>
            <a:stCxn id="21" idx="6"/>
            <a:endCxn id="22" idx="2"/>
          </p:cNvCxnSpPr>
          <p:nvPr/>
        </p:nvCxnSpPr>
        <p:spPr>
          <a:xfrm>
            <a:off x="6455410" y="2814955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直接箭头连接符 25"/>
          <p:cNvCxnSpPr>
            <a:stCxn id="22" idx="6"/>
            <a:endCxn id="23" idx="2"/>
          </p:cNvCxnSpPr>
          <p:nvPr/>
        </p:nvCxnSpPr>
        <p:spPr>
          <a:xfrm>
            <a:off x="7527925" y="2814955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文本框 39"/>
          <p:cNvSpPr txBox="1"/>
          <p:nvPr/>
        </p:nvSpPr>
        <p:spPr>
          <a:xfrm>
            <a:off x="507047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07885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15200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16800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13935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86985" y="325120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172960" y="3251200"/>
            <a:ext cx="392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218170" y="3244850"/>
            <a:ext cx="415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109970" y="3251200"/>
            <a:ext cx="43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007860" y="357949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address2</a:t>
            </a:r>
            <a:endParaRPr lang="en-US" altLang="zh-CN" sz="1200" dirty="0"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023860" y="357949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address3</a:t>
            </a:r>
            <a:endParaRPr lang="en-US" altLang="zh-CN" sz="1200" dirty="0"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014085" y="3579495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dirty="0">
                <a:sym typeface="+mn-ea"/>
              </a:rPr>
              <a:t>address4</a:t>
            </a:r>
            <a:endParaRPr lang="en-US" altLang="zh-CN" sz="1200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05755" y="329755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491730" y="329120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43925" y="329120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5455920" y="288671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3" name="直接箭头连接符 72"/>
          <p:cNvCxnSpPr/>
          <p:nvPr/>
        </p:nvCxnSpPr>
        <p:spPr>
          <a:xfrm flipH="1" flipV="1">
            <a:off x="6471285" y="289179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4" name="直接箭头连接符 73"/>
          <p:cNvCxnSpPr/>
          <p:nvPr/>
        </p:nvCxnSpPr>
        <p:spPr>
          <a:xfrm flipH="1" flipV="1">
            <a:off x="7527925" y="289687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6" name="文本框 75"/>
          <p:cNvSpPr txBox="1"/>
          <p:nvPr/>
        </p:nvSpPr>
        <p:spPr>
          <a:xfrm>
            <a:off x="5780405" y="329120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832600" y="329120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ad1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891780" y="329120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cxnSp>
        <p:nvCxnSpPr>
          <p:cNvPr id="82" name="曲线连接符 81"/>
          <p:cNvCxnSpPr/>
          <p:nvPr/>
        </p:nvCxnSpPr>
        <p:spPr>
          <a:xfrm rot="16200000" flipV="1">
            <a:off x="6809740" y="1069340"/>
            <a:ext cx="3175" cy="3097530"/>
          </a:xfrm>
          <a:prstGeom prst="curvedConnector3">
            <a:avLst>
              <a:gd name="adj1" fmla="val 4909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3" name="曲线连接符 82"/>
          <p:cNvCxnSpPr>
            <a:stCxn id="40" idx="2"/>
            <a:endCxn id="51" idx="2"/>
          </p:cNvCxnSpPr>
          <p:nvPr/>
        </p:nvCxnSpPr>
        <p:spPr>
          <a:xfrm rot="5400000" flipV="1">
            <a:off x="6815455" y="1445895"/>
            <a:ext cx="3175" cy="3097530"/>
          </a:xfrm>
          <a:prstGeom prst="curvedConnector3">
            <a:avLst>
              <a:gd name="adj1" fmla="val 5789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4" name="文本框 83"/>
          <p:cNvSpPr txBox="1"/>
          <p:nvPr/>
        </p:nvSpPr>
        <p:spPr>
          <a:xfrm>
            <a:off x="4772660" y="3303905"/>
            <a:ext cx="490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403975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ad1</a:t>
            </a:r>
            <a:endParaRPr lang="en-US" altLang="zh-CN" sz="1200" dirty="0">
              <a:solidFill>
                <a:srgbClr val="00FF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6DFAB7-A950-4197-96E1-AC1FFF063742}" type="slidenum">
              <a:rPr lang="en-US" altLang="zh-CN"/>
            </a:fld>
            <a:endParaRPr lang="en-US" altLang="zh-CN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838200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0048" y="1097280"/>
            <a:ext cx="8243887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Node definition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info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b="1" u="sng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200" b="1" u="sng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双向链表类型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endParaRPr kumimoji="1"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head;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指向第一个结点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tail;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指向最后一个结点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  <a:endParaRPr kumimoji="1"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PDoubleList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      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是指向双链表类型的					指针变量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6119B7E-9DB5-4130-B54E-AD5335276E07}" type="slidenum">
              <a:rPr lang="en-US" altLang="zh-CN"/>
            </a:fld>
            <a:endParaRPr lang="en-US" altLang="zh-CN"/>
          </a:p>
        </p:txBody>
      </p:sp>
      <p:pic>
        <p:nvPicPr>
          <p:cNvPr id="225294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98"/>
          <a:stretch>
            <a:fillRect/>
          </a:stretch>
        </p:blipFill>
        <p:spPr bwMode="auto">
          <a:xfrm>
            <a:off x="550863" y="1403033"/>
            <a:ext cx="5770562" cy="8588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2520950" y="2460308"/>
            <a:ext cx="624998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>
                <a:solidFill>
                  <a:srgbClr val="FFFF00"/>
                </a:solidFill>
                <a:ea typeface="仿宋_GB2312" panose="02010609030101010101" pitchFamily="49" charset="-122"/>
              </a:rPr>
              <a:t>Non-empty list</a:t>
            </a:r>
            <a:r>
              <a:rPr lang="en-US" altLang="zh-CN" sz="2800" b="1">
                <a:solidFill>
                  <a:srgbClr val="FFFF00"/>
                </a:solidFill>
                <a:ea typeface="仿宋_GB2312" panose="02010609030101010101" pitchFamily="49" charset="-122"/>
              </a:rPr>
              <a:t>   	            </a:t>
            </a:r>
            <a:r>
              <a:rPr lang="en-US" altLang="zh-CN" sz="2800" b="1" u="sng">
                <a:solidFill>
                  <a:srgbClr val="FFFF00"/>
                </a:solidFill>
                <a:ea typeface="仿宋_GB2312" panose="02010609030101010101" pitchFamily="49" charset="-122"/>
              </a:rPr>
              <a:t>Empty list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551180" y="3678555"/>
            <a:ext cx="82296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Relationship of right and left pointers</a:t>
            </a:r>
            <a:endParaRPr lang="en-US" altLang="zh-CN" sz="3200" dirty="0">
              <a:ea typeface="幼圆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 ==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llink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rlink</a:t>
            </a:r>
            <a:r>
              <a:rPr lang="en-US" altLang="zh-CN" sz="32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== 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rlink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llink</a:t>
            </a:r>
            <a:endParaRPr lang="en-US" altLang="zh-CN" sz="3200" b="1" i="1" dirty="0">
              <a:solidFill>
                <a:srgbClr val="FFFF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95" y="5035550"/>
            <a:ext cx="4364355" cy="97917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0"/>
          <a:stretch>
            <a:fillRect/>
          </a:stretch>
        </p:blipFill>
        <p:spPr bwMode="auto">
          <a:xfrm>
            <a:off x="6742113" y="1403033"/>
            <a:ext cx="2109787" cy="8588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566738" y="1691958"/>
            <a:ext cx="576262" cy="261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head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5300" name="Rectangle 20"/>
          <p:cNvSpPr>
            <a:spLocks noChangeArrowheads="1"/>
          </p:cNvSpPr>
          <p:nvPr/>
        </p:nvSpPr>
        <p:spPr bwMode="auto">
          <a:xfrm>
            <a:off x="6815138" y="1691958"/>
            <a:ext cx="576262" cy="261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head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551180" y="572770"/>
            <a:ext cx="8229600" cy="68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Judge a list is empty or not.</a:t>
            </a:r>
            <a:endParaRPr lang="en-US" altLang="zh-CN" sz="3200" b="1" i="1" dirty="0">
              <a:solidFill>
                <a:srgbClr val="FFFF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E77B794-13D1-47A7-B64E-464735DC2E13}" type="slidenum">
              <a:rPr lang="en-US" altLang="zh-CN"/>
            </a:fld>
            <a:endParaRPr lang="en-US" altLang="zh-CN"/>
          </a:p>
        </p:txBody>
      </p:sp>
      <p:sp>
        <p:nvSpPr>
          <p:cNvPr id="266273" name="Text Box 33"/>
          <p:cNvSpPr txBox="1">
            <a:spLocks noChangeArrowheads="1"/>
          </p:cNvSpPr>
          <p:nvPr/>
        </p:nvSpPr>
        <p:spPr bwMode="auto">
          <a:xfrm>
            <a:off x="2710815" y="4307205"/>
            <a:ext cx="2827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①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s-&gt;llink = p-&gt;llink;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②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p-&gt;llink-&gt;rlink = s;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③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s-&gt;rlink = p;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④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p-&gt;llink = s;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66315" name="Group 75"/>
          <p:cNvGrpSpPr/>
          <p:nvPr/>
        </p:nvGrpSpPr>
        <p:grpSpPr bwMode="auto">
          <a:xfrm rot="0">
            <a:off x="3107690" y="2289810"/>
            <a:ext cx="990600" cy="457200"/>
            <a:chOff x="2976" y="768"/>
            <a:chExt cx="624" cy="288"/>
          </a:xfrm>
        </p:grpSpPr>
        <p:grpSp>
          <p:nvGrpSpPr>
            <p:cNvPr id="266316" name="Group 76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6317" name="Rectangle 77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18" name="Line 78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19" name="Line 79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20" name="Text Box 80"/>
            <p:cNvSpPr txBox="1">
              <a:spLocks noChangeArrowheads="1"/>
            </p:cNvSpPr>
            <p:nvPr/>
          </p:nvSpPr>
          <p:spPr bwMode="auto">
            <a:xfrm>
              <a:off x="3168" y="7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66321" name="Group 81"/>
          <p:cNvGrpSpPr/>
          <p:nvPr/>
        </p:nvGrpSpPr>
        <p:grpSpPr bwMode="auto">
          <a:xfrm rot="0">
            <a:off x="4555490" y="2289810"/>
            <a:ext cx="990600" cy="457200"/>
            <a:chOff x="2976" y="768"/>
            <a:chExt cx="624" cy="288"/>
          </a:xfrm>
        </p:grpSpPr>
        <p:grpSp>
          <p:nvGrpSpPr>
            <p:cNvPr id="266322" name="Group 82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6323" name="Rectangle 83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24" name="Line 84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25" name="Line 85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26" name="Text Box 86"/>
            <p:cNvSpPr txBox="1">
              <a:spLocks noChangeArrowheads="1"/>
            </p:cNvSpPr>
            <p:nvPr/>
          </p:nvSpPr>
          <p:spPr bwMode="auto">
            <a:xfrm>
              <a:off x="3168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66327" name="Group 87"/>
          <p:cNvGrpSpPr/>
          <p:nvPr/>
        </p:nvGrpSpPr>
        <p:grpSpPr bwMode="auto">
          <a:xfrm rot="0">
            <a:off x="3793490" y="3432810"/>
            <a:ext cx="990600" cy="457200"/>
            <a:chOff x="2976" y="768"/>
            <a:chExt cx="624" cy="288"/>
          </a:xfrm>
        </p:grpSpPr>
        <p:grpSp>
          <p:nvGrpSpPr>
            <p:cNvPr id="266328" name="Group 88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6329" name="Rectangle 89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30" name="Line 90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31" name="Line 91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32" name="Text Box 92"/>
            <p:cNvSpPr txBox="1">
              <a:spLocks noChangeArrowheads="1"/>
            </p:cNvSpPr>
            <p:nvPr/>
          </p:nvSpPr>
          <p:spPr bwMode="auto">
            <a:xfrm>
              <a:off x="3168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endPara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66333" name="Line 93"/>
          <p:cNvSpPr>
            <a:spLocks noChangeShapeType="1"/>
          </p:cNvSpPr>
          <p:nvPr/>
        </p:nvSpPr>
        <p:spPr bwMode="auto">
          <a:xfrm>
            <a:off x="3945890" y="24422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4" name="Line 94"/>
          <p:cNvSpPr>
            <a:spLocks noChangeShapeType="1"/>
          </p:cNvSpPr>
          <p:nvPr/>
        </p:nvSpPr>
        <p:spPr bwMode="auto">
          <a:xfrm flipH="1">
            <a:off x="4098290" y="26708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5" name="Line 95"/>
          <p:cNvSpPr>
            <a:spLocks noChangeShapeType="1"/>
          </p:cNvSpPr>
          <p:nvPr/>
        </p:nvSpPr>
        <p:spPr bwMode="auto">
          <a:xfrm>
            <a:off x="5393690" y="24422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6" name="Line 96"/>
          <p:cNvSpPr>
            <a:spLocks noChangeShapeType="1"/>
          </p:cNvSpPr>
          <p:nvPr/>
        </p:nvSpPr>
        <p:spPr bwMode="auto">
          <a:xfrm flipH="1">
            <a:off x="5546090" y="26708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7" name="Line 97"/>
          <p:cNvSpPr>
            <a:spLocks noChangeShapeType="1"/>
          </p:cNvSpPr>
          <p:nvPr/>
        </p:nvSpPr>
        <p:spPr bwMode="auto">
          <a:xfrm>
            <a:off x="2498090" y="24422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8" name="Line 98"/>
          <p:cNvSpPr>
            <a:spLocks noChangeShapeType="1"/>
          </p:cNvSpPr>
          <p:nvPr/>
        </p:nvSpPr>
        <p:spPr bwMode="auto">
          <a:xfrm flipH="1">
            <a:off x="2650490" y="26708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39" name="Group 99"/>
          <p:cNvGrpSpPr/>
          <p:nvPr/>
        </p:nvGrpSpPr>
        <p:grpSpPr bwMode="auto">
          <a:xfrm rot="0">
            <a:off x="4250690" y="2289810"/>
            <a:ext cx="228600" cy="304800"/>
            <a:chOff x="2112" y="2640"/>
            <a:chExt cx="288" cy="288"/>
          </a:xfrm>
        </p:grpSpPr>
        <p:sp>
          <p:nvSpPr>
            <p:cNvPr id="266340" name="Line 100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1" name="Line 101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42" name="Group 102"/>
          <p:cNvGrpSpPr/>
          <p:nvPr/>
        </p:nvGrpSpPr>
        <p:grpSpPr bwMode="auto">
          <a:xfrm rot="0">
            <a:off x="4250690" y="2518410"/>
            <a:ext cx="228600" cy="304800"/>
            <a:chOff x="2112" y="2640"/>
            <a:chExt cx="288" cy="288"/>
          </a:xfrm>
        </p:grpSpPr>
        <p:sp>
          <p:nvSpPr>
            <p:cNvPr id="266343" name="Line 103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4" name="Line 104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45" name="Freeform 105"/>
          <p:cNvSpPr/>
          <p:nvPr/>
        </p:nvSpPr>
        <p:spPr bwMode="auto">
          <a:xfrm>
            <a:off x="3628390" y="2442210"/>
            <a:ext cx="317500" cy="1143000"/>
          </a:xfrm>
          <a:custGeom>
            <a:avLst/>
            <a:gdLst>
              <a:gd name="T0" fmla="*/ 200 w 200"/>
              <a:gd name="T1" fmla="*/ 0 h 816"/>
              <a:gd name="T2" fmla="*/ 56 w 200"/>
              <a:gd name="T3" fmla="*/ 336 h 816"/>
              <a:gd name="T4" fmla="*/ 8 w 200"/>
              <a:gd name="T5" fmla="*/ 528 h 816"/>
              <a:gd name="T6" fmla="*/ 104 w 200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" h="816">
                <a:moveTo>
                  <a:pt x="200" y="0"/>
                </a:moveTo>
                <a:cubicBezTo>
                  <a:pt x="144" y="124"/>
                  <a:pt x="88" y="248"/>
                  <a:pt x="56" y="336"/>
                </a:cubicBezTo>
                <a:cubicBezTo>
                  <a:pt x="24" y="424"/>
                  <a:pt x="0" y="448"/>
                  <a:pt x="8" y="528"/>
                </a:cubicBezTo>
                <a:cubicBezTo>
                  <a:pt x="16" y="608"/>
                  <a:pt x="88" y="760"/>
                  <a:pt x="104" y="816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6" name="Freeform 106"/>
          <p:cNvSpPr/>
          <p:nvPr/>
        </p:nvSpPr>
        <p:spPr bwMode="auto">
          <a:xfrm>
            <a:off x="4631690" y="2747010"/>
            <a:ext cx="533400" cy="1066800"/>
          </a:xfrm>
          <a:custGeom>
            <a:avLst/>
            <a:gdLst>
              <a:gd name="T0" fmla="*/ 0 w 336"/>
              <a:gd name="T1" fmla="*/ 672 h 672"/>
              <a:gd name="T2" fmla="*/ 336 w 336"/>
              <a:gd name="T3" fmla="*/ 672 h 672"/>
              <a:gd name="T4" fmla="*/ 336 w 336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672">
                <a:moveTo>
                  <a:pt x="0" y="672"/>
                </a:moveTo>
                <a:lnTo>
                  <a:pt x="336" y="672"/>
                </a:lnTo>
                <a:lnTo>
                  <a:pt x="336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7" name="Freeform 107"/>
          <p:cNvSpPr/>
          <p:nvPr/>
        </p:nvSpPr>
        <p:spPr bwMode="auto">
          <a:xfrm>
            <a:off x="4707890" y="2670810"/>
            <a:ext cx="228600" cy="914400"/>
          </a:xfrm>
          <a:custGeom>
            <a:avLst/>
            <a:gdLst>
              <a:gd name="T0" fmla="*/ 0 w 144"/>
              <a:gd name="T1" fmla="*/ 0 h 576"/>
              <a:gd name="T2" fmla="*/ 0 w 144"/>
              <a:gd name="T3" fmla="*/ 240 h 576"/>
              <a:gd name="T4" fmla="*/ 144 w 144"/>
              <a:gd name="T5" fmla="*/ 240 h 576"/>
              <a:gd name="T6" fmla="*/ 144 w 144"/>
              <a:gd name="T7" fmla="*/ 576 h 576"/>
              <a:gd name="T8" fmla="*/ 48 w 144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576">
                <a:moveTo>
                  <a:pt x="0" y="0"/>
                </a:moveTo>
                <a:lnTo>
                  <a:pt x="0" y="240"/>
                </a:lnTo>
                <a:lnTo>
                  <a:pt x="144" y="240"/>
                </a:lnTo>
                <a:lnTo>
                  <a:pt x="144" y="576"/>
                </a:lnTo>
                <a:lnTo>
                  <a:pt x="48" y="576"/>
                </a:lnTo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8" name="Freeform 108"/>
          <p:cNvSpPr/>
          <p:nvPr/>
        </p:nvSpPr>
        <p:spPr bwMode="auto">
          <a:xfrm>
            <a:off x="3564890" y="2747010"/>
            <a:ext cx="381000" cy="1066800"/>
          </a:xfrm>
          <a:custGeom>
            <a:avLst/>
            <a:gdLst>
              <a:gd name="T0" fmla="*/ 240 w 240"/>
              <a:gd name="T1" fmla="*/ 672 h 672"/>
              <a:gd name="T2" fmla="*/ 0 w 240"/>
              <a:gd name="T3" fmla="*/ 672 h 672"/>
              <a:gd name="T4" fmla="*/ 0 w 240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672">
                <a:moveTo>
                  <a:pt x="24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49" name="Group 109"/>
          <p:cNvGrpSpPr/>
          <p:nvPr/>
        </p:nvGrpSpPr>
        <p:grpSpPr bwMode="auto">
          <a:xfrm>
            <a:off x="3183890" y="3584893"/>
            <a:ext cx="625475" cy="457200"/>
            <a:chOff x="2678" y="3434"/>
            <a:chExt cx="394" cy="288"/>
          </a:xfrm>
        </p:grpSpPr>
        <p:sp>
          <p:nvSpPr>
            <p:cNvPr id="266350" name="Text Box 110"/>
            <p:cNvSpPr txBox="1">
              <a:spLocks noChangeArrowheads="1"/>
            </p:cNvSpPr>
            <p:nvPr/>
          </p:nvSpPr>
          <p:spPr bwMode="auto">
            <a:xfrm>
              <a:off x="2678" y="34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66351" name="Line 111"/>
            <p:cNvSpPr>
              <a:spLocks noChangeShapeType="1"/>
            </p:cNvSpPr>
            <p:nvPr/>
          </p:nvSpPr>
          <p:spPr bwMode="auto">
            <a:xfrm flipV="1">
              <a:off x="2832" y="350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52" name="Group 112"/>
          <p:cNvGrpSpPr/>
          <p:nvPr/>
        </p:nvGrpSpPr>
        <p:grpSpPr bwMode="auto">
          <a:xfrm>
            <a:off x="4860290" y="1386205"/>
            <a:ext cx="336550" cy="873125"/>
            <a:chOff x="1526" y="3242"/>
            <a:chExt cx="212" cy="550"/>
          </a:xfrm>
        </p:grpSpPr>
        <p:sp>
          <p:nvSpPr>
            <p:cNvPr id="266353" name="Text Box 113"/>
            <p:cNvSpPr txBox="1">
              <a:spLocks noChangeArrowheads="1"/>
            </p:cNvSpPr>
            <p:nvPr/>
          </p:nvSpPr>
          <p:spPr bwMode="auto">
            <a:xfrm>
              <a:off x="1526" y="32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66354" name="Line 114"/>
            <p:cNvSpPr>
              <a:spLocks noChangeShapeType="1"/>
            </p:cNvSpPr>
            <p:nvPr/>
          </p:nvSpPr>
          <p:spPr bwMode="auto">
            <a:xfrm>
              <a:off x="163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55" name="Rectangle 115"/>
          <p:cNvSpPr>
            <a:spLocks noRot="1" noChangeArrowheads="1"/>
          </p:cNvSpPr>
          <p:nvPr/>
        </p:nvSpPr>
        <p:spPr bwMode="auto">
          <a:xfrm>
            <a:off x="250825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400" dirty="0">
                <a:solidFill>
                  <a:srgbClr val="FFFF00"/>
                </a:solidFill>
                <a:ea typeface="幼圆" panose="02010509060101010101" pitchFamily="49" charset="-122"/>
              </a:rPr>
              <a:t>Insertion for D-Linked list</a:t>
            </a:r>
            <a:endParaRPr lang="en-US" altLang="zh-CN" sz="4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266398" name="Rectangle 158"/>
          <p:cNvSpPr>
            <a:spLocks noChangeArrowheads="1"/>
          </p:cNvSpPr>
          <p:nvPr/>
        </p:nvSpPr>
        <p:spPr bwMode="auto">
          <a:xfrm>
            <a:off x="3131503" y="319595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①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66399" name="Rectangle 159"/>
          <p:cNvSpPr>
            <a:spLocks noChangeArrowheads="1"/>
          </p:cNvSpPr>
          <p:nvPr/>
        </p:nvSpPr>
        <p:spPr bwMode="auto">
          <a:xfrm>
            <a:off x="3636328" y="298005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②</a:t>
            </a:r>
            <a:endParaRPr kumimoji="1" lang="en-US" altLang="zh-CN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66400" name="Rectangle 160"/>
          <p:cNvSpPr>
            <a:spLocks noChangeArrowheads="1"/>
          </p:cNvSpPr>
          <p:nvPr/>
        </p:nvSpPr>
        <p:spPr bwMode="auto">
          <a:xfrm>
            <a:off x="5076190" y="355631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③</a:t>
            </a:r>
            <a:endParaRPr kumimoji="1" lang="en-US" altLang="zh-CN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66401" name="Rectangle 161"/>
          <p:cNvSpPr>
            <a:spLocks noChangeArrowheads="1"/>
          </p:cNvSpPr>
          <p:nvPr/>
        </p:nvSpPr>
        <p:spPr bwMode="auto">
          <a:xfrm>
            <a:off x="4499928" y="312451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④</a:t>
            </a:r>
            <a:endParaRPr kumimoji="1" lang="en-US" altLang="zh-CN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8" grpId="0" bldLvl="0" animBg="1"/>
      <p:bldP spid="266348" grpId="0" bldLvl="0" animBg="1"/>
      <p:bldP spid="266345" grpId="0" bldLvl="0" animBg="1"/>
      <p:bldP spid="266399" grpId="0" bldLvl="0" animBg="1"/>
      <p:bldP spid="266346" grpId="0" bldLvl="0" animBg="1"/>
      <p:bldP spid="266400" grpId="0" bldLvl="0" animBg="1"/>
      <p:bldP spid="266347" grpId="0" bldLvl="0" animBg="1"/>
      <p:bldP spid="266401" grpId="0" bldLvl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A4ACD6A-F60B-4C7E-806A-EC5C2C1A3E9A}" type="slidenum">
              <a:rPr lang="en-US" altLang="zh-CN"/>
            </a:fld>
            <a:endParaRPr lang="en-US" altLang="zh-CN"/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33388" y="699075"/>
            <a:ext cx="8459787" cy="618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insert_dbllink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i 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x)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在带有头结点的双链表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中求第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个位置前插入元素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p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if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(!(p=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GetData_dbllink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i)))                    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判断i的合法性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(“Out of range!\n”);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else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{</a:t>
            </a:r>
            <a:endParaRPr kumimoji="1" lang="en-US" altLang="zh-CN" sz="22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s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s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 (P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if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s == NULL )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</a:t>
            </a:r>
            <a:r>
              <a:rPr kumimoji="1" lang="en-US" altLang="zh-CN" sz="2200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space!!!\n" );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else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	</a:t>
            </a:r>
            <a:endParaRPr kumimoji="1" lang="en-US" altLang="zh-CN" sz="22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s-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&gt;info = x;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s-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	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s;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s-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p;		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s;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       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95288" y="116632"/>
            <a:ext cx="46085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Implementation of insertion</a:t>
            </a:r>
            <a:endParaRPr kumimoji="1" lang="en-US" altLang="zh-CN" sz="2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259632" y="3429000"/>
            <a:ext cx="7129463" cy="2736304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be0b670-3902-4cd0-86d6-899674a88307}"/>
</p:tagLst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bit">
  <a:themeElements>
    <a:clrScheme name="1_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1_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0</TotalTime>
  <Words>35986</Words>
  <Application>WPS 演示</Application>
  <PresentationFormat>全屏显示(4:3)</PresentationFormat>
  <Paragraphs>3472</Paragraphs>
  <Slides>134</Slides>
  <Notes>40</Notes>
  <HiddenSlides>3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134</vt:i4>
      </vt:variant>
    </vt:vector>
  </HeadingPairs>
  <TitlesOfParts>
    <vt:vector size="167" baseType="lpstr">
      <vt:lpstr>Arial</vt:lpstr>
      <vt:lpstr>宋体</vt:lpstr>
      <vt:lpstr>Wingdings</vt:lpstr>
      <vt:lpstr>幼圆</vt:lpstr>
      <vt:lpstr>华文新魏</vt:lpstr>
      <vt:lpstr>Impact</vt:lpstr>
      <vt:lpstr>华文行楷</vt:lpstr>
      <vt:lpstr>Times New Roman</vt:lpstr>
      <vt:lpstr>黑体</vt:lpstr>
      <vt:lpstr>Wingdings</vt:lpstr>
      <vt:lpstr>仿宋_GB2312</vt:lpstr>
      <vt:lpstr>仿宋</vt:lpstr>
      <vt:lpstr>微软雅黑</vt:lpstr>
      <vt:lpstr>Arial Unicode MS</vt:lpstr>
      <vt:lpstr>Arial Bold</vt:lpstr>
      <vt:lpstr>Arial Bold Italic</vt:lpstr>
      <vt:lpstr>Arial Italic</vt:lpstr>
      <vt:lpstr>华文隶书</vt:lpstr>
      <vt:lpstr>MT Extra</vt:lpstr>
      <vt:lpstr>Symbol</vt:lpstr>
      <vt:lpstr>Orbit</vt:lpstr>
      <vt:lpstr>1_Orbit</vt:lpstr>
      <vt:lpstr>Equation.DSMT4</vt:lpstr>
      <vt:lpstr>Equation.DSMT4</vt:lpstr>
      <vt:lpstr>Acrobat.Document.DC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Chapter 02 Linear List 第二章 线性表</vt:lpstr>
      <vt:lpstr>本章学习的线索</vt:lpstr>
      <vt:lpstr>Contents</vt:lpstr>
      <vt:lpstr>ADT of Linear list </vt:lpstr>
      <vt:lpstr>ADT of Linear list </vt:lpstr>
      <vt:lpstr>Characteristics</vt:lpstr>
      <vt:lpstr>Linear List</vt:lpstr>
      <vt:lpstr>ADT of Linear list </vt:lpstr>
      <vt:lpstr>ADT of Linear List</vt:lpstr>
      <vt:lpstr>PowerPoint 演示文稿</vt:lpstr>
      <vt:lpstr>PowerPoint 演示文稿</vt:lpstr>
      <vt:lpstr>PowerPoint 演示文稿</vt:lpstr>
      <vt:lpstr>PowerPoint 演示文稿</vt:lpstr>
      <vt:lpstr>Logical &amp; Physical forms</vt:lpstr>
      <vt:lpstr>Contents</vt:lpstr>
      <vt:lpstr>Sequential List</vt:lpstr>
      <vt:lpstr>Sketch map of SeqList in memory</vt:lpstr>
      <vt:lpstr>PowerPoint 演示文稿</vt:lpstr>
      <vt:lpstr>PowerPoint 演示文稿</vt:lpstr>
      <vt:lpstr>Declaration of generic function</vt:lpstr>
      <vt:lpstr>PowerPoint 演示文稿</vt:lpstr>
      <vt:lpstr>PowerPoint 演示文稿</vt:lpstr>
      <vt:lpstr>PowerPoint 演示文稿</vt:lpstr>
      <vt:lpstr>Algorithm 2.1 Insertion</vt:lpstr>
      <vt:lpstr>Algorithm 2.1 Insertion</vt:lpstr>
      <vt:lpstr>Complexity Analysis - Insertion</vt:lpstr>
      <vt:lpstr>Algorithm 2.2 Deletion</vt:lpstr>
      <vt:lpstr>Algorithm 2.2 Deletion</vt:lpstr>
      <vt:lpstr>Complexity Analysis - Deletion</vt:lpstr>
      <vt:lpstr>PowerPoint 演示文稿</vt:lpstr>
      <vt:lpstr>Complexity Analysis - Searching</vt:lpstr>
      <vt:lpstr>PowerPoint 演示文稿</vt:lpstr>
      <vt:lpstr>Complexity Analysis - Searching</vt:lpstr>
      <vt:lpstr>PowerPoint 演示文稿</vt:lpstr>
      <vt:lpstr>PowerPoint 演示文稿</vt:lpstr>
      <vt:lpstr>PowerPoint 演示文稿</vt:lpstr>
      <vt:lpstr>Any problem?</vt:lpstr>
      <vt:lpstr>Sequential list with flexible length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Example:Merging two sorted lists</vt:lpstr>
      <vt:lpstr>PowerPoint 演示文稿</vt:lpstr>
      <vt:lpstr>Assignment - 第一组</vt:lpstr>
      <vt:lpstr>Contents</vt:lpstr>
      <vt:lpstr>2.3.1 Singly Linked List</vt:lpstr>
      <vt:lpstr>Example</vt:lpstr>
      <vt:lpstr>Singly linked list</vt:lpstr>
      <vt:lpstr>Memory map of Singly Linked list</vt:lpstr>
      <vt:lpstr>S-Linked list in 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Linked List  v.s. Sequential List</vt:lpstr>
      <vt:lpstr>Comparison between S-Linked List and Sequential List</vt:lpstr>
      <vt:lpstr>Merge two sorted linked list  (with head node)</vt:lpstr>
      <vt:lpstr>Merge two sorted linked list  (with head node)</vt:lpstr>
      <vt:lpstr>PowerPoint 演示文稿</vt:lpstr>
      <vt:lpstr>2.3.2 Static linked list</vt:lpstr>
      <vt:lpstr>Review</vt:lpstr>
      <vt:lpstr>Review</vt:lpstr>
      <vt:lpstr>Review</vt:lpstr>
      <vt:lpstr>Review</vt:lpstr>
      <vt:lpstr>Review</vt:lpstr>
      <vt:lpstr>Review</vt:lpstr>
      <vt:lpstr>2.3.2 Static linked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Example：集合运算           </vt:lpstr>
      <vt:lpstr>PowerPoint 演示文稿</vt:lpstr>
      <vt:lpstr>PowerPoint 演示文稿</vt:lpstr>
      <vt:lpstr>2.3.3 Circular S-Linked list</vt:lpstr>
      <vt:lpstr>PowerPoint 演示文稿</vt:lpstr>
      <vt:lpstr>PowerPoint 演示文稿</vt:lpstr>
      <vt:lpstr>PowerPoint 演示文稿</vt:lpstr>
      <vt:lpstr>2.3.4 D-Linked List and  Circular D-Linked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Searching in Circular D-Linked list</vt:lpstr>
      <vt:lpstr>Application: Josephus Problem</vt:lpstr>
      <vt:lpstr>Josephus Problem</vt:lpstr>
      <vt:lpstr>PowerPoint 演示文稿</vt:lpstr>
      <vt:lpstr>PowerPoint 演示文稿</vt:lpstr>
      <vt:lpstr>Contents</vt:lpstr>
      <vt:lpstr>2.5 Representation and operations of Polynomial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Final result</vt:lpstr>
      <vt:lpstr>PowerPoint 演示文稿</vt:lpstr>
      <vt:lpstr>PowerPoint 演示文稿</vt:lpstr>
      <vt:lpstr>PowerPoint 演示文稿</vt:lpstr>
      <vt:lpstr>Conclusion</vt:lpstr>
      <vt:lpstr>Question (1)?</vt:lpstr>
      <vt:lpstr>Question (NOJ)?</vt:lpstr>
      <vt:lpstr>Question (2)?</vt:lpstr>
      <vt:lpstr>PowerPoint 演示文稿</vt:lpstr>
      <vt:lpstr>Assignment</vt:lpstr>
      <vt:lpstr>Assignment（补第一章）</vt:lpstr>
      <vt:lpstr>上机要求</vt:lpstr>
      <vt:lpstr>补充知识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QWang</dc:creator>
  <cp:lastModifiedBy>kaki</cp:lastModifiedBy>
  <cp:revision>1274</cp:revision>
  <dcterms:created xsi:type="dcterms:W3CDTF">2022-03-06T08:20:00Z</dcterms:created>
  <dcterms:modified xsi:type="dcterms:W3CDTF">2022-03-08T08:19:22Z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