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90"/>
  </p:handoutMasterIdLst>
  <p:sldIdLst>
    <p:sldId id="256" r:id="rId3"/>
    <p:sldId id="445" r:id="rId4"/>
    <p:sldId id="348" r:id="rId5"/>
    <p:sldId id="257" r:id="rId6"/>
    <p:sldId id="258" r:id="rId7"/>
    <p:sldId id="979" r:id="rId8"/>
    <p:sldId id="485" r:id="rId9"/>
    <p:sldId id="260" r:id="rId10"/>
    <p:sldId id="261" r:id="rId11"/>
    <p:sldId id="262" r:id="rId12"/>
    <p:sldId id="263" r:id="rId13"/>
    <p:sldId id="264" r:id="rId15"/>
    <p:sldId id="265" r:id="rId16"/>
    <p:sldId id="266" r:id="rId17"/>
    <p:sldId id="267" r:id="rId18"/>
    <p:sldId id="462" r:id="rId19"/>
    <p:sldId id="268" r:id="rId20"/>
    <p:sldId id="269" r:id="rId21"/>
    <p:sldId id="1467" r:id="rId22"/>
    <p:sldId id="1468" r:id="rId23"/>
    <p:sldId id="1469" r:id="rId24"/>
    <p:sldId id="270" r:id="rId25"/>
    <p:sldId id="1162" r:id="rId26"/>
    <p:sldId id="486" r:id="rId27"/>
    <p:sldId id="283" r:id="rId28"/>
    <p:sldId id="284" r:id="rId29"/>
    <p:sldId id="285" r:id="rId30"/>
    <p:sldId id="367" r:id="rId31"/>
    <p:sldId id="368" r:id="rId32"/>
    <p:sldId id="372" r:id="rId33"/>
    <p:sldId id="286" r:id="rId34"/>
    <p:sldId id="347" r:id="rId35"/>
    <p:sldId id="503" r:id="rId36"/>
    <p:sldId id="504" r:id="rId37"/>
    <p:sldId id="474" r:id="rId38"/>
    <p:sldId id="287" r:id="rId39"/>
    <p:sldId id="463" r:id="rId40"/>
    <p:sldId id="369" r:id="rId41"/>
    <p:sldId id="370" r:id="rId42"/>
    <p:sldId id="501" r:id="rId43"/>
    <p:sldId id="289" r:id="rId44"/>
    <p:sldId id="450" r:id="rId45"/>
    <p:sldId id="451" r:id="rId46"/>
    <p:sldId id="290" r:id="rId47"/>
    <p:sldId id="292" r:id="rId48"/>
    <p:sldId id="291" r:id="rId49"/>
    <p:sldId id="391" r:id="rId50"/>
    <p:sldId id="1325" r:id="rId51"/>
    <p:sldId id="309" r:id="rId52"/>
    <p:sldId id="464" r:id="rId53"/>
    <p:sldId id="414" r:id="rId54"/>
    <p:sldId id="310" r:id="rId55"/>
    <p:sldId id="311" r:id="rId56"/>
    <p:sldId id="475" r:id="rId57"/>
    <p:sldId id="312" r:id="rId58"/>
    <p:sldId id="695" r:id="rId59"/>
    <p:sldId id="696" r:id="rId60"/>
    <p:sldId id="313" r:id="rId61"/>
    <p:sldId id="314" r:id="rId62"/>
    <p:sldId id="315" r:id="rId63"/>
    <p:sldId id="316" r:id="rId64"/>
    <p:sldId id="317" r:id="rId65"/>
    <p:sldId id="413" r:id="rId66"/>
    <p:sldId id="415" r:id="rId67"/>
    <p:sldId id="416" r:id="rId68"/>
    <p:sldId id="497" r:id="rId69"/>
    <p:sldId id="498" r:id="rId70"/>
    <p:sldId id="819" r:id="rId71"/>
    <p:sldId id="476" r:id="rId72"/>
    <p:sldId id="321" r:id="rId73"/>
    <p:sldId id="454" r:id="rId74"/>
    <p:sldId id="322" r:id="rId75"/>
    <p:sldId id="1466" r:id="rId76"/>
    <p:sldId id="323" r:id="rId77"/>
    <p:sldId id="324" r:id="rId78"/>
    <p:sldId id="325" r:id="rId79"/>
    <p:sldId id="362" r:id="rId80"/>
    <p:sldId id="452" r:id="rId81"/>
    <p:sldId id="453" r:id="rId82"/>
    <p:sldId id="477" r:id="rId83"/>
    <p:sldId id="506" r:id="rId84"/>
    <p:sldId id="478" r:id="rId85"/>
    <p:sldId id="479" r:id="rId86"/>
    <p:sldId id="480" r:id="rId87"/>
    <p:sldId id="481" r:id="rId88"/>
    <p:sldId id="482" r:id="rId89"/>
    <p:sldId id="1326" r:id="rId90"/>
    <p:sldId id="392" r:id="rId91"/>
    <p:sldId id="393" r:id="rId92"/>
    <p:sldId id="394" r:id="rId93"/>
    <p:sldId id="395" r:id="rId94"/>
    <p:sldId id="396" r:id="rId95"/>
    <p:sldId id="397" r:id="rId96"/>
    <p:sldId id="499" r:id="rId97"/>
    <p:sldId id="398" r:id="rId98"/>
    <p:sldId id="461" r:id="rId99"/>
    <p:sldId id="417" r:id="rId100"/>
    <p:sldId id="418" r:id="rId101"/>
    <p:sldId id="419" r:id="rId102"/>
    <p:sldId id="399" r:id="rId103"/>
    <p:sldId id="466" r:id="rId104"/>
    <p:sldId id="400" r:id="rId105"/>
    <p:sldId id="401" r:id="rId106"/>
    <p:sldId id="402" r:id="rId107"/>
    <p:sldId id="404" r:id="rId108"/>
    <p:sldId id="405" r:id="rId109"/>
    <p:sldId id="406" r:id="rId110"/>
    <p:sldId id="407" r:id="rId111"/>
    <p:sldId id="467" r:id="rId112"/>
    <p:sldId id="465" r:id="rId113"/>
    <p:sldId id="468" r:id="rId114"/>
    <p:sldId id="408" r:id="rId115"/>
    <p:sldId id="429" r:id="rId116"/>
    <p:sldId id="430" r:id="rId117"/>
    <p:sldId id="420" r:id="rId118"/>
    <p:sldId id="421" r:id="rId119"/>
    <p:sldId id="422" r:id="rId120"/>
    <p:sldId id="423" r:id="rId121"/>
    <p:sldId id="424" r:id="rId122"/>
    <p:sldId id="425" r:id="rId123"/>
    <p:sldId id="426" r:id="rId124"/>
    <p:sldId id="427" r:id="rId125"/>
    <p:sldId id="428" r:id="rId126"/>
    <p:sldId id="500" r:id="rId127"/>
    <p:sldId id="411" r:id="rId128"/>
    <p:sldId id="412" r:id="rId129"/>
    <p:sldId id="433" r:id="rId130"/>
    <p:sldId id="434" r:id="rId131"/>
    <p:sldId id="1470" r:id="rId132"/>
    <p:sldId id="349" r:id="rId133"/>
    <p:sldId id="350" r:id="rId134"/>
    <p:sldId id="351" r:id="rId135"/>
    <p:sldId id="470" r:id="rId136"/>
    <p:sldId id="1471" r:id="rId137"/>
    <p:sldId id="352" r:id="rId138"/>
    <p:sldId id="353" r:id="rId139"/>
    <p:sldId id="435" r:id="rId140"/>
    <p:sldId id="436" r:id="rId141"/>
    <p:sldId id="354" r:id="rId142"/>
    <p:sldId id="1472" r:id="rId143"/>
    <p:sldId id="355" r:id="rId144"/>
    <p:sldId id="356" r:id="rId145"/>
    <p:sldId id="937" r:id="rId146"/>
    <p:sldId id="437" r:id="rId147"/>
    <p:sldId id="505" r:id="rId148"/>
    <p:sldId id="438" r:id="rId149"/>
    <p:sldId id="439" r:id="rId150"/>
    <p:sldId id="440" r:id="rId151"/>
    <p:sldId id="441" r:id="rId152"/>
    <p:sldId id="442" r:id="rId153"/>
    <p:sldId id="443" r:id="rId154"/>
    <p:sldId id="490" r:id="rId155"/>
    <p:sldId id="936" r:id="rId156"/>
    <p:sldId id="1473" r:id="rId157"/>
    <p:sldId id="357" r:id="rId158"/>
    <p:sldId id="358" r:id="rId159"/>
    <p:sldId id="359" r:id="rId160"/>
    <p:sldId id="360" r:id="rId161"/>
    <p:sldId id="444" r:id="rId162"/>
    <p:sldId id="471" r:id="rId163"/>
    <p:sldId id="1474" r:id="rId164"/>
    <p:sldId id="344" r:id="rId165"/>
    <p:sldId id="345" r:id="rId166"/>
    <p:sldId id="456" r:id="rId167"/>
    <p:sldId id="455" r:id="rId168"/>
    <p:sldId id="459" r:id="rId169"/>
    <p:sldId id="502" r:id="rId170"/>
    <p:sldId id="460" r:id="rId171"/>
    <p:sldId id="431" r:id="rId172"/>
    <p:sldId id="373" r:id="rId173"/>
    <p:sldId id="374" r:id="rId174"/>
    <p:sldId id="376" r:id="rId175"/>
    <p:sldId id="377" r:id="rId176"/>
    <p:sldId id="378" r:id="rId177"/>
    <p:sldId id="379" r:id="rId178"/>
    <p:sldId id="380" r:id="rId179"/>
    <p:sldId id="381" r:id="rId180"/>
    <p:sldId id="382" r:id="rId181"/>
    <p:sldId id="383" r:id="rId182"/>
    <p:sldId id="384" r:id="rId183"/>
    <p:sldId id="385" r:id="rId184"/>
    <p:sldId id="386" r:id="rId185"/>
    <p:sldId id="387" r:id="rId186"/>
    <p:sldId id="388" r:id="rId187"/>
    <p:sldId id="389" r:id="rId188"/>
    <p:sldId id="390" r:id="rId189"/>
  </p:sldIdLst>
  <p:sldSz cx="9144000" cy="6858000" type="screen4x3"/>
  <p:notesSz cx="6781800" cy="9928225"/>
  <p:custDataLst>
    <p:tags r:id="rId194"/>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FFFF"/>
    <a:srgbClr val="FF5050"/>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65" autoAdjust="0"/>
    <p:restoredTop sz="94660"/>
  </p:normalViewPr>
  <p:slideViewPr>
    <p:cSldViewPr>
      <p:cViewPr>
        <p:scale>
          <a:sx n="75" d="100"/>
          <a:sy n="75" d="100"/>
        </p:scale>
        <p:origin x="640" y="155"/>
      </p:cViewPr>
      <p:guideLst>
        <p:guide orient="horz" pos="2202"/>
        <p:guide pos="287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15516"/>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4" Type="http://schemas.openxmlformats.org/officeDocument/2006/relationships/tags" Target="tags/tag1.xml"/><Relationship Id="rId193" Type="http://schemas.openxmlformats.org/officeDocument/2006/relationships/tableStyles" Target="tableStyles.xml"/><Relationship Id="rId192" Type="http://schemas.openxmlformats.org/officeDocument/2006/relationships/viewProps" Target="viewProps.xml"/><Relationship Id="rId191" Type="http://schemas.openxmlformats.org/officeDocument/2006/relationships/presProps" Target="presProps.xml"/><Relationship Id="rId190" Type="http://schemas.openxmlformats.org/officeDocument/2006/relationships/handoutMaster" Target="handoutMasters/handoutMaster1.xml"/><Relationship Id="rId19" Type="http://schemas.openxmlformats.org/officeDocument/2006/relationships/slide" Target="slides/slide16.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5.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notesMaster" Target="notesMasters/notesMaster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image" Target="../media/image45.png"/></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image" Target="../media/image47.png"/></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image" Target="../media/image49.png"/></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image" Target="../media/image51.png"/></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image" Target="../media/image5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image" Target="../media/image55.png"/></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image" Target="../media/image57.png"/></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26.vml.rels><?xml version="1.0" encoding="UTF-8" standalone="yes"?>
<Relationships xmlns="http://schemas.openxmlformats.org/package/2006/relationships"><Relationship Id="rId4" Type="http://schemas.openxmlformats.org/officeDocument/2006/relationships/image" Target="../media/image76.wmf"/><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78.png"/></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image" Target="../media/image8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image" Target="../media/image84.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9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3650" name="Rectangle 2"/>
          <p:cNvSpPr>
            <a:spLocks noGrp="1" noChangeArrowheads="1"/>
          </p:cNvSpPr>
          <p:nvPr>
            <p:ph type="hdr" sz="quarter"/>
          </p:nvPr>
        </p:nvSpPr>
        <p:spPr bwMode="auto">
          <a:xfrm>
            <a:off x="0" y="0"/>
            <a:ext cx="293846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vl1pPr>
          </a:lstStyle>
          <a:p>
            <a:endParaRPr lang="en-US" altLang="zh-CN"/>
          </a:p>
        </p:txBody>
      </p:sp>
      <p:sp>
        <p:nvSpPr>
          <p:cNvPr id="283651" name="Rectangle 3"/>
          <p:cNvSpPr>
            <a:spLocks noGrp="1" noChangeArrowheads="1"/>
          </p:cNvSpPr>
          <p:nvPr>
            <p:ph type="dt" sz="quarter" idx="1"/>
          </p:nvPr>
        </p:nvSpPr>
        <p:spPr bwMode="auto">
          <a:xfrm>
            <a:off x="3841750" y="0"/>
            <a:ext cx="293846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vl1pPr>
          </a:lstStyle>
          <a:p>
            <a:endParaRPr lang="en-US" altLang="zh-CN"/>
          </a:p>
        </p:txBody>
      </p:sp>
      <p:sp>
        <p:nvSpPr>
          <p:cNvPr id="283652" name="Rectangle 4"/>
          <p:cNvSpPr>
            <a:spLocks noGrp="1" noChangeArrowheads="1"/>
          </p:cNvSpPr>
          <p:nvPr>
            <p:ph type="ftr" sz="quarter" idx="2"/>
          </p:nvPr>
        </p:nvSpPr>
        <p:spPr bwMode="auto">
          <a:xfrm>
            <a:off x="0" y="9429750"/>
            <a:ext cx="293846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vl1pPr>
          </a:lstStyle>
          <a:p>
            <a:endParaRPr lang="en-US" altLang="zh-CN"/>
          </a:p>
        </p:txBody>
      </p:sp>
      <p:sp>
        <p:nvSpPr>
          <p:cNvPr id="283653" name="Rectangle 5"/>
          <p:cNvSpPr>
            <a:spLocks noGrp="1" noChangeArrowheads="1"/>
          </p:cNvSpPr>
          <p:nvPr>
            <p:ph type="sldNum" sz="quarter" idx="3"/>
          </p:nvPr>
        </p:nvSpPr>
        <p:spPr bwMode="auto">
          <a:xfrm>
            <a:off x="3841750" y="9429750"/>
            <a:ext cx="293846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lvl1pPr>
          </a:lstStyle>
          <a:p>
            <a:fld id="{71437901-894B-46AE-B3CD-88F98D9D1DA3}"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38463" cy="4968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41750" y="0"/>
            <a:ext cx="2938463" cy="496888"/>
          </a:xfrm>
          <a:prstGeom prst="rect">
            <a:avLst/>
          </a:prstGeom>
        </p:spPr>
        <p:txBody>
          <a:bodyPr vert="horz" lIns="91440" tIns="45720" rIns="91440" bIns="45720" rtlCol="0"/>
          <a:lstStyle>
            <a:lvl1pPr algn="r">
              <a:defRPr sz="1200"/>
            </a:lvl1pPr>
          </a:lstStyle>
          <a:p>
            <a:fld id="{2AF51BB5-9282-4280-A593-729805BAAE9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909638" y="744538"/>
            <a:ext cx="4962525"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7863" y="4716463"/>
            <a:ext cx="5426075" cy="4467225"/>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429750"/>
            <a:ext cx="2938463" cy="49688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41750" y="9429750"/>
            <a:ext cx="2938463" cy="496888"/>
          </a:xfrm>
          <a:prstGeom prst="rect">
            <a:avLst/>
          </a:prstGeom>
        </p:spPr>
        <p:txBody>
          <a:bodyPr vert="horz" lIns="91440" tIns="45720" rIns="91440" bIns="45720" rtlCol="0" anchor="b"/>
          <a:lstStyle>
            <a:lvl1pPr algn="r">
              <a:defRPr sz="1200"/>
            </a:lvl1pPr>
          </a:lstStyle>
          <a:p>
            <a:fld id="{279E4F37-784C-47E3-88E7-9455E516655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n+1</a:t>
            </a:r>
            <a:r>
              <a:rPr lang="zh-CN" altLang="en-US"/>
              <a:t>，不成功时，除了跟</a:t>
            </a:r>
            <a:r>
              <a:rPr lang="en-US" altLang="zh-CN"/>
              <a:t>n</a:t>
            </a:r>
            <a:r>
              <a:rPr lang="zh-CN" altLang="en-US"/>
              <a:t>个关键值的比较，还会跟终止符进行一次比较（得知查找到最后）</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s</a:t>
            </a:r>
            <a:r>
              <a:rPr lang="zh-CN" altLang="en-US"/>
              <a:t>的右子树为空？</a:t>
            </a:r>
            <a:endParaRPr lang="zh-CN" altLang="en-US"/>
          </a:p>
          <a:p>
            <a:r>
              <a:rPr lang="en-US" altLang="zh-CN"/>
              <a:t>s</a:t>
            </a:r>
            <a:r>
              <a:rPr lang="zh-CN" altLang="en-US"/>
              <a:t>为最右下的节点，所以其右子树一定为空</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why</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9E4F37-784C-47E3-88E7-9455E516655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线性探测二次聚集：例如，当前表</a:t>
            </a:r>
            <a:r>
              <a:rPr lang="en-US" altLang="zh-CN"/>
              <a:t>1</a:t>
            </a:r>
            <a:r>
              <a:rPr lang="zh-CN" altLang="en-US"/>
              <a:t>和</a:t>
            </a:r>
            <a:r>
              <a:rPr lang="en-US" altLang="zh-CN"/>
              <a:t>2</a:t>
            </a:r>
            <a:r>
              <a:rPr lang="zh-CN" altLang="en-US"/>
              <a:t>号位置均已占用，</a:t>
            </a:r>
            <a:r>
              <a:rPr lang="en-US" altLang="zh-CN"/>
              <a:t>3</a:t>
            </a:r>
            <a:r>
              <a:rPr lang="zh-CN" altLang="en-US"/>
              <a:t>号为空，第</a:t>
            </a:r>
            <a:r>
              <a:rPr lang="en-US" altLang="zh-CN"/>
              <a:t>i</a:t>
            </a:r>
            <a:r>
              <a:rPr lang="zh-CN" altLang="en-US"/>
              <a:t>和第</a:t>
            </a:r>
            <a:r>
              <a:rPr lang="en-US" altLang="zh-CN"/>
              <a:t>i+1</a:t>
            </a:r>
            <a:r>
              <a:rPr lang="zh-CN" altLang="en-US"/>
              <a:t>个元素的初始映射分别是</a:t>
            </a:r>
            <a:r>
              <a:rPr lang="en-US" altLang="zh-CN"/>
              <a:t>1</a:t>
            </a:r>
            <a:r>
              <a:rPr lang="zh-CN" altLang="en-US"/>
              <a:t>和</a:t>
            </a:r>
            <a:r>
              <a:rPr lang="en-US" altLang="zh-CN"/>
              <a:t>2</a:t>
            </a:r>
            <a:r>
              <a:rPr lang="zh-CN" altLang="en-US"/>
              <a:t>，则</a:t>
            </a:r>
            <a:r>
              <a:rPr lang="en-US" altLang="zh-CN"/>
              <a:t>3</a:t>
            </a:r>
            <a:r>
              <a:rPr lang="zh-CN" altLang="en-US"/>
              <a:t>号空位则成为两者的竞争目标</a:t>
            </a:r>
            <a:endParaRPr lang="zh-CN" altLang="en-US"/>
          </a:p>
          <a:p>
            <a:r>
              <a:rPr kumimoji="1" lang="zh-CN" altLang="en-US" dirty="0">
                <a:ea typeface="幼圆" panose="02010509060101010101" pitchFamily="49" charset="-122"/>
                <a:cs typeface="Times New Roman" panose="02020603050405020304" pitchFamily="18" charset="0"/>
                <a:sym typeface="+mn-ea"/>
              </a:rPr>
              <a:t>二次探测再散列，</a:t>
            </a:r>
            <a:r>
              <a:rPr kumimoji="1" lang="en-US" altLang="zh-CN" dirty="0">
                <a:ea typeface="幼圆" panose="02010509060101010101" pitchFamily="49" charset="-122"/>
                <a:cs typeface="Times New Roman" panose="02020603050405020304" pitchFamily="18" charset="0"/>
                <a:sym typeface="+mn-ea"/>
              </a:rPr>
              <a:t>m=4*</a:t>
            </a:r>
            <a:r>
              <a:rPr kumimoji="1" lang="en-US" altLang="zh-CN" dirty="0" err="1">
                <a:ea typeface="幼圆" panose="02010509060101010101" pitchFamily="49" charset="-122"/>
                <a:cs typeface="Times New Roman" panose="02020603050405020304" pitchFamily="18" charset="0"/>
                <a:sym typeface="+mn-ea"/>
              </a:rPr>
              <a:t>j+3</a:t>
            </a:r>
            <a:r>
              <a:rPr kumimoji="1" lang="zh-CN" altLang="en-US" dirty="0" err="1">
                <a:ea typeface="幼圆" panose="02010509060101010101" pitchFamily="49" charset="-122"/>
                <a:cs typeface="Times New Roman" panose="02020603050405020304" pitchFamily="18" charset="0"/>
                <a:sym typeface="+mn-ea"/>
              </a:rPr>
              <a:t>：只有这样才能覆盖到全部格子，否则几次后就会开始踩原来踩过的格子</a:t>
            </a:r>
            <a:endParaRPr kumimoji="1" lang="en-US" altLang="zh-CN" dirty="0" err="1">
              <a:ea typeface="幼圆" panose="02010509060101010101" pitchFamily="49" charset="-122"/>
              <a:cs typeface="Times New Roman" panose="02020603050405020304" pitchFamily="18" charset="0"/>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不成功情况下</a:t>
            </a:r>
            <a:r>
              <a:rPr lang="en-US" altLang="zh-CN"/>
              <a:t>ppt</a:t>
            </a:r>
            <a:r>
              <a:rPr lang="zh-CN" altLang="en-US"/>
              <a:t>有误，应为：</a:t>
            </a:r>
            <a:endParaRPr lang="zh-CN" altLang="en-US"/>
          </a:p>
          <a:p>
            <a:r>
              <a:rPr lang="en-US" altLang="zh-CN"/>
              <a:t>A - 6</a:t>
            </a:r>
            <a:endParaRPr lang="en-US" altLang="zh-CN"/>
          </a:p>
          <a:p>
            <a:r>
              <a:rPr lang="en-US" altLang="zh-CN"/>
              <a:t>B - 5</a:t>
            </a:r>
            <a:endParaRPr lang="en-US" altLang="zh-CN"/>
          </a:p>
          <a:p>
            <a:r>
              <a:rPr lang="en-US" altLang="zh-CN"/>
              <a:t>C - 3</a:t>
            </a:r>
            <a:endParaRPr lang="en-US" altLang="zh-CN"/>
          </a:p>
          <a:p>
            <a:r>
              <a:rPr lang="en-US" altLang="zh-CN"/>
              <a:t>D - 1</a:t>
            </a:r>
            <a:endParaRPr lang="en-US" altLang="zh-CN"/>
          </a:p>
          <a:p>
            <a:r>
              <a:rPr lang="en-US" altLang="zh-CN"/>
              <a:t>E - 3</a:t>
            </a:r>
            <a:endParaRPr lang="en-US" altLang="zh-CN"/>
          </a:p>
          <a:p>
            <a:r>
              <a:rPr lang="en-US" altLang="zh-CN"/>
              <a:t>F - 2</a:t>
            </a:r>
            <a:endParaRPr lang="en-US" altLang="zh-CN"/>
          </a:p>
          <a:p>
            <a:r>
              <a:rPr lang="en-US" altLang="zh-CN"/>
              <a:t>G - 1</a:t>
            </a:r>
            <a:endParaRPr lang="en-US" altLang="zh-CN"/>
          </a:p>
          <a:p>
            <a:r>
              <a:rPr lang="en-US" altLang="zh-CN"/>
              <a:t>H = 2</a:t>
            </a:r>
            <a:endParaRPr lang="en-US" altLang="zh-CN"/>
          </a:p>
          <a:p>
            <a:r>
              <a:rPr lang="en-US" altLang="zh-CN"/>
              <a:t>I-Z - 1</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9E4F37-784C-47E3-88E7-9455E516655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121858" name="Group 2"/>
          <p:cNvGrpSpPr/>
          <p:nvPr/>
        </p:nvGrpSpPr>
        <p:grpSpPr bwMode="auto">
          <a:xfrm>
            <a:off x="0" y="3902075"/>
            <a:ext cx="3400425" cy="2949575"/>
            <a:chOff x="0" y="2458"/>
            <a:chExt cx="2142" cy="1858"/>
          </a:xfrm>
        </p:grpSpPr>
        <p:sp>
          <p:nvSpPr>
            <p:cNvPr id="121859" name="Freeform 3"/>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1860" name="Freeform 4"/>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1861" name="Freeform 5"/>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1862" name="Freeform 6"/>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1863"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1864"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1865"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21866" name="Rectangle 10"/>
          <p:cNvSpPr>
            <a:spLocks noGrp="1" noChangeArrowheads="1"/>
          </p:cNvSpPr>
          <p:nvPr>
            <p:ph type="ctrTitle" sz="quarter"/>
          </p:nvPr>
        </p:nvSpPr>
        <p:spPr>
          <a:xfrm>
            <a:off x="685800" y="1873250"/>
            <a:ext cx="7772400" cy="1555750"/>
          </a:xfrm>
        </p:spPr>
        <p:txBody>
          <a:bodyPr/>
          <a:lstStyle>
            <a:lvl1pPr>
              <a:defRPr sz="4800"/>
            </a:lvl1pPr>
          </a:lstStyle>
          <a:p>
            <a:pPr lvl="0"/>
            <a:r>
              <a:rPr lang="zh-CN" altLang="en-US" noProof="0" smtClean="0"/>
              <a:t>单击此处编辑母版标题样式</a:t>
            </a:r>
            <a:endParaRPr lang="zh-CN" altLang="en-US" noProof="0" smtClean="0"/>
          </a:p>
        </p:txBody>
      </p:sp>
      <p:sp>
        <p:nvSpPr>
          <p:cNvPr id="121867" name="Rectangle 11"/>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endParaRPr lang="zh-CN" altLang="en-US" noProof="0" smtClean="0"/>
          </a:p>
        </p:txBody>
      </p:sp>
      <p:sp>
        <p:nvSpPr>
          <p:cNvPr id="121868" name="Rectangle 12"/>
          <p:cNvSpPr>
            <a:spLocks noGrp="1" noChangeArrowheads="1"/>
          </p:cNvSpPr>
          <p:nvPr>
            <p:ph type="dt" sz="quarter" idx="2"/>
          </p:nvPr>
        </p:nvSpPr>
        <p:spPr/>
        <p:txBody>
          <a:bodyPr/>
          <a:lstStyle>
            <a:lvl1pPr>
              <a:defRPr/>
            </a:lvl1pPr>
          </a:lstStyle>
          <a:p>
            <a:endParaRPr lang="en-US" altLang="zh-CN"/>
          </a:p>
        </p:txBody>
      </p:sp>
      <p:sp>
        <p:nvSpPr>
          <p:cNvPr id="121869" name="Rectangle 13"/>
          <p:cNvSpPr>
            <a:spLocks noGrp="1" noChangeArrowheads="1"/>
          </p:cNvSpPr>
          <p:nvPr>
            <p:ph type="ftr" sz="quarter" idx="3"/>
          </p:nvPr>
        </p:nvSpPr>
        <p:spPr>
          <a:xfrm>
            <a:off x="3124200" y="6248400"/>
            <a:ext cx="2895600" cy="457200"/>
          </a:xfrm>
        </p:spPr>
        <p:txBody>
          <a:bodyPr bIns="45720" anchor="t"/>
          <a:lstStyle>
            <a:lvl1pPr>
              <a:defRPr/>
            </a:lvl1pPr>
          </a:lstStyle>
          <a:p>
            <a:endParaRPr lang="en-US" altLang="zh-CN"/>
          </a:p>
        </p:txBody>
      </p:sp>
      <p:sp>
        <p:nvSpPr>
          <p:cNvPr id="121870" name="Rectangle 14"/>
          <p:cNvSpPr>
            <a:spLocks noGrp="1" noChangeArrowheads="1"/>
          </p:cNvSpPr>
          <p:nvPr>
            <p:ph type="sldNum" sz="quarter" idx="4"/>
          </p:nvPr>
        </p:nvSpPr>
        <p:spPr/>
        <p:txBody>
          <a:bodyPr/>
          <a:lstStyle>
            <a:lvl1pPr>
              <a:defRPr/>
            </a:lvl1pPr>
          </a:lstStyle>
          <a:p>
            <a:fld id="{8BCB8FB4-5661-48FF-8EE0-0235188E4DC0}" type="slidenum">
              <a:rPr lang="en-US" altLang="zh-CN"/>
            </a:fld>
            <a:endParaRPr lang="en-US" altLang="zh-CN"/>
          </a:p>
        </p:txBody>
      </p:sp>
      <p:grpSp>
        <p:nvGrpSpPr>
          <p:cNvPr id="21" name="组合 20"/>
          <p:cNvGrpSpPr/>
          <p:nvPr userDrawn="1"/>
        </p:nvGrpSpPr>
        <p:grpSpPr>
          <a:xfrm>
            <a:off x="-6351" y="0"/>
            <a:ext cx="9156701" cy="847825"/>
            <a:chOff x="-7938" y="-11113"/>
            <a:chExt cx="9156701" cy="847825"/>
          </a:xfrm>
        </p:grpSpPr>
        <p:grpSp>
          <p:nvGrpSpPr>
            <p:cNvPr id="22" name="Group 16"/>
            <p:cNvGrpSpPr/>
            <p:nvPr userDrawn="1"/>
          </p:nvGrpSpPr>
          <p:grpSpPr bwMode="auto">
            <a:xfrm>
              <a:off x="-7938" y="-11113"/>
              <a:ext cx="9156701" cy="836613"/>
              <a:chOff x="1" y="0"/>
              <a:chExt cx="5768" cy="527"/>
            </a:xfrm>
          </p:grpSpPr>
          <p:sp>
            <p:nvSpPr>
              <p:cNvPr id="25" name="Rectangle 17"/>
              <p:cNvSpPr>
                <a:spLocks noChangeArrowheads="1"/>
              </p:cNvSpPr>
              <p:nvPr userDrawn="1"/>
            </p:nvSpPr>
            <p:spPr bwMode="auto">
              <a:xfrm>
                <a:off x="9" y="0"/>
                <a:ext cx="5760" cy="52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9pPr>
              </a:lstStyle>
              <a:p>
                <a:endParaRPr lang="zh-CN" altLang="en-US"/>
              </a:p>
            </p:txBody>
          </p:sp>
          <p:pic>
            <p:nvPicPr>
              <p:cNvPr id="26" name="Picture 18" descr="title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2"/>
                <a:ext cx="1974"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 name="Text Box 19"/>
            <p:cNvSpPr txBox="1">
              <a:spLocks noChangeArrowheads="1"/>
            </p:cNvSpPr>
            <p:nvPr userDrawn="1"/>
          </p:nvSpPr>
          <p:spPr bwMode="auto">
            <a:xfrm>
              <a:off x="6460268" y="0"/>
              <a:ext cx="268214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9pPr>
            </a:lstStyle>
            <a:p>
              <a:pPr algn="r" eaLnBrk="1" hangingPunct="1"/>
              <a:r>
                <a:rPr lang="en-US" altLang="zh-CN" sz="2800" dirty="0">
                  <a:solidFill>
                    <a:srgbClr val="0000FF"/>
                  </a:solidFill>
                  <a:ea typeface="华文新魏" panose="02010800040101010101" pitchFamily="2" charset="-122"/>
                </a:rPr>
                <a:t>Data </a:t>
              </a:r>
              <a:r>
                <a:rPr lang="en-US" altLang="zh-CN" sz="2800" dirty="0" smtClean="0">
                  <a:solidFill>
                    <a:srgbClr val="0000FF"/>
                  </a:solidFill>
                  <a:ea typeface="华文新魏" panose="02010800040101010101" pitchFamily="2" charset="-122"/>
                </a:rPr>
                <a:t>Structures</a:t>
              </a:r>
              <a:endParaRPr lang="en-US" altLang="zh-CN" sz="2800" dirty="0">
                <a:solidFill>
                  <a:srgbClr val="0000FF"/>
                </a:solidFill>
                <a:ea typeface="华文新魏" panose="02010800040101010101" pitchFamily="2" charset="-122"/>
              </a:endParaRPr>
            </a:p>
          </p:txBody>
        </p:sp>
        <p:sp>
          <p:nvSpPr>
            <p:cNvPr id="24" name="Text Box 21"/>
            <p:cNvSpPr txBox="1">
              <a:spLocks noChangeArrowheads="1"/>
            </p:cNvSpPr>
            <p:nvPr userDrawn="1"/>
          </p:nvSpPr>
          <p:spPr bwMode="auto">
            <a:xfrm>
              <a:off x="6596508" y="498158"/>
              <a:ext cx="25474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9pPr>
            </a:lstStyle>
            <a:p>
              <a:pPr algn="r" eaLnBrk="1" hangingPunct="1"/>
              <a:r>
                <a:rPr lang="en-US" altLang="zh-CN" sz="1600" dirty="0">
                  <a:solidFill>
                    <a:srgbClr val="CC0000"/>
                  </a:solidFill>
                  <a:latin typeface="Impact" panose="020B0806030902050204" pitchFamily="34" charset="0"/>
                  <a:ea typeface="华文行楷" panose="02010800040101010101" pitchFamily="2" charset="-122"/>
                </a:rPr>
                <a:t>School of Computer </a:t>
              </a:r>
              <a:r>
                <a:rPr lang="en-US" altLang="zh-CN" sz="1600" dirty="0" smtClean="0">
                  <a:solidFill>
                    <a:srgbClr val="CC0000"/>
                  </a:solidFill>
                  <a:latin typeface="Impact" panose="020B0806030902050204" pitchFamily="34" charset="0"/>
                  <a:ea typeface="华文行楷" panose="02010800040101010101" pitchFamily="2" charset="-122"/>
                </a:rPr>
                <a:t>Science</a:t>
              </a:r>
              <a:endParaRPr lang="en-US" altLang="zh-CN" sz="1600" dirty="0">
                <a:solidFill>
                  <a:srgbClr val="CC0000"/>
                </a:solidFill>
                <a:latin typeface="Impact" panose="020B0806030902050204" pitchFamily="34" charset="0"/>
                <a:ea typeface="华文行楷" panose="02010800040101010101" pitchFamily="2" charset="-122"/>
              </a:endParaRPr>
            </a:p>
          </p:txBody>
        </p:sp>
      </p:grpSp>
    </p:spTree>
  </p:cSld>
  <p:clrMapOvr>
    <a:masterClrMapping/>
  </p:clrMapOvr>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91DA06CB-492E-410F-86A5-B9982F03BD18}" type="slidenum">
              <a:rPr lang="en-US" altLang="zh-CN"/>
            </a:fld>
            <a:endParaRPr lang="en-US" altLang="zh-CN"/>
          </a:p>
        </p:txBody>
      </p:sp>
      <p:sp>
        <p:nvSpPr>
          <p:cNvPr id="6" name="页脚占位符 5"/>
          <p:cNvSpPr>
            <a:spLocks noGrp="1"/>
          </p:cNvSpPr>
          <p:nvPr>
            <p:ph type="ftr" sz="quarter" idx="12"/>
          </p:nvPr>
        </p:nvSpPr>
        <p:spPr/>
        <p:txBody>
          <a:bodyPr/>
          <a:lstStyle>
            <a:lvl1pPr>
              <a:defRPr/>
            </a:lvl1pPr>
          </a:lstStyle>
          <a:p>
            <a:endParaRPr lang="en-US" altLang="zh-CN"/>
          </a:p>
          <a:p>
            <a:r>
              <a:rPr lang="en-US" altLang="zh-CN"/>
              <a:t>Prof. Q. Wang</a:t>
            </a:r>
            <a:endParaRPr lang="en-US" altLang="zh-C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A912783A-C936-4112-BFE7-D84E323B90F6}" type="slidenum">
              <a:rPr lang="en-US" altLang="zh-CN"/>
            </a:fld>
            <a:endParaRPr lang="en-US" altLang="zh-CN"/>
          </a:p>
        </p:txBody>
      </p:sp>
      <p:sp>
        <p:nvSpPr>
          <p:cNvPr id="6" name="页脚占位符 5"/>
          <p:cNvSpPr>
            <a:spLocks noGrp="1"/>
          </p:cNvSpPr>
          <p:nvPr>
            <p:ph type="ftr" sz="quarter" idx="12"/>
          </p:nvPr>
        </p:nvSpPr>
        <p:spPr/>
        <p:txBody>
          <a:bodyPr/>
          <a:lstStyle>
            <a:lvl1pPr>
              <a:defRPr/>
            </a:lvl1pPr>
          </a:lstStyle>
          <a:p>
            <a:endParaRPr lang="en-US" altLang="zh-CN"/>
          </a:p>
          <a:p>
            <a:r>
              <a:rPr lang="en-US" altLang="zh-CN"/>
              <a:t>Prof. Q. Wang</a:t>
            </a:r>
            <a:endParaRPr lang="en-US" altLang="zh-C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6553200" y="6248400"/>
            <a:ext cx="2133600" cy="457200"/>
          </a:xfrm>
        </p:spPr>
        <p:txBody>
          <a:bodyPr/>
          <a:lstStyle>
            <a:lvl1pPr>
              <a:defRPr/>
            </a:lvl1pPr>
          </a:lstStyle>
          <a:p>
            <a:fld id="{4B8AB00C-BC51-49F0-AFD2-845F7FF64C4C}" type="slidenum">
              <a:rPr lang="en-US" altLang="zh-CN"/>
            </a:fld>
            <a:endParaRPr lang="en-US" altLang="zh-CN"/>
          </a:p>
        </p:txBody>
      </p:sp>
      <p:sp>
        <p:nvSpPr>
          <p:cNvPr id="7" name="页脚占位符 6"/>
          <p:cNvSpPr>
            <a:spLocks noGrp="1"/>
          </p:cNvSpPr>
          <p:nvPr>
            <p:ph type="ftr" sz="quarter" idx="12"/>
          </p:nvPr>
        </p:nvSpPr>
        <p:spPr>
          <a:xfrm>
            <a:off x="3124200" y="6407150"/>
            <a:ext cx="2895600" cy="457200"/>
          </a:xfrm>
        </p:spPr>
        <p:txBody>
          <a:bodyPr/>
          <a:lstStyle>
            <a:lvl1pPr>
              <a:defRPr/>
            </a:lvl1pPr>
          </a:lstStyle>
          <a:p>
            <a:endParaRPr lang="en-US" altLang="zh-CN"/>
          </a:p>
          <a:p>
            <a:r>
              <a:rPr lang="en-US" altLang="zh-CN"/>
              <a:t>Prof. Q. Wang</a:t>
            </a:r>
            <a:endParaRPr lang="en-US" altLang="zh-C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137B89A7-FFAD-4090-9B53-D8F19391BAE9}" type="slidenum">
              <a:rPr lang="en-US" altLang="zh-CN"/>
            </a:fld>
            <a:endParaRPr lang="en-US" altLang="zh-CN"/>
          </a:p>
        </p:txBody>
      </p:sp>
      <p:sp>
        <p:nvSpPr>
          <p:cNvPr id="6" name="页脚占位符 5"/>
          <p:cNvSpPr>
            <a:spLocks noGrp="1"/>
          </p:cNvSpPr>
          <p:nvPr>
            <p:ph type="ftr" sz="quarter" idx="12"/>
          </p:nvPr>
        </p:nvSpPr>
        <p:spPr>
          <a:xfrm>
            <a:off x="3124200" y="6309320"/>
            <a:ext cx="2895600" cy="457200"/>
          </a:xfrm>
        </p:spPr>
        <p:txBody>
          <a:bodyPr/>
          <a:lstStyle>
            <a:lvl1pPr>
              <a:defRPr>
                <a:effectLst/>
              </a:defRPr>
            </a:lvl1pPr>
          </a:lstStyle>
          <a:p>
            <a:endParaRPr lang="en-US" altLang="zh-CN" smtClean="0"/>
          </a:p>
          <a:p>
            <a:r>
              <a:rPr lang="en-US" altLang="zh-CN" smtClean="0"/>
              <a:t>Prof. Q. Wang</a:t>
            </a:r>
            <a:endParaRPr lang="en-US" altLang="zh-C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328B15D5-E358-43C3-A477-1D8F21213279}" type="slidenum">
              <a:rPr lang="en-US" altLang="zh-CN"/>
            </a:fld>
            <a:endParaRPr lang="en-US" altLang="zh-CN"/>
          </a:p>
        </p:txBody>
      </p:sp>
      <p:sp>
        <p:nvSpPr>
          <p:cNvPr id="6" name="页脚占位符 5"/>
          <p:cNvSpPr>
            <a:spLocks noGrp="1"/>
          </p:cNvSpPr>
          <p:nvPr>
            <p:ph type="ftr" sz="quarter" idx="12"/>
          </p:nvPr>
        </p:nvSpPr>
        <p:spPr/>
        <p:txBody>
          <a:bodyPr/>
          <a:lstStyle>
            <a:lvl1pPr>
              <a:defRPr/>
            </a:lvl1pPr>
          </a:lstStyle>
          <a:p>
            <a:endParaRPr lang="en-US" altLang="zh-CN"/>
          </a:p>
          <a:p>
            <a:r>
              <a:rPr lang="en-US" altLang="zh-CN"/>
              <a:t>Prof. Q. Wang</a:t>
            </a:r>
            <a:endParaRPr lang="en-US" altLang="zh-C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BB902FD8-C38F-463E-8D22-BB6572220DF4}" type="slidenum">
              <a:rPr lang="en-US" altLang="zh-CN"/>
            </a:fld>
            <a:endParaRPr lang="en-US" altLang="zh-CN"/>
          </a:p>
        </p:txBody>
      </p:sp>
      <p:sp>
        <p:nvSpPr>
          <p:cNvPr id="7" name="页脚占位符 6"/>
          <p:cNvSpPr>
            <a:spLocks noGrp="1"/>
          </p:cNvSpPr>
          <p:nvPr>
            <p:ph type="ftr" sz="quarter" idx="12"/>
          </p:nvPr>
        </p:nvSpPr>
        <p:spPr/>
        <p:txBody>
          <a:bodyPr/>
          <a:lstStyle>
            <a:lvl1pPr>
              <a:defRPr/>
            </a:lvl1pPr>
          </a:lstStyle>
          <a:p>
            <a:endParaRPr lang="en-US" altLang="zh-CN"/>
          </a:p>
          <a:p>
            <a:r>
              <a:rPr lang="en-US" altLang="zh-CN"/>
              <a:t>Prof. Q. Wang</a:t>
            </a:r>
            <a:endParaRPr lang="en-US" altLang="zh-C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灯片编号占位符 7"/>
          <p:cNvSpPr>
            <a:spLocks noGrp="1"/>
          </p:cNvSpPr>
          <p:nvPr>
            <p:ph type="sldNum" sz="quarter" idx="11"/>
          </p:nvPr>
        </p:nvSpPr>
        <p:spPr/>
        <p:txBody>
          <a:bodyPr/>
          <a:lstStyle>
            <a:lvl1pPr>
              <a:defRPr/>
            </a:lvl1pPr>
          </a:lstStyle>
          <a:p>
            <a:fld id="{7B2B666C-682F-467F-B31F-3DCCDF38F56D}" type="slidenum">
              <a:rPr lang="en-US" altLang="zh-CN"/>
            </a:fld>
            <a:endParaRPr lang="en-US" altLang="zh-CN"/>
          </a:p>
        </p:txBody>
      </p:sp>
      <p:sp>
        <p:nvSpPr>
          <p:cNvPr id="9" name="页脚占位符 8"/>
          <p:cNvSpPr>
            <a:spLocks noGrp="1"/>
          </p:cNvSpPr>
          <p:nvPr>
            <p:ph type="ftr" sz="quarter" idx="12"/>
          </p:nvPr>
        </p:nvSpPr>
        <p:spPr/>
        <p:txBody>
          <a:bodyPr/>
          <a:lstStyle>
            <a:lvl1pPr>
              <a:defRPr/>
            </a:lvl1pPr>
          </a:lstStyle>
          <a:p>
            <a:endParaRPr lang="en-US" altLang="zh-CN"/>
          </a:p>
          <a:p>
            <a:r>
              <a:rPr lang="en-US" altLang="zh-CN"/>
              <a:t>Prof. Q. Wang</a:t>
            </a:r>
            <a:endParaRPr lang="en-US" altLang="zh-C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灯片编号占位符 3"/>
          <p:cNvSpPr>
            <a:spLocks noGrp="1"/>
          </p:cNvSpPr>
          <p:nvPr>
            <p:ph type="sldNum" sz="quarter" idx="11"/>
          </p:nvPr>
        </p:nvSpPr>
        <p:spPr/>
        <p:txBody>
          <a:bodyPr/>
          <a:lstStyle>
            <a:lvl1pPr>
              <a:defRPr/>
            </a:lvl1pPr>
          </a:lstStyle>
          <a:p>
            <a:fld id="{4260B831-A452-4A38-857F-322E102A6A4A}" type="slidenum">
              <a:rPr lang="en-US" altLang="zh-CN"/>
            </a:fld>
            <a:endParaRPr lang="en-US" altLang="zh-CN"/>
          </a:p>
        </p:txBody>
      </p:sp>
      <p:sp>
        <p:nvSpPr>
          <p:cNvPr id="5" name="页脚占位符 4"/>
          <p:cNvSpPr>
            <a:spLocks noGrp="1"/>
          </p:cNvSpPr>
          <p:nvPr>
            <p:ph type="ftr" sz="quarter" idx="12"/>
          </p:nvPr>
        </p:nvSpPr>
        <p:spPr/>
        <p:txBody>
          <a:bodyPr/>
          <a:lstStyle>
            <a:lvl1pPr>
              <a:defRPr/>
            </a:lvl1pPr>
          </a:lstStyle>
          <a:p>
            <a:endParaRPr lang="en-US" altLang="zh-CN"/>
          </a:p>
          <a:p>
            <a:r>
              <a:rPr lang="en-US" altLang="zh-CN"/>
              <a:t>Prof. Q. Wang</a:t>
            </a:r>
            <a:endParaRPr lang="en-US" altLang="zh-C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灯片编号占位符 2"/>
          <p:cNvSpPr>
            <a:spLocks noGrp="1"/>
          </p:cNvSpPr>
          <p:nvPr>
            <p:ph type="sldNum" sz="quarter" idx="11"/>
          </p:nvPr>
        </p:nvSpPr>
        <p:spPr/>
        <p:txBody>
          <a:bodyPr/>
          <a:lstStyle>
            <a:lvl1pPr>
              <a:defRPr/>
            </a:lvl1pPr>
          </a:lstStyle>
          <a:p>
            <a:fld id="{D76C53F9-1FD1-4E3D-818B-3982E0F75D6D}" type="slidenum">
              <a:rPr lang="en-US" altLang="zh-CN"/>
            </a:fld>
            <a:endParaRPr lang="en-US" altLang="zh-CN"/>
          </a:p>
        </p:txBody>
      </p:sp>
      <p:sp>
        <p:nvSpPr>
          <p:cNvPr id="4" name="页脚占位符 3"/>
          <p:cNvSpPr>
            <a:spLocks noGrp="1"/>
          </p:cNvSpPr>
          <p:nvPr>
            <p:ph type="ftr" sz="quarter" idx="12"/>
          </p:nvPr>
        </p:nvSpPr>
        <p:spPr/>
        <p:txBody>
          <a:bodyPr/>
          <a:lstStyle>
            <a:lvl1pPr>
              <a:defRPr/>
            </a:lvl1pPr>
          </a:lstStyle>
          <a:p>
            <a:endParaRPr lang="en-US" altLang="zh-CN"/>
          </a:p>
          <a:p>
            <a:r>
              <a:rPr lang="en-US" altLang="zh-CN"/>
              <a:t>Prof. Q. Wang</a:t>
            </a:r>
            <a:endParaRPr lang="en-US" altLang="zh-C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AF1B4AAC-8BF7-44C0-82C1-45892CA1FD88}" type="slidenum">
              <a:rPr lang="en-US" altLang="zh-CN"/>
            </a:fld>
            <a:endParaRPr lang="en-US" altLang="zh-CN"/>
          </a:p>
        </p:txBody>
      </p:sp>
      <p:sp>
        <p:nvSpPr>
          <p:cNvPr id="7" name="页脚占位符 6"/>
          <p:cNvSpPr>
            <a:spLocks noGrp="1"/>
          </p:cNvSpPr>
          <p:nvPr>
            <p:ph type="ftr" sz="quarter" idx="12"/>
          </p:nvPr>
        </p:nvSpPr>
        <p:spPr/>
        <p:txBody>
          <a:bodyPr/>
          <a:lstStyle>
            <a:lvl1pPr>
              <a:defRPr/>
            </a:lvl1pPr>
          </a:lstStyle>
          <a:p>
            <a:endParaRPr lang="en-US" altLang="zh-CN"/>
          </a:p>
          <a:p>
            <a:r>
              <a:rPr lang="en-US" altLang="zh-CN"/>
              <a:t>Prof. Q. Wang</a:t>
            </a:r>
            <a:endParaRPr lang="en-US" altLang="zh-C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07FD0226-01C7-42D2-9B3D-1F106E369F0B}" type="slidenum">
              <a:rPr lang="en-US" altLang="zh-CN"/>
            </a:fld>
            <a:endParaRPr lang="en-US" altLang="zh-CN"/>
          </a:p>
        </p:txBody>
      </p:sp>
      <p:sp>
        <p:nvSpPr>
          <p:cNvPr id="7" name="页脚占位符 6"/>
          <p:cNvSpPr>
            <a:spLocks noGrp="1"/>
          </p:cNvSpPr>
          <p:nvPr>
            <p:ph type="ftr" sz="quarter" idx="12"/>
          </p:nvPr>
        </p:nvSpPr>
        <p:spPr/>
        <p:txBody>
          <a:bodyPr/>
          <a:lstStyle>
            <a:lvl1pPr>
              <a:defRPr/>
            </a:lvl1pPr>
          </a:lstStyle>
          <a:p>
            <a:endParaRPr lang="en-US" altLang="zh-CN"/>
          </a:p>
          <a:p>
            <a:r>
              <a:rPr lang="en-US" altLang="zh-CN"/>
              <a:t>Prof. Q. Wang</a:t>
            </a:r>
            <a:endParaRPr lang="en-US" altLang="zh-C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0834" name="Group 2"/>
          <p:cNvGrpSpPr/>
          <p:nvPr/>
        </p:nvGrpSpPr>
        <p:grpSpPr bwMode="auto">
          <a:xfrm>
            <a:off x="0" y="3902075"/>
            <a:ext cx="3400425" cy="2949575"/>
            <a:chOff x="0" y="2458"/>
            <a:chExt cx="2142" cy="1858"/>
          </a:xfrm>
        </p:grpSpPr>
        <p:sp>
          <p:nvSpPr>
            <p:cNvPr id="120835" name="Freeform 3"/>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0836" name="Freeform 4"/>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0837" name="Freeform 5"/>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0838" name="Freeform 6"/>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0839"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40"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41"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20842" name="Rectangle 10"/>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lstStyle/>
          <a:p>
            <a:pPr lvl="0"/>
            <a:r>
              <a:rPr lang="zh-CN" altLang="en-US" smtClean="0"/>
              <a:t>单击此处编辑母版标题样式</a:t>
            </a:r>
            <a:endParaRPr lang="zh-CN" altLang="en-US" smtClean="0"/>
          </a:p>
        </p:txBody>
      </p:sp>
      <p:sp>
        <p:nvSpPr>
          <p:cNvPr id="120843" name="Rectangle 11"/>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20844" name="Rectangle 12"/>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00">
                <a:effectLst>
                  <a:outerShdw blurRad="38100" dist="38100" dir="2700000" algn="tl">
                    <a:srgbClr val="010199"/>
                  </a:outerShdw>
                </a:effectLst>
              </a:defRPr>
            </a:lvl1pPr>
          </a:lstStyle>
          <a:p>
            <a:endParaRPr lang="en-US" altLang="zh-CN"/>
          </a:p>
        </p:txBody>
      </p:sp>
      <p:sp>
        <p:nvSpPr>
          <p:cNvPr id="120846" name="Rectangle 14"/>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00">
                <a:effectLst>
                  <a:outerShdw blurRad="38100" dist="38100" dir="2700000" algn="tl">
                    <a:srgbClr val="010199"/>
                  </a:outerShdw>
                </a:effectLst>
              </a:defRPr>
            </a:lvl1pPr>
          </a:lstStyle>
          <a:p>
            <a:fld id="{0E7F9FB3-8E38-4085-9197-16F55DD1DAAA}" type="slidenum">
              <a:rPr lang="en-US" altLang="zh-CN"/>
            </a:fld>
            <a:endParaRPr lang="en-US" altLang="zh-CN"/>
          </a:p>
        </p:txBody>
      </p:sp>
      <p:sp>
        <p:nvSpPr>
          <p:cNvPr id="120847" name="Rectangle 15"/>
          <p:cNvSpPr>
            <a:spLocks noGrp="1" noChangeArrowheads="1"/>
          </p:cNvSpPr>
          <p:nvPr>
            <p:ph type="ftr" sz="quarter" idx="3"/>
          </p:nvPr>
        </p:nvSpPr>
        <p:spPr bwMode="auto">
          <a:xfrm>
            <a:off x="3124200" y="64071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b" anchorCtr="0" compatLnSpc="1"/>
          <a:lstStyle>
            <a:lvl1pPr algn="ctr">
              <a:defRPr sz="1000">
                <a:effectLst>
                  <a:outerShdw blurRad="38100" dist="38100" dir="2700000" algn="tl">
                    <a:srgbClr val="010199"/>
                  </a:outerShdw>
                </a:effectLst>
              </a:defRPr>
            </a:lvl1pPr>
          </a:lstStyle>
          <a:p>
            <a:endParaRPr lang="en-US" altLang="zh-CN"/>
          </a:p>
          <a:p>
            <a:r>
              <a:rPr lang="en-US" altLang="zh-CN"/>
              <a:t>Prof. Q. Wang</a:t>
            </a:r>
            <a:endParaRPr lang="en-US" altLang="zh-CN"/>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ftr="0" dt="0"/>
  <p:txStyles>
    <p:title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9pPr>
    </p:titleStyle>
    <p:bodyStyle>
      <a:lvl1pPr marL="342900" indent="-342900" algn="l" rtl="0" fontAlgn="base">
        <a:spcBef>
          <a:spcPct val="20000"/>
        </a:spcBef>
        <a:spcAft>
          <a:spcPct val="0"/>
        </a:spcAft>
        <a:buClr>
          <a:schemeClr val="hlink"/>
        </a:buClr>
        <a:buSzPct val="75000"/>
        <a:buFont typeface="Wingdings" panose="05000000000000000000" pitchFamily="2" charset="2"/>
        <a:buChar char="l"/>
        <a:defRPr sz="32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anose="05000000000000000000" pitchFamily="2" charset="2"/>
        <a:buChar char="l"/>
        <a:defRPr sz="2800">
          <a:solidFill>
            <a:schemeClr val="tx1"/>
          </a:solidFill>
          <a:latin typeface="+mn-lt"/>
          <a:ea typeface="+mn-ea"/>
          <a:cs typeface="+mn-cs"/>
        </a:defRPr>
      </a:lvl2pPr>
      <a:lvl3pPr marL="1143000" indent="-228600" algn="l" rtl="0" fontAlgn="base">
        <a:spcBef>
          <a:spcPct val="20000"/>
        </a:spcBef>
        <a:spcAft>
          <a:spcPct val="0"/>
        </a:spcAft>
        <a:buClr>
          <a:schemeClr val="accent2"/>
        </a:buClr>
        <a:buSzPct val="75000"/>
        <a:buFont typeface="Wingdings" panose="05000000000000000000" pitchFamily="2" charset="2"/>
        <a:buChar char="l"/>
        <a:defRPr sz="2400">
          <a:solidFill>
            <a:schemeClr val="tx1"/>
          </a:solidFill>
          <a:latin typeface="+mn-lt"/>
          <a:ea typeface="+mn-ea"/>
          <a:cs typeface="+mn-cs"/>
        </a:defRPr>
      </a:lvl3pPr>
      <a:lvl4pPr marL="1600200" indent="-228600" algn="l" rtl="0" fontAlgn="base">
        <a:spcBef>
          <a:spcPct val="20000"/>
        </a:spcBef>
        <a:spcAft>
          <a:spcPct val="0"/>
        </a:spcAft>
        <a:buClr>
          <a:schemeClr val="folHlink"/>
        </a:buClr>
        <a:buSzPct val="75000"/>
        <a:buFont typeface="Wingdings" panose="05000000000000000000" pitchFamily="2" charset="2"/>
        <a:buChar char="l"/>
        <a:defRPr sz="2000">
          <a:solidFill>
            <a:schemeClr val="tx1"/>
          </a:solidFill>
          <a:latin typeface="+mn-lt"/>
          <a:ea typeface="+mn-ea"/>
          <a:cs typeface="+mn-cs"/>
        </a:defRPr>
      </a:lvl4pPr>
      <a:lvl5pPr marL="20574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5pPr>
      <a:lvl6pPr marL="25146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6pPr>
      <a:lvl7pPr marL="29718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7pPr>
      <a:lvl8pPr marL="34290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8pPr>
      <a:lvl9pPr marL="38862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7.png"/></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7.png"/></Relationships>
</file>

<file path=ppt/slides/_rels/slide10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8.png"/><Relationship Id="rId1" Type="http://schemas.openxmlformats.org/officeDocument/2006/relationships/image" Target="../media/image37.png"/></Relationships>
</file>

<file path=ppt/slides/_rels/slide10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9.png"/><Relationship Id="rId1" Type="http://schemas.openxmlformats.org/officeDocument/2006/relationships/image" Target="../media/image38.png"/></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9.png"/></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0.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7.png"/></Relationships>
</file>

<file path=ppt/slides/_rels/slide10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37.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41.png"/></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1.png"/></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2.png"/></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2.png"/></Relationships>
</file>

<file path=ppt/slides/_rels/slide1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4.png"/><Relationship Id="rId1" Type="http://schemas.openxmlformats.org/officeDocument/2006/relationships/image" Target="../media/image43.png"/></Relationships>
</file>

<file path=ppt/slides/_rels/slide116.xml.rels><?xml version="1.0" encoding="UTF-8" standalone="yes"?>
<Relationships xmlns="http://schemas.openxmlformats.org/package/2006/relationships"><Relationship Id="rId6" Type="http://schemas.openxmlformats.org/officeDocument/2006/relationships/vmlDrawing" Target="../drawings/vmlDrawing15.vml"/><Relationship Id="rId5" Type="http://schemas.openxmlformats.org/officeDocument/2006/relationships/slideLayout" Target="../slideLayouts/slideLayout2.xml"/><Relationship Id="rId4" Type="http://schemas.openxmlformats.org/officeDocument/2006/relationships/image" Target="../media/image46.png"/><Relationship Id="rId3" Type="http://schemas.openxmlformats.org/officeDocument/2006/relationships/oleObject" Target="../embeddings/oleObject18.bin"/><Relationship Id="rId2" Type="http://schemas.openxmlformats.org/officeDocument/2006/relationships/image" Target="../media/image45.png"/><Relationship Id="rId1" Type="http://schemas.openxmlformats.org/officeDocument/2006/relationships/oleObject" Target="../embeddings/oleObject17.bin"/></Relationships>
</file>

<file path=ppt/slides/_rels/slide117.xml.rels><?xml version="1.0" encoding="UTF-8" standalone="yes"?>
<Relationships xmlns="http://schemas.openxmlformats.org/package/2006/relationships"><Relationship Id="rId6" Type="http://schemas.openxmlformats.org/officeDocument/2006/relationships/vmlDrawing" Target="../drawings/vmlDrawing16.vml"/><Relationship Id="rId5" Type="http://schemas.openxmlformats.org/officeDocument/2006/relationships/slideLayout" Target="../slideLayouts/slideLayout2.xml"/><Relationship Id="rId4" Type="http://schemas.openxmlformats.org/officeDocument/2006/relationships/image" Target="../media/image48.png"/><Relationship Id="rId3" Type="http://schemas.openxmlformats.org/officeDocument/2006/relationships/oleObject" Target="../embeddings/oleObject20.bin"/><Relationship Id="rId2" Type="http://schemas.openxmlformats.org/officeDocument/2006/relationships/image" Target="../media/image47.png"/><Relationship Id="rId1" Type="http://schemas.openxmlformats.org/officeDocument/2006/relationships/oleObject" Target="../embeddings/oleObject19.bin"/></Relationships>
</file>

<file path=ppt/slides/_rels/slide118.xml.rels><?xml version="1.0" encoding="UTF-8" standalone="yes"?>
<Relationships xmlns="http://schemas.openxmlformats.org/package/2006/relationships"><Relationship Id="rId6" Type="http://schemas.openxmlformats.org/officeDocument/2006/relationships/vmlDrawing" Target="../drawings/vmlDrawing17.vml"/><Relationship Id="rId5" Type="http://schemas.openxmlformats.org/officeDocument/2006/relationships/slideLayout" Target="../slideLayouts/slideLayout2.xml"/><Relationship Id="rId4" Type="http://schemas.openxmlformats.org/officeDocument/2006/relationships/image" Target="../media/image50.png"/><Relationship Id="rId3" Type="http://schemas.openxmlformats.org/officeDocument/2006/relationships/oleObject" Target="../embeddings/oleObject22.bin"/><Relationship Id="rId2" Type="http://schemas.openxmlformats.org/officeDocument/2006/relationships/image" Target="../media/image49.png"/><Relationship Id="rId1" Type="http://schemas.openxmlformats.org/officeDocument/2006/relationships/oleObject" Target="../embeddings/oleObject21.bin"/></Relationships>
</file>

<file path=ppt/slides/_rels/slide119.xml.rels><?xml version="1.0" encoding="UTF-8" standalone="yes"?>
<Relationships xmlns="http://schemas.openxmlformats.org/package/2006/relationships"><Relationship Id="rId6" Type="http://schemas.openxmlformats.org/officeDocument/2006/relationships/vmlDrawing" Target="../drawings/vmlDrawing18.vml"/><Relationship Id="rId5" Type="http://schemas.openxmlformats.org/officeDocument/2006/relationships/slideLayout" Target="../slideLayouts/slideLayout2.xml"/><Relationship Id="rId4" Type="http://schemas.openxmlformats.org/officeDocument/2006/relationships/image" Target="../media/image52.png"/><Relationship Id="rId3" Type="http://schemas.openxmlformats.org/officeDocument/2006/relationships/oleObject" Target="../embeddings/oleObject24.bin"/><Relationship Id="rId2" Type="http://schemas.openxmlformats.org/officeDocument/2006/relationships/image" Target="../media/image51.png"/><Relationship Id="rId1" Type="http://schemas.openxmlformats.org/officeDocument/2006/relationships/oleObject" Target="../embeddings/oleObject23.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6" Type="http://schemas.openxmlformats.org/officeDocument/2006/relationships/vmlDrawing" Target="../drawings/vmlDrawing19.vml"/><Relationship Id="rId5" Type="http://schemas.openxmlformats.org/officeDocument/2006/relationships/slideLayout" Target="../slideLayouts/slideLayout2.xml"/><Relationship Id="rId4" Type="http://schemas.openxmlformats.org/officeDocument/2006/relationships/image" Target="../media/image54.png"/><Relationship Id="rId3" Type="http://schemas.openxmlformats.org/officeDocument/2006/relationships/oleObject" Target="../embeddings/oleObject26.bin"/><Relationship Id="rId2" Type="http://schemas.openxmlformats.org/officeDocument/2006/relationships/image" Target="../media/image53.png"/><Relationship Id="rId1" Type="http://schemas.openxmlformats.org/officeDocument/2006/relationships/oleObject" Target="../embeddings/oleObject25.bin"/></Relationships>
</file>

<file path=ppt/slides/_rels/slide121.xml.rels><?xml version="1.0" encoding="UTF-8" standalone="yes"?>
<Relationships xmlns="http://schemas.openxmlformats.org/package/2006/relationships"><Relationship Id="rId6" Type="http://schemas.openxmlformats.org/officeDocument/2006/relationships/vmlDrawing" Target="../drawings/vmlDrawing20.vml"/><Relationship Id="rId5" Type="http://schemas.openxmlformats.org/officeDocument/2006/relationships/slideLayout" Target="../slideLayouts/slideLayout2.xml"/><Relationship Id="rId4" Type="http://schemas.openxmlformats.org/officeDocument/2006/relationships/image" Target="../media/image56.png"/><Relationship Id="rId3" Type="http://schemas.openxmlformats.org/officeDocument/2006/relationships/oleObject" Target="../embeddings/oleObject28.bin"/><Relationship Id="rId2" Type="http://schemas.openxmlformats.org/officeDocument/2006/relationships/image" Target="../media/image55.png"/><Relationship Id="rId1" Type="http://schemas.openxmlformats.org/officeDocument/2006/relationships/oleObject" Target="../embeddings/oleObject27.bin"/></Relationships>
</file>

<file path=ppt/slides/_rels/slide122.xml.rels><?xml version="1.0" encoding="UTF-8" standalone="yes"?>
<Relationships xmlns="http://schemas.openxmlformats.org/package/2006/relationships"><Relationship Id="rId6" Type="http://schemas.openxmlformats.org/officeDocument/2006/relationships/vmlDrawing" Target="../drawings/vmlDrawing21.vml"/><Relationship Id="rId5" Type="http://schemas.openxmlformats.org/officeDocument/2006/relationships/slideLayout" Target="../slideLayouts/slideLayout2.xml"/><Relationship Id="rId4" Type="http://schemas.openxmlformats.org/officeDocument/2006/relationships/image" Target="../media/image58.png"/><Relationship Id="rId3" Type="http://schemas.openxmlformats.org/officeDocument/2006/relationships/oleObject" Target="../embeddings/oleObject30.bin"/><Relationship Id="rId2" Type="http://schemas.openxmlformats.org/officeDocument/2006/relationships/image" Target="../media/image57.png"/><Relationship Id="rId1" Type="http://schemas.openxmlformats.org/officeDocument/2006/relationships/oleObject" Target="../embeddings/oleObject29.bin"/></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9.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1.jpeg"/><Relationship Id="rId1" Type="http://schemas.openxmlformats.org/officeDocument/2006/relationships/image" Target="../media/image60.jpe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jpeg"/></Relationships>
</file>

<file path=ppt/slides/_rels/slide146.xml.rels><?xml version="1.0" encoding="UTF-8" standalone="yes"?>
<Relationships xmlns="http://schemas.openxmlformats.org/package/2006/relationships"><Relationship Id="rId8" Type="http://schemas.openxmlformats.org/officeDocument/2006/relationships/vmlDrawing" Target="../drawings/vmlDrawing22.vml"/><Relationship Id="rId7"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wmf"/><Relationship Id="rId3" Type="http://schemas.openxmlformats.org/officeDocument/2006/relationships/oleObject" Target="../embeddings/oleObject32.bin"/><Relationship Id="rId2" Type="http://schemas.openxmlformats.org/officeDocument/2006/relationships/image" Target="../media/image62.wmf"/><Relationship Id="rId1" Type="http://schemas.openxmlformats.org/officeDocument/2006/relationships/oleObject" Target="../embeddings/oleObject31.bin"/></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jpeg"/></Relationships>
</file>

<file path=ppt/slides/_rels/slide149.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vmlDrawing" Target="../drawings/vmlDrawing23.vml"/><Relationship Id="rId5" Type="http://schemas.openxmlformats.org/officeDocument/2006/relationships/slideLayout" Target="../slideLayouts/slideLayout2.xml"/><Relationship Id="rId4" Type="http://schemas.openxmlformats.org/officeDocument/2006/relationships/image" Target="../media/image67.wmf"/><Relationship Id="rId3" Type="http://schemas.openxmlformats.org/officeDocument/2006/relationships/oleObject" Target="../embeddings/oleObject34.bin"/><Relationship Id="rId2" Type="http://schemas.openxmlformats.org/officeDocument/2006/relationships/image" Target="../media/image66.wmf"/><Relationship Id="rId1" Type="http://schemas.openxmlformats.org/officeDocument/2006/relationships/oleObject" Target="../embeddings/oleObject33.bin"/></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4.wmf"/><Relationship Id="rId1" Type="http://schemas.openxmlformats.org/officeDocument/2006/relationships/oleObject" Target="../embeddings/oleObject2.bin"/></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6" Type="http://schemas.openxmlformats.org/officeDocument/2006/relationships/vmlDrawing" Target="../drawings/vmlDrawing24.vml"/><Relationship Id="rId5" Type="http://schemas.openxmlformats.org/officeDocument/2006/relationships/slideLayout" Target="../slideLayouts/slideLayout2.xml"/><Relationship Id="rId4" Type="http://schemas.openxmlformats.org/officeDocument/2006/relationships/image" Target="../media/image69.wmf"/><Relationship Id="rId3" Type="http://schemas.openxmlformats.org/officeDocument/2006/relationships/oleObject" Target="../embeddings/oleObject36.bin"/><Relationship Id="rId2" Type="http://schemas.openxmlformats.org/officeDocument/2006/relationships/image" Target="../media/image68.wmf"/><Relationship Id="rId1" Type="http://schemas.openxmlformats.org/officeDocument/2006/relationships/oleObject" Target="../embeddings/oleObject35.bin"/></Relationships>
</file>

<file path=ppt/slides/_rels/slide1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0.wmf"/></Relationships>
</file>

<file path=ppt/slides/_rels/slide153.xml.rels><?xml version="1.0" encoding="UTF-8" standalone="yes"?>
<Relationships xmlns="http://schemas.openxmlformats.org/package/2006/relationships"><Relationship Id="rId7" Type="http://schemas.openxmlformats.org/officeDocument/2006/relationships/vmlDrawing" Target="../drawings/vmlDrawing25.vml"/><Relationship Id="rId6" Type="http://schemas.openxmlformats.org/officeDocument/2006/relationships/slideLayout" Target="../slideLayouts/slideLayout2.xml"/><Relationship Id="rId5" Type="http://schemas.openxmlformats.org/officeDocument/2006/relationships/image" Target="../media/image72.wmf"/><Relationship Id="rId4" Type="http://schemas.openxmlformats.org/officeDocument/2006/relationships/oleObject" Target="../embeddings/oleObject38.bin"/><Relationship Id="rId3" Type="http://schemas.openxmlformats.org/officeDocument/2006/relationships/image" Target="../media/image71.wmf"/><Relationship Id="rId2" Type="http://schemas.openxmlformats.org/officeDocument/2006/relationships/oleObject" Target="../embeddings/oleObject37.bin"/><Relationship Id="rId1" Type="http://schemas.openxmlformats.org/officeDocument/2006/relationships/image" Target="../media/image70.wmf"/></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76.wmf"/><Relationship Id="rId7" Type="http://schemas.openxmlformats.org/officeDocument/2006/relationships/oleObject" Target="../embeddings/oleObject42.bin"/><Relationship Id="rId6" Type="http://schemas.openxmlformats.org/officeDocument/2006/relationships/image" Target="../media/image75.wmf"/><Relationship Id="rId5" Type="http://schemas.openxmlformats.org/officeDocument/2006/relationships/oleObject" Target="../embeddings/oleObject41.bin"/><Relationship Id="rId4" Type="http://schemas.openxmlformats.org/officeDocument/2006/relationships/image" Target="../media/image74.wmf"/><Relationship Id="rId3" Type="http://schemas.openxmlformats.org/officeDocument/2006/relationships/oleObject" Target="../embeddings/oleObject40.bin"/><Relationship Id="rId2" Type="http://schemas.openxmlformats.org/officeDocument/2006/relationships/image" Target="../media/image73.wmf"/><Relationship Id="rId10" Type="http://schemas.openxmlformats.org/officeDocument/2006/relationships/vmlDrawing" Target="../drawings/vmlDrawing26.vml"/><Relationship Id="rId1" Type="http://schemas.openxmlformats.org/officeDocument/2006/relationships/oleObject" Target="../embeddings/oleObject39.bin"/></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3.bin"/></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blog.csdn.net/a130098300/article/details/7484049" TargetMode="External"/></Relationships>
</file>

<file path=ppt/slides/_rels/slide1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7.png"/></Relationships>
</file>

<file path=ppt/slides/_rels/slide165.xml.rels><?xml version="1.0" encoding="UTF-8" standalone="yes"?>
<Relationships xmlns="http://schemas.openxmlformats.org/package/2006/relationships"><Relationship Id="rId4" Type="http://schemas.openxmlformats.org/officeDocument/2006/relationships/vmlDrawing" Target="../drawings/vmlDrawing27.vml"/><Relationship Id="rId3" Type="http://schemas.openxmlformats.org/officeDocument/2006/relationships/slideLayout" Target="../slideLayouts/slideLayout2.xml"/><Relationship Id="rId2" Type="http://schemas.openxmlformats.org/officeDocument/2006/relationships/image" Target="../media/image78.png"/><Relationship Id="rId1" Type="http://schemas.openxmlformats.org/officeDocument/2006/relationships/oleObject" Target="../embeddings/oleObject43.bin"/></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6.wmf"/><Relationship Id="rId1" Type="http://schemas.openxmlformats.org/officeDocument/2006/relationships/oleObject" Target="../embeddings/oleObject4.bin"/></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6" Type="http://schemas.openxmlformats.org/officeDocument/2006/relationships/vmlDrawing" Target="../drawings/vmlDrawing28.vml"/><Relationship Id="rId5" Type="http://schemas.openxmlformats.org/officeDocument/2006/relationships/slideLayout" Target="../slideLayouts/slideLayout2.xml"/><Relationship Id="rId4" Type="http://schemas.openxmlformats.org/officeDocument/2006/relationships/image" Target="../media/image80.wmf"/><Relationship Id="rId3" Type="http://schemas.openxmlformats.org/officeDocument/2006/relationships/oleObject" Target="../embeddings/oleObject45.bin"/><Relationship Id="rId2" Type="http://schemas.openxmlformats.org/officeDocument/2006/relationships/image" Target="../media/image79.wmf"/><Relationship Id="rId1" Type="http://schemas.openxmlformats.org/officeDocument/2006/relationships/oleObject" Target="../embeddings/oleObject44.bin"/></Relationships>
</file>

<file path=ppt/slides/_rels/slide17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1.jpeg"/></Relationships>
</file>

<file path=ppt/slides/_rels/slide174.xml.rels><?xml version="1.0" encoding="UTF-8" standalone="yes"?>
<Relationships xmlns="http://schemas.openxmlformats.org/package/2006/relationships"><Relationship Id="rId6" Type="http://schemas.openxmlformats.org/officeDocument/2006/relationships/vmlDrawing" Target="../drawings/vmlDrawing29.vml"/><Relationship Id="rId5" Type="http://schemas.openxmlformats.org/officeDocument/2006/relationships/slideLayout" Target="../slideLayouts/slideLayout7.xml"/><Relationship Id="rId4" Type="http://schemas.openxmlformats.org/officeDocument/2006/relationships/image" Target="../media/image83.wmf"/><Relationship Id="rId3" Type="http://schemas.openxmlformats.org/officeDocument/2006/relationships/oleObject" Target="../embeddings/oleObject47.bin"/><Relationship Id="rId2" Type="http://schemas.openxmlformats.org/officeDocument/2006/relationships/image" Target="../media/image82.wmf"/><Relationship Id="rId1" Type="http://schemas.openxmlformats.org/officeDocument/2006/relationships/oleObject" Target="../embeddings/oleObject46.bin"/></Relationships>
</file>

<file path=ppt/slides/_rels/slide175.xml.rels><?xml version="1.0" encoding="UTF-8" standalone="yes"?>
<Relationships xmlns="http://schemas.openxmlformats.org/package/2006/relationships"><Relationship Id="rId6" Type="http://schemas.openxmlformats.org/officeDocument/2006/relationships/vmlDrawing" Target="../drawings/vmlDrawing30.vml"/><Relationship Id="rId5" Type="http://schemas.openxmlformats.org/officeDocument/2006/relationships/slideLayout" Target="../slideLayouts/slideLayout7.xml"/><Relationship Id="rId4" Type="http://schemas.openxmlformats.org/officeDocument/2006/relationships/image" Target="../media/image85.wmf"/><Relationship Id="rId3" Type="http://schemas.openxmlformats.org/officeDocument/2006/relationships/oleObject" Target="../embeddings/oleObject49.bin"/><Relationship Id="rId2" Type="http://schemas.openxmlformats.org/officeDocument/2006/relationships/image" Target="../media/image84.wmf"/><Relationship Id="rId1" Type="http://schemas.openxmlformats.org/officeDocument/2006/relationships/oleObject" Target="../embeddings/oleObject48.bin"/></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4" Type="http://schemas.openxmlformats.org/officeDocument/2006/relationships/vmlDrawing" Target="../drawings/vmlDrawing31.vml"/><Relationship Id="rId3" Type="http://schemas.openxmlformats.org/officeDocument/2006/relationships/slideLayout" Target="../slideLayouts/slideLayout7.xml"/><Relationship Id="rId2" Type="http://schemas.openxmlformats.org/officeDocument/2006/relationships/image" Target="../media/image86.wmf"/><Relationship Id="rId1" Type="http://schemas.openxmlformats.org/officeDocument/2006/relationships/oleObject" Target="../embeddings/oleObject50.bin"/></Relationships>
</file>

<file path=ppt/slides/_rels/slide179.xml.rels><?xml version="1.0" encoding="UTF-8" standalone="yes"?>
<Relationships xmlns="http://schemas.openxmlformats.org/package/2006/relationships"><Relationship Id="rId4" Type="http://schemas.openxmlformats.org/officeDocument/2006/relationships/vmlDrawing" Target="../drawings/vmlDrawing32.vml"/><Relationship Id="rId3" Type="http://schemas.openxmlformats.org/officeDocument/2006/relationships/slideLayout" Target="../slideLayouts/slideLayout2.xml"/><Relationship Id="rId2" Type="http://schemas.openxmlformats.org/officeDocument/2006/relationships/image" Target="../media/image86.wmf"/><Relationship Id="rId1" Type="http://schemas.openxmlformats.org/officeDocument/2006/relationships/oleObject" Target="../embeddings/oleObject51.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8" Type="http://schemas.openxmlformats.org/officeDocument/2006/relationships/vmlDrawing" Target="../drawings/vmlDrawing33.vml"/><Relationship Id="rId7" Type="http://schemas.openxmlformats.org/officeDocument/2006/relationships/slideLayout" Target="../slideLayouts/slideLayout7.xml"/><Relationship Id="rId6" Type="http://schemas.openxmlformats.org/officeDocument/2006/relationships/image" Target="../media/image89.wmf"/><Relationship Id="rId5" Type="http://schemas.openxmlformats.org/officeDocument/2006/relationships/oleObject" Target="../embeddings/oleObject54.bin"/><Relationship Id="rId4" Type="http://schemas.openxmlformats.org/officeDocument/2006/relationships/image" Target="../media/image88.wmf"/><Relationship Id="rId3" Type="http://schemas.openxmlformats.org/officeDocument/2006/relationships/oleObject" Target="../embeddings/oleObject53.bin"/><Relationship Id="rId2" Type="http://schemas.openxmlformats.org/officeDocument/2006/relationships/image" Target="../media/image87.wmf"/><Relationship Id="rId1" Type="http://schemas.openxmlformats.org/officeDocument/2006/relationships/oleObject" Target="../embeddings/oleObject52.bin"/></Relationships>
</file>

<file path=ppt/slides/_rels/slide182.xml.rels><?xml version="1.0" encoding="UTF-8" standalone="yes"?>
<Relationships xmlns="http://schemas.openxmlformats.org/package/2006/relationships"><Relationship Id="rId6" Type="http://schemas.openxmlformats.org/officeDocument/2006/relationships/vmlDrawing" Target="../drawings/vmlDrawing34.vml"/><Relationship Id="rId5" Type="http://schemas.openxmlformats.org/officeDocument/2006/relationships/slideLayout" Target="../slideLayouts/slideLayout7.xml"/><Relationship Id="rId4" Type="http://schemas.openxmlformats.org/officeDocument/2006/relationships/image" Target="../media/image91.wmf"/><Relationship Id="rId3" Type="http://schemas.openxmlformats.org/officeDocument/2006/relationships/oleObject" Target="../embeddings/oleObject56.bin"/><Relationship Id="rId2" Type="http://schemas.openxmlformats.org/officeDocument/2006/relationships/image" Target="../media/image90.wmf"/><Relationship Id="rId1" Type="http://schemas.openxmlformats.org/officeDocument/2006/relationships/oleObject" Target="../embeddings/oleObject55.bin"/></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wmf"/><Relationship Id="rId1" Type="http://schemas.openxmlformats.org/officeDocument/2006/relationships/image" Target="../media/image14.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7.wmf"/><Relationship Id="rId1" Type="http://schemas.openxmlformats.org/officeDocument/2006/relationships/oleObject" Target="../embeddings/oleObject6.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slide" Target="slide58.xml"/><Relationship Id="rId3" Type="http://schemas.openxmlformats.org/officeDocument/2006/relationships/slide" Target="slide55.xml"/><Relationship Id="rId2" Type="http://schemas.openxmlformats.org/officeDocument/2006/relationships/slide" Target="slide54.xml"/><Relationship Id="rId1" Type="http://schemas.openxmlformats.org/officeDocument/2006/relationships/slide" Target="slide5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19.wmf"/><Relationship Id="rId1"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7.xml"/><Relationship Id="rId2" Type="http://schemas.openxmlformats.org/officeDocument/2006/relationships/image" Target="../media/image20.wmf"/><Relationship Id="rId1" Type="http://schemas.openxmlformats.org/officeDocument/2006/relationships/oleObject" Target="../embeddings/oleObject8.bin"/></Relationships>
</file>

<file path=ppt/slides/_rels/slide61.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7.xml"/><Relationship Id="rId2" Type="http://schemas.openxmlformats.org/officeDocument/2006/relationships/image" Target="../media/image21.wmf"/><Relationship Id="rId1" Type="http://schemas.openxmlformats.org/officeDocument/2006/relationships/oleObject" Target="../embeddings/oleObject9.bin"/></Relationships>
</file>

<file path=ppt/slides/_rels/slide62.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7.xml"/><Relationship Id="rId2" Type="http://schemas.openxmlformats.org/officeDocument/2006/relationships/image" Target="../media/image22.wmf"/><Relationship Id="rId1" Type="http://schemas.openxmlformats.org/officeDocument/2006/relationships/oleObject" Target="../embeddings/oleObject10.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8" Type="http://schemas.openxmlformats.org/officeDocument/2006/relationships/vmlDrawing" Target="../drawings/vmlDrawing11.vml"/><Relationship Id="rId7" Type="http://schemas.openxmlformats.org/officeDocument/2006/relationships/slideLayout" Target="../slideLayouts/slideLayout12.xml"/><Relationship Id="rId6" Type="http://schemas.openxmlformats.org/officeDocument/2006/relationships/image" Target="../media/image28.wmf"/><Relationship Id="rId5" Type="http://schemas.openxmlformats.org/officeDocument/2006/relationships/oleObject" Target="../embeddings/oleObject13.bin"/><Relationship Id="rId4" Type="http://schemas.openxmlformats.org/officeDocument/2006/relationships/image" Target="../media/image27.wmf"/><Relationship Id="rId3" Type="http://schemas.openxmlformats.org/officeDocument/2006/relationships/oleObject" Target="../embeddings/oleObject12.bin"/><Relationship Id="rId2" Type="http://schemas.openxmlformats.org/officeDocument/2006/relationships/image" Target="../media/image26.wmf"/><Relationship Id="rId1" Type="http://schemas.openxmlformats.org/officeDocument/2006/relationships/oleObject" Target="../embeddings/oleObject11.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7.xml"/><Relationship Id="rId2" Type="http://schemas.openxmlformats.org/officeDocument/2006/relationships/image" Target="../media/image7.wmf"/><Relationship Id="rId1" Type="http://schemas.openxmlformats.org/officeDocument/2006/relationships/oleObject" Target="../embeddings/oleObject14.bin"/></Relationships>
</file>

<file path=ppt/slides/_rels/slide91.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7.xml"/><Relationship Id="rId2" Type="http://schemas.openxmlformats.org/officeDocument/2006/relationships/image" Target="../media/image7.wmf"/><Relationship Id="rId1" Type="http://schemas.openxmlformats.org/officeDocument/2006/relationships/oleObject" Target="../embeddings/oleObject15.bin"/></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14.vml"/><Relationship Id="rId3" Type="http://schemas.openxmlformats.org/officeDocument/2006/relationships/slideLayout" Target="../slideLayouts/slideLayout7.xml"/><Relationship Id="rId2" Type="http://schemas.openxmlformats.org/officeDocument/2006/relationships/image" Target="../media/image29.wmf"/><Relationship Id="rId1" Type="http://schemas.openxmlformats.org/officeDocument/2006/relationships/oleObject" Target="../embeddings/oleObject16.bin"/></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9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zh-CN" dirty="0" smtClean="0">
                <a:solidFill>
                  <a:schemeClr val="tx1"/>
                </a:solidFill>
                <a:ea typeface="黑体" panose="02010609060101010101" pitchFamily="2" charset="-122"/>
              </a:rPr>
              <a:t>Chapter 08 </a:t>
            </a:r>
            <a:r>
              <a:rPr lang="en-US" altLang="zh-CN" dirty="0">
                <a:solidFill>
                  <a:schemeClr val="tx1"/>
                </a:solidFill>
                <a:ea typeface="黑体" panose="02010609060101010101" pitchFamily="2" charset="-122"/>
              </a:rPr>
              <a:t>Searching</a:t>
            </a:r>
            <a:br>
              <a:rPr lang="en-US" altLang="zh-CN" dirty="0">
                <a:solidFill>
                  <a:schemeClr val="tx1"/>
                </a:solidFill>
                <a:ea typeface="黑体" panose="02010609060101010101" pitchFamily="2" charset="-122"/>
              </a:rPr>
            </a:br>
            <a:r>
              <a:rPr kumimoji="1" lang="zh-CN" altLang="en-US" sz="3200" dirty="0">
                <a:solidFill>
                  <a:schemeClr val="tx1"/>
                </a:solidFill>
                <a:ea typeface="黑体" panose="02010609060101010101" pitchFamily="2" charset="-122"/>
              </a:rPr>
              <a:t>第八章  查找</a:t>
            </a:r>
            <a:endParaRPr kumimoji="1" lang="zh-CN" altLang="en-US" sz="3200" dirty="0">
              <a:solidFill>
                <a:schemeClr val="tx1"/>
              </a:solidFill>
              <a:ea typeface="黑体" panose="0201060906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76238" y="549275"/>
            <a:ext cx="8391525"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有时，表中各个记录的</a:t>
            </a:r>
            <a:r>
              <a:rPr kumimoji="1" lang="zh-CN" altLang="en-US" sz="240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查找概率</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并不相等，为了提高查找效率，可以对所有记录按查找概率进行排序，使概率大的记录先被访问。</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        但是，实际上往往无法事先得知各个记录的查找概率，这时的解决办法就是为每个记录附设一个</a:t>
            </a:r>
            <a:r>
              <a:rPr kumimoji="1" lang="zh-CN" altLang="en-US" sz="2400" b="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访问频度域</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，并使查找表的所有记录总是保持按访问的频度有序。</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a:p>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        顺序查找的优缺点：</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400" b="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优点</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：简单且适用面广，对表的结构没有要求，无论记录是否按关键字有序都可应用。</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400" b="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缺点</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：效率低。</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a:p>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442" name="Picture 2" descr="btree_insert11"/>
          <p:cNvPicPr>
            <a:picLocks noChangeAspect="1" noChangeArrowheads="1"/>
          </p:cNvPicPr>
          <p:nvPr/>
        </p:nvPicPr>
        <p:blipFill>
          <a:blip r:embed="rId1">
            <a:extLst>
              <a:ext uri="{28A0092B-C50C-407E-A947-70E740481C1C}">
                <a14:useLocalDpi xmlns:a14="http://schemas.microsoft.com/office/drawing/2010/main" val="0"/>
              </a:ext>
            </a:extLst>
          </a:blip>
          <a:srcRect r="8153" b="63988"/>
          <a:stretch>
            <a:fillRect/>
          </a:stretch>
        </p:blipFill>
        <p:spPr bwMode="auto">
          <a:xfrm>
            <a:off x="369888" y="1555750"/>
            <a:ext cx="8405812" cy="3529013"/>
          </a:xfrm>
          <a:prstGeom prst="rect">
            <a:avLst/>
          </a:prstGeom>
          <a:solidFill>
            <a:schemeClr val="tx1"/>
          </a:solidFill>
          <a:effectLst>
            <a:outerShdw dist="107763" dir="2700000" algn="ctr" rotWithShape="0">
              <a:srgbClr val="808080">
                <a:alpha val="50000"/>
              </a:srgbClr>
            </a:outerShdw>
          </a:effectLst>
        </p:spPr>
      </p:pic>
      <p:sp>
        <p:nvSpPr>
          <p:cNvPr id="189444" name="Text Box 4"/>
          <p:cNvSpPr txBox="1">
            <a:spLocks noChangeArrowheads="1"/>
          </p:cNvSpPr>
          <p:nvPr/>
        </p:nvSpPr>
        <p:spPr bwMode="auto">
          <a:xfrm>
            <a:off x="187960" y="822325"/>
            <a:ext cx="764349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a:solidFill>
                  <a:srgbClr val="FFFF00"/>
                </a:solidFill>
                <a:ea typeface="幼圆" panose="02010509060101010101" pitchFamily="49" charset="-122"/>
              </a:rPr>
              <a:t>插入</a:t>
            </a:r>
            <a:r>
              <a:rPr lang="en-US" altLang="zh-CN" sz="2800" b="1">
                <a:solidFill>
                  <a:srgbClr val="FFFF00"/>
                </a:solidFill>
                <a:ea typeface="幼圆" panose="02010509060101010101" pitchFamily="49" charset="-122"/>
              </a:rPr>
              <a:t>30</a:t>
            </a:r>
            <a:r>
              <a:rPr lang="zh-CN" altLang="en-US" sz="2800" b="1">
                <a:solidFill>
                  <a:srgbClr val="FFFF00"/>
                </a:solidFill>
                <a:ea typeface="幼圆" panose="02010509060101010101" pitchFamily="49" charset="-122"/>
              </a:rPr>
              <a:t>，</a:t>
            </a:r>
            <a:r>
              <a:rPr lang="en-US" altLang="zh-CN" sz="2800" b="1">
                <a:solidFill>
                  <a:srgbClr val="FFFF00"/>
                </a:solidFill>
                <a:ea typeface="幼圆" panose="02010509060101010101" pitchFamily="49" charset="-122"/>
              </a:rPr>
              <a:t>26</a:t>
            </a:r>
            <a:r>
              <a:rPr lang="zh-CN" altLang="en-US" sz="2800" b="1">
                <a:solidFill>
                  <a:srgbClr val="FFFF00"/>
                </a:solidFill>
                <a:ea typeface="幼圆" panose="02010509060101010101" pitchFamily="49" charset="-122"/>
              </a:rPr>
              <a:t>，</a:t>
            </a:r>
            <a:r>
              <a:rPr lang="en-US" altLang="zh-CN" sz="2800" b="1">
                <a:solidFill>
                  <a:srgbClr val="FFFF00"/>
                </a:solidFill>
                <a:ea typeface="幼圆" panose="02010509060101010101" pitchFamily="49" charset="-122"/>
              </a:rPr>
              <a:t>85</a:t>
            </a:r>
            <a:r>
              <a:rPr lang="zh-CN" altLang="en-US" sz="2800" b="1">
                <a:solidFill>
                  <a:srgbClr val="FFFF00"/>
                </a:solidFill>
                <a:ea typeface="幼圆" panose="02010509060101010101" pitchFamily="49" charset="-122"/>
              </a:rPr>
              <a:t>，</a:t>
            </a:r>
            <a:r>
              <a:rPr lang="en-US" altLang="zh-CN" sz="2800" b="1">
                <a:solidFill>
                  <a:srgbClr val="FFFF00"/>
                </a:solidFill>
                <a:ea typeface="幼圆" panose="02010509060101010101" pitchFamily="49" charset="-122"/>
              </a:rPr>
              <a:t>7</a:t>
            </a:r>
            <a:endParaRPr lang="en-US" altLang="zh-CN" sz="2800" b="1">
              <a:solidFill>
                <a:srgbClr val="FFFF00"/>
              </a:solidFill>
              <a:ea typeface="幼圆" panose="02010509060101010101" pitchFamily="49" charset="-122"/>
            </a:endParaRPr>
          </a:p>
        </p:txBody>
      </p:sp>
      <p:sp>
        <p:nvSpPr>
          <p:cNvPr id="208912" name="Rectangle 16"/>
          <p:cNvSpPr>
            <a:spLocks noChangeArrowheads="1"/>
          </p:cNvSpPr>
          <p:nvPr/>
        </p:nvSpPr>
        <p:spPr bwMode="auto">
          <a:xfrm>
            <a:off x="152400" y="152400"/>
            <a:ext cx="8643938"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r>
              <a:rPr kumimoji="1" lang="en-US" altLang="zh-CN" sz="3200">
                <a:solidFill>
                  <a:srgbClr val="FFFF00"/>
                </a:solidFill>
                <a:ea typeface="仿宋_GB2312" pitchFamily="49" charset="-122"/>
              </a:rPr>
              <a:t>Example 3: Insertion of a B-Tree (m=3)</a:t>
            </a:r>
            <a:endParaRPr kumimoji="1" lang="en-US" altLang="zh-CN" sz="3200">
              <a:solidFill>
                <a:srgbClr val="FFFF00"/>
              </a:solidFill>
              <a:ea typeface="楷体_GB2312" pitchFamily="49" charset="-122"/>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1362" name="Picture 2" descr="btree_insert11"/>
          <p:cNvPicPr>
            <a:picLocks noChangeAspect="1" noChangeArrowheads="1"/>
          </p:cNvPicPr>
          <p:nvPr/>
        </p:nvPicPr>
        <p:blipFill>
          <a:blip r:embed="rId1">
            <a:extLst>
              <a:ext uri="{28A0092B-C50C-407E-A947-70E740481C1C}">
                <a14:useLocalDpi xmlns:a14="http://schemas.microsoft.com/office/drawing/2010/main" val="0"/>
              </a:ext>
            </a:extLst>
          </a:blip>
          <a:srcRect t="2203" r="8153" b="31718"/>
          <a:stretch>
            <a:fillRect/>
          </a:stretch>
        </p:blipFill>
        <p:spPr bwMode="auto">
          <a:xfrm>
            <a:off x="369888" y="115888"/>
            <a:ext cx="8405812" cy="6475412"/>
          </a:xfrm>
          <a:prstGeom prst="rect">
            <a:avLst/>
          </a:prstGeom>
          <a:solidFill>
            <a:schemeClr val="tx1"/>
          </a:solidFill>
          <a:effectLst>
            <a:outerShdw dist="107763" dir="2700000" algn="ctr" rotWithShape="0">
              <a:srgbClr val="808080">
                <a:alpha val="50000"/>
              </a:srgbClr>
            </a:outerShdw>
          </a:effectLst>
        </p:spPr>
      </p:pic>
      <p:sp>
        <p:nvSpPr>
          <p:cNvPr id="271363" name="Text Box 3"/>
          <p:cNvSpPr txBox="1">
            <a:spLocks noChangeArrowheads="1"/>
          </p:cNvSpPr>
          <p:nvPr/>
        </p:nvSpPr>
        <p:spPr bwMode="auto">
          <a:xfrm>
            <a:off x="1331913" y="3933825"/>
            <a:ext cx="19446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CC0000"/>
                </a:solidFill>
                <a:ea typeface="幼圆" panose="02010509060101010101" pitchFamily="49" charset="-122"/>
                <a:cs typeface="Arial" panose="020B0604020202020204" pitchFamily="34" charset="0"/>
              </a:rPr>
              <a:t>插入</a:t>
            </a:r>
            <a:r>
              <a:rPr lang="en-US" altLang="zh-CN" sz="2800" b="1">
                <a:solidFill>
                  <a:srgbClr val="CC0000"/>
                </a:solidFill>
                <a:ea typeface="幼圆" panose="02010509060101010101" pitchFamily="49" charset="-122"/>
                <a:cs typeface="Arial" panose="020B0604020202020204" pitchFamily="34" charset="0"/>
              </a:rPr>
              <a:t>30</a:t>
            </a:r>
            <a:endParaRPr lang="en-US" altLang="zh-CN" sz="2800" b="1">
              <a:solidFill>
                <a:srgbClr val="CC0000"/>
              </a:solidFill>
              <a:ea typeface="幼圆" panose="02010509060101010101" pitchFamily="49" charset="-122"/>
              <a:cs typeface="Arial" panose="020B0604020202020204" pitchFamily="34" charset="0"/>
            </a:endParaRPr>
          </a:p>
        </p:txBody>
      </p:sp>
      <p:sp>
        <p:nvSpPr>
          <p:cNvPr id="271364" name="Text Box 4"/>
          <p:cNvSpPr txBox="1">
            <a:spLocks noChangeArrowheads="1"/>
          </p:cNvSpPr>
          <p:nvPr/>
        </p:nvSpPr>
        <p:spPr bwMode="auto">
          <a:xfrm>
            <a:off x="663575" y="279400"/>
            <a:ext cx="16049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CC0000"/>
                </a:solidFill>
                <a:ea typeface="幼圆" panose="02010509060101010101" pitchFamily="49" charset="-122"/>
              </a:rPr>
              <a:t>例子：</a:t>
            </a:r>
            <a:endParaRPr lang="zh-CN" altLang="en-US" sz="2800" b="1">
              <a:solidFill>
                <a:srgbClr val="CC0000"/>
              </a:solidFill>
              <a:ea typeface="幼圆" panose="02010509060101010101" pitchFamily="49" charset="-122"/>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0469" name="Group 5"/>
          <p:cNvGrpSpPr/>
          <p:nvPr/>
        </p:nvGrpSpPr>
        <p:grpSpPr bwMode="auto">
          <a:xfrm>
            <a:off x="323850" y="188913"/>
            <a:ext cx="8569325" cy="6424612"/>
            <a:chOff x="204" y="119"/>
            <a:chExt cx="5398" cy="4047"/>
          </a:xfrm>
        </p:grpSpPr>
        <p:pic>
          <p:nvPicPr>
            <p:cNvPr id="190466" name="Picture 2" descr="btree_insert11"/>
            <p:cNvPicPr>
              <a:picLocks noChangeAspect="1" noChangeArrowheads="1"/>
            </p:cNvPicPr>
            <p:nvPr/>
          </p:nvPicPr>
          <p:blipFill>
            <a:blip r:embed="rId1">
              <a:extLst>
                <a:ext uri="{28A0092B-C50C-407E-A947-70E740481C1C}">
                  <a14:useLocalDpi xmlns:a14="http://schemas.microsoft.com/office/drawing/2010/main" val="0"/>
                </a:ext>
              </a:extLst>
            </a:blip>
            <a:srcRect t="67715" r="6383"/>
            <a:stretch>
              <a:fillRect/>
            </a:stretch>
          </p:blipFill>
          <p:spPr bwMode="auto">
            <a:xfrm>
              <a:off x="204" y="119"/>
              <a:ext cx="5397" cy="1993"/>
            </a:xfrm>
            <a:prstGeom prst="rect">
              <a:avLst/>
            </a:prstGeom>
            <a:solidFill>
              <a:schemeClr val="tx1"/>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pic>
        <p:pic>
          <p:nvPicPr>
            <p:cNvPr id="190468" name="Picture 4" descr="btree_insert12"/>
            <p:cNvPicPr>
              <a:picLocks noChangeAspect="1" noChangeArrowheads="1"/>
            </p:cNvPicPr>
            <p:nvPr/>
          </p:nvPicPr>
          <p:blipFill>
            <a:blip r:embed="rId2">
              <a:extLst>
                <a:ext uri="{28A0092B-C50C-407E-A947-70E740481C1C}">
                  <a14:useLocalDpi xmlns:a14="http://schemas.microsoft.com/office/drawing/2010/main" val="0"/>
                </a:ext>
              </a:extLst>
            </a:blip>
            <a:srcRect l="3297" r="3461" b="50414"/>
            <a:stretch>
              <a:fillRect/>
            </a:stretch>
          </p:blipFill>
          <p:spPr bwMode="auto">
            <a:xfrm>
              <a:off x="204" y="2069"/>
              <a:ext cx="5398" cy="2097"/>
            </a:xfrm>
            <a:prstGeom prst="rect">
              <a:avLst/>
            </a:prstGeom>
            <a:solidFill>
              <a:schemeClr val="tx1"/>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CC0000"/>
                  </a:solidFill>
                  <a:miter lim="800000"/>
                  <a:headEnd/>
                  <a:tailEnd/>
                </a14:hiddenLine>
              </a:ext>
            </a:extLst>
          </p:spPr>
        </p:pic>
      </p:grpSp>
      <p:sp>
        <p:nvSpPr>
          <p:cNvPr id="190467" name="Text Box 3"/>
          <p:cNvSpPr txBox="1">
            <a:spLocks noChangeArrowheads="1"/>
          </p:cNvSpPr>
          <p:nvPr/>
        </p:nvSpPr>
        <p:spPr bwMode="auto">
          <a:xfrm>
            <a:off x="611188" y="549275"/>
            <a:ext cx="21605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CC0000"/>
                </a:solidFill>
                <a:ea typeface="幼圆" panose="02010509060101010101" pitchFamily="49" charset="-122"/>
                <a:cs typeface="Arial" panose="020B0604020202020204" pitchFamily="34" charset="0"/>
              </a:rPr>
              <a:t>插入</a:t>
            </a:r>
            <a:r>
              <a:rPr lang="en-US" altLang="zh-CN" sz="2800" b="1">
                <a:solidFill>
                  <a:srgbClr val="CC0000"/>
                </a:solidFill>
                <a:ea typeface="幼圆" panose="02010509060101010101" pitchFamily="49" charset="-122"/>
                <a:cs typeface="Arial" panose="020B0604020202020204" pitchFamily="34" charset="0"/>
              </a:rPr>
              <a:t>26</a:t>
            </a:r>
            <a:endParaRPr lang="en-US" altLang="zh-CN" sz="2800" b="1">
              <a:solidFill>
                <a:srgbClr val="CC0000"/>
              </a:solidFill>
              <a:ea typeface="幼圆" panose="02010509060101010101" pitchFamily="49" charset="-122"/>
              <a:cs typeface="Arial" panose="020B0604020202020204" pitchFamily="34" charset="0"/>
            </a:endParaRPr>
          </a:p>
        </p:txBody>
      </p:sp>
      <p:sp>
        <p:nvSpPr>
          <p:cNvPr id="190470" name="Oval 6"/>
          <p:cNvSpPr>
            <a:spLocks noChangeArrowheads="1"/>
          </p:cNvSpPr>
          <p:nvPr/>
        </p:nvSpPr>
        <p:spPr bwMode="auto">
          <a:xfrm>
            <a:off x="2636838" y="5110163"/>
            <a:ext cx="287337" cy="287337"/>
          </a:xfrm>
          <a:prstGeom prst="ellipse">
            <a:avLst/>
          </a:prstGeom>
          <a:solidFill>
            <a:srgbClr val="FF5050">
              <a:alpha val="30000"/>
            </a:srgbClr>
          </a:solidFill>
          <a:ln w="38100" algn="ctr">
            <a:solidFill>
              <a:srgbClr val="CC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1493" name="Group 5"/>
          <p:cNvGrpSpPr/>
          <p:nvPr/>
        </p:nvGrpSpPr>
        <p:grpSpPr bwMode="auto">
          <a:xfrm>
            <a:off x="684213" y="188913"/>
            <a:ext cx="7848600" cy="6418262"/>
            <a:chOff x="431" y="119"/>
            <a:chExt cx="4944" cy="4043"/>
          </a:xfrm>
        </p:grpSpPr>
        <p:pic>
          <p:nvPicPr>
            <p:cNvPr id="191490" name="Picture 2" descr="btree_insert12"/>
            <p:cNvPicPr>
              <a:picLocks noChangeAspect="1" noChangeArrowheads="1"/>
            </p:cNvPicPr>
            <p:nvPr/>
          </p:nvPicPr>
          <p:blipFill>
            <a:blip r:embed="rId1">
              <a:extLst>
                <a:ext uri="{28A0092B-C50C-407E-A947-70E740481C1C}">
                  <a14:useLocalDpi xmlns:a14="http://schemas.microsoft.com/office/drawing/2010/main" val="0"/>
                </a:ext>
              </a:extLst>
            </a:blip>
            <a:srcRect l="4869" t="50650" r="9731"/>
            <a:stretch>
              <a:fillRect/>
            </a:stretch>
          </p:blipFill>
          <p:spPr bwMode="auto">
            <a:xfrm>
              <a:off x="431" y="119"/>
              <a:ext cx="4944" cy="2087"/>
            </a:xfrm>
            <a:prstGeom prst="rect">
              <a:avLst/>
            </a:prstGeom>
            <a:solidFill>
              <a:schemeClr val="tx1"/>
            </a:solidFill>
            <a:effectLst>
              <a:outerShdw dist="107763" dir="2700000" algn="ctr" rotWithShape="0">
                <a:srgbClr val="808080">
                  <a:alpha val="50000"/>
                </a:srgbClr>
              </a:outerShdw>
            </a:effectLst>
          </p:spPr>
        </p:pic>
        <p:pic>
          <p:nvPicPr>
            <p:cNvPr id="191492" name="Picture 4" descr="btree_insert21"/>
            <p:cNvPicPr>
              <a:picLocks noChangeAspect="1" noChangeArrowheads="1"/>
            </p:cNvPicPr>
            <p:nvPr/>
          </p:nvPicPr>
          <p:blipFill>
            <a:blip r:embed="rId2">
              <a:extLst>
                <a:ext uri="{28A0092B-C50C-407E-A947-70E740481C1C}">
                  <a14:useLocalDpi xmlns:a14="http://schemas.microsoft.com/office/drawing/2010/main" val="0"/>
                </a:ext>
              </a:extLst>
            </a:blip>
            <a:srcRect l="5876" r="4617" b="68100"/>
            <a:stretch>
              <a:fillRect/>
            </a:stretch>
          </p:blipFill>
          <p:spPr bwMode="auto">
            <a:xfrm>
              <a:off x="431" y="2205"/>
              <a:ext cx="4944" cy="1957"/>
            </a:xfrm>
            <a:prstGeom prst="rect">
              <a:avLst/>
            </a:prstGeom>
            <a:solidFill>
              <a:schemeClr val="tx1"/>
            </a:solidFill>
            <a:effectLst>
              <a:outerShdw dist="107763" dir="2700000" algn="ctr" rotWithShape="0">
                <a:srgbClr val="808080">
                  <a:alpha val="50000"/>
                </a:srgbClr>
              </a:outerShdw>
            </a:effectLst>
          </p:spPr>
        </p:pic>
      </p:grpSp>
      <p:sp>
        <p:nvSpPr>
          <p:cNvPr id="191491" name="Text Box 3"/>
          <p:cNvSpPr txBox="1">
            <a:spLocks noChangeArrowheads="1"/>
          </p:cNvSpPr>
          <p:nvPr/>
        </p:nvSpPr>
        <p:spPr bwMode="auto">
          <a:xfrm>
            <a:off x="1403350" y="622300"/>
            <a:ext cx="2232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CC0000"/>
                </a:solidFill>
                <a:ea typeface="幼圆" panose="02010509060101010101" pitchFamily="49" charset="-122"/>
                <a:cs typeface="Arial" panose="020B0604020202020204" pitchFamily="34" charset="0"/>
              </a:rPr>
              <a:t>插入</a:t>
            </a:r>
            <a:r>
              <a:rPr lang="en-US" altLang="zh-CN" sz="2800" b="1">
                <a:solidFill>
                  <a:srgbClr val="CC0000"/>
                </a:solidFill>
                <a:ea typeface="幼圆" panose="02010509060101010101" pitchFamily="49" charset="-122"/>
                <a:cs typeface="Arial" panose="020B0604020202020204" pitchFamily="34" charset="0"/>
              </a:rPr>
              <a:t>85</a:t>
            </a:r>
            <a:endParaRPr lang="en-US" altLang="zh-CN" sz="2800" b="1">
              <a:solidFill>
                <a:srgbClr val="CC0000"/>
              </a:solidFill>
              <a:ea typeface="幼圆" panose="02010509060101010101" pitchFamily="49" charset="-122"/>
              <a:cs typeface="Arial" panose="020B0604020202020204" pitchFamily="34" charset="0"/>
            </a:endParaRPr>
          </a:p>
        </p:txBody>
      </p:sp>
      <p:sp>
        <p:nvSpPr>
          <p:cNvPr id="191494" name="Text Box 6"/>
          <p:cNvSpPr txBox="1">
            <a:spLocks noChangeArrowheads="1"/>
          </p:cNvSpPr>
          <p:nvPr/>
        </p:nvSpPr>
        <p:spPr bwMode="auto">
          <a:xfrm>
            <a:off x="6804025" y="4365625"/>
            <a:ext cx="17287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CC0000"/>
                </a:solidFill>
                <a:ea typeface="幼圆" panose="02010509060101010101" pitchFamily="49" charset="-122"/>
                <a:cs typeface="Arial" panose="020B0604020202020204" pitchFamily="34" charset="0"/>
              </a:rPr>
              <a:t>70</a:t>
            </a:r>
            <a:r>
              <a:rPr lang="zh-CN" altLang="en-US" sz="2800" b="1">
                <a:solidFill>
                  <a:srgbClr val="CC0000"/>
                </a:solidFill>
                <a:ea typeface="幼圆" panose="02010509060101010101" pitchFamily="49" charset="-122"/>
                <a:cs typeface="Arial" panose="020B0604020202020204" pitchFamily="34" charset="0"/>
              </a:rPr>
              <a:t>上升</a:t>
            </a:r>
            <a:endParaRPr lang="zh-CN" altLang="en-US" sz="2800" b="1">
              <a:solidFill>
                <a:srgbClr val="CC0000"/>
              </a:solidFill>
              <a:ea typeface="幼圆" panose="02010509060101010101" pitchFamily="49" charset="-122"/>
              <a:cs typeface="Arial" panose="020B0604020202020204" pitchFamily="34" charset="0"/>
            </a:endParaRPr>
          </a:p>
        </p:txBody>
      </p:sp>
      <p:sp>
        <p:nvSpPr>
          <p:cNvPr id="191496" name="AutoShape 8"/>
          <p:cNvSpPr>
            <a:spLocks noChangeArrowheads="1"/>
          </p:cNvSpPr>
          <p:nvPr/>
        </p:nvSpPr>
        <p:spPr bwMode="auto">
          <a:xfrm>
            <a:off x="7308850" y="5013325"/>
            <a:ext cx="576263" cy="504825"/>
          </a:xfrm>
          <a:prstGeom prst="rightArrow">
            <a:avLst>
              <a:gd name="adj1" fmla="val 50000"/>
              <a:gd name="adj2" fmla="val 28538"/>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497" name="Oval 9"/>
          <p:cNvSpPr>
            <a:spLocks noChangeArrowheads="1"/>
          </p:cNvSpPr>
          <p:nvPr/>
        </p:nvSpPr>
        <p:spPr bwMode="auto">
          <a:xfrm>
            <a:off x="6110288" y="5135563"/>
            <a:ext cx="287337" cy="287337"/>
          </a:xfrm>
          <a:prstGeom prst="ellipse">
            <a:avLst/>
          </a:prstGeom>
          <a:solidFill>
            <a:srgbClr val="FF5050">
              <a:alpha val="30000"/>
            </a:srgbClr>
          </a:solidFill>
          <a:ln w="38100" algn="ctr">
            <a:solidFill>
              <a:srgbClr val="CC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514" name="Picture 2" descr="btree_insert21"/>
          <p:cNvPicPr>
            <a:picLocks noChangeAspect="1" noChangeArrowheads="1"/>
          </p:cNvPicPr>
          <p:nvPr/>
        </p:nvPicPr>
        <p:blipFill>
          <a:blip r:embed="rId1">
            <a:extLst>
              <a:ext uri="{28A0092B-C50C-407E-A947-70E740481C1C}">
                <a14:useLocalDpi xmlns:a14="http://schemas.microsoft.com/office/drawing/2010/main" val="0"/>
              </a:ext>
            </a:extLst>
          </a:blip>
          <a:srcRect l="4225" t="31502" r="1651" b="37141"/>
          <a:stretch>
            <a:fillRect/>
          </a:stretch>
        </p:blipFill>
        <p:spPr bwMode="auto">
          <a:xfrm>
            <a:off x="468199" y="88899"/>
            <a:ext cx="8258400" cy="3054608"/>
          </a:xfrm>
          <a:prstGeom prst="rect">
            <a:avLst/>
          </a:prstGeom>
          <a:solidFill>
            <a:schemeClr val="tx1"/>
          </a:solidFill>
          <a:effectLst>
            <a:outerShdw dist="107763" dir="2700000" algn="ctr" rotWithShape="0">
              <a:srgbClr val="808080">
                <a:alpha val="50000"/>
              </a:srgbClr>
            </a:outerShdw>
          </a:effectLst>
        </p:spPr>
      </p:pic>
      <p:sp>
        <p:nvSpPr>
          <p:cNvPr id="192515" name="Text Box 3"/>
          <p:cNvSpPr txBox="1">
            <a:spLocks noChangeArrowheads="1"/>
          </p:cNvSpPr>
          <p:nvPr/>
        </p:nvSpPr>
        <p:spPr bwMode="auto">
          <a:xfrm>
            <a:off x="6083300" y="446088"/>
            <a:ext cx="2520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CC0000"/>
                </a:solidFill>
                <a:ea typeface="幼圆" panose="02010509060101010101" pitchFamily="49" charset="-122"/>
                <a:cs typeface="Arial" panose="020B0604020202020204" pitchFamily="34" charset="0"/>
              </a:rPr>
              <a:t>70</a:t>
            </a:r>
            <a:r>
              <a:rPr lang="zh-CN" altLang="en-US" sz="2800" b="1">
                <a:solidFill>
                  <a:srgbClr val="CC0000"/>
                </a:solidFill>
                <a:ea typeface="幼圆" panose="02010509060101010101" pitchFamily="49" charset="-122"/>
                <a:cs typeface="Arial" panose="020B0604020202020204" pitchFamily="34" charset="0"/>
              </a:rPr>
              <a:t>继续上升</a:t>
            </a:r>
            <a:endParaRPr lang="zh-CN" altLang="en-US" sz="2800" b="1">
              <a:solidFill>
                <a:srgbClr val="CC0000"/>
              </a:solidFill>
              <a:ea typeface="幼圆" panose="02010509060101010101" pitchFamily="49" charset="-122"/>
              <a:cs typeface="Arial" panose="020B0604020202020204" pitchFamily="34" charset="0"/>
            </a:endParaRPr>
          </a:p>
        </p:txBody>
      </p:sp>
      <p:sp>
        <p:nvSpPr>
          <p:cNvPr id="192516" name="Oval 4"/>
          <p:cNvSpPr>
            <a:spLocks noChangeArrowheads="1"/>
          </p:cNvSpPr>
          <p:nvPr/>
        </p:nvSpPr>
        <p:spPr bwMode="auto">
          <a:xfrm>
            <a:off x="4510088" y="757238"/>
            <a:ext cx="287337" cy="287337"/>
          </a:xfrm>
          <a:prstGeom prst="ellipse">
            <a:avLst/>
          </a:prstGeom>
          <a:solidFill>
            <a:srgbClr val="FF5050">
              <a:alpha val="30000"/>
            </a:srgbClr>
          </a:solidFill>
          <a:ln w="38100" algn="ctr">
            <a:solidFill>
              <a:srgbClr val="CC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pic>
        <p:nvPicPr>
          <p:cNvPr id="192517" name="Picture 5" descr="btree_insert21"/>
          <p:cNvPicPr>
            <a:picLocks noChangeAspect="1" noChangeArrowheads="1"/>
          </p:cNvPicPr>
          <p:nvPr/>
        </p:nvPicPr>
        <p:blipFill>
          <a:blip r:embed="rId1">
            <a:extLst>
              <a:ext uri="{28A0092B-C50C-407E-A947-70E740481C1C}">
                <a14:useLocalDpi xmlns:a14="http://schemas.microsoft.com/office/drawing/2010/main" val="0"/>
              </a:ext>
            </a:extLst>
          </a:blip>
          <a:srcRect l="3995" t="65080" r="1816"/>
          <a:stretch>
            <a:fillRect/>
          </a:stretch>
        </p:blipFill>
        <p:spPr bwMode="auto">
          <a:xfrm>
            <a:off x="467518" y="3140968"/>
            <a:ext cx="8259762" cy="3400425"/>
          </a:xfrm>
          <a:prstGeom prst="rect">
            <a:avLst/>
          </a:prstGeom>
          <a:solidFill>
            <a:schemeClr val="tx1"/>
          </a:solidFill>
          <a:effectLst>
            <a:outerShdw dist="107763" dir="2700000" algn="ctr" rotWithShape="0">
              <a:srgbClr val="808080">
                <a:alpha val="50000"/>
              </a:srgbClr>
            </a:outerShdw>
          </a:effectLst>
        </p:spPr>
      </p:pic>
      <p:sp>
        <p:nvSpPr>
          <p:cNvPr id="192518" name="Text Box 6"/>
          <p:cNvSpPr txBox="1">
            <a:spLocks noChangeArrowheads="1"/>
          </p:cNvSpPr>
          <p:nvPr/>
        </p:nvSpPr>
        <p:spPr bwMode="auto">
          <a:xfrm>
            <a:off x="827088" y="3500438"/>
            <a:ext cx="2016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CC0000"/>
                </a:solidFill>
                <a:ea typeface="幼圆" panose="02010509060101010101" pitchFamily="49" charset="-122"/>
                <a:cs typeface="Arial" panose="020B0604020202020204" pitchFamily="34" charset="0"/>
              </a:rPr>
              <a:t>插入</a:t>
            </a:r>
            <a:r>
              <a:rPr lang="en-US" altLang="zh-CN" sz="2800" b="1">
                <a:solidFill>
                  <a:srgbClr val="CC0000"/>
                </a:solidFill>
                <a:ea typeface="幼圆" panose="02010509060101010101" pitchFamily="49" charset="-122"/>
                <a:cs typeface="Arial" panose="020B0604020202020204" pitchFamily="34" charset="0"/>
              </a:rPr>
              <a:t>7</a:t>
            </a:r>
            <a:endParaRPr lang="en-US" altLang="zh-CN" sz="2800" b="1">
              <a:solidFill>
                <a:srgbClr val="CC0000"/>
              </a:solidFill>
              <a:ea typeface="幼圆" panose="02010509060101010101" pitchFamily="49" charset="-122"/>
              <a:cs typeface="Arial" panose="020B0604020202020204" pitchFamily="34" charset="0"/>
            </a:endParaRPr>
          </a:p>
        </p:txBody>
      </p:sp>
      <p:sp>
        <p:nvSpPr>
          <p:cNvPr id="192519" name="Text Box 7"/>
          <p:cNvSpPr txBox="1">
            <a:spLocks noChangeArrowheads="1"/>
          </p:cNvSpPr>
          <p:nvPr/>
        </p:nvSpPr>
        <p:spPr bwMode="auto">
          <a:xfrm>
            <a:off x="522288" y="4797425"/>
            <a:ext cx="1673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CC0000"/>
                </a:solidFill>
                <a:ea typeface="幼圆" panose="02010509060101010101" pitchFamily="49" charset="-122"/>
                <a:cs typeface="Arial" panose="020B0604020202020204" pitchFamily="34" charset="0"/>
              </a:rPr>
              <a:t>7</a:t>
            </a:r>
            <a:r>
              <a:rPr lang="zh-CN" altLang="en-US" sz="2800" b="1">
                <a:solidFill>
                  <a:srgbClr val="CC0000"/>
                </a:solidFill>
                <a:ea typeface="幼圆" panose="02010509060101010101" pitchFamily="49" charset="-122"/>
                <a:cs typeface="Arial" panose="020B0604020202020204" pitchFamily="34" charset="0"/>
              </a:rPr>
              <a:t>上升</a:t>
            </a:r>
            <a:endParaRPr lang="zh-CN" altLang="en-US" sz="2800" b="1">
              <a:solidFill>
                <a:srgbClr val="CC0000"/>
              </a:solidFill>
              <a:ea typeface="幼圆" panose="02010509060101010101" pitchFamily="49" charset="-122"/>
              <a:cs typeface="Arial" panose="020B0604020202020204" pitchFamily="34" charset="0"/>
            </a:endParaRPr>
          </a:p>
        </p:txBody>
      </p:sp>
      <p:sp>
        <p:nvSpPr>
          <p:cNvPr id="192520" name="Oval 8"/>
          <p:cNvSpPr>
            <a:spLocks noChangeArrowheads="1"/>
          </p:cNvSpPr>
          <p:nvPr/>
        </p:nvSpPr>
        <p:spPr bwMode="auto">
          <a:xfrm>
            <a:off x="1926273" y="4854575"/>
            <a:ext cx="287337" cy="287338"/>
          </a:xfrm>
          <a:prstGeom prst="ellipse">
            <a:avLst/>
          </a:prstGeom>
          <a:solidFill>
            <a:srgbClr val="FF5050">
              <a:alpha val="30000"/>
            </a:srgbClr>
          </a:solidFill>
          <a:ln w="38100" algn="ctr">
            <a:solidFill>
              <a:srgbClr val="CC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62" name="Picture 2" descr="btree_insert2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388" y="115888"/>
            <a:ext cx="8839200" cy="6553200"/>
          </a:xfrm>
          <a:prstGeom prst="rect">
            <a:avLst/>
          </a:prstGeom>
          <a:solidFill>
            <a:schemeClr val="tx1"/>
          </a:solidFill>
          <a:effectLst>
            <a:outerShdw dist="107763" dir="2700000" algn="ctr" rotWithShape="0">
              <a:srgbClr val="808080">
                <a:alpha val="50000"/>
              </a:srgbClr>
            </a:outerShdw>
          </a:effectLst>
        </p:spPr>
      </p:pic>
      <p:sp>
        <p:nvSpPr>
          <p:cNvPr id="194564" name="Text Box 4"/>
          <p:cNvSpPr txBox="1">
            <a:spLocks noChangeArrowheads="1"/>
          </p:cNvSpPr>
          <p:nvPr/>
        </p:nvSpPr>
        <p:spPr bwMode="auto">
          <a:xfrm>
            <a:off x="1547813" y="3500438"/>
            <a:ext cx="12922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CC0000"/>
                </a:solidFill>
                <a:ea typeface="幼圆" panose="02010509060101010101" pitchFamily="49" charset="-122"/>
                <a:cs typeface="Arial" panose="020B0604020202020204" pitchFamily="34" charset="0"/>
              </a:rPr>
              <a:t>45</a:t>
            </a:r>
            <a:r>
              <a:rPr lang="zh-CN" altLang="en-US" sz="2800" b="1">
                <a:solidFill>
                  <a:srgbClr val="CC0000"/>
                </a:solidFill>
                <a:ea typeface="幼圆" panose="02010509060101010101" pitchFamily="49" charset="-122"/>
                <a:cs typeface="Arial" panose="020B0604020202020204" pitchFamily="34" charset="0"/>
              </a:rPr>
              <a:t>上升</a:t>
            </a:r>
            <a:endParaRPr lang="zh-CN" altLang="en-US" sz="2800" b="1">
              <a:solidFill>
                <a:srgbClr val="CC0000"/>
              </a:solidFill>
              <a:ea typeface="幼圆" panose="02010509060101010101" pitchFamily="49" charset="-122"/>
              <a:cs typeface="Arial" panose="020B0604020202020204" pitchFamily="34" charset="0"/>
            </a:endParaRPr>
          </a:p>
        </p:txBody>
      </p:sp>
      <p:sp>
        <p:nvSpPr>
          <p:cNvPr id="194565" name="Text Box 5"/>
          <p:cNvSpPr txBox="1">
            <a:spLocks noChangeArrowheads="1"/>
          </p:cNvSpPr>
          <p:nvPr/>
        </p:nvSpPr>
        <p:spPr bwMode="auto">
          <a:xfrm>
            <a:off x="5219700" y="3125788"/>
            <a:ext cx="24479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CC0000"/>
                </a:solidFill>
                <a:ea typeface="幼圆" panose="02010509060101010101" pitchFamily="49" charset="-122"/>
                <a:cs typeface="Arial" panose="020B0604020202020204" pitchFamily="34" charset="0"/>
              </a:rPr>
              <a:t>新的根结点</a:t>
            </a:r>
            <a:endParaRPr lang="zh-CN" altLang="en-US" sz="2800" b="1">
              <a:solidFill>
                <a:srgbClr val="CC0000"/>
              </a:solidFill>
              <a:ea typeface="幼圆" panose="02010509060101010101" pitchFamily="49" charset="-122"/>
              <a:cs typeface="Arial" panose="020B0604020202020204" pitchFamily="34" charset="0"/>
            </a:endParaRPr>
          </a:p>
        </p:txBody>
      </p:sp>
      <p:sp>
        <p:nvSpPr>
          <p:cNvPr id="194566" name="Text Box 6"/>
          <p:cNvSpPr txBox="1">
            <a:spLocks noChangeArrowheads="1"/>
          </p:cNvSpPr>
          <p:nvPr/>
        </p:nvSpPr>
        <p:spPr bwMode="auto">
          <a:xfrm>
            <a:off x="395288" y="620713"/>
            <a:ext cx="12922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CC0000"/>
                </a:solidFill>
                <a:ea typeface="幼圆" panose="02010509060101010101" pitchFamily="49" charset="-122"/>
                <a:cs typeface="Arial" panose="020B0604020202020204" pitchFamily="34" charset="0"/>
              </a:rPr>
              <a:t>24</a:t>
            </a:r>
            <a:r>
              <a:rPr lang="zh-CN" altLang="en-US" sz="2800" b="1">
                <a:solidFill>
                  <a:srgbClr val="CC0000"/>
                </a:solidFill>
                <a:ea typeface="幼圆" panose="02010509060101010101" pitchFamily="49" charset="-122"/>
                <a:cs typeface="Arial" panose="020B0604020202020204" pitchFamily="34" charset="0"/>
              </a:rPr>
              <a:t>上升</a:t>
            </a:r>
            <a:endParaRPr lang="zh-CN" altLang="en-US" sz="2800" b="1">
              <a:solidFill>
                <a:srgbClr val="CC0000"/>
              </a:solidFill>
              <a:ea typeface="幼圆" panose="02010509060101010101" pitchFamily="49" charset="-122"/>
              <a:cs typeface="Arial" panose="020B0604020202020204" pitchFamily="34" charset="0"/>
            </a:endParaRPr>
          </a:p>
        </p:txBody>
      </p:sp>
      <p:sp>
        <p:nvSpPr>
          <p:cNvPr id="194567" name="Oval 7"/>
          <p:cNvSpPr>
            <a:spLocks noChangeArrowheads="1"/>
          </p:cNvSpPr>
          <p:nvPr/>
        </p:nvSpPr>
        <p:spPr bwMode="auto">
          <a:xfrm>
            <a:off x="4042410" y="784225"/>
            <a:ext cx="287338" cy="287338"/>
          </a:xfrm>
          <a:prstGeom prst="ellipse">
            <a:avLst/>
          </a:prstGeom>
          <a:solidFill>
            <a:srgbClr val="FF5050">
              <a:alpha val="30000"/>
            </a:srgbClr>
          </a:solidFill>
          <a:ln w="38100" algn="ctr">
            <a:solidFill>
              <a:srgbClr val="CC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194568" name="Oval 8"/>
          <p:cNvSpPr>
            <a:spLocks noChangeArrowheads="1"/>
          </p:cNvSpPr>
          <p:nvPr/>
        </p:nvSpPr>
        <p:spPr bwMode="auto">
          <a:xfrm>
            <a:off x="4500563" y="3814763"/>
            <a:ext cx="287337" cy="287337"/>
          </a:xfrm>
          <a:prstGeom prst="ellipse">
            <a:avLst/>
          </a:prstGeom>
          <a:solidFill>
            <a:srgbClr val="FF5050">
              <a:alpha val="30000"/>
            </a:srgbClr>
          </a:solidFill>
          <a:ln w="38100" algn="ctr">
            <a:solidFill>
              <a:srgbClr val="CC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ext Box 2"/>
          <p:cNvSpPr txBox="1">
            <a:spLocks noChangeArrowheads="1"/>
          </p:cNvSpPr>
          <p:nvPr/>
        </p:nvSpPr>
        <p:spPr bwMode="auto">
          <a:xfrm>
            <a:off x="252000" y="549275"/>
            <a:ext cx="6927215" cy="5169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2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算法如下：</a:t>
            </a:r>
            <a:endParaRPr kumimoji="1" lang="zh-CN" altLang="en-US" sz="22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Status </a:t>
            </a:r>
            <a:r>
              <a:rPr kumimoji="1" lang="en-US" altLang="zh-CN" sz="22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InsertBTree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BTree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KeyType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k,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Btree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q,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int</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i</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r>
              <a:rPr kumimoji="1" lang="en-US" altLang="zh-CN"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在</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T</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上结点*</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q</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的</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key[</a:t>
            </a:r>
            <a:r>
              <a:rPr kumimoji="1" lang="en-US" altLang="zh-CN" sz="2200" dirty="0" err="1">
                <a:solidFill>
                  <a:srgbClr val="00CC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i</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和</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key[</a:t>
            </a:r>
            <a:r>
              <a:rPr kumimoji="1" lang="en-US" altLang="zh-CN" sz="2200" dirty="0" err="1">
                <a:solidFill>
                  <a:srgbClr val="00CC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i+1</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之间插入关键字</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k */</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KeyType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x</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BTree</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ap</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int</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s</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x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k;</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ap</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NULL;</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finished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FALSE;</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t>
            </a:r>
            <a:r>
              <a:rPr kumimoji="1" lang="en-US" altLang="zh-CN" sz="2200" b="1" dirty="0" smtClean="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while</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(q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&amp;&amp; !finished)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Insert(q</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i</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x,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ap</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将</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x</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和</a:t>
            </a:r>
            <a:r>
              <a:rPr kumimoji="1" lang="en-US" altLang="zh-CN" sz="2200" dirty="0" err="1">
                <a:solidFill>
                  <a:srgbClr val="00CC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ap</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分别插入到</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q-&gt;key[</a:t>
            </a:r>
            <a:r>
              <a:rPr kumimoji="1" lang="en-US" altLang="zh-CN" sz="2200" dirty="0" err="1">
                <a:solidFill>
                  <a:srgbClr val="00CC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i</a:t>
            </a:r>
            <a:r>
              <a:rPr kumimoji="1" lang="en-US" altLang="zh-CN" sz="2200" dirty="0" err="1">
                <a:solidFill>
                  <a:srgbClr val="00CC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+1</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和</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q-&gt;</a:t>
            </a:r>
            <a:r>
              <a:rPr kumimoji="1" lang="en-US" altLang="zh-CN" sz="2200" dirty="0" err="1">
                <a:solidFill>
                  <a:srgbClr val="00CC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ptr</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en-US" altLang="zh-CN" sz="2200" dirty="0" err="1">
                <a:solidFill>
                  <a:srgbClr val="00CC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i</a:t>
            </a:r>
            <a:r>
              <a:rPr kumimoji="1" lang="en-US" altLang="zh-CN" sz="2200" dirty="0" err="1">
                <a:solidFill>
                  <a:srgbClr val="00CC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+1</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t>
            </a:r>
            <a:r>
              <a:rPr kumimoji="1" lang="en-US" altLang="zh-CN" sz="2200" b="1" dirty="0" smtClean="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if</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(q-</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keyNum</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&lt; m)</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finished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TRUE;</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2"/>
          <p:cNvSpPr txBox="1">
            <a:spLocks noChangeArrowheads="1"/>
          </p:cNvSpPr>
          <p:nvPr/>
        </p:nvSpPr>
        <p:spPr bwMode="auto">
          <a:xfrm>
            <a:off x="251998" y="498475"/>
            <a:ext cx="86400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b="1" dirty="0" smtClean="0">
                <a:latin typeface="Times New Roman" panose="02020603050405020304" pitchFamily="18" charset="0"/>
                <a:ea typeface="幼圆" panose="02010509060101010101" pitchFamily="49" charset="-122"/>
                <a:cs typeface="Times New Roman" panose="02020603050405020304" pitchFamily="18" charset="0"/>
              </a:rPr>
              <a:t>else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s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m/2 +1;</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split(q</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ap</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x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q-&gt;key[s];</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q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q-&gt;parent;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b="1" dirty="0" smtClean="0">
                <a:latin typeface="Times New Roman" panose="02020603050405020304" pitchFamily="18" charset="0"/>
                <a:ea typeface="幼圆" panose="02010509060101010101" pitchFamily="49" charset="-122"/>
                <a:cs typeface="Times New Roman" panose="02020603050405020304" pitchFamily="18" charset="0"/>
              </a:rPr>
              <a:t>if</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(q)</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i</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Search(</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q,x</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在双亲结点中</a:t>
            </a:r>
            <a:r>
              <a:rPr kumimoji="1" lang="zh-CN" altLang="en-US"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查找</a:t>
            </a:r>
            <a:r>
              <a:rPr kumimoji="1" lang="en-US" altLang="zh-CN"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x</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的插入位置*</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b="1" dirty="0" smtClean="0">
                <a:latin typeface="Times New Roman" panose="02020603050405020304" pitchFamily="18" charset="0"/>
                <a:ea typeface="幼圆" panose="02010509060101010101" pitchFamily="49" charset="-122"/>
                <a:cs typeface="Times New Roman" panose="02020603050405020304" pitchFamily="18" charset="0"/>
              </a:rPr>
              <a:t>if</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(!finished)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T</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是空树</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参数</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q</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初值为</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NULL)</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或者根结点</a:t>
            </a:r>
            <a:r>
              <a:rPr kumimoji="1" lang="zh-CN" altLang="en-US"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已分裂</a:t>
            </a:r>
            <a:endParaRPr kumimoji="1" lang="en-US" altLang="zh-CN"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为</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结点*</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q</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和*</a:t>
            </a:r>
            <a:r>
              <a:rPr kumimoji="1" lang="en-US" altLang="zh-CN" sz="2200" dirty="0" err="1">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ap</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NewRoot</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(T</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q, x,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ap</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生成含信息</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(T, x, </a:t>
            </a:r>
            <a:r>
              <a:rPr kumimoji="1" lang="en-US" altLang="zh-CN" sz="2200" dirty="0" err="1">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ap</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的新</a:t>
            </a:r>
            <a:r>
              <a:rPr kumimoji="1" lang="zh-CN" altLang="en-US"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的根</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结点*</a:t>
            </a:r>
            <a:r>
              <a:rPr kumimoji="1" lang="en-US" altLang="zh-CN"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T,</a:t>
            </a:r>
            <a:r>
              <a:rPr kumimoji="1" lang="zh-CN" altLang="en-US"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原</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T</a:t>
            </a:r>
            <a:endParaRPr kumimoji="1" lang="en-US" altLang="zh-CN"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和</a:t>
            </a:r>
            <a:r>
              <a:rPr kumimoji="1" lang="en-US" altLang="zh-CN" sz="2200" dirty="0" err="1">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ap</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为子树指针*</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ext Box 2"/>
          <p:cNvSpPr txBox="1">
            <a:spLocks noChangeArrowheads="1"/>
          </p:cNvSpPr>
          <p:nvPr/>
        </p:nvSpPr>
        <p:spPr bwMode="auto">
          <a:xfrm>
            <a:off x="250825" y="404813"/>
            <a:ext cx="8640000" cy="3309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下面讨论</a:t>
            </a:r>
            <a:r>
              <a:rPr kumimoji="1" lang="zh-CN" altLang="en-US"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删除</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的情况</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a:p>
            <a:pPr>
              <a:lnSpc>
                <a:spcPct val="110000"/>
              </a:lnSpc>
            </a:pP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首先找到该关键字所在结点，并从中删除之，若该结点为最下层的非终端结点，且其中的关键字数目不少于</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m/2</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，则删除完成，否则要进行</a:t>
            </a:r>
            <a:r>
              <a:rPr kumimoji="1" lang="zh-CN" altLang="en-US"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“合并结点”</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的操作。</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pPr>
              <a:lnSpc>
                <a:spcPct val="110000"/>
              </a:lnSpc>
            </a:pP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假若所删关键字为非终端结点中的</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K</a:t>
            </a:r>
            <a:r>
              <a:rPr kumimoji="1" lang="en-US" altLang="zh-CN" sz="2400" baseline="-250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i</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，则可以用指针</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a:t>
            </a:r>
            <a:r>
              <a:rPr kumimoji="1" lang="en-US" altLang="zh-CN" sz="2400" baseline="-250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i</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所指子树中最小关键字</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Y</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替代</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K</a:t>
            </a:r>
            <a:r>
              <a:rPr kumimoji="1" lang="en-US" altLang="zh-CN" sz="2400" baseline="-250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i</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，然后在相应的结点中删去</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Y</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zh-CN" altLang="en-US" sz="24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而</a:t>
            </a:r>
            <a:r>
              <a:rPr kumimoji="1" lang="en-US" altLang="zh-CN" sz="24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Y</a:t>
            </a:r>
            <a:r>
              <a:rPr kumimoji="1" lang="zh-CN" altLang="en-US" sz="24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肯定在最下层的结点中，</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因此下面只需讨论删除最下层非终端结点中关键字的情形，这有三种可能：</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p:txBody>
      </p:sp>
      <p:pic>
        <p:nvPicPr>
          <p:cNvPr id="189442" name="Picture 2" descr="btree_insert11"/>
          <p:cNvPicPr>
            <a:picLocks noChangeAspect="1" noChangeArrowheads="1"/>
          </p:cNvPicPr>
          <p:nvPr/>
        </p:nvPicPr>
        <p:blipFill>
          <a:blip r:embed="rId1">
            <a:extLst>
              <a:ext uri="{28A0092B-C50C-407E-A947-70E740481C1C}">
                <a14:useLocalDpi xmlns:a14="http://schemas.microsoft.com/office/drawing/2010/main" val="0"/>
              </a:ext>
            </a:extLst>
          </a:blip>
          <a:srcRect t="3953" r="8153" b="63988"/>
          <a:stretch>
            <a:fillRect/>
          </a:stretch>
        </p:blipFill>
        <p:spPr bwMode="auto">
          <a:xfrm>
            <a:off x="898525" y="3789045"/>
            <a:ext cx="7343775" cy="2745105"/>
          </a:xfrm>
          <a:prstGeom prst="rect">
            <a:avLst/>
          </a:prstGeom>
          <a:solidFill>
            <a:schemeClr val="tx1"/>
          </a:solidFill>
          <a:effectLst>
            <a:outerShdw dist="107763" dir="2700000" algn="ctr" rotWithShape="0">
              <a:srgbClr val="808080">
                <a:alpha val="50000"/>
              </a:srgbClr>
            </a:outerShdw>
          </a:effectLst>
        </p:spPr>
      </p:pic>
      <p:sp>
        <p:nvSpPr>
          <p:cNvPr id="2" name="椭圆 1"/>
          <p:cNvSpPr/>
          <p:nvPr/>
        </p:nvSpPr>
        <p:spPr>
          <a:xfrm>
            <a:off x="5969000" y="5970905"/>
            <a:ext cx="330200" cy="360045"/>
          </a:xfrm>
          <a:prstGeom prst="ellipse">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6011545" y="5250815"/>
            <a:ext cx="330200" cy="360045"/>
          </a:xfrm>
          <a:prstGeom prst="ellipse">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6156325" y="6237605"/>
            <a:ext cx="2345690" cy="368300"/>
          </a:xfrm>
          <a:prstGeom prst="rect">
            <a:avLst/>
          </a:prstGeom>
          <a:noFill/>
        </p:spPr>
        <p:txBody>
          <a:bodyPr wrap="square" rtlCol="0">
            <a:spAutoFit/>
          </a:bodyPr>
          <a:p>
            <a:r>
              <a:rPr lang="zh-CN" altLang="en-US" b="1">
                <a:solidFill>
                  <a:schemeClr val="accent1">
                    <a:lumMod val="50000"/>
                  </a:schemeClr>
                </a:solidFill>
              </a:rPr>
              <a:t>直接删除即可</a:t>
            </a:r>
            <a:endParaRPr lang="zh-CN" altLang="en-US" b="1">
              <a:solidFill>
                <a:schemeClr val="accent1">
                  <a:lumMod val="50000"/>
                </a:schemeClr>
              </a:solidFill>
            </a:endParaRPr>
          </a:p>
        </p:txBody>
      </p:sp>
      <p:sp>
        <p:nvSpPr>
          <p:cNvPr id="5" name="文本框 4"/>
          <p:cNvSpPr txBox="1"/>
          <p:nvPr/>
        </p:nvSpPr>
        <p:spPr>
          <a:xfrm>
            <a:off x="5723890" y="4977130"/>
            <a:ext cx="2733675" cy="368300"/>
          </a:xfrm>
          <a:prstGeom prst="rect">
            <a:avLst/>
          </a:prstGeom>
          <a:noFill/>
        </p:spPr>
        <p:txBody>
          <a:bodyPr wrap="square" rtlCol="0">
            <a:spAutoFit/>
          </a:bodyPr>
          <a:p>
            <a:r>
              <a:rPr lang="zh-CN" altLang="en-US" b="1">
                <a:solidFill>
                  <a:schemeClr val="accent1">
                    <a:lumMod val="50000"/>
                  </a:schemeClr>
                </a:solidFill>
              </a:rPr>
              <a:t>以</a:t>
            </a:r>
            <a:r>
              <a:rPr lang="en-US" altLang="zh-CN" b="1">
                <a:solidFill>
                  <a:schemeClr val="accent1">
                    <a:lumMod val="50000"/>
                  </a:schemeClr>
                </a:solidFill>
              </a:rPr>
              <a:t>61</a:t>
            </a:r>
            <a:r>
              <a:rPr lang="zh-CN" altLang="en-US" b="1">
                <a:solidFill>
                  <a:schemeClr val="accent1">
                    <a:lumMod val="50000"/>
                  </a:schemeClr>
                </a:solidFill>
              </a:rPr>
              <a:t>替代</a:t>
            </a:r>
            <a:r>
              <a:rPr lang="en-US" altLang="zh-CN" b="1">
                <a:solidFill>
                  <a:schemeClr val="accent1">
                    <a:lumMod val="50000"/>
                  </a:schemeClr>
                </a:solidFill>
              </a:rPr>
              <a:t>53</a:t>
            </a:r>
            <a:r>
              <a:rPr lang="zh-CN" altLang="en-US" b="1">
                <a:solidFill>
                  <a:schemeClr val="accent1">
                    <a:lumMod val="50000"/>
                  </a:schemeClr>
                </a:solidFill>
              </a:rPr>
              <a:t>，并删除</a:t>
            </a:r>
            <a:r>
              <a:rPr lang="en-US" altLang="zh-CN" b="1">
                <a:solidFill>
                  <a:schemeClr val="accent1">
                    <a:lumMod val="50000"/>
                  </a:schemeClr>
                </a:solidFill>
              </a:rPr>
              <a:t>61</a:t>
            </a:r>
            <a:endParaRPr lang="en-US" altLang="zh-CN" b="1">
              <a:solidFill>
                <a:schemeClr val="accent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763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2" nodeType="clickEffect">
                                  <p:stCondLst>
                                    <p:cond delay="0"/>
                                  </p:stCondLst>
                                  <p:childTnLst>
                                    <p:animEffect transition="out" filter="blinds(horizontal)">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par>
                                <p:cTn id="18" presetID="3" presetClass="exit" presetSubtype="10" fill="hold" grpId="2" nodeType="withEffect">
                                  <p:stCondLst>
                                    <p:cond delay="0"/>
                                  </p:stCondLst>
                                  <p:childTnLst>
                                    <p:animEffect transition="out" filter="blinds(horizontal)">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763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xit" presetSubtype="10" fill="hold" grpId="1" nodeType="clickEffect">
                                  <p:stCondLst>
                                    <p:cond delay="0"/>
                                  </p:stCondLst>
                                  <p:childTnLst>
                                    <p:animEffect transition="out" filter="blinds(horizontal)">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par>
                                <p:cTn id="36" presetID="3" presetClass="exit" presetSubtype="10" fill="hold" grpId="2" nodeType="withEffect">
                                  <p:stCondLst>
                                    <p:cond delay="0"/>
                                  </p:stCondLst>
                                  <p:childTnLst>
                                    <p:animEffect transition="out" filter="blinds(horizontal)">
                                      <p:cBhvr>
                                        <p:cTn id="37" dur="500"/>
                                        <p:tgtEl>
                                          <p:spTgt spid="3"/>
                                        </p:tgtEl>
                                      </p:cBhvr>
                                    </p:animEffect>
                                    <p:set>
                                      <p:cBhvr>
                                        <p:cTn id="38"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animBg="1"/>
      <p:bldP spid="3" grpId="0" bldLvl="0" animBg="1"/>
      <p:bldP spid="3" grpId="1" animBg="1"/>
      <p:bldP spid="4" grpId="0"/>
      <p:bldP spid="4" grpId="1"/>
      <p:bldP spid="2" grpId="2" animBg="1"/>
      <p:bldP spid="4" grpId="2"/>
      <p:bldP spid="5" grpId="0"/>
      <p:bldP spid="5" grpId="1"/>
      <p:bldP spid="3" grpId="2"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64030" y="1628775"/>
            <a:ext cx="5784850" cy="2230120"/>
            <a:chOff x="583" y="3359"/>
            <a:chExt cx="9110" cy="3512"/>
          </a:xfrm>
        </p:grpSpPr>
        <p:pic>
          <p:nvPicPr>
            <p:cNvPr id="272388" name="Picture 4" descr="btree_insert11"/>
            <p:cNvPicPr>
              <a:picLocks noChangeAspect="1" noChangeArrowheads="1"/>
            </p:cNvPicPr>
            <p:nvPr/>
          </p:nvPicPr>
          <p:blipFill>
            <a:blip r:embed="rId1">
              <a:extLst>
                <a:ext uri="{28A0092B-C50C-407E-A947-70E740481C1C}">
                  <a14:useLocalDpi xmlns:a14="http://schemas.microsoft.com/office/drawing/2010/main" val="0"/>
                </a:ext>
              </a:extLst>
            </a:blip>
            <a:srcRect t="2948" r="8153" b="63988"/>
            <a:stretch>
              <a:fillRect/>
            </a:stretch>
          </p:blipFill>
          <p:spPr bwMode="auto">
            <a:xfrm>
              <a:off x="583" y="3359"/>
              <a:ext cx="9111" cy="3512"/>
            </a:xfrm>
            <a:prstGeom prst="rect">
              <a:avLst/>
            </a:prstGeom>
            <a:solidFill>
              <a:schemeClr val="tx1"/>
            </a:solidFill>
            <a:effectLst>
              <a:outerShdw dist="107763" dir="2700000" algn="ctr" rotWithShape="0">
                <a:srgbClr val="808080">
                  <a:alpha val="50000"/>
                </a:srgbClr>
              </a:outerShdw>
            </a:effectLst>
          </p:spPr>
        </p:pic>
        <p:sp>
          <p:nvSpPr>
            <p:cNvPr id="272389" name="Oval 5"/>
            <p:cNvSpPr>
              <a:spLocks noChangeArrowheads="1"/>
            </p:cNvSpPr>
            <p:nvPr/>
          </p:nvSpPr>
          <p:spPr bwMode="auto">
            <a:xfrm>
              <a:off x="2551" y="6081"/>
              <a:ext cx="565" cy="568"/>
            </a:xfrm>
            <a:prstGeom prst="ellipse">
              <a:avLst/>
            </a:prstGeom>
            <a:solidFill>
              <a:srgbClr val="FF5050">
                <a:alpha val="30000"/>
              </a:srgbClr>
            </a:solidFill>
            <a:ln w="38100">
              <a:solidFill>
                <a:srgbClr val="CC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grpSp>
      <p:sp>
        <p:nvSpPr>
          <p:cNvPr id="272390" name="Text Box 6"/>
          <p:cNvSpPr txBox="1">
            <a:spLocks noChangeArrowheads="1"/>
          </p:cNvSpPr>
          <p:nvPr/>
        </p:nvSpPr>
        <p:spPr bwMode="auto">
          <a:xfrm>
            <a:off x="252000" y="475200"/>
            <a:ext cx="8640000" cy="902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(1) </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被删关键字所在结点的</a:t>
            </a:r>
            <a:r>
              <a:rPr kumimoji="1" lang="zh-CN" altLang="en-US" sz="2400" u="sng"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关键字数目不小于</a:t>
            </a:r>
            <a:r>
              <a:rPr kumimoji="1" lang="en-US" altLang="zh-CN" sz="2400" u="sng" dirty="0">
                <a:latin typeface="Times New Roman" panose="02020603050405020304" pitchFamily="18" charset="0"/>
                <a:ea typeface="幼圆" panose="02010509060101010101" pitchFamily="49" charset="-122"/>
                <a:cs typeface="Times New Roman" panose="02020603050405020304" pitchFamily="18" charset="0"/>
              </a:rPr>
              <a:t>m/2</a:t>
            </a:r>
            <a:r>
              <a:rPr kumimoji="1" lang="en-US" altLang="zh-CN" sz="2400" u="sng"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，则只需从该结点中删去该关键字</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K</a:t>
            </a:r>
            <a:r>
              <a:rPr kumimoji="1" lang="en-US" altLang="zh-CN" sz="2400" baseline="-250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i</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和相应指针</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a:t>
            </a:r>
            <a:r>
              <a:rPr kumimoji="1" lang="en-US" altLang="zh-CN" sz="2400" baseline="-250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i</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树的其他部分不变。        </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p:txBody>
      </p:sp>
      <p:pic>
        <p:nvPicPr>
          <p:cNvPr id="274436" name="Picture 4" descr="btree_del1"/>
          <p:cNvPicPr>
            <a:picLocks noChangeAspect="1" noChangeArrowheads="1"/>
          </p:cNvPicPr>
          <p:nvPr/>
        </p:nvPicPr>
        <p:blipFill>
          <a:blip r:embed="rId2">
            <a:extLst>
              <a:ext uri="{28A0092B-C50C-407E-A947-70E740481C1C}">
                <a14:useLocalDpi xmlns:a14="http://schemas.microsoft.com/office/drawing/2010/main" val="0"/>
              </a:ext>
            </a:extLst>
          </a:blip>
          <a:srcRect t="1880" b="48003"/>
          <a:stretch>
            <a:fillRect/>
          </a:stretch>
        </p:blipFill>
        <p:spPr bwMode="auto">
          <a:xfrm>
            <a:off x="1908175" y="4221480"/>
            <a:ext cx="5525135" cy="2372360"/>
          </a:xfrm>
          <a:prstGeom prst="rect">
            <a:avLst/>
          </a:prstGeom>
          <a:solidFill>
            <a:schemeClr val="tx1"/>
          </a:solidFill>
          <a:effectLst>
            <a:outerShdw dist="107763" dir="2700000" algn="ctr" rotWithShape="0">
              <a:srgbClr val="808080">
                <a:alpha val="50000"/>
              </a:srgbClr>
            </a:outerShdw>
          </a:effectLst>
        </p:spPr>
      </p:pic>
      <p:sp>
        <p:nvSpPr>
          <p:cNvPr id="272391" name="AutoShape 7"/>
          <p:cNvSpPr>
            <a:spLocks noChangeArrowheads="1"/>
          </p:cNvSpPr>
          <p:nvPr/>
        </p:nvSpPr>
        <p:spPr bwMode="auto">
          <a:xfrm>
            <a:off x="4284028" y="3789253"/>
            <a:ext cx="504825" cy="620713"/>
          </a:xfrm>
          <a:prstGeom prst="downArrow">
            <a:avLst>
              <a:gd name="adj1" fmla="val 50000"/>
              <a:gd name="adj2" fmla="val 30739"/>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468313" y="706438"/>
            <a:ext cx="815816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        上面</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讨论的前提是每次查找都是“成功”的（即认为表中必定存在一个记录的关键字与给定值相等），但实际上不一定对于给定的每个值都能找到相应的记录，即会产生查找</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a:t>
            </a:r>
            <a:r>
              <a:rPr kumimoji="1" lang="zh-CN" altLang="en-US" sz="2400" b="1"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不成功</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的情况，如果查找不成功的情形不容忽视时，查找算法平均查找长度应是查找成功时的平均查找长度与查找不成功时的平均查找长度之和。</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        假设查找成功和不成功的概率相等，即均为</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1/2</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，则顺序查找的平均查找长度为：</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p:txBody>
      </p:sp>
      <p:graphicFrame>
        <p:nvGraphicFramePr>
          <p:cNvPr id="32771" name="Object 3"/>
          <p:cNvGraphicFramePr>
            <a:graphicFrameLocks noChangeAspect="1"/>
          </p:cNvGraphicFramePr>
          <p:nvPr/>
        </p:nvGraphicFramePr>
        <p:xfrm>
          <a:off x="1516063" y="4130675"/>
          <a:ext cx="5624512" cy="812800"/>
        </p:xfrm>
        <a:graphic>
          <a:graphicData uri="http://schemas.openxmlformats.org/presentationml/2006/ole">
            <mc:AlternateContent xmlns:mc="http://schemas.openxmlformats.org/markup-compatibility/2006">
              <mc:Choice xmlns:v="urn:schemas-microsoft-com:vml" Requires="v">
                <p:oleObj spid="_x0000_s32917" name="Equation" r:id="rId1" imgW="63093600" imgH="9144000" progId="Equation.DSMT4">
                  <p:embed/>
                </p:oleObj>
              </mc:Choice>
              <mc:Fallback>
                <p:oleObj name="Equation" r:id="rId1" imgW="63093600" imgH="9144000" progId="Equation.DSMT4">
                  <p:embed/>
                  <p:pic>
                    <p:nvPicPr>
                      <p:cNvPr id="0" name="Object 3"/>
                      <p:cNvPicPr>
                        <a:picLocks noChangeAspect="1" noChangeArrowheads="1"/>
                      </p:cNvPicPr>
                      <p:nvPr/>
                    </p:nvPicPr>
                    <p:blipFill>
                      <a:blip r:embed="rId2"/>
                      <a:srcRect/>
                      <a:stretch>
                        <a:fillRect/>
                      </a:stretch>
                    </p:blipFill>
                    <p:spPr bwMode="auto">
                      <a:xfrm>
                        <a:off x="1516063" y="4130675"/>
                        <a:ext cx="5624512" cy="81280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2" name="Line 4"/>
          <p:cNvSpPr>
            <a:spLocks noChangeShapeType="1"/>
          </p:cNvSpPr>
          <p:nvPr/>
        </p:nvSpPr>
        <p:spPr bwMode="auto">
          <a:xfrm>
            <a:off x="2667000" y="5084763"/>
            <a:ext cx="19050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3" name="Line 5"/>
          <p:cNvSpPr>
            <a:spLocks noChangeShapeType="1"/>
          </p:cNvSpPr>
          <p:nvPr/>
        </p:nvSpPr>
        <p:spPr bwMode="auto">
          <a:xfrm>
            <a:off x="4932363" y="5084763"/>
            <a:ext cx="6096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4" name="Text Box 6"/>
          <p:cNvSpPr txBox="1">
            <a:spLocks noChangeArrowheads="1"/>
          </p:cNvSpPr>
          <p:nvPr/>
        </p:nvSpPr>
        <p:spPr bwMode="auto">
          <a:xfrm>
            <a:off x="2627313" y="5589588"/>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anose="02020603050405020304" pitchFamily="18" charset="0"/>
                <a:ea typeface="幼圆" panose="02010509060101010101" pitchFamily="49" charset="-122"/>
              </a:rPr>
              <a:t>查找成功时</a:t>
            </a:r>
            <a:endParaRPr kumimoji="1" lang="zh-CN" altLang="en-US" sz="2400" b="1">
              <a:solidFill>
                <a:srgbClr val="FFFF00"/>
              </a:solidFill>
              <a:latin typeface="Times New Roman" panose="02020603050405020304" pitchFamily="18" charset="0"/>
              <a:ea typeface="幼圆" panose="02010509060101010101" pitchFamily="49" charset="-122"/>
            </a:endParaRPr>
          </a:p>
        </p:txBody>
      </p:sp>
      <p:sp>
        <p:nvSpPr>
          <p:cNvPr id="32775" name="Text Box 7"/>
          <p:cNvSpPr txBox="1">
            <a:spLocks noChangeArrowheads="1"/>
          </p:cNvSpPr>
          <p:nvPr/>
        </p:nvSpPr>
        <p:spPr bwMode="auto">
          <a:xfrm>
            <a:off x="4876800" y="5589588"/>
            <a:ext cx="385572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anose="02020603050405020304" pitchFamily="18" charset="0"/>
                <a:ea typeface="幼圆" panose="02010509060101010101" pitchFamily="49" charset="-122"/>
              </a:rPr>
              <a:t>查找不成功时（遍历全表）</a:t>
            </a:r>
            <a:endParaRPr kumimoji="1" lang="zh-CN" altLang="en-US" sz="2400" b="1">
              <a:solidFill>
                <a:srgbClr val="FFFF00"/>
              </a:solidFill>
              <a:latin typeface="Times New Roman" panose="02020603050405020304" pitchFamily="18" charset="0"/>
              <a:ea typeface="幼圆" panose="02010509060101010101" pitchFamily="49" charset="-122"/>
            </a:endParaRPr>
          </a:p>
        </p:txBody>
      </p:sp>
      <p:sp>
        <p:nvSpPr>
          <p:cNvPr id="32779" name="AutoShape 11"/>
          <p:cNvSpPr>
            <a:spLocks noChangeArrowheads="1"/>
          </p:cNvSpPr>
          <p:nvPr/>
        </p:nvSpPr>
        <p:spPr bwMode="auto">
          <a:xfrm>
            <a:off x="3492500" y="5157788"/>
            <a:ext cx="287338" cy="503237"/>
          </a:xfrm>
          <a:prstGeom prst="downArrow">
            <a:avLst>
              <a:gd name="adj1" fmla="val 50000"/>
              <a:gd name="adj2" fmla="val 43784"/>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2780" name="AutoShape 12"/>
          <p:cNvSpPr>
            <a:spLocks noChangeArrowheads="1"/>
          </p:cNvSpPr>
          <p:nvPr/>
        </p:nvSpPr>
        <p:spPr bwMode="auto">
          <a:xfrm>
            <a:off x="5091113" y="5157788"/>
            <a:ext cx="287337" cy="503237"/>
          </a:xfrm>
          <a:prstGeom prst="downArrow">
            <a:avLst>
              <a:gd name="adj1" fmla="val 50000"/>
              <a:gd name="adj2" fmla="val 43785"/>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Text Box 2"/>
          <p:cNvSpPr txBox="1">
            <a:spLocks noChangeArrowheads="1"/>
          </p:cNvSpPr>
          <p:nvPr/>
        </p:nvSpPr>
        <p:spPr bwMode="auto">
          <a:xfrm>
            <a:off x="250825" y="475200"/>
            <a:ext cx="8640000"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pP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(2) </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被</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删关键字所在结点中的关键字数目</a:t>
            </a:r>
            <a:r>
              <a:rPr kumimoji="1" lang="zh-CN" altLang="en-US" sz="2400" u="sng"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等于</a:t>
            </a:r>
            <a:r>
              <a:rPr kumimoji="1" lang="en-US" altLang="zh-CN" sz="2400" u="sng" dirty="0">
                <a:latin typeface="Times New Roman" panose="02020603050405020304" pitchFamily="18" charset="0"/>
                <a:ea typeface="幼圆" panose="02010509060101010101" pitchFamily="49" charset="-122"/>
                <a:cs typeface="Times New Roman" panose="02020603050405020304" pitchFamily="18" charset="0"/>
              </a:rPr>
              <a:t>m/2</a:t>
            </a:r>
            <a:r>
              <a:rPr kumimoji="1" lang="en-US" altLang="zh-CN" sz="2400" u="sng"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zh-CN" altLang="en-US" sz="2400" u="sng"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en-US" altLang="zh-CN" sz="2400" u="sng"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1</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，而</a:t>
            </a:r>
            <a:r>
              <a:rPr kumimoji="1" lang="zh-CN" altLang="en-US" sz="2400" u="sng"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与该结点相邻的右兄弟（或左兄弟）结点中的关键字数目大于</a:t>
            </a:r>
            <a:r>
              <a:rPr kumimoji="1" lang="en-US" altLang="zh-CN" sz="2400" u="sng" dirty="0">
                <a:latin typeface="Times New Roman" panose="02020603050405020304" pitchFamily="18" charset="0"/>
                <a:ea typeface="幼圆" panose="02010509060101010101" pitchFamily="49" charset="-122"/>
                <a:cs typeface="Times New Roman" panose="02020603050405020304" pitchFamily="18" charset="0"/>
              </a:rPr>
              <a:t>m/2</a:t>
            </a:r>
            <a:r>
              <a:rPr kumimoji="1" lang="en-US" altLang="zh-CN" sz="2400" u="sng"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zh-CN" altLang="en-US" sz="2400" u="sng"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en-US" altLang="zh-CN" sz="2400" u="sng"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1</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，则需将其兄弟结点中的最小（或最大）的关键字上移至双亲结点中，而将双亲结点中小于（或大于）</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且紧靠该上移关键字的关键字下移至被删关键字所在结点中。</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p:txBody>
      </p:sp>
      <p:pic>
        <p:nvPicPr>
          <p:cNvPr id="270339" name="Picture 3" descr="btree_del1"/>
          <p:cNvPicPr>
            <a:picLocks noChangeAspect="1" noChangeArrowheads="1"/>
          </p:cNvPicPr>
          <p:nvPr/>
        </p:nvPicPr>
        <p:blipFill>
          <a:blip r:embed="rId1">
            <a:extLst>
              <a:ext uri="{28A0092B-C50C-407E-A947-70E740481C1C}">
                <a14:useLocalDpi xmlns:a14="http://schemas.microsoft.com/office/drawing/2010/main" val="0"/>
              </a:ext>
            </a:extLst>
          </a:blip>
          <a:srcRect t="1880" b="48003"/>
          <a:stretch>
            <a:fillRect/>
          </a:stretch>
        </p:blipFill>
        <p:spPr bwMode="auto">
          <a:xfrm>
            <a:off x="650875" y="2862982"/>
            <a:ext cx="7881938" cy="3384550"/>
          </a:xfrm>
          <a:prstGeom prst="rect">
            <a:avLst/>
          </a:prstGeom>
          <a:solidFill>
            <a:schemeClr val="tx1"/>
          </a:solidFill>
          <a:effectLst>
            <a:outerShdw dist="107763" dir="2700000" algn="ctr" rotWithShape="0">
              <a:srgbClr val="808080">
                <a:alpha val="50000"/>
              </a:srgbClr>
            </a:outerShdw>
          </a:effectLst>
        </p:spPr>
      </p:pic>
      <p:sp>
        <p:nvSpPr>
          <p:cNvPr id="270340" name="Text Box 4"/>
          <p:cNvSpPr txBox="1">
            <a:spLocks noChangeArrowheads="1"/>
          </p:cNvSpPr>
          <p:nvPr/>
        </p:nvSpPr>
        <p:spPr bwMode="auto">
          <a:xfrm>
            <a:off x="900113" y="3109044"/>
            <a:ext cx="2447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CC0000"/>
                </a:solidFill>
                <a:ea typeface="幼圆" panose="02010509060101010101" pitchFamily="49" charset="-122"/>
                <a:cs typeface="Arial" panose="020B0604020202020204" pitchFamily="34" charset="0"/>
              </a:rPr>
              <a:t>删除</a:t>
            </a:r>
            <a:r>
              <a:rPr lang="en-US" altLang="zh-CN" sz="2800" b="1">
                <a:solidFill>
                  <a:srgbClr val="CC0000"/>
                </a:solidFill>
                <a:ea typeface="幼圆" panose="02010509060101010101" pitchFamily="49" charset="-122"/>
                <a:cs typeface="Arial" panose="020B0604020202020204" pitchFamily="34" charset="0"/>
              </a:rPr>
              <a:t>50</a:t>
            </a:r>
            <a:endParaRPr lang="en-US" altLang="zh-CN" sz="2800" b="1">
              <a:solidFill>
                <a:srgbClr val="CC0000"/>
              </a:solidFill>
              <a:ea typeface="幼圆" panose="02010509060101010101" pitchFamily="49" charset="-122"/>
              <a:cs typeface="Arial" panose="020B0604020202020204" pitchFamily="34" charset="0"/>
            </a:endParaRPr>
          </a:p>
        </p:txBody>
      </p:sp>
      <p:sp>
        <p:nvSpPr>
          <p:cNvPr id="270342" name="AutoShape 6"/>
          <p:cNvSpPr>
            <a:spLocks noChangeArrowheads="1"/>
          </p:cNvSpPr>
          <p:nvPr/>
        </p:nvSpPr>
        <p:spPr bwMode="auto">
          <a:xfrm>
            <a:off x="6732588" y="3644032"/>
            <a:ext cx="1079500" cy="360362"/>
          </a:xfrm>
          <a:prstGeom prst="wedgeRoundRectCallout">
            <a:avLst>
              <a:gd name="adj1" fmla="val -112940"/>
              <a:gd name="adj2" fmla="val 241190"/>
              <a:gd name="adj3" fmla="val 16667"/>
            </a:avLst>
          </a:prstGeom>
          <a:solidFill>
            <a:schemeClr val="tx1"/>
          </a:solidFill>
          <a:ln w="952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solidFill>
                  <a:srgbClr val="CC0000"/>
                </a:solidFill>
              </a:rPr>
              <a:t>53</a:t>
            </a:r>
            <a:r>
              <a:rPr lang="zh-CN" altLang="en-US" b="1">
                <a:solidFill>
                  <a:srgbClr val="CC0000"/>
                </a:solidFill>
              </a:rPr>
              <a:t>下降</a:t>
            </a:r>
            <a:endParaRPr lang="zh-CN" altLang="en-US"/>
          </a:p>
        </p:txBody>
      </p:sp>
      <p:sp>
        <p:nvSpPr>
          <p:cNvPr id="270344" name="AutoShape 8"/>
          <p:cNvSpPr>
            <a:spLocks noChangeArrowheads="1"/>
          </p:cNvSpPr>
          <p:nvPr/>
        </p:nvSpPr>
        <p:spPr bwMode="auto">
          <a:xfrm>
            <a:off x="6156325" y="6164982"/>
            <a:ext cx="1079500" cy="360362"/>
          </a:xfrm>
          <a:prstGeom prst="wedgeRoundRectCallout">
            <a:avLst>
              <a:gd name="adj1" fmla="val -47940"/>
              <a:gd name="adj2" fmla="val -173347"/>
              <a:gd name="adj3" fmla="val 16667"/>
            </a:avLst>
          </a:prstGeom>
          <a:solidFill>
            <a:schemeClr val="tx1"/>
          </a:solidFill>
          <a:ln w="952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solidFill>
                  <a:srgbClr val="CC0000"/>
                </a:solidFill>
              </a:rPr>
              <a:t>61</a:t>
            </a:r>
            <a:r>
              <a:rPr lang="zh-CN" altLang="en-US" b="1">
                <a:solidFill>
                  <a:srgbClr val="CC0000"/>
                </a:solidFill>
              </a:rPr>
              <a:t>上升</a:t>
            </a:r>
            <a:endParaRPr lang="zh-CN" altLang="en-US"/>
          </a:p>
        </p:txBody>
      </p:sp>
      <p:sp>
        <p:nvSpPr>
          <p:cNvPr id="270345" name="Oval 9"/>
          <p:cNvSpPr>
            <a:spLocks noChangeArrowheads="1"/>
          </p:cNvSpPr>
          <p:nvPr/>
        </p:nvSpPr>
        <p:spPr bwMode="auto">
          <a:xfrm>
            <a:off x="4759325" y="5445844"/>
            <a:ext cx="358775" cy="360363"/>
          </a:xfrm>
          <a:prstGeom prst="ellipse">
            <a:avLst/>
          </a:prstGeom>
          <a:solidFill>
            <a:srgbClr val="FF5050">
              <a:alpha val="30000"/>
            </a:srgbClr>
          </a:solidFill>
          <a:ln w="38100">
            <a:solidFill>
              <a:srgbClr val="CC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10" name="AutoShape 8"/>
          <p:cNvSpPr>
            <a:spLocks noChangeArrowheads="1"/>
          </p:cNvSpPr>
          <p:nvPr/>
        </p:nvSpPr>
        <p:spPr bwMode="auto">
          <a:xfrm flipV="1">
            <a:off x="8459788" y="5517728"/>
            <a:ext cx="684212" cy="863600"/>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 name="直接箭头连接符 1"/>
          <p:cNvCxnSpPr/>
          <p:nvPr/>
        </p:nvCxnSpPr>
        <p:spPr>
          <a:xfrm flipV="1">
            <a:off x="6012180" y="4941570"/>
            <a:ext cx="72390" cy="647700"/>
          </a:xfrm>
          <a:prstGeom prst="straightConnector1">
            <a:avLst/>
          </a:prstGeom>
          <a:ln w="19050">
            <a:solidFill>
              <a:srgbClr val="CC000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flipH="1">
            <a:off x="5147945" y="4869180"/>
            <a:ext cx="792480" cy="720090"/>
          </a:xfrm>
          <a:prstGeom prst="straightConnector1">
            <a:avLst/>
          </a:prstGeom>
          <a:ln w="19050">
            <a:solidFill>
              <a:srgbClr val="CC0000"/>
            </a:solidFill>
            <a:headEnd type="none"/>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3412" name="Picture 4" descr="btree_del1"/>
          <p:cNvPicPr>
            <a:picLocks noChangeAspect="1" noChangeArrowheads="1"/>
          </p:cNvPicPr>
          <p:nvPr/>
        </p:nvPicPr>
        <p:blipFill>
          <a:blip r:embed="rId1">
            <a:extLst>
              <a:ext uri="{28A0092B-C50C-407E-A947-70E740481C1C}">
                <a14:useLocalDpi xmlns:a14="http://schemas.microsoft.com/office/drawing/2010/main" val="0"/>
              </a:ext>
            </a:extLst>
          </a:blip>
          <a:srcRect t="49858"/>
          <a:stretch>
            <a:fillRect/>
          </a:stretch>
        </p:blipFill>
        <p:spPr bwMode="auto">
          <a:xfrm>
            <a:off x="684213" y="2060575"/>
            <a:ext cx="7881937" cy="3386138"/>
          </a:xfrm>
          <a:prstGeom prst="rect">
            <a:avLst/>
          </a:prstGeom>
          <a:solidFill>
            <a:schemeClr val="tx1"/>
          </a:solidFill>
          <a:effectLst>
            <a:outerShdw dist="107763" dir="2700000" algn="ctr" rotWithShape="0">
              <a:srgbClr val="808080">
                <a:alpha val="50000"/>
              </a:srgbClr>
            </a:outerShdw>
          </a:effectLst>
        </p:spPr>
      </p:pic>
      <p:sp>
        <p:nvSpPr>
          <p:cNvPr id="273413" name="AutoShape 5"/>
          <p:cNvSpPr>
            <a:spLocks noChangeArrowheads="1"/>
          </p:cNvSpPr>
          <p:nvPr/>
        </p:nvSpPr>
        <p:spPr bwMode="auto">
          <a:xfrm>
            <a:off x="682799" y="1196975"/>
            <a:ext cx="504825" cy="576263"/>
          </a:xfrm>
          <a:prstGeom prst="downArrow">
            <a:avLst>
              <a:gd name="adj1" fmla="val 50000"/>
              <a:gd name="adj2" fmla="val 28538"/>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73414" name="Rectangle 6"/>
          <p:cNvSpPr>
            <a:spLocks noChangeArrowheads="1"/>
          </p:cNvSpPr>
          <p:nvPr/>
        </p:nvSpPr>
        <p:spPr bwMode="auto">
          <a:xfrm>
            <a:off x="790749" y="909638"/>
            <a:ext cx="287337" cy="14287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3415" name="Rectangle 7"/>
          <p:cNvSpPr>
            <a:spLocks noChangeArrowheads="1"/>
          </p:cNvSpPr>
          <p:nvPr/>
        </p:nvSpPr>
        <p:spPr bwMode="auto">
          <a:xfrm>
            <a:off x="790749" y="620713"/>
            <a:ext cx="287337" cy="14287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3416" name="Rectangle 8"/>
          <p:cNvSpPr>
            <a:spLocks noChangeArrowheads="1"/>
          </p:cNvSpPr>
          <p:nvPr/>
        </p:nvSpPr>
        <p:spPr bwMode="auto">
          <a:xfrm>
            <a:off x="790749" y="333375"/>
            <a:ext cx="287337" cy="14287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252000" y="475200"/>
            <a:ext cx="8640000" cy="252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pP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(3) </a:t>
            </a:r>
            <a:r>
              <a:rPr kumimoji="1" lang="zh-CN" altLang="en-US" sz="2400" u="sng" dirty="0">
                <a:latin typeface="Times New Roman" panose="02020603050405020304" pitchFamily="18" charset="0"/>
                <a:ea typeface="幼圆" panose="02010509060101010101" pitchFamily="49" charset="-122"/>
                <a:cs typeface="Times New Roman" panose="02020603050405020304" pitchFamily="18" charset="0"/>
              </a:rPr>
              <a:t>被删关键字所在结点和其相邻的兄弟结点中的关键字数目均等于</a:t>
            </a:r>
            <a:r>
              <a:rPr kumimoji="1" lang="zh-CN" altLang="en-US" sz="2400" u="sng"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en-US" altLang="zh-CN" sz="2400" u="sng" dirty="0">
                <a:latin typeface="Times New Roman" panose="02020603050405020304" pitchFamily="18" charset="0"/>
                <a:ea typeface="幼圆" panose="02010509060101010101" pitchFamily="49" charset="-122"/>
                <a:cs typeface="Times New Roman" panose="02020603050405020304" pitchFamily="18" charset="0"/>
              </a:rPr>
              <a:t>m/2</a:t>
            </a:r>
            <a:r>
              <a:rPr kumimoji="1" lang="en-US" altLang="zh-CN" sz="2400" u="sng"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zh-CN" altLang="en-US" sz="2400" u="sng"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en-US" altLang="zh-CN" sz="2400" u="sng"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1</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pPr algn="just">
              <a:lnSpc>
                <a:spcPct val="110000"/>
              </a:lnSpc>
            </a:pP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假设该结点有右兄弟，且其右兄弟结点地址由双亲结点中的指针</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a:t>
            </a:r>
            <a:r>
              <a:rPr kumimoji="1" lang="en-US" altLang="zh-CN" sz="2400" baseline="-250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i</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所指，则在删去关键字之后，它所在结点中剩余的关键字和指针，加上双亲结点中的关键字</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K</a:t>
            </a:r>
            <a:r>
              <a:rPr kumimoji="1" lang="en-US" altLang="zh-CN" sz="2400" baseline="-250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i</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一起，合并到</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a:t>
            </a:r>
            <a:r>
              <a:rPr kumimoji="1" lang="en-US" altLang="zh-CN" sz="2400" baseline="-250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i</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所指兄弟结点中（若没有右兄弟结点，则合并到左兄弟结点中）</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p:txBody>
      </p:sp>
      <p:pic>
        <p:nvPicPr>
          <p:cNvPr id="198659" name="Picture 3" descr="btree_del1"/>
          <p:cNvPicPr>
            <a:picLocks noChangeAspect="1" noChangeArrowheads="1"/>
          </p:cNvPicPr>
          <p:nvPr/>
        </p:nvPicPr>
        <p:blipFill>
          <a:blip r:embed="rId1">
            <a:extLst>
              <a:ext uri="{28A0092B-C50C-407E-A947-70E740481C1C}">
                <a14:useLocalDpi xmlns:a14="http://schemas.microsoft.com/office/drawing/2010/main" val="0"/>
              </a:ext>
            </a:extLst>
          </a:blip>
          <a:srcRect t="49858"/>
          <a:stretch>
            <a:fillRect/>
          </a:stretch>
        </p:blipFill>
        <p:spPr bwMode="auto">
          <a:xfrm>
            <a:off x="650875" y="3067199"/>
            <a:ext cx="7881938" cy="3386137"/>
          </a:xfrm>
          <a:prstGeom prst="rect">
            <a:avLst/>
          </a:prstGeom>
          <a:solidFill>
            <a:schemeClr val="tx1"/>
          </a:solidFill>
          <a:effectLst>
            <a:outerShdw dist="107763" dir="2700000" algn="ctr" rotWithShape="0">
              <a:srgbClr val="808080">
                <a:alpha val="50000"/>
              </a:srgbClr>
            </a:outerShdw>
          </a:effectLst>
        </p:spPr>
      </p:pic>
      <p:sp>
        <p:nvSpPr>
          <p:cNvPr id="198660" name="Text Box 4"/>
          <p:cNvSpPr txBox="1">
            <a:spLocks noChangeArrowheads="1"/>
          </p:cNvSpPr>
          <p:nvPr/>
        </p:nvSpPr>
        <p:spPr bwMode="auto">
          <a:xfrm>
            <a:off x="900113" y="3705374"/>
            <a:ext cx="23764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CC0000"/>
                </a:solidFill>
                <a:ea typeface="幼圆" panose="02010509060101010101" pitchFamily="49" charset="-122"/>
                <a:cs typeface="Arial" panose="020B0604020202020204" pitchFamily="34" charset="0"/>
              </a:rPr>
              <a:t>删除</a:t>
            </a:r>
            <a:r>
              <a:rPr lang="en-US" altLang="zh-CN" sz="2800" b="1">
                <a:solidFill>
                  <a:srgbClr val="CC0000"/>
                </a:solidFill>
                <a:ea typeface="幼圆" panose="02010509060101010101" pitchFamily="49" charset="-122"/>
                <a:cs typeface="Arial" panose="020B0604020202020204" pitchFamily="34" charset="0"/>
              </a:rPr>
              <a:t>53</a:t>
            </a:r>
            <a:endParaRPr lang="en-US" altLang="zh-CN" sz="2800" b="1">
              <a:solidFill>
                <a:srgbClr val="CC0000"/>
              </a:solidFill>
              <a:ea typeface="幼圆" panose="02010509060101010101" pitchFamily="49" charset="-122"/>
              <a:cs typeface="Arial" panose="020B0604020202020204" pitchFamily="34" charset="0"/>
            </a:endParaRPr>
          </a:p>
        </p:txBody>
      </p:sp>
      <p:sp>
        <p:nvSpPr>
          <p:cNvPr id="198661" name="AutoShape 5"/>
          <p:cNvSpPr>
            <a:spLocks noChangeArrowheads="1"/>
          </p:cNvSpPr>
          <p:nvPr/>
        </p:nvSpPr>
        <p:spPr bwMode="auto">
          <a:xfrm>
            <a:off x="6877050" y="3849836"/>
            <a:ext cx="1079500" cy="360363"/>
          </a:xfrm>
          <a:prstGeom prst="wedgeRoundRectCallout">
            <a:avLst>
              <a:gd name="adj1" fmla="val -112940"/>
              <a:gd name="adj2" fmla="val 241190"/>
              <a:gd name="adj3" fmla="val 16667"/>
            </a:avLst>
          </a:prstGeom>
          <a:solidFill>
            <a:schemeClr val="tx1"/>
          </a:solidFill>
          <a:ln w="952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solidFill>
                  <a:srgbClr val="CC0000"/>
                </a:solidFill>
              </a:rPr>
              <a:t>61</a:t>
            </a:r>
            <a:r>
              <a:rPr lang="zh-CN" altLang="en-US" b="1">
                <a:solidFill>
                  <a:srgbClr val="CC0000"/>
                </a:solidFill>
              </a:rPr>
              <a:t>下降</a:t>
            </a:r>
            <a:endParaRPr lang="zh-CN" altLang="en-US"/>
          </a:p>
        </p:txBody>
      </p:sp>
      <p:sp>
        <p:nvSpPr>
          <p:cNvPr id="198662" name="Oval 6"/>
          <p:cNvSpPr>
            <a:spLocks noChangeArrowheads="1"/>
          </p:cNvSpPr>
          <p:nvPr/>
        </p:nvSpPr>
        <p:spPr bwMode="auto">
          <a:xfrm>
            <a:off x="4759325" y="5731024"/>
            <a:ext cx="358775" cy="360362"/>
          </a:xfrm>
          <a:prstGeom prst="ellipse">
            <a:avLst/>
          </a:prstGeom>
          <a:solidFill>
            <a:srgbClr val="FF5050">
              <a:alpha val="30000"/>
            </a:srgbClr>
          </a:solidFill>
          <a:ln w="38100">
            <a:solidFill>
              <a:srgbClr val="CC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198664" name="AutoShape 8"/>
          <p:cNvSpPr>
            <a:spLocks noChangeArrowheads="1"/>
          </p:cNvSpPr>
          <p:nvPr/>
        </p:nvSpPr>
        <p:spPr bwMode="auto">
          <a:xfrm flipV="1">
            <a:off x="8459788" y="5085482"/>
            <a:ext cx="684212" cy="863600"/>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 name="直接箭头连接符 1"/>
          <p:cNvCxnSpPr/>
          <p:nvPr/>
        </p:nvCxnSpPr>
        <p:spPr>
          <a:xfrm flipH="1">
            <a:off x="6012180" y="5085715"/>
            <a:ext cx="72390" cy="791845"/>
          </a:xfrm>
          <a:prstGeom prst="straightConnector1">
            <a:avLst/>
          </a:prstGeom>
          <a:ln w="19050">
            <a:solidFill>
              <a:srgbClr val="CC0000"/>
            </a:solidFill>
            <a:headEnd type="none"/>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9" name="Picture 9" descr="btree_del2"/>
          <p:cNvPicPr>
            <a:picLocks noChangeAspect="1" noChangeArrowheads="1"/>
          </p:cNvPicPr>
          <p:nvPr/>
        </p:nvPicPr>
        <p:blipFill>
          <a:blip r:embed="rId1">
            <a:extLst>
              <a:ext uri="{28A0092B-C50C-407E-A947-70E740481C1C}">
                <a14:useLocalDpi xmlns:a14="http://schemas.microsoft.com/office/drawing/2010/main" val="0"/>
              </a:ext>
            </a:extLst>
          </a:blip>
          <a:srcRect l="-2278" t="1936" r="-116" b="41978"/>
          <a:stretch>
            <a:fillRect/>
          </a:stretch>
        </p:blipFill>
        <p:spPr bwMode="auto">
          <a:xfrm>
            <a:off x="539750" y="2132013"/>
            <a:ext cx="8135938" cy="3457575"/>
          </a:xfrm>
          <a:prstGeom prst="rect">
            <a:avLst/>
          </a:prstGeom>
          <a:solidFill>
            <a:schemeClr val="tx1"/>
          </a:solidFill>
          <a:effectLst>
            <a:outerShdw dist="107763" dir="2700000" algn="ctr" rotWithShape="0">
              <a:srgbClr val="808080">
                <a:alpha val="50000"/>
              </a:srgbClr>
            </a:outerShdw>
          </a:effectLst>
        </p:spPr>
      </p:pic>
      <p:sp>
        <p:nvSpPr>
          <p:cNvPr id="220170" name="AutoShape 10"/>
          <p:cNvSpPr>
            <a:spLocks noChangeArrowheads="1"/>
          </p:cNvSpPr>
          <p:nvPr/>
        </p:nvSpPr>
        <p:spPr bwMode="auto">
          <a:xfrm>
            <a:off x="755650" y="1341438"/>
            <a:ext cx="504825" cy="576262"/>
          </a:xfrm>
          <a:prstGeom prst="downArrow">
            <a:avLst>
              <a:gd name="adj1" fmla="val 50000"/>
              <a:gd name="adj2" fmla="val 28538"/>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20171" name="Rectangle 11"/>
          <p:cNvSpPr>
            <a:spLocks noChangeArrowheads="1"/>
          </p:cNvSpPr>
          <p:nvPr/>
        </p:nvSpPr>
        <p:spPr bwMode="auto">
          <a:xfrm>
            <a:off x="863600" y="1054100"/>
            <a:ext cx="287338" cy="14287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0172" name="Rectangle 12"/>
          <p:cNvSpPr>
            <a:spLocks noChangeArrowheads="1"/>
          </p:cNvSpPr>
          <p:nvPr/>
        </p:nvSpPr>
        <p:spPr bwMode="auto">
          <a:xfrm>
            <a:off x="863600" y="765175"/>
            <a:ext cx="287338" cy="14287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0173" name="Rectangle 13"/>
          <p:cNvSpPr>
            <a:spLocks noChangeArrowheads="1"/>
          </p:cNvSpPr>
          <p:nvPr/>
        </p:nvSpPr>
        <p:spPr bwMode="auto">
          <a:xfrm>
            <a:off x="863600" y="477838"/>
            <a:ext cx="287338" cy="14287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1186" name="Picture 2" descr="btree_del2"/>
          <p:cNvPicPr>
            <a:picLocks noChangeAspect="1" noChangeArrowheads="1"/>
          </p:cNvPicPr>
          <p:nvPr/>
        </p:nvPicPr>
        <p:blipFill>
          <a:blip r:embed="rId1">
            <a:extLst>
              <a:ext uri="{28A0092B-C50C-407E-A947-70E740481C1C}">
                <a14:useLocalDpi xmlns:a14="http://schemas.microsoft.com/office/drawing/2010/main" val="0"/>
              </a:ext>
            </a:extLst>
          </a:blip>
          <a:srcRect l="-2278" t="1936" r="-116" b="-47"/>
          <a:stretch>
            <a:fillRect/>
          </a:stretch>
        </p:blipFill>
        <p:spPr bwMode="auto">
          <a:xfrm>
            <a:off x="539750" y="476250"/>
            <a:ext cx="8135938" cy="6048375"/>
          </a:xfrm>
          <a:prstGeom prst="rect">
            <a:avLst/>
          </a:prstGeom>
          <a:solidFill>
            <a:schemeClr val="tx1"/>
          </a:solidFill>
          <a:effectLst>
            <a:outerShdw dist="107763" dir="2700000" algn="ctr" rotWithShape="0">
              <a:srgbClr val="808080">
                <a:alpha val="50000"/>
              </a:srgbClr>
            </a:outerShdw>
          </a:effectLst>
        </p:spPr>
      </p:pic>
      <p:sp>
        <p:nvSpPr>
          <p:cNvPr id="221187" name="Text Box 3"/>
          <p:cNvSpPr txBox="1">
            <a:spLocks noChangeArrowheads="1"/>
          </p:cNvSpPr>
          <p:nvPr/>
        </p:nvSpPr>
        <p:spPr bwMode="auto">
          <a:xfrm>
            <a:off x="1187450" y="958850"/>
            <a:ext cx="1944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CC0000"/>
                </a:solidFill>
                <a:ea typeface="幼圆" panose="02010509060101010101" pitchFamily="49" charset="-122"/>
                <a:cs typeface="Arial" panose="020B0604020202020204" pitchFamily="34" charset="0"/>
              </a:rPr>
              <a:t>删除</a:t>
            </a:r>
            <a:r>
              <a:rPr lang="en-US" altLang="zh-CN" sz="2800" b="1">
                <a:solidFill>
                  <a:srgbClr val="CC0000"/>
                </a:solidFill>
                <a:ea typeface="幼圆" panose="02010509060101010101" pitchFamily="49" charset="-122"/>
                <a:cs typeface="Arial" panose="020B0604020202020204" pitchFamily="34" charset="0"/>
              </a:rPr>
              <a:t>37</a:t>
            </a:r>
            <a:endParaRPr lang="en-US" altLang="zh-CN" sz="2800" b="1">
              <a:solidFill>
                <a:srgbClr val="CC0000"/>
              </a:solidFill>
              <a:ea typeface="幼圆" panose="02010509060101010101" pitchFamily="49" charset="-122"/>
              <a:cs typeface="Arial" panose="020B0604020202020204" pitchFamily="34" charset="0"/>
            </a:endParaRPr>
          </a:p>
        </p:txBody>
      </p:sp>
      <p:sp>
        <p:nvSpPr>
          <p:cNvPr id="2" name="文本框 1"/>
          <p:cNvSpPr txBox="1"/>
          <p:nvPr/>
        </p:nvSpPr>
        <p:spPr>
          <a:xfrm>
            <a:off x="683895" y="3429000"/>
            <a:ext cx="7927975" cy="829945"/>
          </a:xfrm>
          <a:prstGeom prst="rect">
            <a:avLst/>
          </a:prstGeom>
          <a:solidFill>
            <a:schemeClr val="tx1"/>
          </a:solidFill>
        </p:spPr>
        <p:txBody>
          <a:bodyPr wrap="square" rtlCol="0">
            <a:spAutoFit/>
          </a:bodyPr>
          <a:p>
            <a:r>
              <a:rPr lang="zh-CN" altLang="en-US" sz="2400" b="1">
                <a:solidFill>
                  <a:srgbClr val="C00000"/>
                </a:solidFill>
              </a:rPr>
              <a:t>如果因此使双亲</a:t>
            </a:r>
            <a:r>
              <a:rPr lang="en-US" altLang="zh-CN" sz="2400" b="1">
                <a:solidFill>
                  <a:srgbClr val="C00000"/>
                </a:solidFill>
              </a:rPr>
              <a:t>b</a:t>
            </a:r>
            <a:r>
              <a:rPr lang="zh-CN" altLang="en-US" sz="2400" b="1">
                <a:solidFill>
                  <a:srgbClr val="C00000"/>
                </a:solidFill>
              </a:rPr>
              <a:t>关键字数小于</a:t>
            </a:r>
            <a:r>
              <a:rPr kumimoji="1" lang="zh-CN" altLang="en-US" sz="2400" b="1" u="sng" dirty="0">
                <a:solidFill>
                  <a:srgbClr val="C000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en-US" altLang="zh-CN" sz="2400" b="1" u="sng" dirty="0">
                <a:solidFill>
                  <a:srgbClr val="C00000"/>
                </a:solidFill>
                <a:latin typeface="Times New Roman" panose="02020603050405020304" pitchFamily="18" charset="0"/>
                <a:ea typeface="幼圆" panose="02010509060101010101" pitchFamily="49" charset="-122"/>
                <a:cs typeface="Times New Roman" panose="02020603050405020304" pitchFamily="18" charset="0"/>
                <a:sym typeface="+mn-ea"/>
              </a:rPr>
              <a:t>m/2</a:t>
            </a:r>
            <a:r>
              <a:rPr kumimoji="1" lang="en-US" altLang="zh-CN" sz="2400" b="1" u="sng" dirty="0">
                <a:solidFill>
                  <a:srgbClr val="C000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zh-CN" altLang="en-US" sz="2400" b="1" u="sng" dirty="0">
                <a:solidFill>
                  <a:srgbClr val="C000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en-US" altLang="zh-CN" sz="2400" b="1" u="sng" dirty="0">
                <a:solidFill>
                  <a:srgbClr val="C000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1</a:t>
            </a:r>
            <a:r>
              <a:rPr kumimoji="1" lang="zh-CN" altLang="en-US" sz="2400" b="1" u="sng" dirty="0">
                <a:solidFill>
                  <a:srgbClr val="C000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，则做类似处理，将双亲结点</a:t>
            </a:r>
            <a:r>
              <a:rPr kumimoji="1" lang="en-US" altLang="zh-CN" sz="2400" b="1" u="sng" dirty="0">
                <a:solidFill>
                  <a:srgbClr val="C000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b</a:t>
            </a:r>
            <a:r>
              <a:rPr kumimoji="1" lang="zh-CN" altLang="en-US" sz="2400" b="1" u="sng" dirty="0">
                <a:solidFill>
                  <a:srgbClr val="C000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剩余信息和其双亲</a:t>
            </a:r>
            <a:r>
              <a:rPr kumimoji="1" lang="en-US" altLang="zh-CN" sz="2400" b="1" u="sng" dirty="0">
                <a:solidFill>
                  <a:srgbClr val="C000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a:t>
            </a:r>
            <a:r>
              <a:rPr kumimoji="1" lang="zh-CN" altLang="en-US" sz="2400" b="1" u="sng" dirty="0">
                <a:solidFill>
                  <a:srgbClr val="C000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信息一起合并至其兄弟</a:t>
            </a:r>
            <a:r>
              <a:rPr kumimoji="1" lang="en-US" altLang="zh-CN" sz="2400" b="1" u="sng" dirty="0">
                <a:solidFill>
                  <a:srgbClr val="C000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c</a:t>
            </a:r>
            <a:endParaRPr kumimoji="1" lang="en-US" altLang="zh-CN" sz="2400" b="1" u="sng" dirty="0">
              <a:solidFill>
                <a:srgbClr val="C000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57" name="Rectangle 13"/>
          <p:cNvSpPr>
            <a:spLocks noChangeArrowheads="1"/>
          </p:cNvSpPr>
          <p:nvPr/>
        </p:nvSpPr>
        <p:spPr bwMode="auto">
          <a:xfrm>
            <a:off x="468313" y="333375"/>
            <a:ext cx="7775575" cy="6191250"/>
          </a:xfrm>
          <a:prstGeom prst="rect">
            <a:avLst/>
          </a:prstGeom>
          <a:solidFill>
            <a:srgbClr val="FFFFFF"/>
          </a:solidFill>
          <a:ln>
            <a:noFill/>
          </a:ln>
          <a:effectLst>
            <a:outerShdw dist="107763" dir="2700000" algn="ctr" rotWithShape="0">
              <a:schemeClr val="tx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210958" name="Picture 1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19200" y="3349625"/>
            <a:ext cx="6881813" cy="306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0959" name="Picture 15"/>
          <p:cNvPicPr>
            <a:picLocks noChangeAspect="1" noChangeArrowheads="1"/>
          </p:cNvPicPr>
          <p:nvPr/>
        </p:nvPicPr>
        <p:blipFill>
          <a:blip r:embed="rId2">
            <a:extLst>
              <a:ext uri="{28A0092B-C50C-407E-A947-70E740481C1C}">
                <a14:useLocalDpi xmlns:a14="http://schemas.microsoft.com/office/drawing/2010/main" val="0"/>
              </a:ext>
            </a:extLst>
          </a:blip>
          <a:srcRect r="7245"/>
          <a:stretch>
            <a:fillRect/>
          </a:stretch>
        </p:blipFill>
        <p:spPr bwMode="auto">
          <a:xfrm>
            <a:off x="539750" y="333375"/>
            <a:ext cx="7561263" cy="304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0960" name="AutoShape 16"/>
          <p:cNvSpPr>
            <a:spLocks noChangeArrowheads="1"/>
          </p:cNvSpPr>
          <p:nvPr/>
        </p:nvSpPr>
        <p:spPr bwMode="auto">
          <a:xfrm>
            <a:off x="5105400" y="3733800"/>
            <a:ext cx="1914525" cy="533400"/>
          </a:xfrm>
          <a:prstGeom prst="wedgeRectCallout">
            <a:avLst>
              <a:gd name="adj1" fmla="val -95273"/>
              <a:gd name="adj2" fmla="val -154167"/>
            </a:avLst>
          </a:prstGeom>
          <a:solidFill>
            <a:srgbClr val="FFFF66"/>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b="1">
              <a:latin typeface="Times New Roman" panose="02020603050405020304" pitchFamily="18" charset="0"/>
            </a:endParaRPr>
          </a:p>
        </p:txBody>
      </p:sp>
      <p:sp>
        <p:nvSpPr>
          <p:cNvPr id="210961" name="Text Box 17"/>
          <p:cNvSpPr txBox="1">
            <a:spLocks noChangeArrowheads="1"/>
          </p:cNvSpPr>
          <p:nvPr/>
        </p:nvSpPr>
        <p:spPr bwMode="auto">
          <a:xfrm>
            <a:off x="5086350" y="3748088"/>
            <a:ext cx="2006600" cy="51911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0000"/>
                </a:solidFill>
                <a:effectLst>
                  <a:outerShdw blurRad="38100" dist="38100" dir="2700000" algn="tl">
                    <a:srgbClr val="FFFFFF"/>
                  </a:outerShdw>
                </a:effectLst>
                <a:latin typeface="Times New Roman" panose="02020603050405020304" pitchFamily="18" charset="0"/>
                <a:ea typeface="仿宋_GB2312" pitchFamily="49" charset="-122"/>
              </a:rPr>
              <a:t>Remove </a:t>
            </a:r>
            <a:r>
              <a:rPr kumimoji="1" lang="en-US" altLang="zh-CN" sz="2800" b="1">
                <a:solidFill>
                  <a:srgbClr val="000000"/>
                </a:solidFill>
                <a:effectLst>
                  <a:outerShdw blurRad="38100" dist="38100" dir="2700000" algn="tl">
                    <a:srgbClr val="FFFFFF"/>
                  </a:outerShdw>
                </a:effectLst>
                <a:latin typeface="Times New Roman" panose="02020603050405020304" pitchFamily="18" charset="0"/>
                <a:ea typeface="楷体_GB2312" pitchFamily="49" charset="-122"/>
              </a:rPr>
              <a:t>55</a:t>
            </a:r>
            <a:endParaRPr kumimoji="1" lang="en-US" altLang="zh-CN" sz="2400" b="1">
              <a:solidFill>
                <a:srgbClr val="000000"/>
              </a:solidFill>
              <a:latin typeface="Times New Roman" panose="02020603050405020304" pitchFamily="18" charset="0"/>
            </a:endParaRPr>
          </a:p>
        </p:txBody>
      </p:sp>
      <p:sp>
        <p:nvSpPr>
          <p:cNvPr id="210962" name="Text Box 18"/>
          <p:cNvSpPr txBox="1">
            <a:spLocks noChangeArrowheads="1"/>
          </p:cNvSpPr>
          <p:nvPr/>
        </p:nvSpPr>
        <p:spPr bwMode="auto">
          <a:xfrm>
            <a:off x="444500" y="257175"/>
            <a:ext cx="3048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u="sng">
                <a:solidFill>
                  <a:srgbClr val="CC0000"/>
                </a:solidFill>
                <a:effectLst>
                  <a:outerShdw blurRad="38100" dist="38100" dir="2700000" algn="tl">
                    <a:srgbClr val="FFFFFF"/>
                  </a:outerShdw>
                </a:effectLst>
                <a:latin typeface="Times New Roman" panose="02020603050405020304" pitchFamily="18" charset="0"/>
                <a:ea typeface="仿宋_GB2312" pitchFamily="49" charset="-122"/>
              </a:rPr>
              <a:t>Remove Leaf </a:t>
            </a:r>
            <a:endParaRPr kumimoji="1" lang="en-US" altLang="zh-CN" sz="2000">
              <a:solidFill>
                <a:srgbClr val="CC0000"/>
              </a:solidFill>
              <a:latin typeface="Times New Roman" panose="02020603050405020304" pitchFamily="18" charset="0"/>
            </a:endParaRPr>
          </a:p>
        </p:txBody>
      </p:sp>
      <p:sp>
        <p:nvSpPr>
          <p:cNvPr id="210963" name="Rectangle 19"/>
          <p:cNvSpPr>
            <a:spLocks noChangeArrowheads="1"/>
          </p:cNvSpPr>
          <p:nvPr/>
        </p:nvSpPr>
        <p:spPr bwMode="auto">
          <a:xfrm>
            <a:off x="7019925" y="765175"/>
            <a:ext cx="1096963" cy="136842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64" name="AutoShape 20"/>
          <p:cNvSpPr>
            <a:spLocks noChangeArrowheads="1"/>
          </p:cNvSpPr>
          <p:nvPr/>
        </p:nvSpPr>
        <p:spPr bwMode="auto">
          <a:xfrm>
            <a:off x="1187450" y="3429000"/>
            <a:ext cx="576263" cy="1368425"/>
          </a:xfrm>
          <a:prstGeom prst="downArrow">
            <a:avLst>
              <a:gd name="adj1" fmla="val 50000"/>
              <a:gd name="adj2" fmla="val 59366"/>
            </a:avLst>
          </a:prstGeom>
          <a:solidFill>
            <a:srgbClr val="FFFF66"/>
          </a:solidFill>
          <a:ln w="9525">
            <a:solidFill>
              <a:srgbClr val="000000"/>
            </a:solidFill>
            <a:miter lim="800000"/>
          </a:ln>
          <a:effectLst>
            <a:outerShdw dist="35921" dir="2700000" algn="ctr" rotWithShape="0">
              <a:schemeClr val="bg2"/>
            </a:outerShdw>
          </a:effectLst>
        </p:spPr>
        <p:txBody>
          <a:bodyPr vert="eaVert" wrap="none" anchor="ctr"/>
          <a:lstStyle/>
          <a:p>
            <a:endParaRPr lang="zh-CN" altLang="en-US"/>
          </a:p>
        </p:txBody>
      </p:sp>
      <p:sp>
        <p:nvSpPr>
          <p:cNvPr id="210965" name="Text Box 21"/>
          <p:cNvSpPr txBox="1">
            <a:spLocks noChangeArrowheads="1"/>
          </p:cNvSpPr>
          <p:nvPr/>
        </p:nvSpPr>
        <p:spPr bwMode="auto">
          <a:xfrm>
            <a:off x="395288" y="3644900"/>
            <a:ext cx="1008062" cy="64135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00"/>
                </a:solidFill>
              </a:rPr>
              <a:t>Simple case</a:t>
            </a:r>
            <a:endParaRPr lang="en-US" altLang="zh-CN" b="1">
              <a:solidFill>
                <a:srgbClr val="000000"/>
              </a:solidFill>
            </a:endParaRPr>
          </a:p>
        </p:txBody>
      </p:sp>
      <p:grpSp>
        <p:nvGrpSpPr>
          <p:cNvPr id="210969" name="Group 25"/>
          <p:cNvGrpSpPr/>
          <p:nvPr/>
        </p:nvGrpSpPr>
        <p:grpSpPr bwMode="auto">
          <a:xfrm>
            <a:off x="3746500" y="2489200"/>
            <a:ext cx="431800" cy="431800"/>
            <a:chOff x="2360" y="1568"/>
            <a:chExt cx="272" cy="272"/>
          </a:xfrm>
        </p:grpSpPr>
        <p:sp>
          <p:nvSpPr>
            <p:cNvPr id="210966" name="Oval 22"/>
            <p:cNvSpPr>
              <a:spLocks noChangeArrowheads="1"/>
            </p:cNvSpPr>
            <p:nvPr/>
          </p:nvSpPr>
          <p:spPr bwMode="auto">
            <a:xfrm>
              <a:off x="2360" y="1568"/>
              <a:ext cx="272" cy="272"/>
            </a:xfrm>
            <a:prstGeom prst="ellipse">
              <a:avLst/>
            </a:prstGeom>
            <a:solidFill>
              <a:srgbClr val="FF5050">
                <a:alpha val="30000"/>
              </a:srgbClr>
            </a:solidFill>
            <a:ln w="38100">
              <a:solidFill>
                <a:srgbClr val="CC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210967" name="Line 23"/>
            <p:cNvSpPr>
              <a:spLocks noChangeShapeType="1"/>
            </p:cNvSpPr>
            <p:nvPr/>
          </p:nvSpPr>
          <p:spPr bwMode="auto">
            <a:xfrm flipV="1">
              <a:off x="2405" y="1591"/>
              <a:ext cx="182" cy="227"/>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0968" name="Line 24"/>
            <p:cNvSpPr>
              <a:spLocks noChangeShapeType="1"/>
            </p:cNvSpPr>
            <p:nvPr/>
          </p:nvSpPr>
          <p:spPr bwMode="auto">
            <a:xfrm flipH="1" flipV="1">
              <a:off x="2405" y="1591"/>
              <a:ext cx="182" cy="227"/>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09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1982" name="Object 14"/>
          <p:cNvGraphicFramePr>
            <a:graphicFrameLocks noChangeAspect="1"/>
          </p:cNvGraphicFramePr>
          <p:nvPr/>
        </p:nvGraphicFramePr>
        <p:xfrm>
          <a:off x="100013" y="3343275"/>
          <a:ext cx="8939212" cy="3181350"/>
        </p:xfrm>
        <a:graphic>
          <a:graphicData uri="http://schemas.openxmlformats.org/presentationml/2006/ole">
            <mc:AlternateContent xmlns:mc="http://schemas.openxmlformats.org/markup-compatibility/2006">
              <mc:Choice xmlns:v="urn:schemas-microsoft-com:vml" Requires="v">
                <p:oleObj spid="_x0000_s212268" name="Image" r:id="rId1" imgW="10566400" imgH="4241800" progId="Photoshop.Image.6">
                  <p:embed/>
                </p:oleObj>
              </mc:Choice>
              <mc:Fallback>
                <p:oleObj name="Image" r:id="rId1" imgW="10566400" imgH="4241800" progId="Photoshop.Image.6">
                  <p:embed/>
                  <p:pic>
                    <p:nvPicPr>
                      <p:cNvPr id="0" name="Object 14"/>
                      <p:cNvPicPr>
                        <a:picLocks noChangeAspect="1" noChangeArrowheads="1"/>
                      </p:cNvPicPr>
                      <p:nvPr/>
                    </p:nvPicPr>
                    <p:blipFill>
                      <a:blip r:embed="rId2">
                        <a:extLst>
                          <a:ext uri="{28A0092B-C50C-407E-A947-70E740481C1C}">
                            <a14:useLocalDpi xmlns:a14="http://schemas.microsoft.com/office/drawing/2010/main" val="0"/>
                          </a:ext>
                        </a:extLst>
                      </a:blip>
                      <a:srcRect l="-1753"/>
                      <a:stretch>
                        <a:fillRect/>
                      </a:stretch>
                    </p:blipFill>
                    <p:spPr bwMode="auto">
                      <a:xfrm>
                        <a:off x="100013" y="3343275"/>
                        <a:ext cx="8939212" cy="3181350"/>
                      </a:xfrm>
                      <a:prstGeom prst="rect">
                        <a:avLst/>
                      </a:prstGeom>
                      <a:solidFill>
                        <a:schemeClr val="tx1"/>
                      </a:solidFill>
                      <a:ln>
                        <a:noFill/>
                      </a:ln>
                      <a:effectLst>
                        <a:outerShdw dist="107763" dir="2700000" algn="ctr" rotWithShape="0">
                          <a:schemeClr val="tx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11983" name="Object 15"/>
          <p:cNvGraphicFramePr>
            <a:graphicFrameLocks noChangeAspect="1"/>
          </p:cNvGraphicFramePr>
          <p:nvPr/>
        </p:nvGraphicFramePr>
        <p:xfrm>
          <a:off x="103188" y="44450"/>
          <a:ext cx="8934450" cy="3181350"/>
        </p:xfrm>
        <a:graphic>
          <a:graphicData uri="http://schemas.openxmlformats.org/presentationml/2006/ole">
            <mc:AlternateContent xmlns:mc="http://schemas.openxmlformats.org/markup-compatibility/2006">
              <mc:Choice xmlns:v="urn:schemas-microsoft-com:vml" Requires="v">
                <p:oleObj spid="_x0000_s212269" name="Image" r:id="rId3" imgW="11912600" imgH="4241800" progId="Photoshop.Image.6">
                  <p:embed/>
                </p:oleObj>
              </mc:Choice>
              <mc:Fallback>
                <p:oleObj name="Image" r:id="rId3" imgW="11912600" imgH="4241800" progId="Photoshop.Image.6">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188" y="44450"/>
                        <a:ext cx="8934450" cy="3181350"/>
                      </a:xfrm>
                      <a:prstGeom prst="rect">
                        <a:avLst/>
                      </a:prstGeom>
                      <a:noFill/>
                      <a:ln>
                        <a:noFill/>
                      </a:ln>
                      <a:effectLst>
                        <a:outerShdw dist="107763" dir="2700000" algn="ctr" rotWithShape="0">
                          <a:schemeClr val="tx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11984" name="AutoShape 16"/>
          <p:cNvSpPr>
            <a:spLocks noChangeArrowheads="1"/>
          </p:cNvSpPr>
          <p:nvPr/>
        </p:nvSpPr>
        <p:spPr bwMode="auto">
          <a:xfrm>
            <a:off x="7391400" y="3962400"/>
            <a:ext cx="1371600" cy="533400"/>
          </a:xfrm>
          <a:prstGeom prst="wedgeRectCallout">
            <a:avLst>
              <a:gd name="adj1" fmla="val -115278"/>
              <a:gd name="adj2" fmla="val -208630"/>
            </a:avLst>
          </a:prstGeom>
          <a:solidFill>
            <a:srgbClr val="FFFF66"/>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b="1">
              <a:latin typeface="Times New Roman" panose="02020603050405020304" pitchFamily="18" charset="0"/>
            </a:endParaRPr>
          </a:p>
        </p:txBody>
      </p:sp>
      <p:sp>
        <p:nvSpPr>
          <p:cNvPr id="211985" name="Text Box 17"/>
          <p:cNvSpPr txBox="1">
            <a:spLocks noChangeArrowheads="1"/>
          </p:cNvSpPr>
          <p:nvPr/>
        </p:nvSpPr>
        <p:spPr bwMode="auto">
          <a:xfrm>
            <a:off x="7448550" y="3976688"/>
            <a:ext cx="1619250" cy="51911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0000"/>
                </a:solidFill>
                <a:effectLst>
                  <a:outerShdw blurRad="38100" dist="38100" dir="2700000" algn="tl">
                    <a:srgbClr val="FFFFFF"/>
                  </a:outerShdw>
                </a:effectLst>
                <a:latin typeface="Times New Roman" panose="02020603050405020304" pitchFamily="18" charset="0"/>
                <a:ea typeface="仿宋_GB2312" pitchFamily="49" charset="-122"/>
              </a:rPr>
              <a:t>RM </a:t>
            </a:r>
            <a:r>
              <a:rPr kumimoji="1" lang="en-US" altLang="zh-CN" sz="2800" b="1">
                <a:solidFill>
                  <a:srgbClr val="000000"/>
                </a:solidFill>
                <a:effectLst>
                  <a:outerShdw blurRad="38100" dist="38100" dir="2700000" algn="tl">
                    <a:srgbClr val="FFFFFF"/>
                  </a:outerShdw>
                </a:effectLst>
                <a:latin typeface="Times New Roman" panose="02020603050405020304" pitchFamily="18" charset="0"/>
                <a:ea typeface="楷体_GB2312" pitchFamily="49" charset="-122"/>
              </a:rPr>
              <a:t>65</a:t>
            </a:r>
            <a:endParaRPr kumimoji="1" lang="en-US" altLang="zh-CN" sz="2400" b="1">
              <a:solidFill>
                <a:srgbClr val="000000"/>
              </a:solidFill>
              <a:latin typeface="Times New Roman" panose="02020603050405020304" pitchFamily="18" charset="0"/>
            </a:endParaRPr>
          </a:p>
        </p:txBody>
      </p:sp>
      <p:sp>
        <p:nvSpPr>
          <p:cNvPr id="211986" name="Rectangle 18"/>
          <p:cNvSpPr>
            <a:spLocks noChangeArrowheads="1"/>
          </p:cNvSpPr>
          <p:nvPr/>
        </p:nvSpPr>
        <p:spPr bwMode="auto">
          <a:xfrm>
            <a:off x="279400" y="3584575"/>
            <a:ext cx="2563813" cy="579438"/>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3200" b="1" u="sng">
                <a:solidFill>
                  <a:srgbClr val="CC0000"/>
                </a:solidFill>
                <a:effectLst>
                  <a:outerShdw blurRad="38100" dist="38100" dir="2700000" algn="tl">
                    <a:srgbClr val="FFFFFF"/>
                  </a:outerShdw>
                </a:effectLst>
                <a:latin typeface="Times New Roman" panose="02020603050405020304" pitchFamily="18" charset="0"/>
                <a:ea typeface="仿宋_GB2312" pitchFamily="49" charset="-122"/>
              </a:rPr>
              <a:t>Jointly adjust</a:t>
            </a:r>
            <a:endParaRPr kumimoji="1" lang="en-US" altLang="zh-CN" sz="2000" u="sng">
              <a:solidFill>
                <a:srgbClr val="CC0000"/>
              </a:solidFill>
              <a:latin typeface="Times New Roman" panose="02020603050405020304" pitchFamily="18" charset="0"/>
            </a:endParaRPr>
          </a:p>
        </p:txBody>
      </p:sp>
      <p:sp>
        <p:nvSpPr>
          <p:cNvPr id="211987" name="Text Box 19"/>
          <p:cNvSpPr txBox="1">
            <a:spLocks noChangeArrowheads="1"/>
          </p:cNvSpPr>
          <p:nvPr/>
        </p:nvSpPr>
        <p:spPr bwMode="auto">
          <a:xfrm>
            <a:off x="250825" y="188913"/>
            <a:ext cx="3048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u="sng">
                <a:solidFill>
                  <a:srgbClr val="CC0000"/>
                </a:solidFill>
                <a:effectLst>
                  <a:outerShdw blurRad="38100" dist="38100" dir="2700000" algn="tl">
                    <a:srgbClr val="FFFFFF"/>
                  </a:outerShdw>
                </a:effectLst>
                <a:latin typeface="Times New Roman" panose="02020603050405020304" pitchFamily="18" charset="0"/>
                <a:ea typeface="仿宋_GB2312" pitchFamily="49" charset="-122"/>
              </a:rPr>
              <a:t>Remove Leaf</a:t>
            </a:r>
            <a:endParaRPr kumimoji="1" lang="en-US" altLang="zh-CN" sz="2000">
              <a:solidFill>
                <a:srgbClr val="CC0000"/>
              </a:solidFill>
              <a:latin typeface="Times New Roman" panose="02020603050405020304" pitchFamily="18" charset="0"/>
            </a:endParaRPr>
          </a:p>
        </p:txBody>
      </p:sp>
      <p:sp>
        <p:nvSpPr>
          <p:cNvPr id="211988" name="Rectangle 20"/>
          <p:cNvSpPr>
            <a:spLocks noChangeArrowheads="1"/>
          </p:cNvSpPr>
          <p:nvPr/>
        </p:nvSpPr>
        <p:spPr bwMode="auto">
          <a:xfrm>
            <a:off x="7237413" y="361950"/>
            <a:ext cx="1655762" cy="503238"/>
          </a:xfrm>
          <a:prstGeom prst="rect">
            <a:avLst/>
          </a:prstGeom>
          <a:solidFill>
            <a:srgbClr val="FFFF66"/>
          </a:solidFill>
          <a:ln w="9525">
            <a:solidFill>
              <a:srgbClr val="000000"/>
            </a:solidFill>
            <a:miter lim="800000"/>
          </a:ln>
          <a:effectLst>
            <a:outerShdw dist="35921" dir="2700000" algn="ctr" rotWithShape="0">
              <a:schemeClr val="bg2"/>
            </a:outerShdw>
          </a:effectLst>
        </p:spPr>
        <p:txBody>
          <a:bodyPr wrap="none" anchor="ctr"/>
          <a:lstStyle/>
          <a:p>
            <a:pPr algn="ctr"/>
            <a:r>
              <a:rPr lang="en-US" altLang="zh-CN" b="1">
                <a:solidFill>
                  <a:srgbClr val="000000"/>
                </a:solidFill>
              </a:rPr>
              <a:t>Remove 65</a:t>
            </a:r>
            <a:endParaRPr lang="en-US" altLang="zh-CN" b="1">
              <a:solidFill>
                <a:srgbClr val="000000"/>
              </a:solidFill>
            </a:endParaRPr>
          </a:p>
        </p:txBody>
      </p:sp>
      <p:sp>
        <p:nvSpPr>
          <p:cNvPr id="211989" name="Rectangle 21"/>
          <p:cNvSpPr>
            <a:spLocks noChangeArrowheads="1"/>
          </p:cNvSpPr>
          <p:nvPr/>
        </p:nvSpPr>
        <p:spPr bwMode="auto">
          <a:xfrm>
            <a:off x="7237413" y="1341438"/>
            <a:ext cx="1655762" cy="503237"/>
          </a:xfrm>
          <a:prstGeom prst="rect">
            <a:avLst/>
          </a:prstGeom>
          <a:solidFill>
            <a:srgbClr val="FFFF66"/>
          </a:solidFill>
          <a:ln w="9525">
            <a:solidFill>
              <a:srgbClr val="000000"/>
            </a:solidFill>
            <a:miter lim="800000"/>
          </a:ln>
          <a:effectLst>
            <a:outerShdw dist="35921" dir="2700000" algn="ctr" rotWithShape="0">
              <a:schemeClr val="bg2"/>
            </a:outerShdw>
          </a:effectLst>
        </p:spPr>
        <p:txBody>
          <a:bodyPr wrap="none" anchor="ctr"/>
          <a:lstStyle/>
          <a:p>
            <a:pPr algn="ctr"/>
            <a:r>
              <a:rPr lang="en-US" altLang="zh-CN" b="1">
                <a:solidFill>
                  <a:srgbClr val="000000"/>
                </a:solidFill>
              </a:rPr>
              <a:t>Adjust  g, c, h</a:t>
            </a:r>
            <a:endParaRPr lang="en-US" altLang="zh-CN" b="1">
              <a:solidFill>
                <a:srgbClr val="000000"/>
              </a:solidFill>
            </a:endParaRPr>
          </a:p>
        </p:txBody>
      </p:sp>
      <p:sp>
        <p:nvSpPr>
          <p:cNvPr id="211990" name="AutoShape 22"/>
          <p:cNvSpPr>
            <a:spLocks noChangeArrowheads="1"/>
          </p:cNvSpPr>
          <p:nvPr/>
        </p:nvSpPr>
        <p:spPr bwMode="auto">
          <a:xfrm>
            <a:off x="5508625" y="3213100"/>
            <a:ext cx="576263" cy="1152525"/>
          </a:xfrm>
          <a:prstGeom prst="downArrow">
            <a:avLst>
              <a:gd name="adj1" fmla="val 50000"/>
              <a:gd name="adj2" fmla="val 50000"/>
            </a:avLst>
          </a:prstGeom>
          <a:solidFill>
            <a:srgbClr val="FFFF66"/>
          </a:solidFill>
          <a:ln w="9525">
            <a:solidFill>
              <a:srgbClr val="000000"/>
            </a:solidFill>
            <a:miter lim="800000"/>
          </a:ln>
          <a:effectLst>
            <a:outerShdw dist="35921" dir="2700000" algn="ctr" rotWithShape="0">
              <a:schemeClr val="bg2"/>
            </a:outerShdw>
          </a:effectLst>
        </p:spPr>
        <p:txBody>
          <a:bodyPr vert="eaVert" wrap="none" anchor="ctr"/>
          <a:lstStyle/>
          <a:p>
            <a:endParaRPr lang="zh-CN" altLang="en-US"/>
          </a:p>
        </p:txBody>
      </p:sp>
      <p:sp>
        <p:nvSpPr>
          <p:cNvPr id="211991" name="Rectangle 23"/>
          <p:cNvSpPr>
            <a:spLocks noChangeArrowheads="1"/>
          </p:cNvSpPr>
          <p:nvPr/>
        </p:nvSpPr>
        <p:spPr bwMode="auto">
          <a:xfrm>
            <a:off x="7235825" y="893763"/>
            <a:ext cx="1657350" cy="43338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11992" name="Group 24"/>
          <p:cNvGrpSpPr/>
          <p:nvPr/>
        </p:nvGrpSpPr>
        <p:grpSpPr bwMode="auto">
          <a:xfrm>
            <a:off x="5580063" y="2339975"/>
            <a:ext cx="431800" cy="431800"/>
            <a:chOff x="2360" y="1568"/>
            <a:chExt cx="272" cy="272"/>
          </a:xfrm>
        </p:grpSpPr>
        <p:sp>
          <p:nvSpPr>
            <p:cNvPr id="211993" name="Oval 25"/>
            <p:cNvSpPr>
              <a:spLocks noChangeArrowheads="1"/>
            </p:cNvSpPr>
            <p:nvPr/>
          </p:nvSpPr>
          <p:spPr bwMode="auto">
            <a:xfrm>
              <a:off x="2360" y="1568"/>
              <a:ext cx="272" cy="272"/>
            </a:xfrm>
            <a:prstGeom prst="ellipse">
              <a:avLst/>
            </a:prstGeom>
            <a:solidFill>
              <a:srgbClr val="FF5050">
                <a:alpha val="30000"/>
              </a:srgbClr>
            </a:solidFill>
            <a:ln w="38100">
              <a:solidFill>
                <a:srgbClr val="CC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211994" name="Line 26"/>
            <p:cNvSpPr>
              <a:spLocks noChangeShapeType="1"/>
            </p:cNvSpPr>
            <p:nvPr/>
          </p:nvSpPr>
          <p:spPr bwMode="auto">
            <a:xfrm flipV="1">
              <a:off x="2405" y="1591"/>
              <a:ext cx="182" cy="227"/>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1995" name="Line 27"/>
            <p:cNvSpPr>
              <a:spLocks noChangeShapeType="1"/>
            </p:cNvSpPr>
            <p:nvPr/>
          </p:nvSpPr>
          <p:spPr bwMode="auto">
            <a:xfrm flipH="1" flipV="1">
              <a:off x="2405" y="1591"/>
              <a:ext cx="182" cy="227"/>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19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3005" name="Object 13"/>
          <p:cNvGraphicFramePr>
            <a:graphicFrameLocks noChangeAspect="1"/>
          </p:cNvGraphicFramePr>
          <p:nvPr/>
        </p:nvGraphicFramePr>
        <p:xfrm>
          <a:off x="179388" y="3487738"/>
          <a:ext cx="8785225" cy="3181350"/>
        </p:xfrm>
        <a:graphic>
          <a:graphicData uri="http://schemas.openxmlformats.org/presentationml/2006/ole">
            <mc:AlternateContent xmlns:mc="http://schemas.openxmlformats.org/markup-compatibility/2006">
              <mc:Choice xmlns:v="urn:schemas-microsoft-com:vml" Requires="v">
                <p:oleObj spid="_x0000_s213290" name="Image" r:id="rId1" imgW="9982200" imgH="4241800" progId="Photoshop.Image.6">
                  <p:embed/>
                </p:oleObj>
              </mc:Choice>
              <mc:Fallback>
                <p:oleObj name="Image" r:id="rId1" imgW="9982200" imgH="4241800" progId="Photoshop.Image.6">
                  <p:embed/>
                  <p:pic>
                    <p:nvPicPr>
                      <p:cNvPr id="0" name="Object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3487738"/>
                        <a:ext cx="8785225" cy="3181350"/>
                      </a:xfrm>
                      <a:prstGeom prst="rect">
                        <a:avLst/>
                      </a:prstGeom>
                      <a:noFill/>
                      <a:ln>
                        <a:noFill/>
                      </a:ln>
                      <a:effectLst>
                        <a:outerShdw dist="107763" dir="2700000" algn="ctr" rotWithShape="0">
                          <a:schemeClr val="tx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13006" name="Object 14"/>
          <p:cNvGraphicFramePr>
            <a:graphicFrameLocks noChangeAspect="1"/>
          </p:cNvGraphicFramePr>
          <p:nvPr/>
        </p:nvGraphicFramePr>
        <p:xfrm>
          <a:off x="180975" y="115888"/>
          <a:ext cx="8782050" cy="3181350"/>
        </p:xfrm>
        <a:graphic>
          <a:graphicData uri="http://schemas.openxmlformats.org/presentationml/2006/ole">
            <mc:AlternateContent xmlns:mc="http://schemas.openxmlformats.org/markup-compatibility/2006">
              <mc:Choice xmlns:v="urn:schemas-microsoft-com:vml" Requires="v">
                <p:oleObj spid="_x0000_s213291" name="Image" r:id="rId3" imgW="11709400" imgH="4241800" progId="Photoshop.Image.6">
                  <p:embed/>
                </p:oleObj>
              </mc:Choice>
              <mc:Fallback>
                <p:oleObj name="Image" r:id="rId3" imgW="11709400" imgH="4241800" progId="Photoshop.Image.6">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975" y="115888"/>
                        <a:ext cx="8782050" cy="3181350"/>
                      </a:xfrm>
                      <a:prstGeom prst="rect">
                        <a:avLst/>
                      </a:prstGeom>
                      <a:noFill/>
                      <a:ln>
                        <a:noFill/>
                      </a:ln>
                      <a:effectLst>
                        <a:outerShdw dist="107763" dir="2700000" algn="ctr" rotWithShape="0">
                          <a:schemeClr val="tx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13007" name="AutoShape 15"/>
          <p:cNvSpPr>
            <a:spLocks noChangeArrowheads="1"/>
          </p:cNvSpPr>
          <p:nvPr/>
        </p:nvSpPr>
        <p:spPr bwMode="auto">
          <a:xfrm>
            <a:off x="6858000" y="3733800"/>
            <a:ext cx="1371600" cy="533400"/>
          </a:xfrm>
          <a:prstGeom prst="wedgeRectCallout">
            <a:avLst>
              <a:gd name="adj1" fmla="val -93056"/>
              <a:gd name="adj2" fmla="val -162204"/>
            </a:avLst>
          </a:prstGeom>
          <a:solidFill>
            <a:srgbClr val="FFFF66"/>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b="1">
              <a:latin typeface="Times New Roman" panose="02020603050405020304" pitchFamily="18" charset="0"/>
            </a:endParaRPr>
          </a:p>
        </p:txBody>
      </p:sp>
      <p:sp>
        <p:nvSpPr>
          <p:cNvPr id="213008" name="Text Box 16"/>
          <p:cNvSpPr txBox="1">
            <a:spLocks noChangeArrowheads="1"/>
          </p:cNvSpPr>
          <p:nvPr/>
        </p:nvSpPr>
        <p:spPr bwMode="auto">
          <a:xfrm>
            <a:off x="6858000" y="3733800"/>
            <a:ext cx="1619250" cy="51911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0000"/>
                </a:solidFill>
                <a:effectLst>
                  <a:outerShdw blurRad="38100" dist="38100" dir="2700000" algn="tl">
                    <a:srgbClr val="FFFFFF"/>
                  </a:outerShdw>
                </a:effectLst>
                <a:latin typeface="Times New Roman" panose="02020603050405020304" pitchFamily="18" charset="0"/>
                <a:ea typeface="仿宋_GB2312" pitchFamily="49" charset="-122"/>
              </a:rPr>
              <a:t>RM </a:t>
            </a:r>
            <a:r>
              <a:rPr kumimoji="1" lang="en-US" altLang="zh-CN" sz="2800" b="1">
                <a:solidFill>
                  <a:srgbClr val="000000"/>
                </a:solidFill>
                <a:effectLst>
                  <a:outerShdw blurRad="38100" dist="38100" dir="2700000" algn="tl">
                    <a:srgbClr val="FFFFFF"/>
                  </a:outerShdw>
                </a:effectLst>
                <a:latin typeface="Times New Roman" panose="02020603050405020304" pitchFamily="18" charset="0"/>
                <a:ea typeface="楷体_GB2312" pitchFamily="49" charset="-122"/>
              </a:rPr>
              <a:t>70</a:t>
            </a:r>
            <a:endParaRPr kumimoji="1" lang="en-US" altLang="zh-CN" sz="2400" b="1">
              <a:solidFill>
                <a:srgbClr val="000000"/>
              </a:solidFill>
              <a:latin typeface="Times New Roman" panose="02020603050405020304" pitchFamily="18" charset="0"/>
            </a:endParaRPr>
          </a:p>
        </p:txBody>
      </p:sp>
      <p:sp>
        <p:nvSpPr>
          <p:cNvPr id="213009" name="Text Box 17"/>
          <p:cNvSpPr txBox="1">
            <a:spLocks noChangeArrowheads="1"/>
          </p:cNvSpPr>
          <p:nvPr/>
        </p:nvSpPr>
        <p:spPr bwMode="auto">
          <a:xfrm>
            <a:off x="250825" y="188913"/>
            <a:ext cx="3048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u="sng">
                <a:solidFill>
                  <a:srgbClr val="CC0000"/>
                </a:solidFill>
                <a:effectLst>
                  <a:outerShdw blurRad="38100" dist="38100" dir="2700000" algn="tl">
                    <a:srgbClr val="FFFFFF"/>
                  </a:outerShdw>
                </a:effectLst>
                <a:latin typeface="Times New Roman" panose="02020603050405020304" pitchFamily="18" charset="0"/>
                <a:ea typeface="仿宋_GB2312" pitchFamily="49" charset="-122"/>
              </a:rPr>
              <a:t>Remove Leaf</a:t>
            </a:r>
            <a:endParaRPr kumimoji="1" lang="en-US" altLang="zh-CN" sz="2000">
              <a:solidFill>
                <a:srgbClr val="CC0000"/>
              </a:solidFill>
              <a:latin typeface="Times New Roman" panose="02020603050405020304" pitchFamily="18" charset="0"/>
            </a:endParaRPr>
          </a:p>
        </p:txBody>
      </p:sp>
      <p:sp>
        <p:nvSpPr>
          <p:cNvPr id="213010" name="Rectangle 18"/>
          <p:cNvSpPr>
            <a:spLocks noChangeArrowheads="1"/>
          </p:cNvSpPr>
          <p:nvPr/>
        </p:nvSpPr>
        <p:spPr bwMode="auto">
          <a:xfrm>
            <a:off x="7237413" y="404813"/>
            <a:ext cx="1655762" cy="503237"/>
          </a:xfrm>
          <a:prstGeom prst="rect">
            <a:avLst/>
          </a:prstGeom>
          <a:solidFill>
            <a:srgbClr val="FFFF66"/>
          </a:solidFill>
          <a:ln w="9525">
            <a:solidFill>
              <a:srgbClr val="000000"/>
            </a:solidFill>
            <a:miter lim="800000"/>
          </a:ln>
          <a:effectLst>
            <a:outerShdw dist="35921" dir="2700000" algn="ctr" rotWithShape="0">
              <a:schemeClr val="bg2"/>
            </a:outerShdw>
          </a:effectLst>
        </p:spPr>
        <p:txBody>
          <a:bodyPr wrap="none" anchor="ctr"/>
          <a:lstStyle/>
          <a:p>
            <a:pPr algn="ctr"/>
            <a:r>
              <a:rPr lang="en-US" altLang="zh-CN" b="1">
                <a:solidFill>
                  <a:srgbClr val="000000"/>
                </a:solidFill>
              </a:rPr>
              <a:t>Remove 70</a:t>
            </a:r>
            <a:endParaRPr lang="en-US" altLang="zh-CN" b="1">
              <a:solidFill>
                <a:srgbClr val="000000"/>
              </a:solidFill>
            </a:endParaRPr>
          </a:p>
        </p:txBody>
      </p:sp>
      <p:sp>
        <p:nvSpPr>
          <p:cNvPr id="213011" name="Rectangle 19"/>
          <p:cNvSpPr>
            <a:spLocks noChangeArrowheads="1"/>
          </p:cNvSpPr>
          <p:nvPr/>
        </p:nvSpPr>
        <p:spPr bwMode="auto">
          <a:xfrm>
            <a:off x="7237413" y="1412875"/>
            <a:ext cx="1655762" cy="503238"/>
          </a:xfrm>
          <a:prstGeom prst="rect">
            <a:avLst/>
          </a:prstGeom>
          <a:solidFill>
            <a:srgbClr val="FFFF66"/>
          </a:solidFill>
          <a:ln w="9525">
            <a:solidFill>
              <a:srgbClr val="000000"/>
            </a:solidFill>
            <a:miter lim="800000"/>
          </a:ln>
          <a:effectLst>
            <a:outerShdw dist="35921" dir="2700000" algn="ctr" rotWithShape="0">
              <a:schemeClr val="bg2"/>
            </a:outerShdw>
          </a:effectLst>
        </p:spPr>
        <p:txBody>
          <a:bodyPr wrap="none" anchor="ctr"/>
          <a:lstStyle/>
          <a:p>
            <a:pPr algn="ctr"/>
            <a:r>
              <a:rPr lang="en-US" altLang="zh-CN" b="1">
                <a:solidFill>
                  <a:srgbClr val="000000"/>
                </a:solidFill>
              </a:rPr>
              <a:t>Adjust  f, c, g</a:t>
            </a:r>
            <a:endParaRPr lang="en-US" altLang="zh-CN" b="1">
              <a:solidFill>
                <a:srgbClr val="000000"/>
              </a:solidFill>
            </a:endParaRPr>
          </a:p>
        </p:txBody>
      </p:sp>
      <p:sp>
        <p:nvSpPr>
          <p:cNvPr id="213012" name="AutoShape 20"/>
          <p:cNvSpPr>
            <a:spLocks noChangeArrowheads="1"/>
          </p:cNvSpPr>
          <p:nvPr/>
        </p:nvSpPr>
        <p:spPr bwMode="auto">
          <a:xfrm>
            <a:off x="900113" y="3429000"/>
            <a:ext cx="576262" cy="1368425"/>
          </a:xfrm>
          <a:prstGeom prst="downArrow">
            <a:avLst>
              <a:gd name="adj1" fmla="val 50000"/>
              <a:gd name="adj2" fmla="val 59366"/>
            </a:avLst>
          </a:prstGeom>
          <a:solidFill>
            <a:srgbClr val="FFFF66"/>
          </a:solidFill>
          <a:ln w="9525">
            <a:solidFill>
              <a:srgbClr val="000000"/>
            </a:solidFill>
            <a:miter lim="800000"/>
          </a:ln>
          <a:effectLst>
            <a:outerShdw dist="35921" dir="2700000" algn="ctr" rotWithShape="0">
              <a:schemeClr val="bg2"/>
            </a:outerShdw>
          </a:effectLst>
        </p:spPr>
        <p:txBody>
          <a:bodyPr vert="eaVert" wrap="none" anchor="ctr"/>
          <a:lstStyle/>
          <a:p>
            <a:endParaRPr lang="zh-CN" altLang="en-US"/>
          </a:p>
        </p:txBody>
      </p:sp>
      <p:sp>
        <p:nvSpPr>
          <p:cNvPr id="213013" name="Rectangle 21"/>
          <p:cNvSpPr>
            <a:spLocks noChangeArrowheads="1"/>
          </p:cNvSpPr>
          <p:nvPr/>
        </p:nvSpPr>
        <p:spPr bwMode="auto">
          <a:xfrm>
            <a:off x="7235825" y="936625"/>
            <a:ext cx="1657350" cy="43338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13014" name="Group 22"/>
          <p:cNvGrpSpPr/>
          <p:nvPr/>
        </p:nvGrpSpPr>
        <p:grpSpPr bwMode="auto">
          <a:xfrm>
            <a:off x="5653088" y="2443163"/>
            <a:ext cx="431800" cy="431800"/>
            <a:chOff x="2360" y="1568"/>
            <a:chExt cx="272" cy="272"/>
          </a:xfrm>
        </p:grpSpPr>
        <p:sp>
          <p:nvSpPr>
            <p:cNvPr id="213015" name="Oval 23"/>
            <p:cNvSpPr>
              <a:spLocks noChangeArrowheads="1"/>
            </p:cNvSpPr>
            <p:nvPr/>
          </p:nvSpPr>
          <p:spPr bwMode="auto">
            <a:xfrm>
              <a:off x="2360" y="1568"/>
              <a:ext cx="272" cy="272"/>
            </a:xfrm>
            <a:prstGeom prst="ellipse">
              <a:avLst/>
            </a:prstGeom>
            <a:solidFill>
              <a:srgbClr val="FF5050">
                <a:alpha val="30000"/>
              </a:srgbClr>
            </a:solidFill>
            <a:ln w="38100">
              <a:solidFill>
                <a:srgbClr val="CC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213016" name="Line 24"/>
            <p:cNvSpPr>
              <a:spLocks noChangeShapeType="1"/>
            </p:cNvSpPr>
            <p:nvPr/>
          </p:nvSpPr>
          <p:spPr bwMode="auto">
            <a:xfrm flipV="1">
              <a:off x="2405" y="1591"/>
              <a:ext cx="182" cy="227"/>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3017" name="Line 25"/>
            <p:cNvSpPr>
              <a:spLocks noChangeShapeType="1"/>
            </p:cNvSpPr>
            <p:nvPr/>
          </p:nvSpPr>
          <p:spPr bwMode="auto">
            <a:xfrm flipH="1" flipV="1">
              <a:off x="2405" y="1591"/>
              <a:ext cx="182" cy="227"/>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30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4030" name="Object 14"/>
          <p:cNvGraphicFramePr>
            <a:graphicFrameLocks noChangeAspect="1"/>
          </p:cNvGraphicFramePr>
          <p:nvPr/>
        </p:nvGraphicFramePr>
        <p:xfrm>
          <a:off x="314325" y="171450"/>
          <a:ext cx="8650288" cy="3257550"/>
        </p:xfrm>
        <a:graphic>
          <a:graphicData uri="http://schemas.openxmlformats.org/presentationml/2006/ole">
            <mc:AlternateContent xmlns:mc="http://schemas.openxmlformats.org/markup-compatibility/2006">
              <mc:Choice xmlns:v="urn:schemas-microsoft-com:vml" Requires="v">
                <p:oleObj spid="_x0000_s214316" name="Image" r:id="rId1" imgW="11353800" imgH="4343400" progId="Photoshop.Image.6">
                  <p:embed/>
                </p:oleObj>
              </mc:Choice>
              <mc:Fallback>
                <p:oleObj name="Image" r:id="rId1" imgW="11353800" imgH="4343400" progId="Photoshop.Image.6">
                  <p:embed/>
                  <p:pic>
                    <p:nvPicPr>
                      <p:cNvPr id="0" name="Object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 y="171450"/>
                        <a:ext cx="8650288" cy="3257550"/>
                      </a:xfrm>
                      <a:prstGeom prst="rect">
                        <a:avLst/>
                      </a:prstGeom>
                      <a:noFill/>
                      <a:ln>
                        <a:noFill/>
                      </a:ln>
                      <a:effectLst>
                        <a:outerShdw dist="107763" dir="2700000" algn="ctr" rotWithShape="0">
                          <a:schemeClr val="tx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14031" name="Object 15"/>
          <p:cNvGraphicFramePr>
            <a:graphicFrameLocks noChangeAspect="1"/>
          </p:cNvGraphicFramePr>
          <p:nvPr/>
        </p:nvGraphicFramePr>
        <p:xfrm>
          <a:off x="314325" y="3429000"/>
          <a:ext cx="8650288" cy="3251200"/>
        </p:xfrm>
        <a:graphic>
          <a:graphicData uri="http://schemas.openxmlformats.org/presentationml/2006/ole">
            <mc:AlternateContent xmlns:mc="http://schemas.openxmlformats.org/markup-compatibility/2006">
              <mc:Choice xmlns:v="urn:schemas-microsoft-com:vml" Requires="v">
                <p:oleObj spid="_x0000_s214317" name="Image" r:id="rId3" imgW="8686800" imgH="4343400" progId="Photoshop.Image.6">
                  <p:embed/>
                </p:oleObj>
              </mc:Choice>
              <mc:Fallback>
                <p:oleObj name="Image" r:id="rId3" imgW="8686800" imgH="4343400" progId="Photoshop.Image.6">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r="-30577"/>
                      <a:stretch>
                        <a:fillRect/>
                      </a:stretch>
                    </p:blipFill>
                    <p:spPr bwMode="auto">
                      <a:xfrm>
                        <a:off x="314325" y="3429000"/>
                        <a:ext cx="8650288" cy="3251200"/>
                      </a:xfrm>
                      <a:prstGeom prst="rect">
                        <a:avLst/>
                      </a:prstGeom>
                      <a:solidFill>
                        <a:schemeClr val="tx1"/>
                      </a:solidFill>
                      <a:ln>
                        <a:noFill/>
                      </a:ln>
                      <a:effectLst>
                        <a:outerShdw dist="107763" dir="2700000" algn="ctr" rotWithShape="0">
                          <a:schemeClr val="tx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14032" name="AutoShape 16"/>
          <p:cNvSpPr>
            <a:spLocks noChangeArrowheads="1"/>
          </p:cNvSpPr>
          <p:nvPr/>
        </p:nvSpPr>
        <p:spPr bwMode="auto">
          <a:xfrm>
            <a:off x="5364163" y="3500438"/>
            <a:ext cx="1295400" cy="533400"/>
          </a:xfrm>
          <a:prstGeom prst="wedgeRectCallout">
            <a:avLst>
              <a:gd name="adj1" fmla="val -131370"/>
              <a:gd name="adj2" fmla="val -142560"/>
            </a:avLst>
          </a:prstGeom>
          <a:solidFill>
            <a:srgbClr val="FFFF66"/>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00"/>
                </a:solidFill>
                <a:effectLst>
                  <a:outerShdw blurRad="38100" dist="38100" dir="2700000" algn="tl">
                    <a:srgbClr val="FFFFFF"/>
                  </a:outerShdw>
                </a:effectLst>
                <a:latin typeface="Times New Roman" panose="02020603050405020304" pitchFamily="18" charset="0"/>
                <a:ea typeface="仿宋_GB2312" pitchFamily="49" charset="-122"/>
              </a:rPr>
              <a:t>RM </a:t>
            </a:r>
            <a:r>
              <a:rPr kumimoji="1" lang="en-US" altLang="zh-CN" sz="2800" b="1">
                <a:solidFill>
                  <a:srgbClr val="000000"/>
                </a:solidFill>
                <a:effectLst>
                  <a:outerShdw blurRad="38100" dist="38100" dir="2700000" algn="tl">
                    <a:srgbClr val="FFFFFF"/>
                  </a:outerShdw>
                </a:effectLst>
                <a:latin typeface="Times New Roman" panose="02020603050405020304" pitchFamily="18" charset="0"/>
                <a:ea typeface="楷体_GB2312" pitchFamily="49" charset="-122"/>
              </a:rPr>
              <a:t>55</a:t>
            </a:r>
            <a:endParaRPr kumimoji="1" lang="en-US" altLang="zh-CN" sz="2800" b="1">
              <a:solidFill>
                <a:srgbClr val="000000"/>
              </a:solidFill>
              <a:effectLst>
                <a:outerShdw blurRad="38100" dist="38100" dir="2700000" algn="tl">
                  <a:srgbClr val="FFFFFF"/>
                </a:outerShdw>
              </a:effectLst>
              <a:latin typeface="Times New Roman" panose="02020603050405020304" pitchFamily="18" charset="0"/>
              <a:ea typeface="楷体_GB2312" pitchFamily="49" charset="-122"/>
            </a:endParaRPr>
          </a:p>
        </p:txBody>
      </p:sp>
      <p:sp>
        <p:nvSpPr>
          <p:cNvPr id="214034" name="Rectangle 18"/>
          <p:cNvSpPr>
            <a:spLocks noChangeArrowheads="1"/>
          </p:cNvSpPr>
          <p:nvPr/>
        </p:nvSpPr>
        <p:spPr bwMode="auto">
          <a:xfrm>
            <a:off x="6948488" y="5184775"/>
            <a:ext cx="1854200" cy="106680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u="sng">
                <a:solidFill>
                  <a:srgbClr val="CC0000"/>
                </a:solidFill>
                <a:latin typeface="Times New Roman" panose="02020603050405020304" pitchFamily="18" charset="0"/>
                <a:ea typeface="仿宋_GB2312" pitchFamily="49" charset="-122"/>
              </a:rPr>
              <a:t>Merging</a:t>
            </a:r>
            <a:endParaRPr kumimoji="1" lang="en-US" altLang="zh-CN" sz="3200" b="1" u="sng">
              <a:solidFill>
                <a:srgbClr val="CC0000"/>
              </a:solidFill>
              <a:latin typeface="Times New Roman" panose="02020603050405020304" pitchFamily="18" charset="0"/>
              <a:ea typeface="仿宋_GB2312" pitchFamily="49" charset="-122"/>
            </a:endParaRPr>
          </a:p>
          <a:p>
            <a:r>
              <a:rPr kumimoji="1" lang="en-US" altLang="zh-CN" sz="3200" b="1" u="sng">
                <a:solidFill>
                  <a:srgbClr val="CC0000"/>
                </a:solidFill>
                <a:latin typeface="Times New Roman" panose="02020603050405020304" pitchFamily="18" charset="0"/>
                <a:ea typeface="仿宋_GB2312" pitchFamily="49" charset="-122"/>
              </a:rPr>
              <a:t>operation</a:t>
            </a:r>
            <a:endParaRPr kumimoji="1" lang="en-US" altLang="zh-CN" sz="2000" b="1">
              <a:solidFill>
                <a:srgbClr val="CC0000"/>
              </a:solidFill>
              <a:latin typeface="Times New Roman" panose="02020603050405020304" pitchFamily="18" charset="0"/>
            </a:endParaRPr>
          </a:p>
        </p:txBody>
      </p:sp>
      <p:sp>
        <p:nvSpPr>
          <p:cNvPr id="214035" name="Text Box 19"/>
          <p:cNvSpPr txBox="1">
            <a:spLocks noChangeArrowheads="1"/>
          </p:cNvSpPr>
          <p:nvPr/>
        </p:nvSpPr>
        <p:spPr bwMode="auto">
          <a:xfrm>
            <a:off x="250825" y="188913"/>
            <a:ext cx="3048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u="sng">
                <a:solidFill>
                  <a:srgbClr val="CC0000"/>
                </a:solidFill>
                <a:effectLst>
                  <a:outerShdw blurRad="38100" dist="38100" dir="2700000" algn="tl">
                    <a:srgbClr val="FFFFFF"/>
                  </a:outerShdw>
                </a:effectLst>
                <a:latin typeface="Times New Roman" panose="02020603050405020304" pitchFamily="18" charset="0"/>
                <a:ea typeface="仿宋_GB2312" pitchFamily="49" charset="-122"/>
              </a:rPr>
              <a:t>Remove Leaf</a:t>
            </a:r>
            <a:endParaRPr kumimoji="1" lang="en-US" altLang="zh-CN" sz="2000">
              <a:solidFill>
                <a:srgbClr val="CC0000"/>
              </a:solidFill>
              <a:latin typeface="Times New Roman" panose="02020603050405020304" pitchFamily="18" charset="0"/>
            </a:endParaRPr>
          </a:p>
        </p:txBody>
      </p:sp>
      <p:sp>
        <p:nvSpPr>
          <p:cNvPr id="214037" name="Rectangle 21"/>
          <p:cNvSpPr>
            <a:spLocks noChangeArrowheads="1"/>
          </p:cNvSpPr>
          <p:nvPr/>
        </p:nvSpPr>
        <p:spPr bwMode="auto">
          <a:xfrm>
            <a:off x="7237413" y="1917700"/>
            <a:ext cx="1655762" cy="503238"/>
          </a:xfrm>
          <a:prstGeom prst="rect">
            <a:avLst/>
          </a:prstGeom>
          <a:solidFill>
            <a:srgbClr val="FFFF66"/>
          </a:solidFill>
          <a:ln w="9525">
            <a:solidFill>
              <a:srgbClr val="000000"/>
            </a:solidFill>
            <a:miter lim="800000"/>
          </a:ln>
          <a:effectLst>
            <a:outerShdw dist="35921" dir="2700000" algn="ctr" rotWithShape="0">
              <a:schemeClr val="bg2"/>
            </a:outerShdw>
          </a:effectLst>
        </p:spPr>
        <p:txBody>
          <a:bodyPr wrap="none" anchor="ctr"/>
          <a:lstStyle/>
          <a:p>
            <a:pPr algn="ctr"/>
            <a:r>
              <a:rPr lang="en-US" altLang="zh-CN" b="1">
                <a:solidFill>
                  <a:srgbClr val="000000"/>
                </a:solidFill>
              </a:rPr>
              <a:t>Merge  f, g</a:t>
            </a:r>
            <a:endParaRPr lang="en-US" altLang="zh-CN" b="1">
              <a:solidFill>
                <a:srgbClr val="000000"/>
              </a:solidFill>
            </a:endParaRPr>
          </a:p>
        </p:txBody>
      </p:sp>
      <p:sp>
        <p:nvSpPr>
          <p:cNvPr id="214038" name="AutoShape 22"/>
          <p:cNvSpPr>
            <a:spLocks noChangeArrowheads="1"/>
          </p:cNvSpPr>
          <p:nvPr/>
        </p:nvSpPr>
        <p:spPr bwMode="auto">
          <a:xfrm>
            <a:off x="468313" y="3429000"/>
            <a:ext cx="576262" cy="1368425"/>
          </a:xfrm>
          <a:prstGeom prst="downArrow">
            <a:avLst>
              <a:gd name="adj1" fmla="val 50000"/>
              <a:gd name="adj2" fmla="val 59366"/>
            </a:avLst>
          </a:prstGeom>
          <a:solidFill>
            <a:srgbClr val="FFFF66"/>
          </a:solidFill>
          <a:ln w="9525">
            <a:solidFill>
              <a:srgbClr val="000000"/>
            </a:solidFill>
            <a:miter lim="800000"/>
          </a:ln>
          <a:effectLst>
            <a:outerShdw dist="35921" dir="2700000" algn="ctr" rotWithShape="0">
              <a:schemeClr val="bg2"/>
            </a:outerShdw>
          </a:effectLst>
        </p:spPr>
        <p:txBody>
          <a:bodyPr vert="eaVert" wrap="none" anchor="ctr"/>
          <a:lstStyle/>
          <a:p>
            <a:endParaRPr lang="zh-CN" altLang="en-US"/>
          </a:p>
        </p:txBody>
      </p:sp>
      <p:sp>
        <p:nvSpPr>
          <p:cNvPr id="214039" name="Rectangle 23"/>
          <p:cNvSpPr>
            <a:spLocks noChangeArrowheads="1"/>
          </p:cNvSpPr>
          <p:nvPr/>
        </p:nvSpPr>
        <p:spPr bwMode="auto">
          <a:xfrm>
            <a:off x="7235825" y="1527175"/>
            <a:ext cx="1662113" cy="315913"/>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4036" name="Rectangle 20"/>
          <p:cNvSpPr>
            <a:spLocks noChangeArrowheads="1"/>
          </p:cNvSpPr>
          <p:nvPr/>
        </p:nvSpPr>
        <p:spPr bwMode="auto">
          <a:xfrm>
            <a:off x="7237413" y="1052513"/>
            <a:ext cx="1655762" cy="503237"/>
          </a:xfrm>
          <a:prstGeom prst="rect">
            <a:avLst/>
          </a:prstGeom>
          <a:solidFill>
            <a:srgbClr val="FFFF66"/>
          </a:solidFill>
          <a:ln w="9525">
            <a:solidFill>
              <a:srgbClr val="000000"/>
            </a:solidFill>
            <a:miter lim="800000"/>
          </a:ln>
          <a:effectLst>
            <a:outerShdw dist="35921" dir="2700000" algn="ctr" rotWithShape="0">
              <a:schemeClr val="bg2"/>
            </a:outerShdw>
          </a:effectLst>
        </p:spPr>
        <p:txBody>
          <a:bodyPr wrap="none" anchor="ctr"/>
          <a:lstStyle/>
          <a:p>
            <a:pPr algn="ctr"/>
            <a:r>
              <a:rPr lang="en-US" altLang="zh-CN" b="1">
                <a:solidFill>
                  <a:srgbClr val="000000"/>
                </a:solidFill>
              </a:rPr>
              <a:t>Remove 55</a:t>
            </a:r>
            <a:endParaRPr lang="en-US" altLang="zh-CN" b="1">
              <a:solidFill>
                <a:srgbClr val="000000"/>
              </a:solidFill>
            </a:endParaRPr>
          </a:p>
        </p:txBody>
      </p:sp>
      <p:grpSp>
        <p:nvGrpSpPr>
          <p:cNvPr id="214040" name="Group 24"/>
          <p:cNvGrpSpPr/>
          <p:nvPr/>
        </p:nvGrpSpPr>
        <p:grpSpPr bwMode="auto">
          <a:xfrm>
            <a:off x="3973513" y="2525713"/>
            <a:ext cx="431800" cy="431800"/>
            <a:chOff x="2360" y="1568"/>
            <a:chExt cx="272" cy="272"/>
          </a:xfrm>
        </p:grpSpPr>
        <p:sp>
          <p:nvSpPr>
            <p:cNvPr id="214041" name="Oval 25"/>
            <p:cNvSpPr>
              <a:spLocks noChangeArrowheads="1"/>
            </p:cNvSpPr>
            <p:nvPr/>
          </p:nvSpPr>
          <p:spPr bwMode="auto">
            <a:xfrm>
              <a:off x="2360" y="1568"/>
              <a:ext cx="272" cy="272"/>
            </a:xfrm>
            <a:prstGeom prst="ellipse">
              <a:avLst/>
            </a:prstGeom>
            <a:solidFill>
              <a:srgbClr val="FF5050">
                <a:alpha val="30000"/>
              </a:srgbClr>
            </a:solidFill>
            <a:ln w="38100">
              <a:solidFill>
                <a:srgbClr val="CC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214042" name="Line 26"/>
            <p:cNvSpPr>
              <a:spLocks noChangeShapeType="1"/>
            </p:cNvSpPr>
            <p:nvPr/>
          </p:nvSpPr>
          <p:spPr bwMode="auto">
            <a:xfrm flipV="1">
              <a:off x="2405" y="1591"/>
              <a:ext cx="182" cy="227"/>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4043" name="Line 27"/>
            <p:cNvSpPr>
              <a:spLocks noChangeShapeType="1"/>
            </p:cNvSpPr>
            <p:nvPr/>
          </p:nvSpPr>
          <p:spPr bwMode="auto">
            <a:xfrm flipH="1" flipV="1">
              <a:off x="2405" y="1591"/>
              <a:ext cx="182" cy="227"/>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40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53" name="Object 13"/>
          <p:cNvGraphicFramePr>
            <a:graphicFrameLocks noChangeAspect="1"/>
          </p:cNvGraphicFramePr>
          <p:nvPr/>
        </p:nvGraphicFramePr>
        <p:xfrm>
          <a:off x="136525" y="3429000"/>
          <a:ext cx="8828088" cy="3333750"/>
        </p:xfrm>
        <a:graphic>
          <a:graphicData uri="http://schemas.openxmlformats.org/presentationml/2006/ole">
            <mc:AlternateContent xmlns:mc="http://schemas.openxmlformats.org/markup-compatibility/2006">
              <mc:Choice xmlns:v="urn:schemas-microsoft-com:vml" Requires="v">
                <p:oleObj spid="_x0000_s215342" name="Image" r:id="rId1" imgW="9118600" imgH="4292600" progId="Photoshop.Image.6">
                  <p:embed/>
                </p:oleObj>
              </mc:Choice>
              <mc:Fallback>
                <p:oleObj name="Image" r:id="rId1" imgW="9118600" imgH="4292600" progId="Photoshop.Image.6">
                  <p:embed/>
                  <p:pic>
                    <p:nvPicPr>
                      <p:cNvPr id="0" name="Object 13"/>
                      <p:cNvPicPr>
                        <a:picLocks noChangeAspect="1" noChangeArrowheads="1"/>
                      </p:cNvPicPr>
                      <p:nvPr/>
                    </p:nvPicPr>
                    <p:blipFill>
                      <a:blip r:embed="rId2">
                        <a:extLst>
                          <a:ext uri="{28A0092B-C50C-407E-A947-70E740481C1C}">
                            <a14:useLocalDpi xmlns:a14="http://schemas.microsoft.com/office/drawing/2010/main" val="0"/>
                          </a:ext>
                        </a:extLst>
                      </a:blip>
                      <a:srcRect r="-24715"/>
                      <a:stretch>
                        <a:fillRect/>
                      </a:stretch>
                    </p:blipFill>
                    <p:spPr bwMode="auto">
                      <a:xfrm>
                        <a:off x="136525" y="3429000"/>
                        <a:ext cx="8828088" cy="3333750"/>
                      </a:xfrm>
                      <a:prstGeom prst="rect">
                        <a:avLst/>
                      </a:prstGeom>
                      <a:solidFill>
                        <a:schemeClr val="tx1"/>
                      </a:solidFill>
                      <a:ln>
                        <a:noFill/>
                      </a:ln>
                      <a:effectLst>
                        <a:outerShdw dist="107763" dir="2700000" algn="ctr" rotWithShape="0">
                          <a:schemeClr val="tx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15056" name="Object 16"/>
          <p:cNvGraphicFramePr>
            <a:graphicFrameLocks noChangeAspect="1"/>
          </p:cNvGraphicFramePr>
          <p:nvPr/>
        </p:nvGraphicFramePr>
        <p:xfrm>
          <a:off x="123825" y="44450"/>
          <a:ext cx="8826500" cy="3219450"/>
        </p:xfrm>
        <a:graphic>
          <a:graphicData uri="http://schemas.openxmlformats.org/presentationml/2006/ole">
            <mc:AlternateContent xmlns:mc="http://schemas.openxmlformats.org/markup-compatibility/2006">
              <mc:Choice xmlns:v="urn:schemas-microsoft-com:vml" Requires="v">
                <p:oleObj spid="_x0000_s215343" name="Image" r:id="rId3" imgW="11861800" imgH="4292600" progId="Photoshop.Image.6">
                  <p:embed/>
                </p:oleObj>
              </mc:Choice>
              <mc:Fallback>
                <p:oleObj name="Image" r:id="rId3" imgW="11861800" imgH="4292600" progId="Photoshop.Image.6">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r="786"/>
                      <a:stretch>
                        <a:fillRect/>
                      </a:stretch>
                    </p:blipFill>
                    <p:spPr bwMode="auto">
                      <a:xfrm>
                        <a:off x="123825" y="44450"/>
                        <a:ext cx="8826500" cy="3219450"/>
                      </a:xfrm>
                      <a:prstGeom prst="rect">
                        <a:avLst/>
                      </a:prstGeom>
                      <a:noFill/>
                      <a:ln>
                        <a:noFill/>
                      </a:ln>
                      <a:effectLst>
                        <a:outerShdw dist="107763" dir="2700000" algn="ctr" rotWithShape="0">
                          <a:schemeClr val="tx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15057" name="Text Box 17"/>
          <p:cNvSpPr txBox="1">
            <a:spLocks noChangeArrowheads="1"/>
          </p:cNvSpPr>
          <p:nvPr/>
        </p:nvSpPr>
        <p:spPr bwMode="auto">
          <a:xfrm>
            <a:off x="250825" y="188913"/>
            <a:ext cx="3048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u="sng">
                <a:solidFill>
                  <a:srgbClr val="CC0000"/>
                </a:solidFill>
                <a:effectLst>
                  <a:outerShdw blurRad="38100" dist="38100" dir="2700000" algn="tl">
                    <a:srgbClr val="FFFFFF"/>
                  </a:outerShdw>
                </a:effectLst>
                <a:latin typeface="Times New Roman" panose="02020603050405020304" pitchFamily="18" charset="0"/>
                <a:ea typeface="仿宋_GB2312" pitchFamily="49" charset="-122"/>
              </a:rPr>
              <a:t>Remove Leaf</a:t>
            </a:r>
            <a:endParaRPr kumimoji="1" lang="en-US" altLang="zh-CN" sz="2000">
              <a:solidFill>
                <a:srgbClr val="CC0000"/>
              </a:solidFill>
              <a:latin typeface="Times New Roman" panose="02020603050405020304" pitchFamily="18" charset="0"/>
            </a:endParaRPr>
          </a:p>
        </p:txBody>
      </p:sp>
      <p:sp>
        <p:nvSpPr>
          <p:cNvPr id="215060" name="Rectangle 20"/>
          <p:cNvSpPr>
            <a:spLocks noChangeArrowheads="1"/>
          </p:cNvSpPr>
          <p:nvPr/>
        </p:nvSpPr>
        <p:spPr bwMode="auto">
          <a:xfrm>
            <a:off x="7235825" y="1457325"/>
            <a:ext cx="1662113" cy="315913"/>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61" name="AutoShape 21"/>
          <p:cNvSpPr>
            <a:spLocks noChangeArrowheads="1"/>
          </p:cNvSpPr>
          <p:nvPr/>
        </p:nvSpPr>
        <p:spPr bwMode="auto">
          <a:xfrm>
            <a:off x="323850" y="3573463"/>
            <a:ext cx="576263" cy="1368425"/>
          </a:xfrm>
          <a:prstGeom prst="downArrow">
            <a:avLst>
              <a:gd name="adj1" fmla="val 50000"/>
              <a:gd name="adj2" fmla="val 59366"/>
            </a:avLst>
          </a:prstGeom>
          <a:solidFill>
            <a:srgbClr val="FFFF66"/>
          </a:solidFill>
          <a:ln w="9525">
            <a:solidFill>
              <a:srgbClr val="000000"/>
            </a:solidFill>
            <a:miter lim="800000"/>
          </a:ln>
          <a:effectLst>
            <a:outerShdw dist="35921" dir="2700000" algn="ctr" rotWithShape="0">
              <a:schemeClr val="bg2"/>
            </a:outerShdw>
          </a:effectLst>
        </p:spPr>
        <p:txBody>
          <a:bodyPr vert="eaVert" wrap="none" anchor="ctr"/>
          <a:lstStyle/>
          <a:p>
            <a:endParaRPr lang="zh-CN" altLang="en-US"/>
          </a:p>
        </p:txBody>
      </p:sp>
      <p:sp>
        <p:nvSpPr>
          <p:cNvPr id="215054" name="AutoShape 14"/>
          <p:cNvSpPr>
            <a:spLocks noChangeArrowheads="1"/>
          </p:cNvSpPr>
          <p:nvPr/>
        </p:nvSpPr>
        <p:spPr bwMode="auto">
          <a:xfrm>
            <a:off x="7315200" y="4038600"/>
            <a:ext cx="1371600" cy="609600"/>
          </a:xfrm>
          <a:prstGeom prst="wedgeRectCallout">
            <a:avLst>
              <a:gd name="adj1" fmla="val -81366"/>
              <a:gd name="adj2" fmla="val -245051"/>
            </a:avLst>
          </a:prstGeom>
          <a:solidFill>
            <a:srgbClr val="FFFF66"/>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00"/>
                </a:solidFill>
                <a:latin typeface="Times New Roman" panose="02020603050405020304" pitchFamily="18" charset="0"/>
                <a:ea typeface="仿宋_GB2312" pitchFamily="49" charset="-122"/>
              </a:rPr>
              <a:t>RM </a:t>
            </a:r>
            <a:r>
              <a:rPr kumimoji="1" lang="en-US" altLang="zh-CN" sz="2800" b="1">
                <a:solidFill>
                  <a:srgbClr val="000000"/>
                </a:solidFill>
                <a:latin typeface="Times New Roman" panose="02020603050405020304" pitchFamily="18" charset="0"/>
                <a:ea typeface="楷体_GB2312" pitchFamily="49" charset="-122"/>
              </a:rPr>
              <a:t>80</a:t>
            </a:r>
            <a:endParaRPr kumimoji="1" lang="en-US" altLang="zh-CN" sz="2400" b="1">
              <a:latin typeface="Times New Roman" panose="02020603050405020304" pitchFamily="18" charset="0"/>
            </a:endParaRPr>
          </a:p>
        </p:txBody>
      </p:sp>
      <p:sp>
        <p:nvSpPr>
          <p:cNvPr id="215059" name="Rectangle 19"/>
          <p:cNvSpPr>
            <a:spLocks noChangeArrowheads="1"/>
          </p:cNvSpPr>
          <p:nvPr/>
        </p:nvSpPr>
        <p:spPr bwMode="auto">
          <a:xfrm>
            <a:off x="7237413" y="1700213"/>
            <a:ext cx="1655762" cy="503237"/>
          </a:xfrm>
          <a:prstGeom prst="rect">
            <a:avLst/>
          </a:prstGeom>
          <a:solidFill>
            <a:srgbClr val="FFFF66"/>
          </a:solidFill>
          <a:ln w="9525">
            <a:solidFill>
              <a:srgbClr val="000000"/>
            </a:solidFill>
            <a:miter lim="800000"/>
          </a:ln>
          <a:effectLst>
            <a:outerShdw dist="35921" dir="2700000" algn="ctr" rotWithShape="0">
              <a:schemeClr val="bg2"/>
            </a:outerShdw>
          </a:effectLst>
        </p:spPr>
        <p:txBody>
          <a:bodyPr wrap="none" anchor="ctr"/>
          <a:lstStyle/>
          <a:p>
            <a:pPr algn="ctr"/>
            <a:r>
              <a:rPr lang="en-US" altLang="zh-CN" b="1">
                <a:solidFill>
                  <a:srgbClr val="000000"/>
                </a:solidFill>
              </a:rPr>
              <a:t>Merge  g, h</a:t>
            </a:r>
            <a:endParaRPr lang="en-US" altLang="zh-CN" b="1">
              <a:solidFill>
                <a:srgbClr val="000000"/>
              </a:solidFill>
            </a:endParaRPr>
          </a:p>
        </p:txBody>
      </p:sp>
      <p:sp>
        <p:nvSpPr>
          <p:cNvPr id="215058" name="Rectangle 18"/>
          <p:cNvSpPr>
            <a:spLocks noChangeArrowheads="1"/>
          </p:cNvSpPr>
          <p:nvPr/>
        </p:nvSpPr>
        <p:spPr bwMode="auto">
          <a:xfrm>
            <a:off x="7237413" y="938213"/>
            <a:ext cx="1655762" cy="503237"/>
          </a:xfrm>
          <a:prstGeom prst="rect">
            <a:avLst/>
          </a:prstGeom>
          <a:solidFill>
            <a:srgbClr val="FFFF66"/>
          </a:solidFill>
          <a:ln w="9525">
            <a:solidFill>
              <a:srgbClr val="000000"/>
            </a:solidFill>
            <a:miter lim="800000"/>
          </a:ln>
          <a:effectLst>
            <a:outerShdw dist="35921" dir="2700000" algn="ctr" rotWithShape="0">
              <a:schemeClr val="bg2"/>
            </a:outerShdw>
          </a:effectLst>
        </p:spPr>
        <p:txBody>
          <a:bodyPr wrap="none" anchor="ctr"/>
          <a:lstStyle/>
          <a:p>
            <a:pPr algn="ctr"/>
            <a:r>
              <a:rPr lang="en-US" altLang="zh-CN" b="1">
                <a:solidFill>
                  <a:srgbClr val="000000"/>
                </a:solidFill>
              </a:rPr>
              <a:t>Remove 80</a:t>
            </a:r>
            <a:endParaRPr lang="en-US" altLang="zh-CN" b="1">
              <a:solidFill>
                <a:srgbClr val="000000"/>
              </a:solidFill>
            </a:endParaRPr>
          </a:p>
        </p:txBody>
      </p:sp>
      <p:grpSp>
        <p:nvGrpSpPr>
          <p:cNvPr id="215062" name="Group 22"/>
          <p:cNvGrpSpPr/>
          <p:nvPr/>
        </p:nvGrpSpPr>
        <p:grpSpPr bwMode="auto">
          <a:xfrm>
            <a:off x="6610350" y="2362200"/>
            <a:ext cx="431800" cy="431800"/>
            <a:chOff x="2360" y="1568"/>
            <a:chExt cx="272" cy="272"/>
          </a:xfrm>
        </p:grpSpPr>
        <p:sp>
          <p:nvSpPr>
            <p:cNvPr id="215063" name="Oval 23"/>
            <p:cNvSpPr>
              <a:spLocks noChangeArrowheads="1"/>
            </p:cNvSpPr>
            <p:nvPr/>
          </p:nvSpPr>
          <p:spPr bwMode="auto">
            <a:xfrm>
              <a:off x="2360" y="1568"/>
              <a:ext cx="272" cy="272"/>
            </a:xfrm>
            <a:prstGeom prst="ellipse">
              <a:avLst/>
            </a:prstGeom>
            <a:solidFill>
              <a:srgbClr val="FF5050">
                <a:alpha val="30000"/>
              </a:srgbClr>
            </a:solidFill>
            <a:ln w="38100">
              <a:solidFill>
                <a:srgbClr val="CC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215064" name="Line 24"/>
            <p:cNvSpPr>
              <a:spLocks noChangeShapeType="1"/>
            </p:cNvSpPr>
            <p:nvPr/>
          </p:nvSpPr>
          <p:spPr bwMode="auto">
            <a:xfrm flipV="1">
              <a:off x="2405" y="1591"/>
              <a:ext cx="182" cy="227"/>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65" name="Line 25"/>
            <p:cNvSpPr>
              <a:spLocks noChangeShapeType="1"/>
            </p:cNvSpPr>
            <p:nvPr/>
          </p:nvSpPr>
          <p:spPr bwMode="auto">
            <a:xfrm flipH="1" flipV="1">
              <a:off x="2405" y="1591"/>
              <a:ext cx="182" cy="227"/>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Grp="1" noChangeArrowheads="1"/>
          </p:cNvSpPr>
          <p:nvPr>
            <p:ph type="title" idx="4294967295"/>
          </p:nvPr>
        </p:nvSpPr>
        <p:spPr>
          <a:xfrm>
            <a:off x="234950" y="279400"/>
            <a:ext cx="7686675" cy="460375"/>
          </a:xfrm>
          <a:solidFill>
            <a:schemeClr val="bg2"/>
          </a:solidFill>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prstDash val="solid"/>
                <a:miter lim="800000"/>
                <a:headEnd/>
                <a:tailEnd/>
              </a14:hiddenLine>
            </a:ext>
          </a:extLst>
        </p:spPr>
        <p:txBody>
          <a:bodyPr wrap="none" anchor="t" anchorCtr="0">
            <a:spAutoFit/>
          </a:bodyPr>
          <a:lstStyle/>
          <a:p>
            <a:pPr algn="l"/>
            <a:r>
              <a:rPr kumimoji="1" lang="zh-CN" altLang="en-US" sz="2400">
                <a:cs typeface="Times New Roman" panose="02020603050405020304" pitchFamily="18" charset="0"/>
              </a:rPr>
              <a:t>方法</a:t>
            </a:r>
            <a:r>
              <a:rPr kumimoji="1" lang="en-US" altLang="zh-CN" sz="2400">
                <a:cs typeface="Times New Roman" panose="02020603050405020304" pitchFamily="18" charset="0"/>
              </a:rPr>
              <a:t>2</a:t>
            </a:r>
            <a:r>
              <a:rPr kumimoji="1" lang="zh-CN" altLang="en-US" sz="2400">
                <a:cs typeface="Times New Roman" panose="02020603050405020304" pitchFamily="18" charset="0"/>
              </a:rPr>
              <a:t>：</a:t>
            </a:r>
            <a:r>
              <a:rPr kumimoji="1" lang="en-US" altLang="en-US" sz="2400">
                <a:cs typeface="Times New Roman" panose="02020603050405020304" pitchFamily="18" charset="0"/>
              </a:rPr>
              <a:t>Dichotomy </a:t>
            </a:r>
            <a:r>
              <a:rPr kumimoji="1" lang="en-US" altLang="zh-CN" sz="2400">
                <a:cs typeface="Times New Roman" panose="02020603050405020304" pitchFamily="18" charset="0"/>
              </a:rPr>
              <a:t>(Binary) searching </a:t>
            </a:r>
            <a:r>
              <a:rPr kumimoji="1" lang="zh-CN" altLang="en-US" sz="2400">
                <a:cs typeface="Times New Roman" panose="02020603050405020304" pitchFamily="18" charset="0"/>
              </a:rPr>
              <a:t>二分</a:t>
            </a:r>
            <a:r>
              <a:rPr kumimoji="1" lang="en-US" altLang="zh-CN" sz="2400">
                <a:cs typeface="Times New Roman" panose="02020603050405020304" pitchFamily="18" charset="0"/>
              </a:rPr>
              <a:t>(</a:t>
            </a:r>
            <a:r>
              <a:rPr kumimoji="1" lang="en-US" altLang="en-US" sz="2400">
                <a:cs typeface="Times New Roman" panose="02020603050405020304" pitchFamily="18" charset="0"/>
              </a:rPr>
              <a:t>折半</a:t>
            </a:r>
            <a:r>
              <a:rPr kumimoji="1" lang="en-US" altLang="zh-CN" sz="2400">
                <a:cs typeface="Times New Roman" panose="02020603050405020304" pitchFamily="18" charset="0"/>
              </a:rPr>
              <a:t>)</a:t>
            </a:r>
            <a:r>
              <a:rPr kumimoji="1" lang="zh-CN" altLang="en-US" sz="2400">
                <a:cs typeface="Times New Roman" panose="02020603050405020304" pitchFamily="18" charset="0"/>
              </a:rPr>
              <a:t>查找法</a:t>
            </a:r>
            <a:endParaRPr kumimoji="1" lang="zh-CN" altLang="en-US" sz="2400">
              <a:cs typeface="Times New Roman" panose="02020603050405020304" pitchFamily="18" charset="0"/>
            </a:endParaRPr>
          </a:p>
        </p:txBody>
      </p:sp>
      <p:sp>
        <p:nvSpPr>
          <p:cNvPr id="33798" name="Text Box 6"/>
          <p:cNvSpPr txBox="1">
            <a:spLocks noChangeArrowheads="1"/>
          </p:cNvSpPr>
          <p:nvPr/>
        </p:nvSpPr>
        <p:spPr bwMode="auto">
          <a:xfrm>
            <a:off x="252000" y="908685"/>
            <a:ext cx="8640000" cy="584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int</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dichotomySearch</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SeqDictionary</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pdic</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KeyType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key,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int</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*position)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int</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low</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mid, high;</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low=0</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high =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pdic</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-&gt;n-1;</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b="1" dirty="0" smtClean="0">
                <a:latin typeface="Times New Roman" panose="02020603050405020304" pitchFamily="18" charset="0"/>
                <a:ea typeface="幼圆" panose="02010509060101010101" pitchFamily="49" charset="-122"/>
                <a:cs typeface="Times New Roman" panose="02020603050405020304" pitchFamily="18" charset="0"/>
              </a:rPr>
              <a:t>while</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(low&lt;=high)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mid</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low+high</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)/2;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当前</a:t>
            </a:r>
            <a:r>
              <a:rPr kumimoji="1" lang="zh-CN"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查找</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的中间位置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b="1" dirty="0" smtClean="0">
                <a:latin typeface="Times New Roman" panose="02020603050405020304" pitchFamily="18" charset="0"/>
                <a:ea typeface="幼圆" panose="02010509060101010101" pitchFamily="49" charset="-122"/>
                <a:cs typeface="Times New Roman" panose="02020603050405020304" pitchFamily="18" charset="0"/>
              </a:rPr>
              <a:t>if</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pdic</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-&gt;element[mid].key==key)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r>
              <a:rPr kumimoji="1" lang="zh-CN"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查找</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成功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position=mid;</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return(TRUE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b="1" dirty="0" smtClean="0">
                <a:latin typeface="Times New Roman" panose="02020603050405020304" pitchFamily="18" charset="0"/>
                <a:ea typeface="幼圆" panose="02010509060101010101" pitchFamily="49" charset="-122"/>
                <a:cs typeface="Times New Roman" panose="02020603050405020304" pitchFamily="18" charset="0"/>
              </a:rPr>
              <a:t>else </a:t>
            </a:r>
            <a:r>
              <a:rPr kumimoji="1" lang="en-US" altLang="zh-CN" sz="2200" b="1" dirty="0">
                <a:latin typeface="Times New Roman" panose="02020603050405020304" pitchFamily="18" charset="0"/>
                <a:ea typeface="幼圆" panose="02010509060101010101" pitchFamily="49" charset="-122"/>
                <a:cs typeface="Times New Roman" panose="02020603050405020304" pitchFamily="18" charset="0"/>
              </a:rPr>
              <a:t>if</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pdic</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-&gt;element[mid].key&gt;key)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high=mid-1</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要</a:t>
            </a:r>
            <a:r>
              <a:rPr kumimoji="1" lang="zh-CN"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查找</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的元素在左半区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b="1" dirty="0" smtClean="0">
                <a:latin typeface="Times New Roman" panose="02020603050405020304" pitchFamily="18" charset="0"/>
                <a:ea typeface="幼圆" panose="02010509060101010101" pitchFamily="49" charset="-122"/>
                <a:cs typeface="Times New Roman" panose="02020603050405020304" pitchFamily="18" charset="0"/>
              </a:rPr>
              <a:t>else</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endPar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low=</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mid+1</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要</a:t>
            </a:r>
            <a:r>
              <a:rPr kumimoji="1" lang="zh-CN"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查找</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的元素在右半区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position=low;</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b="1" dirty="0" smtClean="0">
                <a:latin typeface="Times New Roman" panose="02020603050405020304" pitchFamily="18" charset="0"/>
                <a:ea typeface="幼圆" panose="02010509060101010101" pitchFamily="49" charset="-122"/>
                <a:cs typeface="Times New Roman" panose="02020603050405020304" pitchFamily="18" charset="0"/>
              </a:rPr>
              <a:t>return</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(FALSE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r>
              <a:rPr kumimoji="1" lang="zh-CN"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查找</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失败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6079" name="Object 15"/>
          <p:cNvGraphicFramePr>
            <a:graphicFrameLocks noChangeAspect="1"/>
          </p:cNvGraphicFramePr>
          <p:nvPr/>
        </p:nvGraphicFramePr>
        <p:xfrm>
          <a:off x="323850" y="3416300"/>
          <a:ext cx="8445500" cy="3181350"/>
        </p:xfrm>
        <a:graphic>
          <a:graphicData uri="http://schemas.openxmlformats.org/presentationml/2006/ole">
            <mc:AlternateContent xmlns:mc="http://schemas.openxmlformats.org/markup-compatibility/2006">
              <mc:Choice xmlns:v="urn:schemas-microsoft-com:vml" Requires="v">
                <p:oleObj spid="_x0000_s216370" name="Image" r:id="rId1" imgW="9855200" imgH="4241800" progId="Photoshop.Image.6">
                  <p:embed/>
                </p:oleObj>
              </mc:Choice>
              <mc:Fallback>
                <p:oleObj name="Image" r:id="rId1" imgW="9855200" imgH="4241800" progId="Photoshop.Image.6">
                  <p:embed/>
                  <p:pic>
                    <p:nvPicPr>
                      <p:cNvPr id="0" name="Object 15"/>
                      <p:cNvPicPr>
                        <a:picLocks noChangeAspect="1" noChangeArrowheads="1"/>
                      </p:cNvPicPr>
                      <p:nvPr/>
                    </p:nvPicPr>
                    <p:blipFill>
                      <a:blip r:embed="rId2">
                        <a:extLst>
                          <a:ext uri="{28A0092B-C50C-407E-A947-70E740481C1C}">
                            <a14:useLocalDpi xmlns:a14="http://schemas.microsoft.com/office/drawing/2010/main" val="0"/>
                          </a:ext>
                        </a:extLst>
                      </a:blip>
                      <a:srcRect l="-8763" r="-5498"/>
                      <a:stretch>
                        <a:fillRect/>
                      </a:stretch>
                    </p:blipFill>
                    <p:spPr bwMode="auto">
                      <a:xfrm>
                        <a:off x="323850" y="3416300"/>
                        <a:ext cx="8445500" cy="3181350"/>
                      </a:xfrm>
                      <a:prstGeom prst="rect">
                        <a:avLst/>
                      </a:prstGeom>
                      <a:solidFill>
                        <a:schemeClr val="tx1"/>
                      </a:solidFill>
                      <a:ln>
                        <a:noFill/>
                      </a:ln>
                      <a:effectLst>
                        <a:outerShdw dist="107763" dir="2700000" algn="ctr" rotWithShape="0">
                          <a:schemeClr val="tx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16080" name="Object 16"/>
          <p:cNvGraphicFramePr>
            <a:graphicFrameLocks noChangeAspect="1"/>
          </p:cNvGraphicFramePr>
          <p:nvPr/>
        </p:nvGraphicFramePr>
        <p:xfrm>
          <a:off x="323850" y="44450"/>
          <a:ext cx="8424863" cy="3181350"/>
        </p:xfrm>
        <a:graphic>
          <a:graphicData uri="http://schemas.openxmlformats.org/presentationml/2006/ole">
            <mc:AlternateContent xmlns:mc="http://schemas.openxmlformats.org/markup-compatibility/2006">
              <mc:Choice xmlns:v="urn:schemas-microsoft-com:vml" Requires="v">
                <p:oleObj spid="_x0000_s216371" name="Image" r:id="rId3" imgW="11277600" imgH="4241800" progId="Photoshop.Image.6">
                  <p:embed/>
                </p:oleObj>
              </mc:Choice>
              <mc:Fallback>
                <p:oleObj name="Image" r:id="rId3" imgW="11277600" imgH="4241800" progId="Photoshop.Image.6">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r="394"/>
                      <a:stretch>
                        <a:fillRect/>
                      </a:stretch>
                    </p:blipFill>
                    <p:spPr bwMode="auto">
                      <a:xfrm>
                        <a:off x="323850" y="44450"/>
                        <a:ext cx="8424863" cy="3181350"/>
                      </a:xfrm>
                      <a:prstGeom prst="rect">
                        <a:avLst/>
                      </a:prstGeom>
                      <a:noFill/>
                      <a:ln>
                        <a:noFill/>
                      </a:ln>
                      <a:effectLst>
                        <a:outerShdw dist="107763" dir="2700000" algn="ctr" rotWithShape="0">
                          <a:schemeClr val="tx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16081" name="Text Box 17"/>
          <p:cNvSpPr txBox="1">
            <a:spLocks noChangeArrowheads="1"/>
          </p:cNvSpPr>
          <p:nvPr/>
        </p:nvSpPr>
        <p:spPr bwMode="auto">
          <a:xfrm>
            <a:off x="300038" y="115888"/>
            <a:ext cx="3048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u="sng">
                <a:solidFill>
                  <a:srgbClr val="CC0000"/>
                </a:solidFill>
                <a:effectLst>
                  <a:outerShdw blurRad="38100" dist="38100" dir="2700000" algn="tl">
                    <a:srgbClr val="FFFFFF"/>
                  </a:outerShdw>
                </a:effectLst>
                <a:latin typeface="Times New Roman" panose="02020603050405020304" pitchFamily="18" charset="0"/>
                <a:ea typeface="仿宋_GB2312" pitchFamily="49" charset="-122"/>
              </a:rPr>
              <a:t>Remove inner node</a:t>
            </a:r>
            <a:endParaRPr kumimoji="1" lang="en-US" altLang="zh-CN" sz="2000">
              <a:solidFill>
                <a:srgbClr val="CC0000"/>
              </a:solidFill>
              <a:latin typeface="Times New Roman" panose="02020603050405020304" pitchFamily="18" charset="0"/>
            </a:endParaRPr>
          </a:p>
        </p:txBody>
      </p:sp>
      <p:sp>
        <p:nvSpPr>
          <p:cNvPr id="216082" name="AutoShape 18"/>
          <p:cNvSpPr>
            <a:spLocks noChangeArrowheads="1"/>
          </p:cNvSpPr>
          <p:nvPr/>
        </p:nvSpPr>
        <p:spPr bwMode="auto">
          <a:xfrm>
            <a:off x="5715000" y="228600"/>
            <a:ext cx="1295400" cy="533400"/>
          </a:xfrm>
          <a:prstGeom prst="wedgeRectCallout">
            <a:avLst>
              <a:gd name="adj1" fmla="val -129046"/>
              <a:gd name="adj2" fmla="val 22917"/>
            </a:avLst>
          </a:prstGeom>
          <a:solidFill>
            <a:srgbClr val="FFFF66"/>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b="1">
              <a:latin typeface="Times New Roman" panose="02020603050405020304" pitchFamily="18" charset="0"/>
            </a:endParaRPr>
          </a:p>
        </p:txBody>
      </p:sp>
      <p:sp>
        <p:nvSpPr>
          <p:cNvPr id="216083" name="Text Box 19"/>
          <p:cNvSpPr txBox="1">
            <a:spLocks noChangeArrowheads="1"/>
          </p:cNvSpPr>
          <p:nvPr/>
        </p:nvSpPr>
        <p:spPr bwMode="auto">
          <a:xfrm>
            <a:off x="5715000" y="228600"/>
            <a:ext cx="1619250" cy="51911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0000"/>
                </a:solidFill>
                <a:effectLst>
                  <a:outerShdw blurRad="38100" dist="38100" dir="2700000" algn="tl">
                    <a:srgbClr val="FFFFFF"/>
                  </a:outerShdw>
                </a:effectLst>
                <a:latin typeface="Times New Roman" panose="02020603050405020304" pitchFamily="18" charset="0"/>
                <a:ea typeface="仿宋_GB2312" pitchFamily="49" charset="-122"/>
              </a:rPr>
              <a:t>RM </a:t>
            </a:r>
            <a:r>
              <a:rPr kumimoji="1" lang="en-US" altLang="zh-CN" sz="2800" b="1">
                <a:solidFill>
                  <a:srgbClr val="000000"/>
                </a:solidFill>
                <a:effectLst>
                  <a:outerShdw blurRad="38100" dist="38100" dir="2700000" algn="tl">
                    <a:srgbClr val="FFFFFF"/>
                  </a:outerShdw>
                </a:effectLst>
                <a:latin typeface="Times New Roman" panose="02020603050405020304" pitchFamily="18" charset="0"/>
                <a:ea typeface="楷体_GB2312" pitchFamily="49" charset="-122"/>
              </a:rPr>
              <a:t>50</a:t>
            </a:r>
            <a:endParaRPr kumimoji="1" lang="en-US" altLang="zh-CN" sz="2400" b="1">
              <a:solidFill>
                <a:srgbClr val="000000"/>
              </a:solidFill>
              <a:latin typeface="Times New Roman" panose="02020603050405020304" pitchFamily="18" charset="0"/>
            </a:endParaRPr>
          </a:p>
        </p:txBody>
      </p:sp>
      <p:sp>
        <p:nvSpPr>
          <p:cNvPr id="216084" name="Line 20"/>
          <p:cNvSpPr>
            <a:spLocks noChangeShapeType="1"/>
          </p:cNvSpPr>
          <p:nvPr/>
        </p:nvSpPr>
        <p:spPr bwMode="auto">
          <a:xfrm>
            <a:off x="3581400" y="1600200"/>
            <a:ext cx="0" cy="457200"/>
          </a:xfrm>
          <a:prstGeom prst="line">
            <a:avLst/>
          </a:prstGeom>
          <a:noFill/>
          <a:ln w="381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085" name="AutoShape 21"/>
          <p:cNvSpPr>
            <a:spLocks noChangeArrowheads="1"/>
          </p:cNvSpPr>
          <p:nvPr/>
        </p:nvSpPr>
        <p:spPr bwMode="auto">
          <a:xfrm>
            <a:off x="457200" y="3581400"/>
            <a:ext cx="1371600" cy="533400"/>
          </a:xfrm>
          <a:prstGeom prst="wedgeRectCallout">
            <a:avLst>
              <a:gd name="adj1" fmla="val 161111"/>
              <a:gd name="adj2" fmla="val 33630"/>
            </a:avLst>
          </a:prstGeom>
          <a:solidFill>
            <a:srgbClr val="FFFF66"/>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b="1">
              <a:latin typeface="Times New Roman" panose="02020603050405020304" pitchFamily="18" charset="0"/>
            </a:endParaRPr>
          </a:p>
        </p:txBody>
      </p:sp>
      <p:sp>
        <p:nvSpPr>
          <p:cNvPr id="216086" name="Text Box 22"/>
          <p:cNvSpPr txBox="1">
            <a:spLocks noChangeArrowheads="1"/>
          </p:cNvSpPr>
          <p:nvPr/>
        </p:nvSpPr>
        <p:spPr bwMode="auto">
          <a:xfrm>
            <a:off x="514350" y="3581400"/>
            <a:ext cx="1619250" cy="51911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0000"/>
                </a:solidFill>
                <a:effectLst>
                  <a:outerShdw blurRad="38100" dist="38100" dir="2700000" algn="tl">
                    <a:srgbClr val="FFFFFF"/>
                  </a:outerShdw>
                </a:effectLst>
                <a:latin typeface="Times New Roman" panose="02020603050405020304" pitchFamily="18" charset="0"/>
                <a:ea typeface="仿宋_GB2312" pitchFamily="49" charset="-122"/>
              </a:rPr>
              <a:t>RM </a:t>
            </a:r>
            <a:r>
              <a:rPr kumimoji="1" lang="en-US" altLang="zh-CN" sz="2800" b="1">
                <a:solidFill>
                  <a:srgbClr val="000000"/>
                </a:solidFill>
                <a:effectLst>
                  <a:outerShdw blurRad="38100" dist="38100" dir="2700000" algn="tl">
                    <a:srgbClr val="FFFFFF"/>
                  </a:outerShdw>
                </a:effectLst>
                <a:latin typeface="Times New Roman" panose="02020603050405020304" pitchFamily="18" charset="0"/>
                <a:ea typeface="楷体_GB2312" pitchFamily="49" charset="-122"/>
              </a:rPr>
              <a:t>55</a:t>
            </a:r>
            <a:endParaRPr kumimoji="1" lang="en-US" altLang="zh-CN" sz="2400" b="1">
              <a:solidFill>
                <a:srgbClr val="000000"/>
              </a:solidFill>
              <a:latin typeface="Times New Roman" panose="02020603050405020304" pitchFamily="18" charset="0"/>
            </a:endParaRPr>
          </a:p>
        </p:txBody>
      </p:sp>
      <p:sp>
        <p:nvSpPr>
          <p:cNvPr id="216087" name="Rectangle 23"/>
          <p:cNvSpPr>
            <a:spLocks noChangeArrowheads="1"/>
          </p:cNvSpPr>
          <p:nvPr/>
        </p:nvSpPr>
        <p:spPr bwMode="auto">
          <a:xfrm>
            <a:off x="7308850" y="692150"/>
            <a:ext cx="1439863" cy="129698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088" name="AutoShape 24"/>
          <p:cNvSpPr>
            <a:spLocks noChangeArrowheads="1"/>
          </p:cNvSpPr>
          <p:nvPr/>
        </p:nvSpPr>
        <p:spPr bwMode="auto">
          <a:xfrm rot="5400000">
            <a:off x="7805420" y="3220720"/>
            <a:ext cx="1094105" cy="503555"/>
          </a:xfrm>
          <a:prstGeom prst="rightArrow">
            <a:avLst>
              <a:gd name="adj1" fmla="val 50000"/>
              <a:gd name="adj2" fmla="val 53707"/>
            </a:avLst>
          </a:prstGeom>
          <a:solidFill>
            <a:srgbClr val="FFFF66"/>
          </a:solidFill>
          <a:ln w="9525">
            <a:solidFill>
              <a:srgbClr val="000000"/>
            </a:solidFill>
            <a:miter lim="800000"/>
          </a:ln>
          <a:effectLst>
            <a:outerShdw dist="35921" dir="2700000" algn="ctr" rotWithShape="0">
              <a:schemeClr val="bg2">
                <a:alpha val="50000"/>
              </a:schemeClr>
            </a:outerShdw>
          </a:effectLst>
        </p:spPr>
        <p:txBody>
          <a:bodyPr wrap="none" anchor="ctr"/>
          <a:lstStyle/>
          <a:p>
            <a:endParaRPr lang="zh-CN" altLang="en-US"/>
          </a:p>
        </p:txBody>
      </p:sp>
      <p:sp>
        <p:nvSpPr>
          <p:cNvPr id="216089" name="AutoShape 25"/>
          <p:cNvSpPr>
            <a:spLocks noChangeArrowheads="1"/>
          </p:cNvSpPr>
          <p:nvPr/>
        </p:nvSpPr>
        <p:spPr bwMode="auto">
          <a:xfrm rot="5400000">
            <a:off x="7811770" y="6094095"/>
            <a:ext cx="1081088" cy="503238"/>
          </a:xfrm>
          <a:prstGeom prst="rightArrow">
            <a:avLst>
              <a:gd name="adj1" fmla="val 50000"/>
              <a:gd name="adj2" fmla="val 53707"/>
            </a:avLst>
          </a:prstGeom>
          <a:solidFill>
            <a:srgbClr val="FFFF66"/>
          </a:solidFill>
          <a:ln w="9525">
            <a:solidFill>
              <a:srgbClr val="000000"/>
            </a:solidFill>
            <a:miter lim="800000"/>
          </a:ln>
          <a:effectLst>
            <a:outerShdw dist="35921" dir="2700000" algn="ctr" rotWithShape="0">
              <a:schemeClr val="bg2">
                <a:alpha val="50000"/>
              </a:schemeClr>
            </a:outerShdw>
          </a:effectLst>
        </p:spPr>
        <p:txBody>
          <a:bodyPr wrap="none" anchor="ctr"/>
          <a:lstStyle/>
          <a:p>
            <a:endParaRPr lang="zh-CN" altLang="en-US"/>
          </a:p>
        </p:txBody>
      </p:sp>
      <p:grpSp>
        <p:nvGrpSpPr>
          <p:cNvPr id="216090" name="Group 26"/>
          <p:cNvGrpSpPr/>
          <p:nvPr/>
        </p:nvGrpSpPr>
        <p:grpSpPr bwMode="auto">
          <a:xfrm>
            <a:off x="3851275" y="404813"/>
            <a:ext cx="431800" cy="431800"/>
            <a:chOff x="2360" y="1568"/>
            <a:chExt cx="272" cy="272"/>
          </a:xfrm>
        </p:grpSpPr>
        <p:sp>
          <p:nvSpPr>
            <p:cNvPr id="216091" name="Oval 27"/>
            <p:cNvSpPr>
              <a:spLocks noChangeArrowheads="1"/>
            </p:cNvSpPr>
            <p:nvPr/>
          </p:nvSpPr>
          <p:spPr bwMode="auto">
            <a:xfrm>
              <a:off x="2360" y="1568"/>
              <a:ext cx="272" cy="272"/>
            </a:xfrm>
            <a:prstGeom prst="ellipse">
              <a:avLst/>
            </a:prstGeom>
            <a:solidFill>
              <a:srgbClr val="FF5050">
                <a:alpha val="30000"/>
              </a:srgbClr>
            </a:solidFill>
            <a:ln w="38100">
              <a:solidFill>
                <a:srgbClr val="CC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216092" name="Line 28"/>
            <p:cNvSpPr>
              <a:spLocks noChangeShapeType="1"/>
            </p:cNvSpPr>
            <p:nvPr/>
          </p:nvSpPr>
          <p:spPr bwMode="auto">
            <a:xfrm flipV="1">
              <a:off x="2405" y="1591"/>
              <a:ext cx="182" cy="227"/>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6093" name="Line 29"/>
            <p:cNvSpPr>
              <a:spLocks noChangeShapeType="1"/>
            </p:cNvSpPr>
            <p:nvPr/>
          </p:nvSpPr>
          <p:spPr bwMode="auto">
            <a:xfrm flipH="1" flipV="1">
              <a:off x="2405" y="1591"/>
              <a:ext cx="182" cy="227"/>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6094" name="Group 30"/>
          <p:cNvGrpSpPr/>
          <p:nvPr/>
        </p:nvGrpSpPr>
        <p:grpSpPr bwMode="auto">
          <a:xfrm>
            <a:off x="3857625" y="3771900"/>
            <a:ext cx="431800" cy="431800"/>
            <a:chOff x="2360" y="1568"/>
            <a:chExt cx="272" cy="272"/>
          </a:xfrm>
        </p:grpSpPr>
        <p:sp>
          <p:nvSpPr>
            <p:cNvPr id="216095" name="Oval 31"/>
            <p:cNvSpPr>
              <a:spLocks noChangeArrowheads="1"/>
            </p:cNvSpPr>
            <p:nvPr/>
          </p:nvSpPr>
          <p:spPr bwMode="auto">
            <a:xfrm>
              <a:off x="2360" y="1568"/>
              <a:ext cx="272" cy="272"/>
            </a:xfrm>
            <a:prstGeom prst="ellipse">
              <a:avLst/>
            </a:prstGeom>
            <a:solidFill>
              <a:srgbClr val="FF5050">
                <a:alpha val="30000"/>
              </a:srgbClr>
            </a:solidFill>
            <a:ln w="38100">
              <a:solidFill>
                <a:srgbClr val="CC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216096" name="Line 32"/>
            <p:cNvSpPr>
              <a:spLocks noChangeShapeType="1"/>
            </p:cNvSpPr>
            <p:nvPr/>
          </p:nvSpPr>
          <p:spPr bwMode="auto">
            <a:xfrm flipV="1">
              <a:off x="2405" y="1591"/>
              <a:ext cx="182" cy="227"/>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6097" name="Line 33"/>
            <p:cNvSpPr>
              <a:spLocks noChangeShapeType="1"/>
            </p:cNvSpPr>
            <p:nvPr/>
          </p:nvSpPr>
          <p:spPr bwMode="auto">
            <a:xfrm flipH="1" flipV="1">
              <a:off x="2405" y="1591"/>
              <a:ext cx="182" cy="227"/>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60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60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7101" name="Object 13"/>
          <p:cNvGraphicFramePr>
            <a:graphicFrameLocks noChangeAspect="1"/>
          </p:cNvGraphicFramePr>
          <p:nvPr/>
        </p:nvGraphicFramePr>
        <p:xfrm>
          <a:off x="165100" y="3327400"/>
          <a:ext cx="8799513" cy="3419475"/>
        </p:xfrm>
        <a:graphic>
          <a:graphicData uri="http://schemas.openxmlformats.org/presentationml/2006/ole">
            <mc:AlternateContent xmlns:mc="http://schemas.openxmlformats.org/markup-compatibility/2006">
              <mc:Choice xmlns:v="urn:schemas-microsoft-com:vml" Requires="v">
                <p:oleObj spid="_x0000_s217386" name="Image" r:id="rId1" imgW="8255000" imgH="4381500" progId="Photoshop.Image.6">
                  <p:embed/>
                </p:oleObj>
              </mc:Choice>
              <mc:Fallback>
                <p:oleObj name="Image" r:id="rId1" imgW="8255000" imgH="4381500" progId="Photoshop.Image.6">
                  <p:embed/>
                  <p:pic>
                    <p:nvPicPr>
                      <p:cNvPr id="0" name="Object 13"/>
                      <p:cNvPicPr>
                        <a:picLocks noChangeAspect="1" noChangeArrowheads="1"/>
                      </p:cNvPicPr>
                      <p:nvPr/>
                    </p:nvPicPr>
                    <p:blipFill>
                      <a:blip r:embed="rId2">
                        <a:extLst>
                          <a:ext uri="{28A0092B-C50C-407E-A947-70E740481C1C}">
                            <a14:useLocalDpi xmlns:a14="http://schemas.microsoft.com/office/drawing/2010/main" val="0"/>
                          </a:ext>
                        </a:extLst>
                      </a:blip>
                      <a:srcRect l="-31010" r="-5626"/>
                      <a:stretch>
                        <a:fillRect/>
                      </a:stretch>
                    </p:blipFill>
                    <p:spPr bwMode="auto">
                      <a:xfrm>
                        <a:off x="165100" y="3327400"/>
                        <a:ext cx="8799513" cy="3419475"/>
                      </a:xfrm>
                      <a:prstGeom prst="rect">
                        <a:avLst/>
                      </a:prstGeom>
                      <a:solidFill>
                        <a:schemeClr val="tx1"/>
                      </a:solidFill>
                      <a:ln>
                        <a:noFill/>
                      </a:ln>
                      <a:effectLst>
                        <a:outerShdw dist="107763" dir="2700000" algn="ctr" rotWithShape="0">
                          <a:schemeClr val="tx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17103" name="AutoShape 15"/>
          <p:cNvSpPr>
            <a:spLocks noChangeArrowheads="1"/>
          </p:cNvSpPr>
          <p:nvPr/>
        </p:nvSpPr>
        <p:spPr bwMode="auto">
          <a:xfrm>
            <a:off x="7467600" y="4495800"/>
            <a:ext cx="1295400" cy="533400"/>
          </a:xfrm>
          <a:prstGeom prst="wedgeRectCallout">
            <a:avLst>
              <a:gd name="adj1" fmla="val -146690"/>
              <a:gd name="adj2" fmla="val 41370"/>
            </a:avLst>
          </a:prstGeom>
          <a:solidFill>
            <a:srgbClr val="FFFF66"/>
          </a:solidFill>
          <a:ln w="9525">
            <a:solidFill>
              <a:srgbClr val="000000"/>
            </a:solidFill>
            <a:miter lim="800000"/>
          </a:ln>
          <a:effectLst>
            <a:outerShdw dist="35921" dir="2700000" algn="ctr" rotWithShape="0">
              <a:schemeClr val="bg2"/>
            </a:outerShdw>
          </a:effectLst>
        </p:spPr>
        <p:txBody>
          <a:bodyPr wrap="none" anchor="ctr"/>
          <a:lstStyle/>
          <a:p>
            <a:pPr algn="ctr"/>
            <a:endParaRPr kumimoji="1" lang="zh-CN" altLang="zh-CN" sz="2400" b="1">
              <a:latin typeface="Times New Roman" panose="02020603050405020304" pitchFamily="18" charset="0"/>
            </a:endParaRPr>
          </a:p>
        </p:txBody>
      </p:sp>
      <p:sp>
        <p:nvSpPr>
          <p:cNvPr id="217104" name="Text Box 16"/>
          <p:cNvSpPr txBox="1">
            <a:spLocks noChangeArrowheads="1"/>
          </p:cNvSpPr>
          <p:nvPr/>
        </p:nvSpPr>
        <p:spPr bwMode="auto">
          <a:xfrm>
            <a:off x="7448550" y="4510088"/>
            <a:ext cx="1371600" cy="51911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0000"/>
                </a:solidFill>
                <a:effectLst>
                  <a:outerShdw blurRad="38100" dist="38100" dir="2700000" algn="tl">
                    <a:srgbClr val="FFFFFF"/>
                  </a:outerShdw>
                </a:effectLst>
                <a:latin typeface="Times New Roman" panose="02020603050405020304" pitchFamily="18" charset="0"/>
                <a:ea typeface="仿宋_GB2312" pitchFamily="49" charset="-122"/>
              </a:rPr>
              <a:t>RM </a:t>
            </a:r>
            <a:r>
              <a:rPr kumimoji="1" lang="en-US" altLang="zh-CN" sz="2800" b="1">
                <a:solidFill>
                  <a:srgbClr val="000000"/>
                </a:solidFill>
                <a:effectLst>
                  <a:outerShdw blurRad="38100" dist="38100" dir="2700000" algn="tl">
                    <a:srgbClr val="FFFFFF"/>
                  </a:outerShdw>
                </a:effectLst>
                <a:latin typeface="Times New Roman" panose="02020603050405020304" pitchFamily="18" charset="0"/>
                <a:ea typeface="楷体_GB2312" pitchFamily="49" charset="-122"/>
              </a:rPr>
              <a:t>70</a:t>
            </a:r>
            <a:endParaRPr kumimoji="1" lang="en-US" altLang="zh-CN" sz="2400" b="1">
              <a:solidFill>
                <a:srgbClr val="000000"/>
              </a:solidFill>
              <a:latin typeface="Times New Roman" panose="02020603050405020304" pitchFamily="18" charset="0"/>
            </a:endParaRPr>
          </a:p>
        </p:txBody>
      </p:sp>
      <p:graphicFrame>
        <p:nvGraphicFramePr>
          <p:cNvPr id="217102" name="Object 14"/>
          <p:cNvGraphicFramePr>
            <a:graphicFrameLocks noChangeAspect="1"/>
          </p:cNvGraphicFramePr>
          <p:nvPr/>
        </p:nvGraphicFramePr>
        <p:xfrm>
          <a:off x="165100" y="115888"/>
          <a:ext cx="8799513" cy="3286125"/>
        </p:xfrm>
        <a:graphic>
          <a:graphicData uri="http://schemas.openxmlformats.org/presentationml/2006/ole">
            <mc:AlternateContent xmlns:mc="http://schemas.openxmlformats.org/markup-compatibility/2006">
              <mc:Choice xmlns:v="urn:schemas-microsoft-com:vml" Requires="v">
                <p:oleObj spid="_x0000_s217387" name="Image" r:id="rId3" imgW="11582400" imgH="4381500" progId="Photoshop.Image.6">
                  <p:embed/>
                </p:oleObj>
              </mc:Choice>
              <mc:Fallback>
                <p:oleObj name="Image" r:id="rId3" imgW="11582400" imgH="4381500" progId="Photoshop.Image.6">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r="-726"/>
                      <a:stretch>
                        <a:fillRect/>
                      </a:stretch>
                    </p:blipFill>
                    <p:spPr bwMode="auto">
                      <a:xfrm>
                        <a:off x="165100" y="115888"/>
                        <a:ext cx="8799513" cy="3286125"/>
                      </a:xfrm>
                      <a:prstGeom prst="rect">
                        <a:avLst/>
                      </a:prstGeom>
                      <a:solidFill>
                        <a:schemeClr val="tx1"/>
                      </a:solidFill>
                      <a:ln>
                        <a:noFill/>
                      </a:ln>
                      <a:effectLst>
                        <a:outerShdw dist="107763" dir="2700000" algn="ctr" rotWithShape="0">
                          <a:schemeClr val="tx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17106" name="Rectangle 18"/>
          <p:cNvSpPr>
            <a:spLocks noChangeArrowheads="1"/>
          </p:cNvSpPr>
          <p:nvPr/>
        </p:nvSpPr>
        <p:spPr bwMode="auto">
          <a:xfrm>
            <a:off x="222250" y="404813"/>
            <a:ext cx="1655763" cy="1439862"/>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07" name="Rectangle 19"/>
          <p:cNvSpPr>
            <a:spLocks noChangeArrowheads="1"/>
          </p:cNvSpPr>
          <p:nvPr/>
        </p:nvSpPr>
        <p:spPr bwMode="auto">
          <a:xfrm>
            <a:off x="7237413" y="981075"/>
            <a:ext cx="1655762" cy="360363"/>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08" name="AutoShape 20"/>
          <p:cNvSpPr>
            <a:spLocks noChangeArrowheads="1"/>
          </p:cNvSpPr>
          <p:nvPr/>
        </p:nvSpPr>
        <p:spPr bwMode="auto">
          <a:xfrm>
            <a:off x="468313" y="4292600"/>
            <a:ext cx="503237" cy="1223963"/>
          </a:xfrm>
          <a:prstGeom prst="downArrow">
            <a:avLst>
              <a:gd name="adj1" fmla="val 50000"/>
              <a:gd name="adj2" fmla="val 60805"/>
            </a:avLst>
          </a:prstGeom>
          <a:solidFill>
            <a:srgbClr val="FFFF66"/>
          </a:solidFill>
          <a:ln w="9525">
            <a:solidFill>
              <a:srgbClr val="000000"/>
            </a:solidFill>
            <a:miter lim="800000"/>
          </a:ln>
          <a:effectLst>
            <a:outerShdw dist="35921" dir="2700000" algn="ctr" rotWithShape="0">
              <a:schemeClr val="bg2"/>
            </a:outerShdw>
          </a:effectLst>
        </p:spPr>
        <p:txBody>
          <a:bodyPr vert="eaVert" wrap="none" anchor="ctr"/>
          <a:lstStyle/>
          <a:p>
            <a:endParaRPr lang="zh-CN" altLang="en-US"/>
          </a:p>
        </p:txBody>
      </p:sp>
      <p:sp>
        <p:nvSpPr>
          <p:cNvPr id="217109" name="AutoShape 21"/>
          <p:cNvSpPr>
            <a:spLocks noChangeArrowheads="1"/>
          </p:cNvSpPr>
          <p:nvPr/>
        </p:nvSpPr>
        <p:spPr bwMode="auto">
          <a:xfrm>
            <a:off x="539750" y="1268413"/>
            <a:ext cx="1081088" cy="503237"/>
          </a:xfrm>
          <a:prstGeom prst="rightArrow">
            <a:avLst>
              <a:gd name="adj1" fmla="val 50000"/>
              <a:gd name="adj2" fmla="val 53707"/>
            </a:avLst>
          </a:prstGeom>
          <a:solidFill>
            <a:srgbClr val="FFFF66"/>
          </a:solidFill>
          <a:ln w="9525">
            <a:solidFill>
              <a:srgbClr val="000000"/>
            </a:solidFill>
            <a:miter lim="800000"/>
          </a:ln>
          <a:effectLst>
            <a:outerShdw dist="35921" dir="2700000" algn="ctr" rotWithShape="0">
              <a:schemeClr val="bg2">
                <a:alpha val="50000"/>
              </a:schemeClr>
            </a:outerShdw>
          </a:effectLst>
        </p:spPr>
        <p:txBody>
          <a:bodyPr wrap="none" anchor="ctr"/>
          <a:lstStyle/>
          <a:p>
            <a:endParaRPr lang="zh-CN" altLang="en-US"/>
          </a:p>
        </p:txBody>
      </p:sp>
      <p:sp>
        <p:nvSpPr>
          <p:cNvPr id="217105" name="Rectangle 17"/>
          <p:cNvSpPr>
            <a:spLocks noChangeArrowheads="1"/>
          </p:cNvSpPr>
          <p:nvPr/>
        </p:nvSpPr>
        <p:spPr bwMode="auto">
          <a:xfrm>
            <a:off x="7237413" y="1341438"/>
            <a:ext cx="1655762" cy="503237"/>
          </a:xfrm>
          <a:prstGeom prst="rect">
            <a:avLst/>
          </a:prstGeom>
          <a:solidFill>
            <a:srgbClr val="FFFF66"/>
          </a:solidFill>
          <a:ln w="9525">
            <a:solidFill>
              <a:srgbClr val="000000"/>
            </a:solidFill>
            <a:miter lim="800000"/>
          </a:ln>
          <a:effectLst>
            <a:outerShdw dist="35921" dir="2700000" algn="ctr" rotWithShape="0">
              <a:schemeClr val="bg2"/>
            </a:outerShdw>
          </a:effectLst>
        </p:spPr>
        <p:txBody>
          <a:bodyPr wrap="none" anchor="ctr"/>
          <a:lstStyle/>
          <a:p>
            <a:pPr algn="ctr"/>
            <a:r>
              <a:rPr lang="en-US" altLang="zh-CN" b="1">
                <a:solidFill>
                  <a:srgbClr val="000000"/>
                </a:solidFill>
              </a:rPr>
              <a:t>Merge  f, g</a:t>
            </a:r>
            <a:endParaRPr lang="en-US" altLang="zh-CN" b="1">
              <a:solidFill>
                <a:srgbClr val="000000"/>
              </a:solidFill>
            </a:endParaRPr>
          </a:p>
        </p:txBody>
      </p:sp>
      <p:grpSp>
        <p:nvGrpSpPr>
          <p:cNvPr id="217110" name="Group 22"/>
          <p:cNvGrpSpPr/>
          <p:nvPr/>
        </p:nvGrpSpPr>
        <p:grpSpPr bwMode="auto">
          <a:xfrm>
            <a:off x="5580063" y="4775200"/>
            <a:ext cx="431800" cy="431800"/>
            <a:chOff x="2360" y="1568"/>
            <a:chExt cx="272" cy="272"/>
          </a:xfrm>
        </p:grpSpPr>
        <p:sp>
          <p:nvSpPr>
            <p:cNvPr id="217111" name="Oval 23"/>
            <p:cNvSpPr>
              <a:spLocks noChangeArrowheads="1"/>
            </p:cNvSpPr>
            <p:nvPr/>
          </p:nvSpPr>
          <p:spPr bwMode="auto">
            <a:xfrm>
              <a:off x="2360" y="1568"/>
              <a:ext cx="272" cy="272"/>
            </a:xfrm>
            <a:prstGeom prst="ellipse">
              <a:avLst/>
            </a:prstGeom>
            <a:solidFill>
              <a:srgbClr val="FF5050">
                <a:alpha val="30000"/>
              </a:srgbClr>
            </a:solidFill>
            <a:ln w="38100">
              <a:solidFill>
                <a:srgbClr val="CC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217112" name="Line 24"/>
            <p:cNvSpPr>
              <a:spLocks noChangeShapeType="1"/>
            </p:cNvSpPr>
            <p:nvPr/>
          </p:nvSpPr>
          <p:spPr bwMode="auto">
            <a:xfrm flipV="1">
              <a:off x="2405" y="1591"/>
              <a:ext cx="182" cy="227"/>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7113" name="Line 25"/>
            <p:cNvSpPr>
              <a:spLocks noChangeShapeType="1"/>
            </p:cNvSpPr>
            <p:nvPr/>
          </p:nvSpPr>
          <p:spPr bwMode="auto">
            <a:xfrm flipH="1" flipV="1">
              <a:off x="2405" y="1591"/>
              <a:ext cx="182" cy="227"/>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7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8122" name="Object 10"/>
          <p:cNvGraphicFramePr>
            <a:graphicFrameLocks noChangeAspect="1"/>
          </p:cNvGraphicFramePr>
          <p:nvPr/>
        </p:nvGraphicFramePr>
        <p:xfrm>
          <a:off x="179388" y="3541713"/>
          <a:ext cx="8785225" cy="3055937"/>
        </p:xfrm>
        <a:graphic>
          <a:graphicData uri="http://schemas.openxmlformats.org/presentationml/2006/ole">
            <mc:AlternateContent xmlns:mc="http://schemas.openxmlformats.org/markup-compatibility/2006">
              <mc:Choice xmlns:v="urn:schemas-microsoft-com:vml" Requires="v">
                <p:oleObj spid="_x0000_s218404" name="Image" r:id="rId1" imgW="12319000" imgH="4381500" progId="Photoshop.Image.6">
                  <p:embed/>
                </p:oleObj>
              </mc:Choice>
              <mc:Fallback>
                <p:oleObj name="Image" r:id="rId1" imgW="12319000" imgH="4381500" progId="Photoshop.Image.6">
                  <p:embed/>
                  <p:pic>
                    <p:nvPicPr>
                      <p:cNvPr id="0" name="Object 10"/>
                      <p:cNvPicPr>
                        <a:picLocks noChangeAspect="1" noChangeArrowheads="1"/>
                      </p:cNvPicPr>
                      <p:nvPr/>
                    </p:nvPicPr>
                    <p:blipFill>
                      <a:blip r:embed="rId2">
                        <a:extLst>
                          <a:ext uri="{28A0092B-C50C-407E-A947-70E740481C1C}">
                            <a14:useLocalDpi xmlns:a14="http://schemas.microsoft.com/office/drawing/2010/main" val="0"/>
                          </a:ext>
                        </a:extLst>
                      </a:blip>
                      <a:srcRect l="-1682" r="-554"/>
                      <a:stretch>
                        <a:fillRect/>
                      </a:stretch>
                    </p:blipFill>
                    <p:spPr bwMode="auto">
                      <a:xfrm>
                        <a:off x="179388" y="3541713"/>
                        <a:ext cx="8785225" cy="3055937"/>
                      </a:xfrm>
                      <a:prstGeom prst="rect">
                        <a:avLst/>
                      </a:prstGeom>
                      <a:solidFill>
                        <a:schemeClr val="tx1"/>
                      </a:solidFill>
                      <a:ln>
                        <a:noFill/>
                      </a:ln>
                      <a:effectLst>
                        <a:outerShdw dist="107763" dir="2700000" algn="ctr" rotWithShape="0">
                          <a:schemeClr val="tx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18123" name="Object 11"/>
          <p:cNvGraphicFramePr>
            <a:graphicFrameLocks noChangeAspect="1"/>
          </p:cNvGraphicFramePr>
          <p:nvPr/>
        </p:nvGraphicFramePr>
        <p:xfrm>
          <a:off x="171450" y="44450"/>
          <a:ext cx="8801100" cy="3286125"/>
        </p:xfrm>
        <a:graphic>
          <a:graphicData uri="http://schemas.openxmlformats.org/presentationml/2006/ole">
            <mc:AlternateContent xmlns:mc="http://schemas.openxmlformats.org/markup-compatibility/2006">
              <mc:Choice xmlns:v="urn:schemas-microsoft-com:vml" Requires="v">
                <p:oleObj spid="_x0000_s218405" name="Image" r:id="rId3" imgW="11734800" imgH="4381500" progId="Photoshop.Image.6">
                  <p:embed/>
                </p:oleObj>
              </mc:Choice>
              <mc:Fallback>
                <p:oleObj name="Image" r:id="rId3" imgW="11734800" imgH="4381500" progId="Photoshop.Image.6">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 y="44450"/>
                        <a:ext cx="8801100" cy="3286125"/>
                      </a:xfrm>
                      <a:prstGeom prst="rect">
                        <a:avLst/>
                      </a:prstGeom>
                      <a:noFill/>
                      <a:ln>
                        <a:noFill/>
                      </a:ln>
                      <a:effectLst>
                        <a:outerShdw dist="107763" dir="2700000" algn="ctr" rotWithShape="0">
                          <a:schemeClr val="tx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18124" name="AutoShape 12"/>
          <p:cNvSpPr>
            <a:spLocks noChangeArrowheads="1"/>
          </p:cNvSpPr>
          <p:nvPr/>
        </p:nvSpPr>
        <p:spPr bwMode="auto">
          <a:xfrm>
            <a:off x="7543800" y="304800"/>
            <a:ext cx="1295400" cy="533400"/>
          </a:xfrm>
          <a:prstGeom prst="wedgeRectCallout">
            <a:avLst>
              <a:gd name="adj1" fmla="val -101102"/>
              <a:gd name="adj2" fmla="val 155653"/>
            </a:avLst>
          </a:prstGeom>
          <a:solidFill>
            <a:srgbClr val="FFFF66"/>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b="1">
              <a:latin typeface="Times New Roman" panose="02020603050405020304" pitchFamily="18" charset="0"/>
            </a:endParaRPr>
          </a:p>
        </p:txBody>
      </p:sp>
      <p:sp>
        <p:nvSpPr>
          <p:cNvPr id="218125" name="Text Box 13"/>
          <p:cNvSpPr txBox="1">
            <a:spLocks noChangeArrowheads="1"/>
          </p:cNvSpPr>
          <p:nvPr/>
        </p:nvSpPr>
        <p:spPr bwMode="auto">
          <a:xfrm>
            <a:off x="7524750" y="304800"/>
            <a:ext cx="1439863" cy="51911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0000"/>
                </a:solidFill>
                <a:effectLst>
                  <a:outerShdw blurRad="38100" dist="38100" dir="2700000" algn="tl">
                    <a:srgbClr val="FFFFFF"/>
                  </a:outerShdw>
                </a:effectLst>
                <a:latin typeface="Times New Roman" panose="02020603050405020304" pitchFamily="18" charset="0"/>
                <a:ea typeface="仿宋_GB2312" pitchFamily="49" charset="-122"/>
              </a:rPr>
              <a:t>RM </a:t>
            </a:r>
            <a:r>
              <a:rPr kumimoji="1" lang="en-US" altLang="zh-CN" sz="2800" b="1">
                <a:solidFill>
                  <a:srgbClr val="000000"/>
                </a:solidFill>
                <a:effectLst>
                  <a:outerShdw blurRad="38100" dist="38100" dir="2700000" algn="tl">
                    <a:srgbClr val="FFFFFF"/>
                  </a:outerShdw>
                </a:effectLst>
                <a:latin typeface="Times New Roman" panose="02020603050405020304" pitchFamily="18" charset="0"/>
                <a:ea typeface="楷体_GB2312" pitchFamily="49" charset="-122"/>
              </a:rPr>
              <a:t>75</a:t>
            </a:r>
            <a:endParaRPr kumimoji="1" lang="en-US" altLang="zh-CN" sz="2400" b="1">
              <a:solidFill>
                <a:srgbClr val="000000"/>
              </a:solidFill>
              <a:latin typeface="Times New Roman" panose="02020603050405020304" pitchFamily="18" charset="0"/>
            </a:endParaRPr>
          </a:p>
        </p:txBody>
      </p:sp>
      <p:sp>
        <p:nvSpPr>
          <p:cNvPr id="218126" name="Rectangle 14"/>
          <p:cNvSpPr>
            <a:spLocks noChangeArrowheads="1"/>
          </p:cNvSpPr>
          <p:nvPr/>
        </p:nvSpPr>
        <p:spPr bwMode="auto">
          <a:xfrm>
            <a:off x="539750" y="549275"/>
            <a:ext cx="1655763" cy="12954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8127" name="Rectangle 15"/>
          <p:cNvSpPr>
            <a:spLocks noChangeArrowheads="1"/>
          </p:cNvSpPr>
          <p:nvPr/>
        </p:nvSpPr>
        <p:spPr bwMode="auto">
          <a:xfrm>
            <a:off x="468313" y="3789363"/>
            <a:ext cx="1655762" cy="12954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18128" name="Group 16"/>
          <p:cNvGrpSpPr/>
          <p:nvPr/>
        </p:nvGrpSpPr>
        <p:grpSpPr bwMode="auto">
          <a:xfrm>
            <a:off x="6084888" y="1412875"/>
            <a:ext cx="431800" cy="431800"/>
            <a:chOff x="2360" y="1568"/>
            <a:chExt cx="272" cy="272"/>
          </a:xfrm>
        </p:grpSpPr>
        <p:sp>
          <p:nvSpPr>
            <p:cNvPr id="218129" name="Oval 17"/>
            <p:cNvSpPr>
              <a:spLocks noChangeArrowheads="1"/>
            </p:cNvSpPr>
            <p:nvPr/>
          </p:nvSpPr>
          <p:spPr bwMode="auto">
            <a:xfrm>
              <a:off x="2360" y="1568"/>
              <a:ext cx="272" cy="272"/>
            </a:xfrm>
            <a:prstGeom prst="ellipse">
              <a:avLst/>
            </a:prstGeom>
            <a:solidFill>
              <a:srgbClr val="FF5050">
                <a:alpha val="30000"/>
              </a:srgbClr>
            </a:solidFill>
            <a:ln w="38100">
              <a:solidFill>
                <a:srgbClr val="CC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218130" name="Line 18"/>
            <p:cNvSpPr>
              <a:spLocks noChangeShapeType="1"/>
            </p:cNvSpPr>
            <p:nvPr/>
          </p:nvSpPr>
          <p:spPr bwMode="auto">
            <a:xfrm flipV="1">
              <a:off x="2405" y="1591"/>
              <a:ext cx="182" cy="227"/>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8131" name="Line 19"/>
            <p:cNvSpPr>
              <a:spLocks noChangeShapeType="1"/>
            </p:cNvSpPr>
            <p:nvPr/>
          </p:nvSpPr>
          <p:spPr bwMode="auto">
            <a:xfrm flipH="1" flipV="1">
              <a:off x="2405" y="1591"/>
              <a:ext cx="182" cy="227"/>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8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9143" name="Picture 7"/>
          <p:cNvPicPr>
            <a:picLocks noChangeAspect="1" noChangeArrowheads="1"/>
          </p:cNvPicPr>
          <p:nvPr/>
        </p:nvPicPr>
        <p:blipFill>
          <a:blip r:embed="rId1">
            <a:extLst>
              <a:ext uri="{28A0092B-C50C-407E-A947-70E740481C1C}">
                <a14:useLocalDpi xmlns:a14="http://schemas.microsoft.com/office/drawing/2010/main" val="0"/>
              </a:ext>
            </a:extLst>
          </a:blip>
          <a:srcRect l="2744"/>
          <a:stretch>
            <a:fillRect/>
          </a:stretch>
        </p:blipFill>
        <p:spPr bwMode="auto">
          <a:xfrm>
            <a:off x="179388" y="1804988"/>
            <a:ext cx="8893175" cy="335280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9144" name="Rectangle 8"/>
          <p:cNvSpPr>
            <a:spLocks noChangeArrowheads="1"/>
          </p:cNvSpPr>
          <p:nvPr/>
        </p:nvSpPr>
        <p:spPr bwMode="auto">
          <a:xfrm>
            <a:off x="252413" y="3141663"/>
            <a:ext cx="1944687" cy="503237"/>
          </a:xfrm>
          <a:prstGeom prst="rect">
            <a:avLst/>
          </a:prstGeom>
          <a:solidFill>
            <a:srgbClr val="FFFF66"/>
          </a:solidFill>
          <a:ln w="9525">
            <a:solidFill>
              <a:srgbClr val="000000"/>
            </a:solidFill>
            <a:miter lim="800000"/>
          </a:ln>
          <a:effectLst>
            <a:outerShdw dist="35921" dir="2700000" algn="ctr" rotWithShape="0">
              <a:schemeClr val="bg2"/>
            </a:outerShdw>
          </a:effectLst>
        </p:spPr>
        <p:txBody>
          <a:bodyPr wrap="none" anchor="ctr"/>
          <a:lstStyle/>
          <a:p>
            <a:pPr algn="ctr"/>
            <a:r>
              <a:rPr lang="en-US" altLang="zh-CN" b="1">
                <a:solidFill>
                  <a:srgbClr val="000000"/>
                </a:solidFill>
              </a:rPr>
              <a:t>Merge  f, c, h</a:t>
            </a:r>
            <a:endParaRPr lang="en-US" altLang="zh-CN" b="1">
              <a:solidFill>
                <a:srgbClr val="000000"/>
              </a:solidFill>
            </a:endParaRPr>
          </a:p>
        </p:txBody>
      </p:sp>
      <p:sp>
        <p:nvSpPr>
          <p:cNvPr id="219145" name="Rectangle 9"/>
          <p:cNvSpPr>
            <a:spLocks noChangeArrowheads="1"/>
          </p:cNvSpPr>
          <p:nvPr/>
        </p:nvSpPr>
        <p:spPr bwMode="auto">
          <a:xfrm>
            <a:off x="252413" y="2633663"/>
            <a:ext cx="1944687" cy="50323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Quick Review</a:t>
            </a:r>
            <a:endParaRPr lang="zh-CN" altLang="en-US" dirty="0"/>
          </a:p>
        </p:txBody>
      </p:sp>
      <p:sp>
        <p:nvSpPr>
          <p:cNvPr id="3" name="内容占位符 2"/>
          <p:cNvSpPr>
            <a:spLocks noGrp="1"/>
          </p:cNvSpPr>
          <p:nvPr>
            <p:ph idx="1"/>
          </p:nvPr>
        </p:nvSpPr>
        <p:spPr/>
        <p:txBody>
          <a:bodyPr/>
          <a:lstStyle/>
          <a:p>
            <a:r>
              <a:rPr lang="en-US" altLang="zh-CN" dirty="0" err="1" smtClean="0"/>
              <a:t>AVL</a:t>
            </a:r>
            <a:r>
              <a:rPr lang="en-US" altLang="zh-CN" dirty="0" smtClean="0"/>
              <a:t> Tree (</a:t>
            </a:r>
            <a:r>
              <a:rPr lang="en-US" altLang="zh-CN" dirty="0" err="1" smtClean="0"/>
              <a:t>BBST</a:t>
            </a:r>
            <a:r>
              <a:rPr lang="en-US" altLang="zh-CN" dirty="0" smtClean="0"/>
              <a:t>)</a:t>
            </a:r>
            <a:endParaRPr lang="en-US" altLang="zh-CN" dirty="0" smtClean="0"/>
          </a:p>
          <a:p>
            <a:pPr lvl="1"/>
            <a:r>
              <a:rPr lang="en-US" altLang="zh-CN" dirty="0" err="1"/>
              <a:t>AVL</a:t>
            </a:r>
            <a:r>
              <a:rPr lang="zh-CN" altLang="en-US" dirty="0"/>
              <a:t>树得名于它的发明者 </a:t>
            </a:r>
            <a:r>
              <a:rPr lang="en-US" altLang="zh-CN" dirty="0" err="1"/>
              <a:t>G.M</a:t>
            </a:r>
            <a:r>
              <a:rPr lang="en-US" altLang="zh-CN" dirty="0"/>
              <a:t>. </a:t>
            </a:r>
            <a:r>
              <a:rPr lang="en-US" altLang="zh-CN" dirty="0" err="1"/>
              <a:t>Adelson-Velsky</a:t>
            </a:r>
            <a:r>
              <a:rPr lang="en-US" altLang="zh-CN" dirty="0"/>
              <a:t> </a:t>
            </a:r>
            <a:r>
              <a:rPr lang="zh-CN" altLang="en-US" dirty="0"/>
              <a:t>和 </a:t>
            </a:r>
            <a:r>
              <a:rPr lang="en-US" altLang="zh-CN" dirty="0" err="1"/>
              <a:t>E.M</a:t>
            </a:r>
            <a:r>
              <a:rPr lang="en-US" altLang="zh-CN" dirty="0"/>
              <a:t>. Landis</a:t>
            </a:r>
            <a:r>
              <a:rPr lang="zh-CN" altLang="en-US" dirty="0"/>
              <a:t>，他们在 </a:t>
            </a:r>
            <a:r>
              <a:rPr lang="en-US" altLang="zh-CN" dirty="0"/>
              <a:t>1962 </a:t>
            </a:r>
            <a:r>
              <a:rPr lang="zh-CN" altLang="en-US" dirty="0"/>
              <a:t>年的论文 </a:t>
            </a:r>
            <a:r>
              <a:rPr lang="en-US" altLang="zh-CN" dirty="0"/>
              <a:t>"An algorithm for the organization of information" </a:t>
            </a:r>
            <a:r>
              <a:rPr lang="zh-CN" altLang="en-US" dirty="0"/>
              <a:t>中发表了它</a:t>
            </a:r>
            <a:r>
              <a:rPr lang="zh-CN" altLang="en-US" dirty="0" smtClean="0"/>
              <a:t>。</a:t>
            </a:r>
            <a:endParaRPr lang="en-US" altLang="zh-CN" dirty="0" smtClean="0"/>
          </a:p>
          <a:p>
            <a:pPr lvl="1"/>
            <a:endParaRPr lang="en-US" altLang="zh-CN" dirty="0" smtClean="0"/>
          </a:p>
          <a:p>
            <a:r>
              <a:rPr lang="en-US" altLang="zh-CN" dirty="0" smtClean="0"/>
              <a:t>B Tree</a:t>
            </a:r>
            <a:endParaRPr lang="en-US" altLang="zh-CN" dirty="0" smtClean="0"/>
          </a:p>
          <a:p>
            <a:r>
              <a:rPr lang="en-US" altLang="zh-CN" dirty="0" smtClean="0"/>
              <a:t>…</a:t>
            </a:r>
            <a:endParaRPr lang="en-US" altLang="zh-CN" dirty="0" smtClean="0"/>
          </a:p>
        </p:txBody>
      </p:sp>
      <p:sp>
        <p:nvSpPr>
          <p:cNvPr id="5" name="矩形 4"/>
          <p:cNvSpPr/>
          <p:nvPr/>
        </p:nvSpPr>
        <p:spPr>
          <a:xfrm>
            <a:off x="3491880" y="3666510"/>
            <a:ext cx="5112568" cy="338554"/>
          </a:xfrm>
          <a:prstGeom prst="rect">
            <a:avLst/>
          </a:prstGeom>
        </p:spPr>
        <p:txBody>
          <a:bodyPr wrap="square">
            <a:spAutoFit/>
          </a:bodyPr>
          <a:lstStyle/>
          <a:p>
            <a:pPr algn="r"/>
            <a:r>
              <a:rPr lang="en-US" altLang="zh-CN" sz="1600" dirty="0">
                <a:solidFill>
                  <a:srgbClr val="FFFF00"/>
                </a:solidFill>
              </a:rPr>
              <a:t>http://</a:t>
            </a:r>
            <a:r>
              <a:rPr lang="en-US" altLang="zh-CN" sz="1600" dirty="0" err="1">
                <a:solidFill>
                  <a:srgbClr val="FFFF00"/>
                </a:solidFill>
              </a:rPr>
              <a:t>baike.baidu.com</a:t>
            </a:r>
            <a:r>
              <a:rPr lang="en-US" altLang="zh-CN" sz="1600" dirty="0">
                <a:solidFill>
                  <a:srgbClr val="FFFF00"/>
                </a:solidFill>
              </a:rPr>
              <a:t>/view/</a:t>
            </a:r>
            <a:r>
              <a:rPr lang="en-US" altLang="zh-CN" sz="1600" dirty="0" err="1">
                <a:solidFill>
                  <a:srgbClr val="FFFF00"/>
                </a:solidFill>
              </a:rPr>
              <a:t>671745.htm?fr</a:t>
            </a:r>
            <a:r>
              <a:rPr lang="en-US" altLang="zh-CN" sz="1600" dirty="0">
                <a:solidFill>
                  <a:srgbClr val="FFFF00"/>
                </a:solidFill>
              </a:rPr>
              <a:t>=</a:t>
            </a:r>
            <a:r>
              <a:rPr lang="en-US" altLang="zh-CN" sz="1600" dirty="0" err="1">
                <a:solidFill>
                  <a:srgbClr val="FFFF00"/>
                </a:solidFill>
              </a:rPr>
              <a:t>aladdin</a:t>
            </a:r>
            <a:endParaRPr lang="zh-CN" altLang="en-US" sz="1600" dirty="0">
              <a:solidFill>
                <a:srgbClr val="FFFF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ChangeArrowheads="1"/>
          </p:cNvSpPr>
          <p:nvPr/>
        </p:nvSpPr>
        <p:spPr bwMode="auto">
          <a:xfrm>
            <a:off x="252000" y="476250"/>
            <a:ext cx="8640000" cy="4632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800" dirty="0" smtClean="0">
                <a:latin typeface="Times New Roman" panose="02020603050405020304" pitchFamily="18" charset="0"/>
                <a:ea typeface="幼圆" panose="02010509060101010101" pitchFamily="49" charset="-122"/>
                <a:cs typeface="Times New Roman" panose="02020603050405020304" pitchFamily="18" charset="0"/>
              </a:rPr>
              <a:t>4. </a:t>
            </a:r>
            <a:r>
              <a:rPr kumimoji="1" lang="en-US" altLang="zh-CN" sz="28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B</a:t>
            </a:r>
            <a:r>
              <a:rPr kumimoji="1" lang="zh-CN" altLang="en-US" sz="2800" b="1" baseline="300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a:t>
            </a:r>
            <a:r>
              <a:rPr kumimoji="1" lang="zh-CN" altLang="en-US" sz="28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树</a:t>
            </a:r>
            <a:endParaRPr kumimoji="1" lang="zh-CN" altLang="en-US" sz="28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zh-CN" altLang="en-US" sz="28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800" dirty="0" smtClean="0">
                <a:solidFill>
                  <a:srgbClr val="FFFFFF"/>
                </a:solidFill>
                <a:latin typeface="Times New Roman" panose="02020603050405020304" pitchFamily="18" charset="0"/>
                <a:ea typeface="幼圆" panose="02010509060101010101" pitchFamily="49" charset="-122"/>
                <a:cs typeface="Times New Roman" panose="02020603050405020304" pitchFamily="18" charset="0"/>
              </a:rPr>
              <a:t>B</a:t>
            </a:r>
            <a:r>
              <a:rPr kumimoji="1" lang="zh-CN" altLang="en-US" sz="2800" baseline="30000" dirty="0">
                <a:solidFill>
                  <a:srgbClr val="FFFFFF"/>
                </a:solidFill>
                <a:latin typeface="Times New Roman" panose="02020603050405020304" pitchFamily="18" charset="0"/>
                <a:ea typeface="幼圆" panose="02010509060101010101" pitchFamily="49" charset="-122"/>
                <a:cs typeface="Times New Roman" panose="02020603050405020304" pitchFamily="18" charset="0"/>
              </a:rPr>
              <a:t>＋</a:t>
            </a:r>
            <a:r>
              <a:rPr kumimoji="1" lang="zh-CN" altLang="en-US" sz="2800" dirty="0">
                <a:solidFill>
                  <a:srgbClr val="FFFFFF"/>
                </a:solidFill>
                <a:latin typeface="Times New Roman" panose="02020603050405020304" pitchFamily="18" charset="0"/>
                <a:ea typeface="幼圆" panose="02010509060101010101" pitchFamily="49" charset="-122"/>
                <a:cs typeface="Times New Roman" panose="02020603050405020304" pitchFamily="18" charset="0"/>
              </a:rPr>
              <a:t>树</a:t>
            </a:r>
            <a:r>
              <a:rPr kumimoji="1" lang="zh-CN" altLang="en-US" sz="2800" dirty="0" smtClean="0">
                <a:latin typeface="Times New Roman" panose="02020603050405020304" pitchFamily="18" charset="0"/>
                <a:ea typeface="幼圆" panose="02010509060101010101" pitchFamily="49" charset="-122"/>
                <a:cs typeface="Times New Roman" panose="02020603050405020304" pitchFamily="18" charset="0"/>
              </a:rPr>
              <a:t>是</a:t>
            </a:r>
            <a:r>
              <a:rPr kumimoji="1" lang="zh-CN" altLang="en-US" sz="2800" dirty="0">
                <a:latin typeface="Times New Roman" panose="02020603050405020304" pitchFamily="18" charset="0"/>
                <a:ea typeface="幼圆" panose="02010509060101010101" pitchFamily="49" charset="-122"/>
                <a:cs typeface="Times New Roman" panose="02020603050405020304" pitchFamily="18" charset="0"/>
              </a:rPr>
              <a:t>应文件系统的需要而提出的一种</a:t>
            </a:r>
            <a:r>
              <a:rPr kumimoji="1" lang="en-US" altLang="zh-CN" sz="2800" dirty="0">
                <a:latin typeface="Times New Roman" panose="02020603050405020304" pitchFamily="18" charset="0"/>
                <a:ea typeface="幼圆" panose="02010509060101010101" pitchFamily="49" charset="-122"/>
                <a:cs typeface="Times New Roman" panose="02020603050405020304" pitchFamily="18" charset="0"/>
              </a:rPr>
              <a:t>B</a:t>
            </a:r>
            <a:r>
              <a:rPr kumimoji="1" lang="zh-CN" altLang="en-US" sz="2800" dirty="0">
                <a:latin typeface="Times New Roman" panose="02020603050405020304" pitchFamily="18" charset="0"/>
                <a:ea typeface="幼圆" panose="02010509060101010101" pitchFamily="49" charset="-122"/>
                <a:cs typeface="Times New Roman" panose="02020603050405020304" pitchFamily="18" charset="0"/>
              </a:rPr>
              <a:t>树的变形树</a:t>
            </a:r>
            <a:r>
              <a:rPr kumimoji="1" lang="zh-CN" altLang="en-US" sz="2800" dirty="0" smtClean="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800" dirty="0" smtClean="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8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8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800" dirty="0" smtClean="0">
                <a:latin typeface="Times New Roman" panose="02020603050405020304" pitchFamily="18" charset="0"/>
                <a:ea typeface="幼圆" panose="02010509060101010101" pitchFamily="49" charset="-122"/>
                <a:cs typeface="Times New Roman" panose="02020603050405020304" pitchFamily="18" charset="0"/>
              </a:rPr>
              <a:t>一</a:t>
            </a:r>
            <a:r>
              <a:rPr kumimoji="1" lang="zh-CN" altLang="en-US" sz="2800" dirty="0">
                <a:latin typeface="Times New Roman" panose="02020603050405020304" pitchFamily="18" charset="0"/>
                <a:ea typeface="幼圆" panose="02010509060101010101" pitchFamily="49" charset="-122"/>
                <a:cs typeface="Times New Roman" panose="02020603050405020304" pitchFamily="18" charset="0"/>
              </a:rPr>
              <a:t>棵</a:t>
            </a:r>
            <a:r>
              <a:rPr kumimoji="1" lang="en-US" altLang="zh-CN" sz="2800" dirty="0">
                <a:latin typeface="Times New Roman" panose="02020603050405020304" pitchFamily="18" charset="0"/>
                <a:ea typeface="幼圆" panose="02010509060101010101" pitchFamily="49" charset="-122"/>
                <a:cs typeface="Times New Roman" panose="02020603050405020304" pitchFamily="18" charset="0"/>
              </a:rPr>
              <a:t>m</a:t>
            </a:r>
            <a:r>
              <a:rPr kumimoji="1" lang="zh-CN" altLang="en-US" sz="2800" dirty="0">
                <a:latin typeface="Times New Roman" panose="02020603050405020304" pitchFamily="18" charset="0"/>
                <a:ea typeface="幼圆" panose="02010509060101010101" pitchFamily="49" charset="-122"/>
                <a:cs typeface="Times New Roman" panose="02020603050405020304" pitchFamily="18" charset="0"/>
              </a:rPr>
              <a:t>阶的</a:t>
            </a:r>
            <a:r>
              <a:rPr kumimoji="1" lang="en-US" altLang="zh-CN" sz="2800" dirty="0">
                <a:latin typeface="Times New Roman" panose="02020603050405020304" pitchFamily="18" charset="0"/>
                <a:ea typeface="幼圆" panose="02010509060101010101" pitchFamily="49" charset="-122"/>
                <a:cs typeface="Times New Roman" panose="02020603050405020304" pitchFamily="18" charset="0"/>
              </a:rPr>
              <a:t>B</a:t>
            </a:r>
            <a:r>
              <a:rPr kumimoji="1" lang="zh-CN" altLang="en-US" sz="2800" baseline="30000" dirty="0">
                <a:latin typeface="Times New Roman" panose="02020603050405020304" pitchFamily="18" charset="0"/>
                <a:ea typeface="幼圆" panose="02010509060101010101" pitchFamily="49" charset="-122"/>
                <a:cs typeface="Times New Roman" panose="02020603050405020304" pitchFamily="18" charset="0"/>
              </a:rPr>
              <a:t>＋</a:t>
            </a:r>
            <a:r>
              <a:rPr kumimoji="1" lang="zh-CN" altLang="en-US" sz="2800" dirty="0">
                <a:latin typeface="Times New Roman" panose="02020603050405020304" pitchFamily="18" charset="0"/>
                <a:ea typeface="幼圆" panose="02010509060101010101" pitchFamily="49" charset="-122"/>
                <a:cs typeface="Times New Roman" panose="02020603050405020304" pitchFamily="18" charset="0"/>
              </a:rPr>
              <a:t>树和</a:t>
            </a:r>
            <a:r>
              <a:rPr kumimoji="1" lang="en-US" altLang="zh-CN" sz="2800" dirty="0">
                <a:latin typeface="Times New Roman" panose="02020603050405020304" pitchFamily="18" charset="0"/>
                <a:ea typeface="幼圆" panose="02010509060101010101" pitchFamily="49" charset="-122"/>
                <a:cs typeface="Times New Roman" panose="02020603050405020304" pitchFamily="18" charset="0"/>
              </a:rPr>
              <a:t>B</a:t>
            </a:r>
            <a:r>
              <a:rPr kumimoji="1" lang="zh-CN" altLang="en-US" sz="2800" dirty="0">
                <a:latin typeface="Times New Roman" panose="02020603050405020304" pitchFamily="18" charset="0"/>
                <a:ea typeface="幼圆" panose="02010509060101010101" pitchFamily="49" charset="-122"/>
                <a:cs typeface="Times New Roman" panose="02020603050405020304" pitchFamily="18" charset="0"/>
              </a:rPr>
              <a:t>树的差异在于：</a:t>
            </a:r>
            <a:endParaRPr kumimoji="1" lang="zh-CN" altLang="en-US" sz="2800" dirty="0">
              <a:latin typeface="Times New Roman" panose="02020603050405020304" pitchFamily="18" charset="0"/>
              <a:ea typeface="幼圆" panose="02010509060101010101" pitchFamily="49" charset="-122"/>
              <a:cs typeface="Times New Roman" panose="02020603050405020304" pitchFamily="18" charset="0"/>
            </a:endParaRPr>
          </a:p>
          <a:p>
            <a:pPr algn="just">
              <a:spcBef>
                <a:spcPts val="600"/>
              </a:spcBef>
            </a:pPr>
            <a:r>
              <a:rPr kumimoji="1" lang="zh-CN" altLang="en-US" sz="28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800" dirty="0" smtClean="0">
                <a:latin typeface="Times New Roman" panose="02020603050405020304" pitchFamily="18" charset="0"/>
                <a:ea typeface="幼圆" panose="02010509060101010101" pitchFamily="49" charset="-122"/>
                <a:cs typeface="Times New Roman" panose="02020603050405020304" pitchFamily="18" charset="0"/>
              </a:rPr>
              <a:t>(1) </a:t>
            </a:r>
            <a:r>
              <a:rPr kumimoji="1" lang="zh-CN" altLang="en-US" sz="2800" dirty="0">
                <a:latin typeface="Times New Roman" panose="02020603050405020304" pitchFamily="18" charset="0"/>
                <a:ea typeface="幼圆" panose="02010509060101010101" pitchFamily="49" charset="-122"/>
                <a:cs typeface="Times New Roman" panose="02020603050405020304" pitchFamily="18" charset="0"/>
              </a:rPr>
              <a:t>有</a:t>
            </a:r>
            <a:r>
              <a:rPr kumimoji="1" lang="en-US" altLang="zh-CN" sz="2800" dirty="0">
                <a:latin typeface="Times New Roman" panose="02020603050405020304" pitchFamily="18" charset="0"/>
                <a:ea typeface="幼圆" panose="02010509060101010101" pitchFamily="49" charset="-122"/>
                <a:cs typeface="Times New Roman" panose="02020603050405020304" pitchFamily="18" charset="0"/>
              </a:rPr>
              <a:t>n</a:t>
            </a:r>
            <a:r>
              <a:rPr kumimoji="1" lang="zh-CN" altLang="en-US" sz="2800" dirty="0">
                <a:latin typeface="Times New Roman" panose="02020603050405020304" pitchFamily="18" charset="0"/>
                <a:ea typeface="幼圆" panose="02010509060101010101" pitchFamily="49" charset="-122"/>
                <a:cs typeface="Times New Roman" panose="02020603050405020304" pitchFamily="18" charset="0"/>
              </a:rPr>
              <a:t>棵子树的结点中含有</a:t>
            </a:r>
            <a:r>
              <a:rPr kumimoji="1" lang="en-US" altLang="zh-CN" sz="2800" dirty="0">
                <a:latin typeface="Times New Roman" panose="02020603050405020304" pitchFamily="18" charset="0"/>
                <a:ea typeface="幼圆" panose="02010509060101010101" pitchFamily="49" charset="-122"/>
                <a:cs typeface="Times New Roman" panose="02020603050405020304" pitchFamily="18" charset="0"/>
              </a:rPr>
              <a:t>n</a:t>
            </a:r>
            <a:r>
              <a:rPr kumimoji="1" lang="zh-CN" altLang="en-US" sz="2800" dirty="0">
                <a:latin typeface="Times New Roman" panose="02020603050405020304" pitchFamily="18" charset="0"/>
                <a:ea typeface="幼圆" panose="02010509060101010101" pitchFamily="49" charset="-122"/>
                <a:cs typeface="Times New Roman" panose="02020603050405020304" pitchFamily="18" charset="0"/>
              </a:rPr>
              <a:t>个关键字；</a:t>
            </a:r>
            <a:endParaRPr kumimoji="1" lang="zh-CN" altLang="en-US" sz="2800" dirty="0">
              <a:latin typeface="Times New Roman" panose="02020603050405020304" pitchFamily="18" charset="0"/>
              <a:ea typeface="幼圆" panose="02010509060101010101" pitchFamily="49" charset="-122"/>
              <a:cs typeface="Times New Roman" panose="02020603050405020304" pitchFamily="18" charset="0"/>
            </a:endParaRPr>
          </a:p>
          <a:p>
            <a:pPr algn="just">
              <a:spcBef>
                <a:spcPts val="600"/>
              </a:spcBef>
            </a:pPr>
            <a:r>
              <a:rPr kumimoji="1" lang="zh-CN" altLang="en-US" sz="28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800" dirty="0" smtClean="0">
                <a:latin typeface="Times New Roman" panose="02020603050405020304" pitchFamily="18" charset="0"/>
                <a:ea typeface="幼圆" panose="02010509060101010101" pitchFamily="49" charset="-122"/>
                <a:cs typeface="Times New Roman" panose="02020603050405020304" pitchFamily="18" charset="0"/>
              </a:rPr>
              <a:t>(2) </a:t>
            </a:r>
            <a:r>
              <a:rPr kumimoji="1" lang="zh-CN" altLang="en-US" sz="28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所有的</a:t>
            </a:r>
            <a:r>
              <a:rPr kumimoji="1" lang="zh-CN" altLang="en-US" sz="2800" b="1"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叶子</a:t>
            </a:r>
            <a:r>
              <a:rPr kumimoji="1" lang="zh-CN" altLang="en-US" sz="28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结点中包含了全部关键字的</a:t>
            </a:r>
            <a:r>
              <a:rPr kumimoji="1" lang="zh-CN" altLang="en-US" sz="2800" b="1"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信息以及指向</a:t>
            </a:r>
            <a:r>
              <a:rPr kumimoji="1" lang="zh-CN" altLang="en-US" sz="28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含这些关键字记录的指针，且叶子结点的本身依关键字的大小从小到大顺序链接。</a:t>
            </a:r>
            <a:endParaRPr kumimoji="1" lang="zh-CN" altLang="en-US" sz="28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just">
              <a:spcBef>
                <a:spcPts val="600"/>
              </a:spcBef>
            </a:pPr>
            <a:r>
              <a:rPr kumimoji="1" lang="zh-CN" altLang="en-US" sz="28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800" dirty="0" smtClean="0">
                <a:latin typeface="Times New Roman" panose="02020603050405020304" pitchFamily="18" charset="0"/>
                <a:ea typeface="幼圆" panose="02010509060101010101" pitchFamily="49" charset="-122"/>
                <a:cs typeface="Times New Roman" panose="02020603050405020304" pitchFamily="18" charset="0"/>
              </a:rPr>
              <a:t>(3) </a:t>
            </a:r>
            <a:r>
              <a:rPr kumimoji="1" lang="zh-CN" altLang="en-US" sz="2800" dirty="0">
                <a:latin typeface="Times New Roman" panose="02020603050405020304" pitchFamily="18" charset="0"/>
                <a:ea typeface="幼圆" panose="02010509060101010101" pitchFamily="49" charset="-122"/>
                <a:cs typeface="Times New Roman" panose="02020603050405020304" pitchFamily="18" charset="0"/>
              </a:rPr>
              <a:t>所有的非终端结点可以看成是</a:t>
            </a:r>
            <a:r>
              <a:rPr kumimoji="1" lang="zh-CN" altLang="en-US" sz="2800" b="1" i="1" u="sng" dirty="0">
                <a:latin typeface="Times New Roman" panose="02020603050405020304" pitchFamily="18" charset="0"/>
                <a:ea typeface="幼圆" panose="02010509060101010101" pitchFamily="49" charset="-122"/>
                <a:cs typeface="Times New Roman" panose="02020603050405020304" pitchFamily="18" charset="0"/>
              </a:rPr>
              <a:t>索引部分</a:t>
            </a:r>
            <a:r>
              <a:rPr kumimoji="1" lang="zh-CN" altLang="en-US" sz="2800" dirty="0">
                <a:latin typeface="Times New Roman" panose="02020603050405020304" pitchFamily="18" charset="0"/>
                <a:ea typeface="幼圆" panose="02010509060101010101" pitchFamily="49" charset="-122"/>
                <a:cs typeface="Times New Roman" panose="02020603050405020304" pitchFamily="18" charset="0"/>
              </a:rPr>
              <a:t>，结点中仅含有其子</a:t>
            </a:r>
            <a:r>
              <a:rPr kumimoji="1" lang="zh-CN" altLang="en-US" sz="2800" dirty="0" smtClean="0">
                <a:latin typeface="Times New Roman" panose="02020603050405020304" pitchFamily="18" charset="0"/>
                <a:ea typeface="幼圆" panose="02010509060101010101" pitchFamily="49" charset="-122"/>
                <a:cs typeface="Times New Roman" panose="02020603050405020304" pitchFamily="18" charset="0"/>
              </a:rPr>
              <a:t>树</a:t>
            </a:r>
            <a:r>
              <a:rPr kumimoji="1" lang="en-US" altLang="zh-CN" sz="2800" dirty="0" smtClean="0">
                <a:latin typeface="Times New Roman" panose="02020603050405020304" pitchFamily="18" charset="0"/>
                <a:ea typeface="幼圆" panose="02010509060101010101" pitchFamily="49" charset="-122"/>
                <a:cs typeface="Times New Roman" panose="02020603050405020304" pitchFamily="18" charset="0"/>
              </a:rPr>
              <a:t>(</a:t>
            </a:r>
            <a:r>
              <a:rPr kumimoji="1" lang="zh-CN" altLang="en-US" sz="2800" dirty="0" smtClean="0">
                <a:latin typeface="Times New Roman" panose="02020603050405020304" pitchFamily="18" charset="0"/>
                <a:ea typeface="幼圆" panose="02010509060101010101" pitchFamily="49" charset="-122"/>
                <a:cs typeface="Times New Roman" panose="02020603050405020304" pitchFamily="18" charset="0"/>
              </a:rPr>
              <a:t>根结点</a:t>
            </a:r>
            <a:r>
              <a:rPr kumimoji="1" lang="en-US" altLang="zh-CN" sz="2800" dirty="0" smtClean="0">
                <a:latin typeface="Times New Roman" panose="02020603050405020304" pitchFamily="18" charset="0"/>
                <a:ea typeface="幼圆" panose="02010509060101010101" pitchFamily="49" charset="-122"/>
                <a:cs typeface="Times New Roman" panose="02020603050405020304" pitchFamily="18" charset="0"/>
              </a:rPr>
              <a:t>)</a:t>
            </a:r>
            <a:r>
              <a:rPr kumimoji="1" lang="zh-CN" altLang="en-US" sz="2800" dirty="0" smtClean="0">
                <a:latin typeface="Times New Roman" panose="02020603050405020304" pitchFamily="18" charset="0"/>
                <a:ea typeface="幼圆" panose="02010509060101010101" pitchFamily="49" charset="-122"/>
                <a:cs typeface="Times New Roman" panose="02020603050405020304" pitchFamily="18" charset="0"/>
              </a:rPr>
              <a:t>中最大</a:t>
            </a:r>
            <a:r>
              <a:rPr kumimoji="1" lang="en-US" altLang="zh-CN" sz="2800" dirty="0" smtClean="0">
                <a:latin typeface="Times New Roman" panose="02020603050405020304" pitchFamily="18" charset="0"/>
                <a:ea typeface="幼圆" panose="02010509060101010101" pitchFamily="49" charset="-122"/>
                <a:cs typeface="Times New Roman" panose="02020603050405020304" pitchFamily="18" charset="0"/>
              </a:rPr>
              <a:t>(</a:t>
            </a:r>
            <a:r>
              <a:rPr kumimoji="1" lang="zh-CN" altLang="en-US" sz="2800" dirty="0" smtClean="0">
                <a:latin typeface="Times New Roman" panose="02020603050405020304" pitchFamily="18" charset="0"/>
                <a:ea typeface="幼圆" panose="02010509060101010101" pitchFamily="49" charset="-122"/>
                <a:cs typeface="Times New Roman" panose="02020603050405020304" pitchFamily="18" charset="0"/>
              </a:rPr>
              <a:t>或最小</a:t>
            </a:r>
            <a:r>
              <a:rPr kumimoji="1" lang="en-US" altLang="zh-CN" sz="2800" dirty="0" smtClean="0">
                <a:latin typeface="Times New Roman" panose="02020603050405020304" pitchFamily="18" charset="0"/>
                <a:ea typeface="幼圆" panose="02010509060101010101" pitchFamily="49" charset="-122"/>
                <a:cs typeface="Times New Roman" panose="02020603050405020304" pitchFamily="18" charset="0"/>
              </a:rPr>
              <a:t>)</a:t>
            </a:r>
            <a:r>
              <a:rPr kumimoji="1" lang="zh-CN" altLang="en-US" sz="2800" dirty="0" smtClean="0">
                <a:latin typeface="Times New Roman" panose="02020603050405020304" pitchFamily="18" charset="0"/>
                <a:ea typeface="幼圆" panose="02010509060101010101" pitchFamily="49" charset="-122"/>
                <a:cs typeface="Times New Roman" panose="02020603050405020304" pitchFamily="18" charset="0"/>
              </a:rPr>
              <a:t>关键字。</a:t>
            </a:r>
            <a:endParaRPr kumimoji="1" lang="zh-CN" altLang="en-US" sz="2800" dirty="0">
              <a:latin typeface="Times New Roman" panose="02020603050405020304" pitchFamily="18" charset="0"/>
              <a:ea typeface="幼圆" panose="020105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1730">
                                            <p:txEl>
                                              <p:pRg st="3" end="3"/>
                                            </p:txEl>
                                          </p:spTgt>
                                        </p:tgtEl>
                                        <p:attrNameLst>
                                          <p:attrName>style.visibility</p:attrName>
                                        </p:attrNameLst>
                                      </p:cBhvr>
                                      <p:to>
                                        <p:strVal val="visible"/>
                                      </p:to>
                                    </p:set>
                                    <p:animEffect transition="in" filter="fade">
                                      <p:cBhvr>
                                        <p:cTn id="7" dur="1000"/>
                                        <p:tgtEl>
                                          <p:spTgt spid="201730">
                                            <p:txEl>
                                              <p:pRg st="3" end="3"/>
                                            </p:txEl>
                                          </p:spTgt>
                                        </p:tgtEl>
                                      </p:cBhvr>
                                    </p:animEffect>
                                    <p:anim calcmode="lin" valueType="num">
                                      <p:cBhvr>
                                        <p:cTn id="8" dur="1000" fill="hold"/>
                                        <p:tgtEl>
                                          <p:spTgt spid="201730">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20173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1730">
                                            <p:txEl>
                                              <p:pRg st="4" end="4"/>
                                            </p:txEl>
                                          </p:spTgt>
                                        </p:tgtEl>
                                        <p:attrNameLst>
                                          <p:attrName>style.visibility</p:attrName>
                                        </p:attrNameLst>
                                      </p:cBhvr>
                                      <p:to>
                                        <p:strVal val="visible"/>
                                      </p:to>
                                    </p:set>
                                    <p:animEffect transition="in" filter="fade">
                                      <p:cBhvr>
                                        <p:cTn id="14" dur="1000"/>
                                        <p:tgtEl>
                                          <p:spTgt spid="201730">
                                            <p:txEl>
                                              <p:pRg st="4" end="4"/>
                                            </p:txEl>
                                          </p:spTgt>
                                        </p:tgtEl>
                                      </p:cBhvr>
                                    </p:animEffect>
                                    <p:anim calcmode="lin" valueType="num">
                                      <p:cBhvr>
                                        <p:cTn id="15" dur="1000" fill="hold"/>
                                        <p:tgtEl>
                                          <p:spTgt spid="201730">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20173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01730">
                                            <p:txEl>
                                              <p:pRg st="5" end="5"/>
                                            </p:txEl>
                                          </p:spTgt>
                                        </p:tgtEl>
                                        <p:attrNameLst>
                                          <p:attrName>style.visibility</p:attrName>
                                        </p:attrNameLst>
                                      </p:cBhvr>
                                      <p:to>
                                        <p:strVal val="visible"/>
                                      </p:to>
                                    </p:set>
                                    <p:animEffect transition="in" filter="fade">
                                      <p:cBhvr>
                                        <p:cTn id="21" dur="1000"/>
                                        <p:tgtEl>
                                          <p:spTgt spid="201730">
                                            <p:txEl>
                                              <p:pRg st="5" end="5"/>
                                            </p:txEl>
                                          </p:spTgt>
                                        </p:tgtEl>
                                      </p:cBhvr>
                                    </p:animEffect>
                                    <p:anim calcmode="lin" valueType="num">
                                      <p:cBhvr>
                                        <p:cTn id="22" dur="1000" fill="hold"/>
                                        <p:tgtEl>
                                          <p:spTgt spid="201730">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201730">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95288" y="1478111"/>
            <a:ext cx="8353425" cy="4648201"/>
            <a:chOff x="395288" y="1478111"/>
            <a:chExt cx="8353425" cy="4648201"/>
          </a:xfrm>
        </p:grpSpPr>
        <p:sp>
          <p:nvSpPr>
            <p:cNvPr id="202818" name="Rectangle 66"/>
            <p:cNvSpPr>
              <a:spLocks noChangeArrowheads="1"/>
            </p:cNvSpPr>
            <p:nvPr/>
          </p:nvSpPr>
          <p:spPr bwMode="auto">
            <a:xfrm>
              <a:off x="395288" y="1478112"/>
              <a:ext cx="8353425" cy="4648200"/>
            </a:xfrm>
            <a:prstGeom prst="rect">
              <a:avLst/>
            </a:prstGeom>
            <a:solidFill>
              <a:schemeClr val="tx1"/>
            </a:solidFill>
            <a:ln>
              <a:noFill/>
            </a:ln>
            <a:effectLst>
              <a:outerShdw dist="107763" dir="2700000" algn="ctr" rotWithShape="0">
                <a:schemeClr val="tx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pSp>
          <p:nvGrpSpPr>
            <p:cNvPr id="202755" name="Group 3"/>
            <p:cNvGrpSpPr/>
            <p:nvPr/>
          </p:nvGrpSpPr>
          <p:grpSpPr bwMode="auto">
            <a:xfrm>
              <a:off x="4213225" y="2503636"/>
              <a:ext cx="1219200" cy="457200"/>
              <a:chOff x="1920" y="720"/>
              <a:chExt cx="768" cy="288"/>
            </a:xfrm>
          </p:grpSpPr>
          <p:sp>
            <p:nvSpPr>
              <p:cNvPr id="202756" name="AutoShape 4"/>
              <p:cNvSpPr>
                <a:spLocks noChangeArrowheads="1"/>
              </p:cNvSpPr>
              <p:nvPr/>
            </p:nvSpPr>
            <p:spPr bwMode="auto">
              <a:xfrm>
                <a:off x="1920" y="720"/>
                <a:ext cx="768" cy="288"/>
              </a:xfrm>
              <a:prstGeom prst="roundRect">
                <a:avLst>
                  <a:gd name="adj" fmla="val 16667"/>
                </a:avLst>
              </a:prstGeom>
              <a:noFill/>
              <a:ln w="28575">
                <a:solidFill>
                  <a:schemeClr val="bg2"/>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57" name="Text Box 5"/>
              <p:cNvSpPr txBox="1">
                <a:spLocks noChangeArrowheads="1"/>
              </p:cNvSpPr>
              <p:nvPr/>
            </p:nvSpPr>
            <p:spPr bwMode="auto">
              <a:xfrm>
                <a:off x="2016" y="72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bg1"/>
                    </a:solidFill>
                    <a:latin typeface="Times New Roman" panose="02020603050405020304" pitchFamily="18" charset="0"/>
                  </a:rPr>
                  <a:t>59</a:t>
                </a:r>
                <a:endParaRPr kumimoji="1" lang="en-US" altLang="zh-CN" sz="2400">
                  <a:solidFill>
                    <a:schemeClr val="bg1"/>
                  </a:solidFill>
                  <a:latin typeface="Times New Roman" panose="02020603050405020304" pitchFamily="18" charset="0"/>
                </a:endParaRPr>
              </a:p>
            </p:txBody>
          </p:sp>
          <p:sp>
            <p:nvSpPr>
              <p:cNvPr id="202758" name="Text Box 6"/>
              <p:cNvSpPr txBox="1">
                <a:spLocks noChangeArrowheads="1"/>
              </p:cNvSpPr>
              <p:nvPr/>
            </p:nvSpPr>
            <p:spPr bwMode="auto">
              <a:xfrm>
                <a:off x="2304" y="72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bg1"/>
                    </a:solidFill>
                    <a:latin typeface="Times New Roman" panose="02020603050405020304" pitchFamily="18" charset="0"/>
                  </a:rPr>
                  <a:t>97</a:t>
                </a:r>
                <a:endParaRPr kumimoji="1" lang="en-US" altLang="zh-CN" sz="2400">
                  <a:solidFill>
                    <a:schemeClr val="bg1"/>
                  </a:solidFill>
                  <a:latin typeface="Times New Roman" panose="02020603050405020304" pitchFamily="18" charset="0"/>
                </a:endParaRPr>
              </a:p>
            </p:txBody>
          </p:sp>
        </p:grpSp>
        <p:grpSp>
          <p:nvGrpSpPr>
            <p:cNvPr id="202759" name="Group 7"/>
            <p:cNvGrpSpPr/>
            <p:nvPr/>
          </p:nvGrpSpPr>
          <p:grpSpPr bwMode="auto">
            <a:xfrm>
              <a:off x="2232025" y="3494236"/>
              <a:ext cx="1250950" cy="457200"/>
              <a:chOff x="1920" y="1488"/>
              <a:chExt cx="788" cy="288"/>
            </a:xfrm>
          </p:grpSpPr>
          <p:sp>
            <p:nvSpPr>
              <p:cNvPr id="202760" name="AutoShape 8"/>
              <p:cNvSpPr>
                <a:spLocks noChangeArrowheads="1"/>
              </p:cNvSpPr>
              <p:nvPr/>
            </p:nvSpPr>
            <p:spPr bwMode="auto">
              <a:xfrm>
                <a:off x="1920" y="1488"/>
                <a:ext cx="768" cy="288"/>
              </a:xfrm>
              <a:prstGeom prst="roundRect">
                <a:avLst>
                  <a:gd name="adj" fmla="val 16667"/>
                </a:avLst>
              </a:prstGeom>
              <a:noFill/>
              <a:ln w="28575">
                <a:solidFill>
                  <a:schemeClr val="bg2"/>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61" name="Text Box 9"/>
              <p:cNvSpPr txBox="1">
                <a:spLocks noChangeArrowheads="1"/>
              </p:cNvSpPr>
              <p:nvPr/>
            </p:nvSpPr>
            <p:spPr bwMode="auto">
              <a:xfrm>
                <a:off x="1920" y="148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bg1"/>
                    </a:solidFill>
                    <a:latin typeface="Times New Roman" panose="02020603050405020304" pitchFamily="18" charset="0"/>
                  </a:rPr>
                  <a:t>15</a:t>
                </a:r>
                <a:endParaRPr kumimoji="1" lang="en-US" altLang="zh-CN" sz="2400">
                  <a:solidFill>
                    <a:schemeClr val="bg1"/>
                  </a:solidFill>
                  <a:latin typeface="Times New Roman" panose="02020603050405020304" pitchFamily="18" charset="0"/>
                </a:endParaRPr>
              </a:p>
            </p:txBody>
          </p:sp>
          <p:sp>
            <p:nvSpPr>
              <p:cNvPr id="202762" name="Text Box 10"/>
              <p:cNvSpPr txBox="1">
                <a:spLocks noChangeArrowheads="1"/>
              </p:cNvSpPr>
              <p:nvPr/>
            </p:nvSpPr>
            <p:spPr bwMode="auto">
              <a:xfrm>
                <a:off x="2160" y="148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bg1"/>
                    </a:solidFill>
                    <a:latin typeface="Times New Roman" panose="02020603050405020304" pitchFamily="18" charset="0"/>
                  </a:rPr>
                  <a:t>44</a:t>
                </a:r>
                <a:endParaRPr kumimoji="1" lang="en-US" altLang="zh-CN" sz="2400">
                  <a:solidFill>
                    <a:schemeClr val="bg1"/>
                  </a:solidFill>
                  <a:latin typeface="Times New Roman" panose="02020603050405020304" pitchFamily="18" charset="0"/>
                </a:endParaRPr>
              </a:p>
            </p:txBody>
          </p:sp>
          <p:sp>
            <p:nvSpPr>
              <p:cNvPr id="202763" name="Text Box 11"/>
              <p:cNvSpPr txBox="1">
                <a:spLocks noChangeArrowheads="1"/>
              </p:cNvSpPr>
              <p:nvPr/>
            </p:nvSpPr>
            <p:spPr bwMode="auto">
              <a:xfrm>
                <a:off x="2400" y="148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bg1"/>
                    </a:solidFill>
                    <a:latin typeface="Times New Roman" panose="02020603050405020304" pitchFamily="18" charset="0"/>
                  </a:rPr>
                  <a:t>59</a:t>
                </a:r>
                <a:endParaRPr kumimoji="1" lang="en-US" altLang="zh-CN" sz="2400">
                  <a:solidFill>
                    <a:schemeClr val="bg1"/>
                  </a:solidFill>
                  <a:latin typeface="Times New Roman" panose="02020603050405020304" pitchFamily="18" charset="0"/>
                </a:endParaRPr>
              </a:p>
            </p:txBody>
          </p:sp>
        </p:grpSp>
        <p:grpSp>
          <p:nvGrpSpPr>
            <p:cNvPr id="202764" name="Group 12"/>
            <p:cNvGrpSpPr/>
            <p:nvPr/>
          </p:nvGrpSpPr>
          <p:grpSpPr bwMode="auto">
            <a:xfrm>
              <a:off x="6346825" y="3570436"/>
              <a:ext cx="1219200" cy="457200"/>
              <a:chOff x="1920" y="720"/>
              <a:chExt cx="768" cy="288"/>
            </a:xfrm>
          </p:grpSpPr>
          <p:sp>
            <p:nvSpPr>
              <p:cNvPr id="202765" name="AutoShape 13"/>
              <p:cNvSpPr>
                <a:spLocks noChangeArrowheads="1"/>
              </p:cNvSpPr>
              <p:nvPr/>
            </p:nvSpPr>
            <p:spPr bwMode="auto">
              <a:xfrm>
                <a:off x="1920" y="720"/>
                <a:ext cx="768" cy="288"/>
              </a:xfrm>
              <a:prstGeom prst="roundRect">
                <a:avLst>
                  <a:gd name="adj" fmla="val 16667"/>
                </a:avLst>
              </a:prstGeom>
              <a:noFill/>
              <a:ln w="28575">
                <a:solidFill>
                  <a:schemeClr val="bg2"/>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66" name="Text Box 14"/>
              <p:cNvSpPr txBox="1">
                <a:spLocks noChangeArrowheads="1"/>
              </p:cNvSpPr>
              <p:nvPr/>
            </p:nvSpPr>
            <p:spPr bwMode="auto">
              <a:xfrm>
                <a:off x="2016" y="72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bg1"/>
                    </a:solidFill>
                    <a:latin typeface="Times New Roman" panose="02020603050405020304" pitchFamily="18" charset="0"/>
                  </a:rPr>
                  <a:t>72</a:t>
                </a:r>
                <a:endParaRPr kumimoji="1" lang="en-US" altLang="zh-CN" sz="2400">
                  <a:solidFill>
                    <a:schemeClr val="bg1"/>
                  </a:solidFill>
                  <a:latin typeface="Times New Roman" panose="02020603050405020304" pitchFamily="18" charset="0"/>
                </a:endParaRPr>
              </a:p>
            </p:txBody>
          </p:sp>
          <p:sp>
            <p:nvSpPr>
              <p:cNvPr id="202767" name="Text Box 15"/>
              <p:cNvSpPr txBox="1">
                <a:spLocks noChangeArrowheads="1"/>
              </p:cNvSpPr>
              <p:nvPr/>
            </p:nvSpPr>
            <p:spPr bwMode="auto">
              <a:xfrm>
                <a:off x="2304" y="72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bg1"/>
                    </a:solidFill>
                    <a:latin typeface="Times New Roman" panose="02020603050405020304" pitchFamily="18" charset="0"/>
                  </a:rPr>
                  <a:t>97</a:t>
                </a:r>
                <a:endParaRPr kumimoji="1" lang="en-US" altLang="zh-CN" sz="2400">
                  <a:solidFill>
                    <a:schemeClr val="bg1"/>
                  </a:solidFill>
                  <a:latin typeface="Times New Roman" panose="02020603050405020304" pitchFamily="18" charset="0"/>
                </a:endParaRPr>
              </a:p>
            </p:txBody>
          </p:sp>
        </p:grpSp>
        <p:grpSp>
          <p:nvGrpSpPr>
            <p:cNvPr id="202768" name="Group 16"/>
            <p:cNvGrpSpPr/>
            <p:nvPr/>
          </p:nvGrpSpPr>
          <p:grpSpPr bwMode="auto">
            <a:xfrm>
              <a:off x="784225" y="4637236"/>
              <a:ext cx="1219200" cy="457200"/>
              <a:chOff x="1920" y="720"/>
              <a:chExt cx="768" cy="288"/>
            </a:xfrm>
          </p:grpSpPr>
          <p:sp>
            <p:nvSpPr>
              <p:cNvPr id="202769" name="AutoShape 17"/>
              <p:cNvSpPr>
                <a:spLocks noChangeArrowheads="1"/>
              </p:cNvSpPr>
              <p:nvPr/>
            </p:nvSpPr>
            <p:spPr bwMode="auto">
              <a:xfrm>
                <a:off x="1920" y="720"/>
                <a:ext cx="768" cy="288"/>
              </a:xfrm>
              <a:prstGeom prst="roundRect">
                <a:avLst>
                  <a:gd name="adj" fmla="val 16667"/>
                </a:avLst>
              </a:prstGeom>
              <a:noFill/>
              <a:ln w="28575">
                <a:solidFill>
                  <a:schemeClr val="bg2"/>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70" name="Text Box 18"/>
              <p:cNvSpPr txBox="1">
                <a:spLocks noChangeArrowheads="1"/>
              </p:cNvSpPr>
              <p:nvPr/>
            </p:nvSpPr>
            <p:spPr bwMode="auto">
              <a:xfrm>
                <a:off x="2016" y="72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bg1"/>
                    </a:solidFill>
                    <a:latin typeface="Times New Roman" panose="02020603050405020304" pitchFamily="18" charset="0"/>
                  </a:rPr>
                  <a:t>10</a:t>
                </a:r>
                <a:endParaRPr kumimoji="1" lang="en-US" altLang="zh-CN" sz="2400">
                  <a:solidFill>
                    <a:schemeClr val="bg1"/>
                  </a:solidFill>
                  <a:latin typeface="Times New Roman" panose="02020603050405020304" pitchFamily="18" charset="0"/>
                </a:endParaRPr>
              </a:p>
            </p:txBody>
          </p:sp>
          <p:sp>
            <p:nvSpPr>
              <p:cNvPr id="202771" name="Text Box 19"/>
              <p:cNvSpPr txBox="1">
                <a:spLocks noChangeArrowheads="1"/>
              </p:cNvSpPr>
              <p:nvPr/>
            </p:nvSpPr>
            <p:spPr bwMode="auto">
              <a:xfrm>
                <a:off x="2304" y="72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bg1"/>
                    </a:solidFill>
                    <a:latin typeface="Times New Roman" panose="02020603050405020304" pitchFamily="18" charset="0"/>
                  </a:rPr>
                  <a:t>15</a:t>
                </a:r>
                <a:endParaRPr kumimoji="1" lang="en-US" altLang="zh-CN" sz="2400">
                  <a:solidFill>
                    <a:schemeClr val="bg1"/>
                  </a:solidFill>
                  <a:latin typeface="Times New Roman" panose="02020603050405020304" pitchFamily="18" charset="0"/>
                </a:endParaRPr>
              </a:p>
            </p:txBody>
          </p:sp>
        </p:grpSp>
        <p:grpSp>
          <p:nvGrpSpPr>
            <p:cNvPr id="202772" name="Group 20"/>
            <p:cNvGrpSpPr/>
            <p:nvPr/>
          </p:nvGrpSpPr>
          <p:grpSpPr bwMode="auto">
            <a:xfrm>
              <a:off x="2232025" y="4637236"/>
              <a:ext cx="1250950" cy="457200"/>
              <a:chOff x="1920" y="1488"/>
              <a:chExt cx="788" cy="288"/>
            </a:xfrm>
          </p:grpSpPr>
          <p:sp>
            <p:nvSpPr>
              <p:cNvPr id="202773" name="AutoShape 21"/>
              <p:cNvSpPr>
                <a:spLocks noChangeArrowheads="1"/>
              </p:cNvSpPr>
              <p:nvPr/>
            </p:nvSpPr>
            <p:spPr bwMode="auto">
              <a:xfrm>
                <a:off x="1920" y="1488"/>
                <a:ext cx="768" cy="288"/>
              </a:xfrm>
              <a:prstGeom prst="roundRect">
                <a:avLst>
                  <a:gd name="adj" fmla="val 16667"/>
                </a:avLst>
              </a:prstGeom>
              <a:noFill/>
              <a:ln w="28575">
                <a:solidFill>
                  <a:schemeClr val="bg2"/>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74" name="Text Box 22"/>
              <p:cNvSpPr txBox="1">
                <a:spLocks noChangeArrowheads="1"/>
              </p:cNvSpPr>
              <p:nvPr/>
            </p:nvSpPr>
            <p:spPr bwMode="auto">
              <a:xfrm>
                <a:off x="1920" y="148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bg1"/>
                    </a:solidFill>
                    <a:latin typeface="Times New Roman" panose="02020603050405020304" pitchFamily="18" charset="0"/>
                  </a:rPr>
                  <a:t>21</a:t>
                </a:r>
                <a:endParaRPr kumimoji="1" lang="en-US" altLang="zh-CN" sz="2400">
                  <a:solidFill>
                    <a:schemeClr val="bg1"/>
                  </a:solidFill>
                  <a:latin typeface="Times New Roman" panose="02020603050405020304" pitchFamily="18" charset="0"/>
                </a:endParaRPr>
              </a:p>
            </p:txBody>
          </p:sp>
          <p:sp>
            <p:nvSpPr>
              <p:cNvPr id="202775" name="Text Box 23"/>
              <p:cNvSpPr txBox="1">
                <a:spLocks noChangeArrowheads="1"/>
              </p:cNvSpPr>
              <p:nvPr/>
            </p:nvSpPr>
            <p:spPr bwMode="auto">
              <a:xfrm>
                <a:off x="2160" y="148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bg1"/>
                    </a:solidFill>
                    <a:latin typeface="Times New Roman" panose="02020603050405020304" pitchFamily="18" charset="0"/>
                  </a:rPr>
                  <a:t>37</a:t>
                </a:r>
                <a:endParaRPr kumimoji="1" lang="en-US" altLang="zh-CN" sz="2400">
                  <a:solidFill>
                    <a:schemeClr val="bg1"/>
                  </a:solidFill>
                  <a:latin typeface="Times New Roman" panose="02020603050405020304" pitchFamily="18" charset="0"/>
                </a:endParaRPr>
              </a:p>
            </p:txBody>
          </p:sp>
          <p:sp>
            <p:nvSpPr>
              <p:cNvPr id="202776" name="Text Box 24"/>
              <p:cNvSpPr txBox="1">
                <a:spLocks noChangeArrowheads="1"/>
              </p:cNvSpPr>
              <p:nvPr/>
            </p:nvSpPr>
            <p:spPr bwMode="auto">
              <a:xfrm>
                <a:off x="2400" y="148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bg1"/>
                    </a:solidFill>
                    <a:latin typeface="Times New Roman" panose="02020603050405020304" pitchFamily="18" charset="0"/>
                  </a:rPr>
                  <a:t>44</a:t>
                </a:r>
                <a:endParaRPr kumimoji="1" lang="en-US" altLang="zh-CN" sz="2400">
                  <a:solidFill>
                    <a:schemeClr val="bg1"/>
                  </a:solidFill>
                  <a:latin typeface="Times New Roman" panose="02020603050405020304" pitchFamily="18" charset="0"/>
                </a:endParaRPr>
              </a:p>
            </p:txBody>
          </p:sp>
        </p:grpSp>
        <p:grpSp>
          <p:nvGrpSpPr>
            <p:cNvPr id="202777" name="Group 25"/>
            <p:cNvGrpSpPr/>
            <p:nvPr/>
          </p:nvGrpSpPr>
          <p:grpSpPr bwMode="auto">
            <a:xfrm>
              <a:off x="3679825" y="4637236"/>
              <a:ext cx="1219200" cy="457200"/>
              <a:chOff x="1920" y="720"/>
              <a:chExt cx="768" cy="288"/>
            </a:xfrm>
          </p:grpSpPr>
          <p:sp>
            <p:nvSpPr>
              <p:cNvPr id="202778" name="AutoShape 26"/>
              <p:cNvSpPr>
                <a:spLocks noChangeArrowheads="1"/>
              </p:cNvSpPr>
              <p:nvPr/>
            </p:nvSpPr>
            <p:spPr bwMode="auto">
              <a:xfrm>
                <a:off x="1920" y="720"/>
                <a:ext cx="768" cy="288"/>
              </a:xfrm>
              <a:prstGeom prst="roundRect">
                <a:avLst>
                  <a:gd name="adj" fmla="val 16667"/>
                </a:avLst>
              </a:prstGeom>
              <a:noFill/>
              <a:ln w="28575">
                <a:solidFill>
                  <a:schemeClr val="bg2"/>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79" name="Text Box 27"/>
              <p:cNvSpPr txBox="1">
                <a:spLocks noChangeArrowheads="1"/>
              </p:cNvSpPr>
              <p:nvPr/>
            </p:nvSpPr>
            <p:spPr bwMode="auto">
              <a:xfrm>
                <a:off x="2016" y="72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bg1"/>
                    </a:solidFill>
                    <a:latin typeface="Times New Roman" panose="02020603050405020304" pitchFamily="18" charset="0"/>
                  </a:rPr>
                  <a:t>51</a:t>
                </a:r>
                <a:endParaRPr kumimoji="1" lang="en-US" altLang="zh-CN" sz="2400">
                  <a:solidFill>
                    <a:schemeClr val="bg1"/>
                  </a:solidFill>
                  <a:latin typeface="Times New Roman" panose="02020603050405020304" pitchFamily="18" charset="0"/>
                </a:endParaRPr>
              </a:p>
            </p:txBody>
          </p:sp>
          <p:sp>
            <p:nvSpPr>
              <p:cNvPr id="202780" name="Text Box 28"/>
              <p:cNvSpPr txBox="1">
                <a:spLocks noChangeArrowheads="1"/>
              </p:cNvSpPr>
              <p:nvPr/>
            </p:nvSpPr>
            <p:spPr bwMode="auto">
              <a:xfrm>
                <a:off x="2304" y="72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bg1"/>
                    </a:solidFill>
                    <a:latin typeface="Times New Roman" panose="02020603050405020304" pitchFamily="18" charset="0"/>
                  </a:rPr>
                  <a:t>59</a:t>
                </a:r>
                <a:endParaRPr kumimoji="1" lang="en-US" altLang="zh-CN" sz="2400">
                  <a:solidFill>
                    <a:schemeClr val="bg1"/>
                  </a:solidFill>
                  <a:latin typeface="Times New Roman" panose="02020603050405020304" pitchFamily="18" charset="0"/>
                </a:endParaRPr>
              </a:p>
            </p:txBody>
          </p:sp>
        </p:grpSp>
        <p:grpSp>
          <p:nvGrpSpPr>
            <p:cNvPr id="202781" name="Group 29"/>
            <p:cNvGrpSpPr/>
            <p:nvPr/>
          </p:nvGrpSpPr>
          <p:grpSpPr bwMode="auto">
            <a:xfrm>
              <a:off x="5508625" y="4637236"/>
              <a:ext cx="1219200" cy="457200"/>
              <a:chOff x="1920" y="720"/>
              <a:chExt cx="768" cy="288"/>
            </a:xfrm>
          </p:grpSpPr>
          <p:sp>
            <p:nvSpPr>
              <p:cNvPr id="202782" name="AutoShape 30"/>
              <p:cNvSpPr>
                <a:spLocks noChangeArrowheads="1"/>
              </p:cNvSpPr>
              <p:nvPr/>
            </p:nvSpPr>
            <p:spPr bwMode="auto">
              <a:xfrm>
                <a:off x="1920" y="720"/>
                <a:ext cx="768" cy="288"/>
              </a:xfrm>
              <a:prstGeom prst="roundRect">
                <a:avLst>
                  <a:gd name="adj" fmla="val 16667"/>
                </a:avLst>
              </a:prstGeom>
              <a:noFill/>
              <a:ln w="28575">
                <a:solidFill>
                  <a:schemeClr val="bg2"/>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83" name="Text Box 31"/>
              <p:cNvSpPr txBox="1">
                <a:spLocks noChangeArrowheads="1"/>
              </p:cNvSpPr>
              <p:nvPr/>
            </p:nvSpPr>
            <p:spPr bwMode="auto">
              <a:xfrm>
                <a:off x="2016" y="72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bg1"/>
                    </a:solidFill>
                    <a:latin typeface="Times New Roman" panose="02020603050405020304" pitchFamily="18" charset="0"/>
                  </a:rPr>
                  <a:t>63</a:t>
                </a:r>
                <a:endParaRPr kumimoji="1" lang="en-US" altLang="zh-CN" sz="2400">
                  <a:solidFill>
                    <a:schemeClr val="bg1"/>
                  </a:solidFill>
                  <a:latin typeface="Times New Roman" panose="02020603050405020304" pitchFamily="18" charset="0"/>
                </a:endParaRPr>
              </a:p>
            </p:txBody>
          </p:sp>
          <p:sp>
            <p:nvSpPr>
              <p:cNvPr id="202784" name="Text Box 32"/>
              <p:cNvSpPr txBox="1">
                <a:spLocks noChangeArrowheads="1"/>
              </p:cNvSpPr>
              <p:nvPr/>
            </p:nvSpPr>
            <p:spPr bwMode="auto">
              <a:xfrm>
                <a:off x="2304" y="72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bg1"/>
                    </a:solidFill>
                    <a:latin typeface="Times New Roman" panose="02020603050405020304" pitchFamily="18" charset="0"/>
                  </a:rPr>
                  <a:t>72</a:t>
                </a:r>
                <a:endParaRPr kumimoji="1" lang="en-US" altLang="zh-CN" sz="2400">
                  <a:solidFill>
                    <a:schemeClr val="bg1"/>
                  </a:solidFill>
                  <a:latin typeface="Times New Roman" panose="02020603050405020304" pitchFamily="18" charset="0"/>
                </a:endParaRPr>
              </a:p>
            </p:txBody>
          </p:sp>
        </p:grpSp>
        <p:grpSp>
          <p:nvGrpSpPr>
            <p:cNvPr id="202785" name="Group 33"/>
            <p:cNvGrpSpPr/>
            <p:nvPr/>
          </p:nvGrpSpPr>
          <p:grpSpPr bwMode="auto">
            <a:xfrm>
              <a:off x="7108825" y="4637236"/>
              <a:ext cx="1250950" cy="457200"/>
              <a:chOff x="1920" y="1488"/>
              <a:chExt cx="788" cy="288"/>
            </a:xfrm>
          </p:grpSpPr>
          <p:sp>
            <p:nvSpPr>
              <p:cNvPr id="202786" name="AutoShape 34"/>
              <p:cNvSpPr>
                <a:spLocks noChangeArrowheads="1"/>
              </p:cNvSpPr>
              <p:nvPr/>
            </p:nvSpPr>
            <p:spPr bwMode="auto">
              <a:xfrm>
                <a:off x="1920" y="1488"/>
                <a:ext cx="768" cy="288"/>
              </a:xfrm>
              <a:prstGeom prst="roundRect">
                <a:avLst>
                  <a:gd name="adj" fmla="val 16667"/>
                </a:avLst>
              </a:prstGeom>
              <a:noFill/>
              <a:ln w="28575">
                <a:solidFill>
                  <a:schemeClr val="bg2"/>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87" name="Text Box 35"/>
              <p:cNvSpPr txBox="1">
                <a:spLocks noChangeArrowheads="1"/>
              </p:cNvSpPr>
              <p:nvPr/>
            </p:nvSpPr>
            <p:spPr bwMode="auto">
              <a:xfrm>
                <a:off x="1920" y="148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bg1"/>
                    </a:solidFill>
                    <a:latin typeface="Times New Roman" panose="02020603050405020304" pitchFamily="18" charset="0"/>
                  </a:rPr>
                  <a:t>85</a:t>
                </a:r>
                <a:endParaRPr kumimoji="1" lang="en-US" altLang="zh-CN" sz="2400">
                  <a:solidFill>
                    <a:schemeClr val="bg1"/>
                  </a:solidFill>
                  <a:latin typeface="Times New Roman" panose="02020603050405020304" pitchFamily="18" charset="0"/>
                </a:endParaRPr>
              </a:p>
            </p:txBody>
          </p:sp>
          <p:sp>
            <p:nvSpPr>
              <p:cNvPr id="202788" name="Text Box 36"/>
              <p:cNvSpPr txBox="1">
                <a:spLocks noChangeArrowheads="1"/>
              </p:cNvSpPr>
              <p:nvPr/>
            </p:nvSpPr>
            <p:spPr bwMode="auto">
              <a:xfrm>
                <a:off x="2160" y="148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bg1"/>
                    </a:solidFill>
                    <a:latin typeface="Times New Roman" panose="02020603050405020304" pitchFamily="18" charset="0"/>
                  </a:rPr>
                  <a:t>91</a:t>
                </a:r>
                <a:endParaRPr kumimoji="1" lang="en-US" altLang="zh-CN" sz="2400">
                  <a:solidFill>
                    <a:schemeClr val="bg1"/>
                  </a:solidFill>
                  <a:latin typeface="Times New Roman" panose="02020603050405020304" pitchFamily="18" charset="0"/>
                </a:endParaRPr>
              </a:p>
            </p:txBody>
          </p:sp>
          <p:sp>
            <p:nvSpPr>
              <p:cNvPr id="202789" name="Text Box 37"/>
              <p:cNvSpPr txBox="1">
                <a:spLocks noChangeArrowheads="1"/>
              </p:cNvSpPr>
              <p:nvPr/>
            </p:nvSpPr>
            <p:spPr bwMode="auto">
              <a:xfrm>
                <a:off x="2400" y="148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bg1"/>
                    </a:solidFill>
                    <a:latin typeface="Times New Roman" panose="02020603050405020304" pitchFamily="18" charset="0"/>
                  </a:rPr>
                  <a:t>97</a:t>
                </a:r>
                <a:endParaRPr kumimoji="1" lang="en-US" altLang="zh-CN" sz="2400">
                  <a:solidFill>
                    <a:schemeClr val="bg1"/>
                  </a:solidFill>
                  <a:latin typeface="Times New Roman" panose="02020603050405020304" pitchFamily="18" charset="0"/>
                </a:endParaRPr>
              </a:p>
            </p:txBody>
          </p:sp>
        </p:grpSp>
        <p:cxnSp>
          <p:nvCxnSpPr>
            <p:cNvPr id="202790" name="AutoShape 38"/>
            <p:cNvCxnSpPr>
              <a:cxnSpLocks noChangeShapeType="1"/>
              <a:stCxn id="202758" idx="2"/>
              <a:endCxn id="202766" idx="0"/>
            </p:cNvCxnSpPr>
            <p:nvPr/>
          </p:nvCxnSpPr>
          <p:spPr bwMode="auto">
            <a:xfrm>
              <a:off x="5067300" y="2960836"/>
              <a:ext cx="1676400" cy="609600"/>
            </a:xfrm>
            <a:prstGeom prst="straightConnector1">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2791" name="AutoShape 39"/>
            <p:cNvCxnSpPr>
              <a:cxnSpLocks noChangeShapeType="1"/>
              <a:stCxn id="202757" idx="2"/>
              <a:endCxn id="202763" idx="0"/>
            </p:cNvCxnSpPr>
            <p:nvPr/>
          </p:nvCxnSpPr>
          <p:spPr bwMode="auto">
            <a:xfrm flipH="1">
              <a:off x="3238500" y="2960836"/>
              <a:ext cx="1371600" cy="533400"/>
            </a:xfrm>
            <a:prstGeom prst="straightConnector1">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2792" name="AutoShape 40"/>
            <p:cNvCxnSpPr>
              <a:cxnSpLocks noChangeShapeType="1"/>
              <a:stCxn id="202761" idx="2"/>
              <a:endCxn id="202771" idx="0"/>
            </p:cNvCxnSpPr>
            <p:nvPr/>
          </p:nvCxnSpPr>
          <p:spPr bwMode="auto">
            <a:xfrm flipH="1">
              <a:off x="1638300" y="3951436"/>
              <a:ext cx="838200" cy="685800"/>
            </a:xfrm>
            <a:prstGeom prst="straightConnector1">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2793" name="AutoShape 41"/>
            <p:cNvCxnSpPr>
              <a:cxnSpLocks noChangeShapeType="1"/>
              <a:stCxn id="202762" idx="2"/>
              <a:endCxn id="202775" idx="0"/>
            </p:cNvCxnSpPr>
            <p:nvPr/>
          </p:nvCxnSpPr>
          <p:spPr bwMode="auto">
            <a:xfrm>
              <a:off x="2857500" y="3951436"/>
              <a:ext cx="0" cy="685800"/>
            </a:xfrm>
            <a:prstGeom prst="straightConnector1">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2794" name="AutoShape 42"/>
            <p:cNvCxnSpPr>
              <a:cxnSpLocks noChangeShapeType="1"/>
              <a:stCxn id="202763" idx="2"/>
              <a:endCxn id="202779" idx="0"/>
            </p:cNvCxnSpPr>
            <p:nvPr/>
          </p:nvCxnSpPr>
          <p:spPr bwMode="auto">
            <a:xfrm>
              <a:off x="3238500" y="3951436"/>
              <a:ext cx="838200" cy="685800"/>
            </a:xfrm>
            <a:prstGeom prst="straightConnector1">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2795" name="AutoShape 43"/>
            <p:cNvCxnSpPr>
              <a:cxnSpLocks noChangeShapeType="1"/>
              <a:stCxn id="202766" idx="2"/>
              <a:endCxn id="202783" idx="0"/>
            </p:cNvCxnSpPr>
            <p:nvPr/>
          </p:nvCxnSpPr>
          <p:spPr bwMode="auto">
            <a:xfrm flipH="1">
              <a:off x="5905500" y="4027636"/>
              <a:ext cx="838200" cy="609600"/>
            </a:xfrm>
            <a:prstGeom prst="straightConnector1">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2796" name="AutoShape 44"/>
            <p:cNvCxnSpPr>
              <a:cxnSpLocks noChangeShapeType="1"/>
              <a:stCxn id="202767" idx="2"/>
              <a:endCxn id="202788" idx="0"/>
            </p:cNvCxnSpPr>
            <p:nvPr/>
          </p:nvCxnSpPr>
          <p:spPr bwMode="auto">
            <a:xfrm>
              <a:off x="7200900" y="4027636"/>
              <a:ext cx="533400" cy="609600"/>
            </a:xfrm>
            <a:prstGeom prst="straightConnector1">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2797" name="AutoShape 45"/>
            <p:cNvCxnSpPr>
              <a:cxnSpLocks noChangeShapeType="1"/>
              <a:stCxn id="202769" idx="3"/>
              <a:endCxn id="202774" idx="1"/>
            </p:cNvCxnSpPr>
            <p:nvPr/>
          </p:nvCxnSpPr>
          <p:spPr bwMode="auto">
            <a:xfrm>
              <a:off x="2003425" y="4865836"/>
              <a:ext cx="228600" cy="0"/>
            </a:xfrm>
            <a:prstGeom prst="straightConnector1">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2798" name="AutoShape 46"/>
            <p:cNvCxnSpPr>
              <a:cxnSpLocks noChangeShapeType="1"/>
              <a:stCxn id="202776" idx="3"/>
              <a:endCxn id="202778" idx="1"/>
            </p:cNvCxnSpPr>
            <p:nvPr/>
          </p:nvCxnSpPr>
          <p:spPr bwMode="auto">
            <a:xfrm>
              <a:off x="3482975" y="4865836"/>
              <a:ext cx="196850" cy="0"/>
            </a:xfrm>
            <a:prstGeom prst="straightConnector1">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2799" name="AutoShape 47"/>
            <p:cNvCxnSpPr>
              <a:cxnSpLocks noChangeShapeType="1"/>
              <a:stCxn id="202778" idx="3"/>
              <a:endCxn id="202782" idx="1"/>
            </p:cNvCxnSpPr>
            <p:nvPr/>
          </p:nvCxnSpPr>
          <p:spPr bwMode="auto">
            <a:xfrm>
              <a:off x="4899025" y="4865836"/>
              <a:ext cx="609600" cy="0"/>
            </a:xfrm>
            <a:prstGeom prst="straightConnector1">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2800" name="AutoShape 48"/>
            <p:cNvCxnSpPr>
              <a:cxnSpLocks noChangeShapeType="1"/>
              <a:stCxn id="202782" idx="3"/>
              <a:endCxn id="202787" idx="1"/>
            </p:cNvCxnSpPr>
            <p:nvPr/>
          </p:nvCxnSpPr>
          <p:spPr bwMode="auto">
            <a:xfrm>
              <a:off x="6727825" y="4865836"/>
              <a:ext cx="381000" cy="0"/>
            </a:xfrm>
            <a:prstGeom prst="straightConnector1">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2801" name="AutoShape 49"/>
            <p:cNvCxnSpPr>
              <a:cxnSpLocks noChangeShapeType="1"/>
              <a:stCxn id="202788" idx="2"/>
            </p:cNvCxnSpPr>
            <p:nvPr/>
          </p:nvCxnSpPr>
          <p:spPr bwMode="auto">
            <a:xfrm>
              <a:off x="7734300" y="5094436"/>
              <a:ext cx="0" cy="304800"/>
            </a:xfrm>
            <a:prstGeom prst="straightConnector1">
              <a:avLst/>
            </a:prstGeom>
            <a:noFill/>
            <a:ln w="38100" cap="rnd">
              <a:solidFill>
                <a:schemeClr val="bg2"/>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2802" name="AutoShape 50"/>
            <p:cNvCxnSpPr>
              <a:cxnSpLocks noChangeShapeType="1"/>
              <a:stCxn id="202789" idx="2"/>
            </p:cNvCxnSpPr>
            <p:nvPr/>
          </p:nvCxnSpPr>
          <p:spPr bwMode="auto">
            <a:xfrm>
              <a:off x="8115300" y="5094436"/>
              <a:ext cx="0" cy="304800"/>
            </a:xfrm>
            <a:prstGeom prst="straightConnector1">
              <a:avLst/>
            </a:prstGeom>
            <a:noFill/>
            <a:ln w="38100" cap="rnd">
              <a:solidFill>
                <a:schemeClr val="bg2"/>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2803" name="AutoShape 51"/>
            <p:cNvCxnSpPr>
              <a:cxnSpLocks noChangeShapeType="1"/>
              <a:stCxn id="202770" idx="2"/>
            </p:cNvCxnSpPr>
            <p:nvPr/>
          </p:nvCxnSpPr>
          <p:spPr bwMode="auto">
            <a:xfrm>
              <a:off x="1181100" y="5094436"/>
              <a:ext cx="0" cy="304800"/>
            </a:xfrm>
            <a:prstGeom prst="straightConnector1">
              <a:avLst/>
            </a:prstGeom>
            <a:noFill/>
            <a:ln w="38100" cap="rnd">
              <a:solidFill>
                <a:schemeClr val="bg2"/>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2804" name="AutoShape 52"/>
            <p:cNvCxnSpPr>
              <a:cxnSpLocks noChangeShapeType="1"/>
              <a:stCxn id="202771" idx="2"/>
            </p:cNvCxnSpPr>
            <p:nvPr/>
          </p:nvCxnSpPr>
          <p:spPr bwMode="auto">
            <a:xfrm>
              <a:off x="1638300" y="5094436"/>
              <a:ext cx="0" cy="381000"/>
            </a:xfrm>
            <a:prstGeom prst="straightConnector1">
              <a:avLst/>
            </a:prstGeom>
            <a:noFill/>
            <a:ln w="38100" cap="rnd">
              <a:solidFill>
                <a:schemeClr val="bg2"/>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2805" name="AutoShape 53"/>
            <p:cNvCxnSpPr>
              <a:cxnSpLocks noChangeShapeType="1"/>
              <a:stCxn id="202774" idx="2"/>
            </p:cNvCxnSpPr>
            <p:nvPr/>
          </p:nvCxnSpPr>
          <p:spPr bwMode="auto">
            <a:xfrm>
              <a:off x="2476500" y="5094436"/>
              <a:ext cx="0" cy="304800"/>
            </a:xfrm>
            <a:prstGeom prst="straightConnector1">
              <a:avLst/>
            </a:prstGeom>
            <a:noFill/>
            <a:ln w="38100" cap="rnd">
              <a:solidFill>
                <a:schemeClr val="bg2"/>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2806" name="AutoShape 54"/>
            <p:cNvCxnSpPr>
              <a:cxnSpLocks noChangeShapeType="1"/>
              <a:stCxn id="202775" idx="2"/>
            </p:cNvCxnSpPr>
            <p:nvPr/>
          </p:nvCxnSpPr>
          <p:spPr bwMode="auto">
            <a:xfrm>
              <a:off x="2857500" y="5094436"/>
              <a:ext cx="0" cy="304800"/>
            </a:xfrm>
            <a:prstGeom prst="straightConnector1">
              <a:avLst/>
            </a:prstGeom>
            <a:noFill/>
            <a:ln w="38100" cap="rnd">
              <a:solidFill>
                <a:schemeClr val="bg2"/>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2807" name="AutoShape 55"/>
            <p:cNvCxnSpPr>
              <a:cxnSpLocks noChangeShapeType="1"/>
              <a:stCxn id="202776" idx="2"/>
            </p:cNvCxnSpPr>
            <p:nvPr/>
          </p:nvCxnSpPr>
          <p:spPr bwMode="auto">
            <a:xfrm>
              <a:off x="3238500" y="5094436"/>
              <a:ext cx="0" cy="381000"/>
            </a:xfrm>
            <a:prstGeom prst="straightConnector1">
              <a:avLst/>
            </a:prstGeom>
            <a:noFill/>
            <a:ln w="38100" cap="rnd">
              <a:solidFill>
                <a:schemeClr val="bg2"/>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2808" name="AutoShape 56"/>
            <p:cNvCxnSpPr>
              <a:cxnSpLocks noChangeShapeType="1"/>
              <a:stCxn id="202779" idx="2"/>
            </p:cNvCxnSpPr>
            <p:nvPr/>
          </p:nvCxnSpPr>
          <p:spPr bwMode="auto">
            <a:xfrm>
              <a:off x="4076700" y="5094436"/>
              <a:ext cx="0" cy="304800"/>
            </a:xfrm>
            <a:prstGeom prst="straightConnector1">
              <a:avLst/>
            </a:prstGeom>
            <a:noFill/>
            <a:ln w="38100" cap="rnd">
              <a:solidFill>
                <a:schemeClr val="bg2"/>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2809" name="AutoShape 57"/>
            <p:cNvCxnSpPr>
              <a:cxnSpLocks noChangeShapeType="1"/>
              <a:stCxn id="202780" idx="2"/>
            </p:cNvCxnSpPr>
            <p:nvPr/>
          </p:nvCxnSpPr>
          <p:spPr bwMode="auto">
            <a:xfrm>
              <a:off x="4533900" y="5094436"/>
              <a:ext cx="0" cy="304800"/>
            </a:xfrm>
            <a:prstGeom prst="straightConnector1">
              <a:avLst/>
            </a:prstGeom>
            <a:noFill/>
            <a:ln w="38100" cap="rnd">
              <a:solidFill>
                <a:schemeClr val="bg2"/>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2810" name="AutoShape 58"/>
            <p:cNvCxnSpPr>
              <a:cxnSpLocks noChangeShapeType="1"/>
              <a:stCxn id="202783" idx="2"/>
            </p:cNvCxnSpPr>
            <p:nvPr/>
          </p:nvCxnSpPr>
          <p:spPr bwMode="auto">
            <a:xfrm>
              <a:off x="5905500" y="5094436"/>
              <a:ext cx="0" cy="228600"/>
            </a:xfrm>
            <a:prstGeom prst="straightConnector1">
              <a:avLst/>
            </a:prstGeom>
            <a:noFill/>
            <a:ln w="38100" cap="rnd">
              <a:solidFill>
                <a:schemeClr val="bg2"/>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2811" name="AutoShape 59"/>
            <p:cNvCxnSpPr>
              <a:cxnSpLocks noChangeShapeType="1"/>
              <a:stCxn id="202784" idx="2"/>
            </p:cNvCxnSpPr>
            <p:nvPr/>
          </p:nvCxnSpPr>
          <p:spPr bwMode="auto">
            <a:xfrm>
              <a:off x="6362700" y="5094436"/>
              <a:ext cx="0" cy="228600"/>
            </a:xfrm>
            <a:prstGeom prst="straightConnector1">
              <a:avLst/>
            </a:prstGeom>
            <a:noFill/>
            <a:ln w="38100" cap="rnd">
              <a:solidFill>
                <a:schemeClr val="bg2"/>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2812" name="AutoShape 60"/>
            <p:cNvCxnSpPr>
              <a:cxnSpLocks noChangeShapeType="1"/>
              <a:stCxn id="202787" idx="2"/>
            </p:cNvCxnSpPr>
            <p:nvPr/>
          </p:nvCxnSpPr>
          <p:spPr bwMode="auto">
            <a:xfrm>
              <a:off x="7353300" y="5094436"/>
              <a:ext cx="0" cy="304800"/>
            </a:xfrm>
            <a:prstGeom prst="straightConnector1">
              <a:avLst/>
            </a:prstGeom>
            <a:noFill/>
            <a:ln w="38100" cap="rnd">
              <a:solidFill>
                <a:schemeClr val="bg2"/>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2813" name="AutoShape 61"/>
            <p:cNvCxnSpPr>
              <a:cxnSpLocks noChangeShapeType="1"/>
              <a:endCxn id="202769" idx="1"/>
            </p:cNvCxnSpPr>
            <p:nvPr/>
          </p:nvCxnSpPr>
          <p:spPr bwMode="auto">
            <a:xfrm rot="5400000">
              <a:off x="465138" y="4256236"/>
              <a:ext cx="914400" cy="304800"/>
            </a:xfrm>
            <a:prstGeom prst="curvedConnector4">
              <a:avLst>
                <a:gd name="adj1" fmla="val 37500"/>
                <a:gd name="adj2" fmla="val 175000"/>
              </a:avLst>
            </a:prstGeom>
            <a:noFill/>
            <a:ln w="28575">
              <a:solidFill>
                <a:schemeClr val="bg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2814" name="AutoShape 62"/>
            <p:cNvCxnSpPr>
              <a:cxnSpLocks noChangeShapeType="1"/>
              <a:endCxn id="202758" idx="0"/>
            </p:cNvCxnSpPr>
            <p:nvPr/>
          </p:nvCxnSpPr>
          <p:spPr bwMode="auto">
            <a:xfrm rot="5400000">
              <a:off x="4792663" y="2092474"/>
              <a:ext cx="685800" cy="136525"/>
            </a:xfrm>
            <a:prstGeom prst="curvedConnector3">
              <a:avLst>
                <a:gd name="adj1" fmla="val 50000"/>
              </a:avLst>
            </a:prstGeom>
            <a:noFill/>
            <a:ln w="28575">
              <a:solidFill>
                <a:schemeClr val="bg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2815" name="Text Box 63"/>
            <p:cNvSpPr txBox="1">
              <a:spLocks noChangeArrowheads="1"/>
            </p:cNvSpPr>
            <p:nvPr/>
          </p:nvSpPr>
          <p:spPr bwMode="auto">
            <a:xfrm>
              <a:off x="844550" y="3535511"/>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bg1"/>
                  </a:solidFill>
                  <a:latin typeface="Times New Roman" panose="02020603050405020304" pitchFamily="18" charset="0"/>
                </a:rPr>
                <a:t>sqt</a:t>
              </a:r>
              <a:endParaRPr kumimoji="1" lang="en-US" altLang="zh-CN" sz="2400">
                <a:solidFill>
                  <a:schemeClr val="bg1"/>
                </a:solidFill>
                <a:latin typeface="Times New Roman" panose="02020603050405020304" pitchFamily="18" charset="0"/>
              </a:endParaRPr>
            </a:p>
          </p:txBody>
        </p:sp>
        <p:sp>
          <p:nvSpPr>
            <p:cNvPr id="202816" name="Text Box 64"/>
            <p:cNvSpPr txBox="1">
              <a:spLocks noChangeArrowheads="1"/>
            </p:cNvSpPr>
            <p:nvPr/>
          </p:nvSpPr>
          <p:spPr bwMode="auto">
            <a:xfrm>
              <a:off x="4959350" y="1478111"/>
              <a:ext cx="674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chemeClr val="bg1"/>
                  </a:solidFill>
                  <a:latin typeface="Times New Roman" panose="02020603050405020304" pitchFamily="18" charset="0"/>
                </a:rPr>
                <a:t>root</a:t>
              </a:r>
              <a:endParaRPr kumimoji="1" lang="en-US" altLang="zh-CN" sz="2400" dirty="0">
                <a:solidFill>
                  <a:schemeClr val="bg1"/>
                </a:solidFill>
                <a:latin typeface="Times New Roman" panose="02020603050405020304" pitchFamily="18" charset="0"/>
              </a:endParaRPr>
            </a:p>
          </p:txBody>
        </p:sp>
        <p:sp>
          <p:nvSpPr>
            <p:cNvPr id="202817" name="Text Box 65"/>
            <p:cNvSpPr txBox="1">
              <a:spLocks noChangeArrowheads="1"/>
            </p:cNvSpPr>
            <p:nvPr/>
          </p:nvSpPr>
          <p:spPr bwMode="auto">
            <a:xfrm>
              <a:off x="3438525" y="5564088"/>
              <a:ext cx="226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chemeClr val="bg1"/>
                  </a:solidFill>
                  <a:latin typeface="Times New Roman" panose="02020603050405020304" pitchFamily="18" charset="0"/>
                  <a:ea typeface="幼圆" panose="02010509060101010101" pitchFamily="49" charset="-122"/>
                  <a:cs typeface="Times New Roman" panose="02020603050405020304" pitchFamily="18" charset="0"/>
                </a:rPr>
                <a:t>一棵</a:t>
              </a:r>
              <a:r>
                <a:rPr lang="en-US" altLang="zh-CN" sz="2400" dirty="0">
                  <a:solidFill>
                    <a:schemeClr val="bg1"/>
                  </a:solidFill>
                  <a:latin typeface="Times New Roman" panose="02020603050405020304" pitchFamily="18" charset="0"/>
                  <a:ea typeface="幼圆" panose="02010509060101010101" pitchFamily="49" charset="-122"/>
                  <a:cs typeface="Times New Roman" panose="02020603050405020304" pitchFamily="18" charset="0"/>
                </a:rPr>
                <a:t>3</a:t>
              </a:r>
              <a:r>
                <a:rPr kumimoji="1" lang="zh-CN" altLang="en-US" sz="2400" dirty="0">
                  <a:solidFill>
                    <a:schemeClr val="bg1"/>
                  </a:solidFill>
                  <a:latin typeface="Times New Roman" panose="02020603050405020304" pitchFamily="18" charset="0"/>
                  <a:ea typeface="幼圆" panose="02010509060101010101" pitchFamily="49" charset="-122"/>
                  <a:cs typeface="Times New Roman" panose="02020603050405020304" pitchFamily="18" charset="0"/>
                </a:rPr>
                <a:t>阶的</a:t>
              </a:r>
              <a:r>
                <a:rPr kumimoji="1" lang="en-US" altLang="zh-CN" sz="2400" dirty="0">
                  <a:solidFill>
                    <a:schemeClr val="bg1"/>
                  </a:solidFill>
                  <a:latin typeface="Times New Roman" panose="02020603050405020304" pitchFamily="18" charset="0"/>
                  <a:ea typeface="幼圆" panose="02010509060101010101" pitchFamily="49" charset="-122"/>
                  <a:cs typeface="Times New Roman" panose="02020603050405020304" pitchFamily="18" charset="0"/>
                </a:rPr>
                <a:t>B</a:t>
              </a:r>
              <a:r>
                <a:rPr kumimoji="1" lang="zh-CN" altLang="en-US" sz="2400" baseline="30000" dirty="0">
                  <a:solidFill>
                    <a:schemeClr val="bg1"/>
                  </a:solidFill>
                  <a:latin typeface="Times New Roman" panose="02020603050405020304" pitchFamily="18" charset="0"/>
                  <a:ea typeface="幼圆" panose="02010509060101010101" pitchFamily="49" charset="-122"/>
                  <a:cs typeface="Times New Roman" panose="02020603050405020304" pitchFamily="18" charset="0"/>
                </a:rPr>
                <a:t>＋</a:t>
              </a:r>
              <a:r>
                <a:rPr kumimoji="1" lang="zh-CN" altLang="en-US" sz="2400" dirty="0">
                  <a:solidFill>
                    <a:schemeClr val="bg1"/>
                  </a:solidFill>
                  <a:latin typeface="Times New Roman" panose="02020603050405020304" pitchFamily="18" charset="0"/>
                  <a:ea typeface="幼圆" panose="02010509060101010101" pitchFamily="49" charset="-122"/>
                  <a:cs typeface="Times New Roman" panose="02020603050405020304" pitchFamily="18" charset="0"/>
                </a:rPr>
                <a:t>树</a:t>
              </a:r>
              <a:endParaRPr kumimoji="1" lang="zh-CN" altLang="en-US" sz="2400" dirty="0">
                <a:solidFill>
                  <a:schemeClr val="bg1"/>
                </a:solidFill>
                <a:latin typeface="Times New Roman" panose="02020603050405020304" pitchFamily="18" charset="0"/>
                <a:ea typeface="幼圆" panose="02010509060101010101" pitchFamily="49" charset="-122"/>
                <a:cs typeface="Times New Roman" panose="02020603050405020304" pitchFamily="18" charset="0"/>
              </a:endParaRPr>
            </a:p>
          </p:txBody>
        </p:sp>
      </p:grpSp>
      <p:sp>
        <p:nvSpPr>
          <p:cNvPr id="70" name="矩形 69"/>
          <p:cNvSpPr/>
          <p:nvPr/>
        </p:nvSpPr>
        <p:spPr>
          <a:xfrm>
            <a:off x="252000" y="314653"/>
            <a:ext cx="8640000" cy="954107"/>
          </a:xfrm>
          <a:prstGeom prst="rect">
            <a:avLst/>
          </a:prstGeom>
        </p:spPr>
        <p:txBody>
          <a:bodyPr wrap="square">
            <a:spAutoFit/>
          </a:bodyPr>
          <a:lstStyle/>
          <a:p>
            <a:r>
              <a:rPr kumimoji="1" lang="zh-CN" altLang="en-US" sz="2800" dirty="0" smtClean="0">
                <a:solidFill>
                  <a:srgbClr val="FFFFFF"/>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800" dirty="0">
                <a:solidFill>
                  <a:srgbClr val="FFFFFF"/>
                </a:solidFill>
                <a:latin typeface="Times New Roman" panose="02020603050405020304" pitchFamily="18" charset="0"/>
                <a:ea typeface="幼圆" panose="02010509060101010101" pitchFamily="49" charset="-122"/>
                <a:cs typeface="Times New Roman" panose="02020603050405020304" pitchFamily="18" charset="0"/>
              </a:rPr>
              <a:t>通常在</a:t>
            </a:r>
            <a:r>
              <a:rPr kumimoji="1" lang="en-US" altLang="zh-CN" sz="2800" dirty="0">
                <a:solidFill>
                  <a:srgbClr val="FFFFFF"/>
                </a:solidFill>
                <a:latin typeface="Times New Roman" panose="02020603050405020304" pitchFamily="18" charset="0"/>
                <a:ea typeface="幼圆" panose="02010509060101010101" pitchFamily="49" charset="-122"/>
                <a:cs typeface="Times New Roman" panose="02020603050405020304" pitchFamily="18" charset="0"/>
              </a:rPr>
              <a:t>B</a:t>
            </a:r>
            <a:r>
              <a:rPr kumimoji="1" lang="zh-CN" altLang="en-US" sz="2800" baseline="30000" dirty="0">
                <a:solidFill>
                  <a:srgbClr val="FFFFFF"/>
                </a:solidFill>
                <a:latin typeface="Times New Roman" panose="02020603050405020304" pitchFamily="18" charset="0"/>
                <a:ea typeface="幼圆" panose="02010509060101010101" pitchFamily="49" charset="-122"/>
                <a:cs typeface="Times New Roman" panose="02020603050405020304" pitchFamily="18" charset="0"/>
              </a:rPr>
              <a:t>＋</a:t>
            </a:r>
            <a:r>
              <a:rPr kumimoji="1" lang="zh-CN" altLang="en-US" sz="2800" dirty="0">
                <a:solidFill>
                  <a:srgbClr val="FFFFFF"/>
                </a:solidFill>
                <a:latin typeface="Times New Roman" panose="02020603050405020304" pitchFamily="18" charset="0"/>
                <a:ea typeface="幼圆" panose="02010509060101010101" pitchFamily="49" charset="-122"/>
                <a:cs typeface="Times New Roman" panose="02020603050405020304" pitchFamily="18" charset="0"/>
              </a:rPr>
              <a:t>树上有两个头指针，</a:t>
            </a:r>
            <a:r>
              <a:rPr kumimoji="1" lang="zh-CN" altLang="en-US" sz="2800" i="1" u="sng" dirty="0">
                <a:solidFill>
                  <a:srgbClr val="FFFFFF"/>
                </a:solidFill>
                <a:latin typeface="Times New Roman" panose="02020603050405020304" pitchFamily="18" charset="0"/>
                <a:ea typeface="幼圆" panose="02010509060101010101" pitchFamily="49" charset="-122"/>
                <a:cs typeface="Times New Roman" panose="02020603050405020304" pitchFamily="18" charset="0"/>
              </a:rPr>
              <a:t>一个指向根结点</a:t>
            </a:r>
            <a:r>
              <a:rPr kumimoji="1" lang="zh-CN" altLang="en-US" sz="2800" dirty="0">
                <a:solidFill>
                  <a:srgbClr val="FFFFFF"/>
                </a:solidFill>
                <a:latin typeface="Times New Roman" panose="02020603050405020304" pitchFamily="18" charset="0"/>
                <a:ea typeface="幼圆" panose="02010509060101010101" pitchFamily="49" charset="-122"/>
                <a:cs typeface="Times New Roman" panose="02020603050405020304" pitchFamily="18" charset="0"/>
              </a:rPr>
              <a:t>，</a:t>
            </a:r>
            <a:r>
              <a:rPr kumimoji="1" lang="zh-CN" altLang="en-US" sz="2800" i="1" u="sng" dirty="0">
                <a:solidFill>
                  <a:srgbClr val="FFFFFF"/>
                </a:solidFill>
                <a:latin typeface="Times New Roman" panose="02020603050405020304" pitchFamily="18" charset="0"/>
                <a:ea typeface="幼圆" panose="02010509060101010101" pitchFamily="49" charset="-122"/>
                <a:cs typeface="Times New Roman" panose="02020603050405020304" pitchFamily="18" charset="0"/>
              </a:rPr>
              <a:t>另一个指向关键字最小的叶子结点</a:t>
            </a:r>
            <a:r>
              <a:rPr kumimoji="1" lang="zh-CN" altLang="en-US" sz="2800" dirty="0">
                <a:solidFill>
                  <a:srgbClr val="FFFFFF"/>
                </a:solidFill>
                <a:latin typeface="Times New Roman" panose="02020603050405020304" pitchFamily="18" charset="0"/>
                <a:ea typeface="幼圆" panose="02010509060101010101" pitchFamily="49" charset="-122"/>
                <a:cs typeface="Times New Roman" panose="02020603050405020304" pitchFamily="18" charset="0"/>
              </a:rPr>
              <a:t>。如下图所示：</a:t>
            </a:r>
            <a:endParaRPr lang="zh-CN" altLang="en-US"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lstStyle/>
          <a:p>
            <a:pPr algn="l"/>
            <a:r>
              <a:rPr lang="en-US" altLang="zh-CN" b="1" kern="1200" dirty="0"/>
              <a:t>B+</a:t>
            </a:r>
            <a:r>
              <a:rPr lang="zh-CN" altLang="en-US" b="1" kern="1200" dirty="0"/>
              <a:t>树的搜索</a:t>
            </a:r>
            <a:endParaRPr lang="zh-CN" altLang="en-US" b="1" kern="1200" dirty="0"/>
          </a:p>
        </p:txBody>
      </p:sp>
      <p:sp>
        <p:nvSpPr>
          <p:cNvPr id="224259" name="Rectangle 3"/>
          <p:cNvSpPr>
            <a:spLocks noGrp="1" noChangeArrowheads="1"/>
          </p:cNvSpPr>
          <p:nvPr>
            <p:ph type="body" idx="1"/>
          </p:nvPr>
        </p:nvSpPr>
        <p:spPr/>
        <p:txBody>
          <a:bodyPr/>
          <a:lstStyle/>
          <a:p>
            <a:r>
              <a:rPr lang="en-US" altLang="zh-CN" sz="2800" dirty="0"/>
              <a:t>B</a:t>
            </a:r>
            <a:r>
              <a:rPr lang="en-US" altLang="zh-CN" sz="2800" baseline="30000" dirty="0"/>
              <a:t>+</a:t>
            </a:r>
            <a:r>
              <a:rPr lang="zh-CN" altLang="en-US" sz="2800" dirty="0"/>
              <a:t>树进行两种搜索运算：</a:t>
            </a:r>
            <a:endParaRPr lang="zh-CN" altLang="en-US" sz="2800" dirty="0"/>
          </a:p>
          <a:p>
            <a:pPr lvl="1"/>
            <a:r>
              <a:rPr lang="zh-CN" altLang="en-US" sz="2400" b="1" dirty="0">
                <a:solidFill>
                  <a:srgbClr val="FFFF00"/>
                </a:solidFill>
              </a:rPr>
              <a:t>循叶结点链顺序搜索</a:t>
            </a:r>
            <a:endParaRPr lang="zh-CN" altLang="en-US" sz="2400" b="1" dirty="0">
              <a:solidFill>
                <a:srgbClr val="FFFF00"/>
              </a:solidFill>
            </a:endParaRPr>
          </a:p>
          <a:p>
            <a:pPr lvl="1"/>
            <a:r>
              <a:rPr lang="zh-CN" altLang="en-US" sz="2400" b="1" dirty="0">
                <a:solidFill>
                  <a:srgbClr val="FFFF00"/>
                </a:solidFill>
              </a:rPr>
              <a:t>从根结点开始，进行自顶向下，直至叶结点的</a:t>
            </a:r>
            <a:r>
              <a:rPr lang="zh-CN" altLang="en-US" sz="2400" b="1" dirty="0" smtClean="0">
                <a:solidFill>
                  <a:srgbClr val="FFFF00"/>
                </a:solidFill>
              </a:rPr>
              <a:t>随机搜索</a:t>
            </a:r>
            <a:endParaRPr lang="zh-CN" altLang="en-US" sz="2400" b="1" dirty="0">
              <a:solidFill>
                <a:srgbClr val="FFFF00"/>
              </a:solidFill>
            </a:endParaRPr>
          </a:p>
          <a:p>
            <a:r>
              <a:rPr lang="zh-CN" altLang="en-US" sz="2800" dirty="0"/>
              <a:t>在</a:t>
            </a:r>
            <a:r>
              <a:rPr lang="en-US" altLang="zh-CN" sz="2800" dirty="0"/>
              <a:t>B</a:t>
            </a:r>
            <a:r>
              <a:rPr lang="en-US" altLang="zh-CN" sz="2800" baseline="30000" dirty="0"/>
              <a:t>+</a:t>
            </a:r>
            <a:r>
              <a:rPr lang="zh-CN" altLang="en-US" sz="2800" dirty="0"/>
              <a:t>树上进行随机搜索、插入和删除的过程基本上与</a:t>
            </a:r>
            <a:r>
              <a:rPr lang="en-US" altLang="zh-CN" sz="2800" dirty="0"/>
              <a:t>B-</a:t>
            </a:r>
            <a:r>
              <a:rPr lang="zh-CN" altLang="en-US" sz="2800" dirty="0"/>
              <a:t>树类似。只是在搜索过程中，</a:t>
            </a:r>
            <a:r>
              <a:rPr lang="zh-CN" altLang="en-US" sz="2800" i="1" u="sng" dirty="0">
                <a:solidFill>
                  <a:srgbClr val="FFFF00"/>
                </a:solidFill>
              </a:rPr>
              <a:t>如果非叶结点上的关键码等于给定值，搜索并不停止，而是继续沿右指针向下，一直查到叶结点上的这个关键码。</a:t>
            </a:r>
            <a:endParaRPr lang="zh-CN" altLang="en-US" sz="2800" i="1" u="sng" dirty="0">
              <a:solidFill>
                <a:srgbClr val="FFFF00"/>
              </a:solidFill>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lstStyle/>
          <a:p>
            <a:pPr algn="l"/>
            <a:r>
              <a:rPr lang="en-US" altLang="zh-CN" b="1" kern="1200" dirty="0"/>
              <a:t>B+</a:t>
            </a:r>
            <a:r>
              <a:rPr lang="zh-CN" altLang="en-US" b="1" kern="1200" dirty="0"/>
              <a:t>树的插入和删除</a:t>
            </a:r>
            <a:endParaRPr lang="zh-CN" altLang="en-US" b="1" kern="1200" dirty="0"/>
          </a:p>
        </p:txBody>
      </p:sp>
      <p:sp>
        <p:nvSpPr>
          <p:cNvPr id="225283" name="Rectangle 3"/>
          <p:cNvSpPr>
            <a:spLocks noGrp="1" noChangeArrowheads="1"/>
          </p:cNvSpPr>
          <p:nvPr>
            <p:ph type="body" idx="1"/>
          </p:nvPr>
        </p:nvSpPr>
        <p:spPr/>
        <p:txBody>
          <a:bodyPr/>
          <a:lstStyle/>
          <a:p>
            <a:r>
              <a:rPr lang="en-US" altLang="zh-CN" sz="2800" dirty="0">
                <a:solidFill>
                  <a:srgbClr val="FFFF00"/>
                </a:solidFill>
              </a:rPr>
              <a:t>B</a:t>
            </a:r>
            <a:r>
              <a:rPr lang="en-US" altLang="zh-CN" sz="2800" baseline="30000" dirty="0">
                <a:solidFill>
                  <a:srgbClr val="FFFF00"/>
                </a:solidFill>
              </a:rPr>
              <a:t>+</a:t>
            </a:r>
            <a:r>
              <a:rPr lang="zh-CN" altLang="en-US" sz="2800" dirty="0">
                <a:solidFill>
                  <a:srgbClr val="FFFF00"/>
                </a:solidFill>
              </a:rPr>
              <a:t>树的插入仅在叶结点上进行</a:t>
            </a:r>
            <a:r>
              <a:rPr lang="zh-CN" altLang="en-US" sz="2800" dirty="0"/>
              <a:t>。每插入一个关键码</a:t>
            </a:r>
            <a:r>
              <a:rPr lang="en-US" altLang="zh-CN" sz="2800" dirty="0"/>
              <a:t>-</a:t>
            </a:r>
            <a:r>
              <a:rPr lang="zh-CN" altLang="en-US" sz="2800" dirty="0"/>
              <a:t>指针索引项后都要判断结点中的子树棵数是否超出范围。</a:t>
            </a:r>
            <a:endParaRPr lang="zh-CN" altLang="en-US" sz="2800" dirty="0"/>
          </a:p>
          <a:p>
            <a:r>
              <a:rPr lang="en-US" altLang="zh-CN" sz="2800" dirty="0">
                <a:solidFill>
                  <a:srgbClr val="FFFF00"/>
                </a:solidFill>
              </a:rPr>
              <a:t>B</a:t>
            </a:r>
            <a:r>
              <a:rPr lang="en-US" altLang="zh-CN" sz="2800" baseline="30000" dirty="0">
                <a:solidFill>
                  <a:srgbClr val="FFFF00"/>
                </a:solidFill>
              </a:rPr>
              <a:t>+</a:t>
            </a:r>
            <a:r>
              <a:rPr lang="zh-CN" altLang="en-US" sz="2800" dirty="0">
                <a:solidFill>
                  <a:srgbClr val="FFFF00"/>
                </a:solidFill>
              </a:rPr>
              <a:t>树的删除仅在叶结点上进行</a:t>
            </a:r>
            <a:r>
              <a:rPr lang="zh-CN" altLang="en-US" sz="2800" dirty="0"/>
              <a:t>。</a:t>
            </a:r>
            <a:endParaRPr lang="zh-CN" altLang="en-US" sz="2800"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ltLang="zh-CN"/>
              <a:t>Contents</a:t>
            </a:r>
            <a:endParaRPr lang="en-US" altLang="zh-CN"/>
          </a:p>
        </p:txBody>
      </p:sp>
      <p:sp>
        <p:nvSpPr>
          <p:cNvPr id="122883" name="Rectangle 3"/>
          <p:cNvSpPr>
            <a:spLocks noGrp="1" noChangeArrowheads="1"/>
          </p:cNvSpPr>
          <p:nvPr>
            <p:ph type="body" idx="1"/>
          </p:nvPr>
        </p:nvSpPr>
        <p:spPr/>
        <p:txBody>
          <a:bodyPr/>
          <a:lstStyle/>
          <a:p>
            <a:r>
              <a:rPr lang="en-US" altLang="zh-CN" dirty="0">
                <a:solidFill>
                  <a:schemeClr val="tx1"/>
                </a:solidFill>
              </a:rPr>
              <a:t>Definition of searching (Retrieval)</a:t>
            </a:r>
            <a:endParaRPr lang="en-US" altLang="zh-CN" dirty="0">
              <a:solidFill>
                <a:schemeClr val="tx1"/>
              </a:solidFill>
            </a:endParaRPr>
          </a:p>
          <a:p>
            <a:r>
              <a:rPr lang="en-US" altLang="zh-CN" dirty="0"/>
              <a:t>Static searching table</a:t>
            </a:r>
            <a:endParaRPr lang="en-US" altLang="zh-CN" dirty="0"/>
          </a:p>
          <a:p>
            <a:r>
              <a:rPr lang="en-US" altLang="zh-CN" dirty="0"/>
              <a:t>Dynamic searching table</a:t>
            </a:r>
            <a:endParaRPr lang="en-US" altLang="zh-CN" dirty="0"/>
          </a:p>
          <a:p>
            <a:r>
              <a:rPr lang="en-US" altLang="zh-CN" dirty="0">
                <a:solidFill>
                  <a:srgbClr val="FFFF00"/>
                </a:solidFill>
              </a:rPr>
              <a:t>Hash table</a:t>
            </a:r>
            <a:endParaRPr lang="en-US" altLang="zh-CN" dirty="0"/>
          </a:p>
          <a:p>
            <a:r>
              <a:rPr lang="en-US" altLang="zh-CN" dirty="0">
                <a:solidFill>
                  <a:schemeClr val="tx1"/>
                </a:solidFill>
              </a:rPr>
              <a:t>Searching efficiency analysis</a:t>
            </a:r>
            <a:endParaRPr lang="en-US" altLang="zh-CN" dirty="0">
              <a:solidFill>
                <a:srgbClr val="FFFF00"/>
              </a:solidFill>
            </a:endParaRPr>
          </a:p>
          <a:p>
            <a:pPr marL="0" indent="0">
              <a:buNone/>
            </a:pPr>
            <a:endParaRPr lang="en-US" altLang="zh-C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468630" y="908050"/>
            <a:ext cx="8434070" cy="5631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tabLst>
                <a:tab pos="5921375" algn="l"/>
              </a:tabLst>
              <a:defRPr>
                <a:solidFill>
                  <a:schemeClr val="tx1"/>
                </a:solidFill>
                <a:latin typeface="Arial" panose="020B0604020202020204" pitchFamily="34" charset="0"/>
                <a:ea typeface="宋体" panose="02010600030101010101" pitchFamily="2" charset="-122"/>
              </a:defRPr>
            </a:lvl1pPr>
            <a:lvl2pPr marL="914400" indent="-457200">
              <a:tabLst>
                <a:tab pos="5921375" algn="l"/>
              </a:tabLst>
              <a:defRPr>
                <a:solidFill>
                  <a:schemeClr val="tx1"/>
                </a:solidFill>
                <a:latin typeface="Arial" panose="020B0604020202020204" pitchFamily="34" charset="0"/>
                <a:ea typeface="宋体" panose="02010600030101010101" pitchFamily="2" charset="-122"/>
              </a:defRPr>
            </a:lvl2pPr>
            <a:lvl3pPr marL="1371600" indent="-457200">
              <a:tabLst>
                <a:tab pos="5921375" algn="l"/>
              </a:tabLst>
              <a:defRPr>
                <a:solidFill>
                  <a:schemeClr val="tx1"/>
                </a:solidFill>
                <a:latin typeface="Arial" panose="020B0604020202020204" pitchFamily="34" charset="0"/>
                <a:ea typeface="宋体" panose="02010600030101010101" pitchFamily="2" charset="-122"/>
              </a:defRPr>
            </a:lvl3pPr>
            <a:lvl4pPr marL="1828800" indent="-457200">
              <a:tabLst>
                <a:tab pos="5921375" algn="l"/>
              </a:tabLst>
              <a:defRPr>
                <a:solidFill>
                  <a:schemeClr val="tx1"/>
                </a:solidFill>
                <a:latin typeface="Arial" panose="020B0604020202020204" pitchFamily="34" charset="0"/>
                <a:ea typeface="宋体" panose="02010600030101010101" pitchFamily="2" charset="-122"/>
              </a:defRPr>
            </a:lvl4pPr>
            <a:lvl5pPr marL="2286000" indent="-457200">
              <a:tabLst>
                <a:tab pos="5921375" algn="l"/>
              </a:tabLst>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tabLst>
                <a:tab pos="5921375" algn="l"/>
              </a:tabLs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tabLst>
                <a:tab pos="5921375" algn="l"/>
              </a:tabLs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tabLst>
                <a:tab pos="5921375" algn="l"/>
              </a:tabLs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tabLst>
                <a:tab pos="5921375" algn="l"/>
              </a:tabLst>
              <a:defRPr>
                <a:solidFill>
                  <a:schemeClr val="tx1"/>
                </a:solidFill>
                <a:latin typeface="Arial" panose="020B0604020202020204" pitchFamily="34" charset="0"/>
                <a:ea typeface="宋体" panose="02010600030101010101" pitchFamily="2" charset="-122"/>
              </a:defRPr>
            </a:lvl9pPr>
          </a:lstStyle>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   3     4      2      3     4     1      3      4      2     3     4</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  5     13    19    21   37   56    64    75    80   88   92</a:t>
            </a:r>
            <a:endParaRPr kumimoji="1" lang="en-US" altLang="zh-CN"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   1     2       3      4     5     6     7      8      9    10   11</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折半查找法中：</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pPr marL="0" eaLnBrk="1" latinLnBrk="0" hangingPunct="1">
              <a:tabLst>
                <a:tab pos="5921375" algn="l"/>
                <a:tab pos="5921375" algn="l"/>
              </a:tabLst>
            </a:pP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       找到第</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6</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个数仅需比较</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1</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次，找到第</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3</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和第</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9</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个数需</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2</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次，找到第</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1</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4</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7</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10</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个数需</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3</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次，找到第</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2</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5</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8</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和</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11</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个数需</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4</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次</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endParaRPr>
          </a:p>
          <a:p>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        这个</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查找过程可以用</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下</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图的二叉树来表示。查找</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某</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个结点所比较的次数等于该</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结点</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的层次数。实际上查找</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某个</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结点的过程</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就是</a:t>
            </a:r>
            <a:r>
              <a:rPr kumimoji="1" lang="zh-CN" altLang="en-US"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从根结</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400" b="1"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点</a:t>
            </a:r>
            <a:r>
              <a:rPr kumimoji="1" lang="zh-CN" altLang="en-US"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到与该记录相应的</a:t>
            </a:r>
            <a:r>
              <a:rPr kumimoji="1" lang="zh-CN" altLang="en-US" sz="2400" b="1"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结点</a:t>
            </a:r>
            <a:r>
              <a:rPr kumimoji="1" lang="zh-CN" altLang="en-US"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的</a:t>
            </a:r>
            <a:endParaRPr kumimoji="1" lang="zh-CN" altLang="en-US"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400" b="1"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路径</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34823" name="Oval 7"/>
          <p:cNvSpPr>
            <a:spLocks noChangeArrowheads="1"/>
          </p:cNvSpPr>
          <p:nvPr/>
        </p:nvSpPr>
        <p:spPr bwMode="auto">
          <a:xfrm>
            <a:off x="6228715" y="3645535"/>
            <a:ext cx="457200" cy="457200"/>
          </a:xfrm>
          <a:prstGeom prst="ellipse">
            <a:avLst/>
          </a:prstGeom>
          <a:noFill/>
          <a:ln w="28575">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FFFF00"/>
                </a:solidFill>
                <a:latin typeface="Times New Roman" panose="02020603050405020304" pitchFamily="18" charset="0"/>
              </a:rPr>
              <a:t>56</a:t>
            </a:r>
            <a:endParaRPr kumimoji="1" lang="en-US" altLang="zh-CN" sz="2400">
              <a:solidFill>
                <a:srgbClr val="FFFF00"/>
              </a:solidFill>
              <a:latin typeface="Times New Roman" panose="02020603050405020304" pitchFamily="18" charset="0"/>
            </a:endParaRPr>
          </a:p>
        </p:txBody>
      </p:sp>
      <p:sp>
        <p:nvSpPr>
          <p:cNvPr id="34824" name="Oval 8"/>
          <p:cNvSpPr>
            <a:spLocks noChangeArrowheads="1"/>
          </p:cNvSpPr>
          <p:nvPr/>
        </p:nvSpPr>
        <p:spPr bwMode="auto">
          <a:xfrm>
            <a:off x="5174615" y="4178935"/>
            <a:ext cx="457200" cy="457200"/>
          </a:xfrm>
          <a:prstGeom prst="ellipse">
            <a:avLst/>
          </a:prstGeom>
          <a:noFill/>
          <a:ln w="28575">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solidFill>
                  <a:srgbClr val="FFFF00"/>
                </a:solidFill>
                <a:latin typeface="Times New Roman" panose="02020603050405020304" pitchFamily="18" charset="0"/>
              </a:rPr>
              <a:t>19</a:t>
            </a:r>
            <a:endParaRPr kumimoji="1" lang="en-US" altLang="zh-CN" sz="2400" dirty="0">
              <a:solidFill>
                <a:srgbClr val="FFFF00"/>
              </a:solidFill>
              <a:latin typeface="Times New Roman" panose="02020603050405020304" pitchFamily="18" charset="0"/>
            </a:endParaRPr>
          </a:p>
        </p:txBody>
      </p:sp>
      <p:sp>
        <p:nvSpPr>
          <p:cNvPr id="34825" name="Oval 9"/>
          <p:cNvSpPr>
            <a:spLocks noChangeArrowheads="1"/>
          </p:cNvSpPr>
          <p:nvPr/>
        </p:nvSpPr>
        <p:spPr bwMode="auto">
          <a:xfrm>
            <a:off x="7282815" y="4178935"/>
            <a:ext cx="457200" cy="457200"/>
          </a:xfrm>
          <a:prstGeom prst="ellipse">
            <a:avLst/>
          </a:prstGeom>
          <a:noFill/>
          <a:ln w="28575">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FFFF00"/>
                </a:solidFill>
                <a:latin typeface="Times New Roman" panose="02020603050405020304" pitchFamily="18" charset="0"/>
              </a:rPr>
              <a:t>80</a:t>
            </a:r>
            <a:endParaRPr kumimoji="1" lang="en-US" altLang="zh-CN" sz="2400">
              <a:solidFill>
                <a:srgbClr val="FFFF00"/>
              </a:solidFill>
              <a:latin typeface="Times New Roman" panose="02020603050405020304" pitchFamily="18" charset="0"/>
            </a:endParaRPr>
          </a:p>
        </p:txBody>
      </p:sp>
      <p:sp>
        <p:nvSpPr>
          <p:cNvPr id="34826" name="Oval 10"/>
          <p:cNvSpPr>
            <a:spLocks noChangeArrowheads="1"/>
          </p:cNvSpPr>
          <p:nvPr/>
        </p:nvSpPr>
        <p:spPr bwMode="auto">
          <a:xfrm>
            <a:off x="4768215" y="4788535"/>
            <a:ext cx="457200" cy="457200"/>
          </a:xfrm>
          <a:prstGeom prst="ellipse">
            <a:avLst/>
          </a:prstGeom>
          <a:noFill/>
          <a:ln w="28575">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solidFill>
                  <a:srgbClr val="FFFF00"/>
                </a:solidFill>
                <a:latin typeface="Times New Roman" panose="02020603050405020304" pitchFamily="18" charset="0"/>
              </a:rPr>
              <a:t>5</a:t>
            </a:r>
            <a:endParaRPr kumimoji="1" lang="en-US" altLang="zh-CN" sz="2400" dirty="0">
              <a:solidFill>
                <a:srgbClr val="FFFF00"/>
              </a:solidFill>
              <a:latin typeface="Times New Roman" panose="02020603050405020304" pitchFamily="18" charset="0"/>
            </a:endParaRPr>
          </a:p>
        </p:txBody>
      </p:sp>
      <p:sp>
        <p:nvSpPr>
          <p:cNvPr id="34827" name="Oval 11"/>
          <p:cNvSpPr>
            <a:spLocks noChangeArrowheads="1"/>
          </p:cNvSpPr>
          <p:nvPr/>
        </p:nvSpPr>
        <p:spPr bwMode="auto">
          <a:xfrm>
            <a:off x="5581015" y="4788535"/>
            <a:ext cx="457200" cy="457200"/>
          </a:xfrm>
          <a:prstGeom prst="ellipse">
            <a:avLst/>
          </a:prstGeom>
          <a:noFill/>
          <a:ln w="28575">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FFFF00"/>
                </a:solidFill>
                <a:latin typeface="Times New Roman" panose="02020603050405020304" pitchFamily="18" charset="0"/>
              </a:rPr>
              <a:t>21</a:t>
            </a:r>
            <a:endParaRPr kumimoji="1" lang="en-US" altLang="zh-CN" sz="2400">
              <a:solidFill>
                <a:srgbClr val="FFFF00"/>
              </a:solidFill>
              <a:latin typeface="Times New Roman" panose="02020603050405020304" pitchFamily="18" charset="0"/>
            </a:endParaRPr>
          </a:p>
        </p:txBody>
      </p:sp>
      <p:sp>
        <p:nvSpPr>
          <p:cNvPr id="34828" name="Oval 12"/>
          <p:cNvSpPr>
            <a:spLocks noChangeArrowheads="1"/>
          </p:cNvSpPr>
          <p:nvPr/>
        </p:nvSpPr>
        <p:spPr bwMode="auto">
          <a:xfrm>
            <a:off x="6825615" y="4788535"/>
            <a:ext cx="457200" cy="457200"/>
          </a:xfrm>
          <a:prstGeom prst="ellipse">
            <a:avLst/>
          </a:prstGeom>
          <a:noFill/>
          <a:ln w="28575">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solidFill>
                  <a:srgbClr val="FFFF00"/>
                </a:solidFill>
                <a:latin typeface="Times New Roman" panose="02020603050405020304" pitchFamily="18" charset="0"/>
              </a:rPr>
              <a:t>64</a:t>
            </a:r>
            <a:endParaRPr kumimoji="1" lang="en-US" altLang="zh-CN" sz="2400" dirty="0">
              <a:solidFill>
                <a:srgbClr val="FFFF00"/>
              </a:solidFill>
              <a:latin typeface="Times New Roman" panose="02020603050405020304" pitchFamily="18" charset="0"/>
            </a:endParaRPr>
          </a:p>
        </p:txBody>
      </p:sp>
      <p:sp>
        <p:nvSpPr>
          <p:cNvPr id="34829" name="Oval 13"/>
          <p:cNvSpPr>
            <a:spLocks noChangeArrowheads="1"/>
          </p:cNvSpPr>
          <p:nvPr/>
        </p:nvSpPr>
        <p:spPr bwMode="auto">
          <a:xfrm>
            <a:off x="7740015" y="4788535"/>
            <a:ext cx="457200" cy="457200"/>
          </a:xfrm>
          <a:prstGeom prst="ellipse">
            <a:avLst/>
          </a:prstGeom>
          <a:noFill/>
          <a:ln w="28575">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solidFill>
                  <a:srgbClr val="FFFF00"/>
                </a:solidFill>
                <a:latin typeface="Times New Roman" panose="02020603050405020304" pitchFamily="18" charset="0"/>
              </a:rPr>
              <a:t>88</a:t>
            </a:r>
            <a:endParaRPr kumimoji="1" lang="en-US" altLang="zh-CN" sz="2400" dirty="0">
              <a:solidFill>
                <a:srgbClr val="FFFF00"/>
              </a:solidFill>
              <a:latin typeface="Times New Roman" panose="02020603050405020304" pitchFamily="18" charset="0"/>
            </a:endParaRPr>
          </a:p>
        </p:txBody>
      </p:sp>
      <p:sp>
        <p:nvSpPr>
          <p:cNvPr id="34830" name="Oval 14"/>
          <p:cNvSpPr>
            <a:spLocks noChangeArrowheads="1"/>
          </p:cNvSpPr>
          <p:nvPr/>
        </p:nvSpPr>
        <p:spPr bwMode="auto">
          <a:xfrm>
            <a:off x="5174615" y="5474335"/>
            <a:ext cx="457200" cy="457200"/>
          </a:xfrm>
          <a:prstGeom prst="ellipse">
            <a:avLst/>
          </a:prstGeom>
          <a:noFill/>
          <a:ln w="28575">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solidFill>
                  <a:srgbClr val="FFFF00"/>
                </a:solidFill>
                <a:latin typeface="Times New Roman" panose="02020603050405020304" pitchFamily="18" charset="0"/>
              </a:rPr>
              <a:t>13</a:t>
            </a:r>
            <a:endParaRPr kumimoji="1" lang="en-US" altLang="zh-CN" sz="2400" dirty="0">
              <a:solidFill>
                <a:srgbClr val="FFFF00"/>
              </a:solidFill>
              <a:latin typeface="Times New Roman" panose="02020603050405020304" pitchFamily="18" charset="0"/>
            </a:endParaRPr>
          </a:p>
        </p:txBody>
      </p:sp>
      <p:sp>
        <p:nvSpPr>
          <p:cNvPr id="34831" name="Oval 15"/>
          <p:cNvSpPr>
            <a:spLocks noChangeArrowheads="1"/>
          </p:cNvSpPr>
          <p:nvPr/>
        </p:nvSpPr>
        <p:spPr bwMode="auto">
          <a:xfrm>
            <a:off x="5987415" y="5474335"/>
            <a:ext cx="457200" cy="457200"/>
          </a:xfrm>
          <a:prstGeom prst="ellipse">
            <a:avLst/>
          </a:prstGeom>
          <a:noFill/>
          <a:ln w="28575">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FFFF00"/>
                </a:solidFill>
                <a:latin typeface="Times New Roman" panose="02020603050405020304" pitchFamily="18" charset="0"/>
              </a:rPr>
              <a:t>37</a:t>
            </a:r>
            <a:endParaRPr kumimoji="1" lang="en-US" altLang="zh-CN" sz="2400">
              <a:solidFill>
                <a:srgbClr val="FFFF00"/>
              </a:solidFill>
              <a:latin typeface="Times New Roman" panose="02020603050405020304" pitchFamily="18" charset="0"/>
            </a:endParaRPr>
          </a:p>
        </p:txBody>
      </p:sp>
      <p:sp>
        <p:nvSpPr>
          <p:cNvPr id="34832" name="Oval 16"/>
          <p:cNvSpPr>
            <a:spLocks noChangeArrowheads="1"/>
          </p:cNvSpPr>
          <p:nvPr/>
        </p:nvSpPr>
        <p:spPr bwMode="auto">
          <a:xfrm>
            <a:off x="7282815" y="5474335"/>
            <a:ext cx="457200" cy="457200"/>
          </a:xfrm>
          <a:prstGeom prst="ellipse">
            <a:avLst/>
          </a:prstGeom>
          <a:noFill/>
          <a:ln w="28575">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FFFF00"/>
                </a:solidFill>
                <a:latin typeface="Times New Roman" panose="02020603050405020304" pitchFamily="18" charset="0"/>
              </a:rPr>
              <a:t>75</a:t>
            </a:r>
            <a:endParaRPr kumimoji="1" lang="en-US" altLang="zh-CN" sz="2400">
              <a:solidFill>
                <a:srgbClr val="FFFF00"/>
              </a:solidFill>
              <a:latin typeface="Times New Roman" panose="02020603050405020304" pitchFamily="18" charset="0"/>
            </a:endParaRPr>
          </a:p>
        </p:txBody>
      </p:sp>
      <p:sp>
        <p:nvSpPr>
          <p:cNvPr id="34833" name="Oval 17"/>
          <p:cNvSpPr>
            <a:spLocks noChangeArrowheads="1"/>
          </p:cNvSpPr>
          <p:nvPr/>
        </p:nvSpPr>
        <p:spPr bwMode="auto">
          <a:xfrm>
            <a:off x="8197215" y="5474335"/>
            <a:ext cx="457200" cy="457200"/>
          </a:xfrm>
          <a:prstGeom prst="ellipse">
            <a:avLst/>
          </a:prstGeom>
          <a:noFill/>
          <a:ln w="28575">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FFFF00"/>
                </a:solidFill>
                <a:latin typeface="Times New Roman" panose="02020603050405020304" pitchFamily="18" charset="0"/>
              </a:rPr>
              <a:t>92</a:t>
            </a:r>
            <a:endParaRPr kumimoji="1" lang="en-US" altLang="zh-CN" sz="2400">
              <a:solidFill>
                <a:srgbClr val="FFFF00"/>
              </a:solidFill>
              <a:latin typeface="Times New Roman" panose="02020603050405020304" pitchFamily="18" charset="0"/>
            </a:endParaRPr>
          </a:p>
        </p:txBody>
      </p:sp>
      <p:cxnSp>
        <p:nvCxnSpPr>
          <p:cNvPr id="34834" name="AutoShape 18"/>
          <p:cNvCxnSpPr>
            <a:cxnSpLocks noChangeShapeType="1"/>
            <a:stCxn id="34823" idx="2"/>
            <a:endCxn id="34824" idx="7"/>
          </p:cNvCxnSpPr>
          <p:nvPr/>
        </p:nvCxnSpPr>
        <p:spPr bwMode="auto">
          <a:xfrm flipH="1">
            <a:off x="5565140" y="3874135"/>
            <a:ext cx="663575" cy="37147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5" name="AutoShape 19"/>
          <p:cNvCxnSpPr>
            <a:cxnSpLocks noChangeShapeType="1"/>
            <a:stCxn id="34824" idx="3"/>
            <a:endCxn id="34826" idx="0"/>
          </p:cNvCxnSpPr>
          <p:nvPr/>
        </p:nvCxnSpPr>
        <p:spPr bwMode="auto">
          <a:xfrm flipH="1">
            <a:off x="4997095" y="4569180"/>
            <a:ext cx="244475" cy="21907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6" name="AutoShape 20"/>
          <p:cNvCxnSpPr>
            <a:cxnSpLocks noChangeShapeType="1"/>
            <a:stCxn id="34823" idx="6"/>
            <a:endCxn id="34825" idx="1"/>
          </p:cNvCxnSpPr>
          <p:nvPr/>
        </p:nvCxnSpPr>
        <p:spPr bwMode="auto">
          <a:xfrm>
            <a:off x="6685915" y="3874135"/>
            <a:ext cx="663575" cy="37147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7" name="AutoShape 21"/>
          <p:cNvCxnSpPr>
            <a:cxnSpLocks noChangeShapeType="1"/>
            <a:stCxn id="34825" idx="5"/>
            <a:endCxn id="34829" idx="0"/>
          </p:cNvCxnSpPr>
          <p:nvPr/>
        </p:nvCxnSpPr>
        <p:spPr bwMode="auto">
          <a:xfrm>
            <a:off x="7673060" y="4569180"/>
            <a:ext cx="295275" cy="21907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8" name="AutoShape 22"/>
          <p:cNvCxnSpPr>
            <a:cxnSpLocks noChangeShapeType="1"/>
            <a:stCxn id="34829" idx="5"/>
            <a:endCxn id="34833" idx="0"/>
          </p:cNvCxnSpPr>
          <p:nvPr/>
        </p:nvCxnSpPr>
        <p:spPr bwMode="auto">
          <a:xfrm>
            <a:off x="8130260" y="5178780"/>
            <a:ext cx="295275" cy="29527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9" name="AutoShape 23"/>
          <p:cNvCxnSpPr>
            <a:cxnSpLocks noChangeShapeType="1"/>
            <a:stCxn id="34825" idx="3"/>
            <a:endCxn id="34828" idx="0"/>
          </p:cNvCxnSpPr>
          <p:nvPr/>
        </p:nvCxnSpPr>
        <p:spPr bwMode="auto">
          <a:xfrm flipH="1">
            <a:off x="7054495" y="4569180"/>
            <a:ext cx="295275" cy="21907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40" name="AutoShape 24"/>
          <p:cNvCxnSpPr>
            <a:cxnSpLocks noChangeShapeType="1"/>
            <a:stCxn id="34828" idx="5"/>
            <a:endCxn id="34832" idx="0"/>
          </p:cNvCxnSpPr>
          <p:nvPr/>
        </p:nvCxnSpPr>
        <p:spPr bwMode="auto">
          <a:xfrm>
            <a:off x="7215860" y="5178780"/>
            <a:ext cx="295275" cy="29527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41" name="AutoShape 25"/>
          <p:cNvCxnSpPr>
            <a:cxnSpLocks noChangeShapeType="1"/>
            <a:stCxn id="34824" idx="5"/>
            <a:endCxn id="34827" idx="0"/>
          </p:cNvCxnSpPr>
          <p:nvPr/>
        </p:nvCxnSpPr>
        <p:spPr bwMode="auto">
          <a:xfrm>
            <a:off x="5564860" y="4569180"/>
            <a:ext cx="244475" cy="21907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42" name="AutoShape 26"/>
          <p:cNvCxnSpPr>
            <a:cxnSpLocks noChangeShapeType="1"/>
            <a:stCxn id="34827" idx="5"/>
            <a:endCxn id="34831" idx="0"/>
          </p:cNvCxnSpPr>
          <p:nvPr/>
        </p:nvCxnSpPr>
        <p:spPr bwMode="auto">
          <a:xfrm>
            <a:off x="5971260" y="5178780"/>
            <a:ext cx="244475" cy="29527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43" name="AutoShape 27"/>
          <p:cNvCxnSpPr>
            <a:cxnSpLocks noChangeShapeType="1"/>
            <a:stCxn id="34826" idx="5"/>
            <a:endCxn id="34830" idx="0"/>
          </p:cNvCxnSpPr>
          <p:nvPr/>
        </p:nvCxnSpPr>
        <p:spPr bwMode="auto">
          <a:xfrm>
            <a:off x="5158460" y="5178780"/>
            <a:ext cx="244475" cy="29527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844" name="Line 28"/>
          <p:cNvSpPr>
            <a:spLocks noChangeShapeType="1"/>
          </p:cNvSpPr>
          <p:nvPr/>
        </p:nvSpPr>
        <p:spPr bwMode="auto">
          <a:xfrm flipH="1">
            <a:off x="5623878" y="3802698"/>
            <a:ext cx="531812" cy="315912"/>
          </a:xfrm>
          <a:prstGeom prst="line">
            <a:avLst/>
          </a:prstGeom>
          <a:noFill/>
          <a:ln w="28575">
            <a:solidFill>
              <a:schemeClr val="tx1"/>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5" name="Line 29"/>
          <p:cNvSpPr>
            <a:spLocks noChangeShapeType="1"/>
          </p:cNvSpPr>
          <p:nvPr/>
        </p:nvSpPr>
        <p:spPr bwMode="auto">
          <a:xfrm>
            <a:off x="5700127" y="4515723"/>
            <a:ext cx="212445" cy="228600"/>
          </a:xfrm>
          <a:prstGeom prst="line">
            <a:avLst/>
          </a:prstGeom>
          <a:noFill/>
          <a:ln w="28575">
            <a:solidFill>
              <a:schemeClr val="tx1"/>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7" name="Rectangle 31"/>
          <p:cNvSpPr>
            <a:spLocks noChangeArrowheads="1"/>
          </p:cNvSpPr>
          <p:nvPr/>
        </p:nvSpPr>
        <p:spPr bwMode="auto">
          <a:xfrm>
            <a:off x="539750" y="1341438"/>
            <a:ext cx="576263" cy="3587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8" name="Rectangle 32"/>
          <p:cNvSpPr>
            <a:spLocks noChangeArrowheads="1"/>
          </p:cNvSpPr>
          <p:nvPr/>
        </p:nvSpPr>
        <p:spPr bwMode="auto">
          <a:xfrm>
            <a:off x="1116013" y="1341438"/>
            <a:ext cx="576262" cy="3587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9" name="Rectangle 33"/>
          <p:cNvSpPr>
            <a:spLocks noChangeArrowheads="1"/>
          </p:cNvSpPr>
          <p:nvPr/>
        </p:nvSpPr>
        <p:spPr bwMode="auto">
          <a:xfrm>
            <a:off x="1692275" y="1341438"/>
            <a:ext cx="576263" cy="3587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0" name="Rectangle 34"/>
          <p:cNvSpPr>
            <a:spLocks noChangeArrowheads="1"/>
          </p:cNvSpPr>
          <p:nvPr/>
        </p:nvSpPr>
        <p:spPr bwMode="auto">
          <a:xfrm>
            <a:off x="2266950" y="1341438"/>
            <a:ext cx="576263" cy="3587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1" name="Rectangle 35"/>
          <p:cNvSpPr>
            <a:spLocks noChangeArrowheads="1"/>
          </p:cNvSpPr>
          <p:nvPr/>
        </p:nvSpPr>
        <p:spPr bwMode="auto">
          <a:xfrm>
            <a:off x="2843213" y="1341438"/>
            <a:ext cx="576262" cy="3587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2" name="Rectangle 36"/>
          <p:cNvSpPr>
            <a:spLocks noChangeArrowheads="1"/>
          </p:cNvSpPr>
          <p:nvPr/>
        </p:nvSpPr>
        <p:spPr bwMode="auto">
          <a:xfrm>
            <a:off x="3419475" y="1341438"/>
            <a:ext cx="576263" cy="3587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3" name="Rectangle 37"/>
          <p:cNvSpPr>
            <a:spLocks noChangeArrowheads="1"/>
          </p:cNvSpPr>
          <p:nvPr/>
        </p:nvSpPr>
        <p:spPr bwMode="auto">
          <a:xfrm>
            <a:off x="3995738" y="1341438"/>
            <a:ext cx="576262" cy="3587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4" name="Rectangle 38"/>
          <p:cNvSpPr>
            <a:spLocks noChangeArrowheads="1"/>
          </p:cNvSpPr>
          <p:nvPr/>
        </p:nvSpPr>
        <p:spPr bwMode="auto">
          <a:xfrm>
            <a:off x="4572000" y="1341438"/>
            <a:ext cx="576263" cy="3587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5" name="Rectangle 39"/>
          <p:cNvSpPr>
            <a:spLocks noChangeArrowheads="1"/>
          </p:cNvSpPr>
          <p:nvPr/>
        </p:nvSpPr>
        <p:spPr bwMode="auto">
          <a:xfrm>
            <a:off x="5148263" y="1341438"/>
            <a:ext cx="576262" cy="3587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6" name="Rectangle 40"/>
          <p:cNvSpPr>
            <a:spLocks noChangeArrowheads="1"/>
          </p:cNvSpPr>
          <p:nvPr/>
        </p:nvSpPr>
        <p:spPr bwMode="auto">
          <a:xfrm>
            <a:off x="5724525" y="1341438"/>
            <a:ext cx="576263" cy="3587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7" name="Rectangle 41"/>
          <p:cNvSpPr>
            <a:spLocks noChangeArrowheads="1"/>
          </p:cNvSpPr>
          <p:nvPr/>
        </p:nvSpPr>
        <p:spPr bwMode="auto">
          <a:xfrm>
            <a:off x="6300788" y="1341438"/>
            <a:ext cx="576262" cy="3587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8" name="Text Box 42"/>
          <p:cNvSpPr txBox="1">
            <a:spLocks noChangeArrowheads="1"/>
          </p:cNvSpPr>
          <p:nvPr/>
        </p:nvSpPr>
        <p:spPr bwMode="auto">
          <a:xfrm>
            <a:off x="6276340" y="4090035"/>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t>6</a:t>
            </a:r>
            <a:endParaRPr lang="en-US" altLang="zh-CN" sz="1600" b="1"/>
          </a:p>
        </p:txBody>
      </p:sp>
      <p:sp>
        <p:nvSpPr>
          <p:cNvPr id="34859" name="Rectangle 43"/>
          <p:cNvSpPr>
            <a:spLocks noChangeArrowheads="1"/>
          </p:cNvSpPr>
          <p:nvPr/>
        </p:nvSpPr>
        <p:spPr bwMode="auto">
          <a:xfrm>
            <a:off x="5268278" y="4601210"/>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t>3</a:t>
            </a:r>
            <a:endParaRPr kumimoji="1" lang="en-US" altLang="zh-CN" sz="1600" b="1"/>
          </a:p>
        </p:txBody>
      </p:sp>
      <p:sp>
        <p:nvSpPr>
          <p:cNvPr id="34860" name="Rectangle 44"/>
          <p:cNvSpPr>
            <a:spLocks noChangeArrowheads="1"/>
          </p:cNvSpPr>
          <p:nvPr/>
        </p:nvSpPr>
        <p:spPr bwMode="auto">
          <a:xfrm>
            <a:off x="4763453" y="5248910"/>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t>1</a:t>
            </a:r>
            <a:endParaRPr kumimoji="1" lang="en-US" altLang="zh-CN" sz="1600" b="1"/>
          </a:p>
        </p:txBody>
      </p:sp>
      <p:sp>
        <p:nvSpPr>
          <p:cNvPr id="34861" name="Rectangle 45"/>
          <p:cNvSpPr>
            <a:spLocks noChangeArrowheads="1"/>
          </p:cNvSpPr>
          <p:nvPr/>
        </p:nvSpPr>
        <p:spPr bwMode="auto">
          <a:xfrm>
            <a:off x="5196840" y="5969635"/>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t>2</a:t>
            </a:r>
            <a:endParaRPr kumimoji="1" lang="en-US" altLang="zh-CN" sz="1600" b="1"/>
          </a:p>
        </p:txBody>
      </p:sp>
      <p:sp>
        <p:nvSpPr>
          <p:cNvPr id="34862" name="Rectangle 46"/>
          <p:cNvSpPr>
            <a:spLocks noChangeArrowheads="1"/>
          </p:cNvSpPr>
          <p:nvPr/>
        </p:nvSpPr>
        <p:spPr bwMode="auto">
          <a:xfrm>
            <a:off x="6060440" y="5969635"/>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t>5</a:t>
            </a:r>
            <a:endParaRPr kumimoji="1" lang="en-US" altLang="zh-CN" sz="1600" b="1"/>
          </a:p>
        </p:txBody>
      </p:sp>
      <p:sp>
        <p:nvSpPr>
          <p:cNvPr id="34863" name="Rectangle 47"/>
          <p:cNvSpPr>
            <a:spLocks noChangeArrowheads="1"/>
          </p:cNvSpPr>
          <p:nvPr/>
        </p:nvSpPr>
        <p:spPr bwMode="auto">
          <a:xfrm>
            <a:off x="5771515" y="5248910"/>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t>4</a:t>
            </a:r>
            <a:endParaRPr kumimoji="1" lang="en-US" altLang="zh-CN" sz="1600" b="1"/>
          </a:p>
        </p:txBody>
      </p:sp>
      <p:sp>
        <p:nvSpPr>
          <p:cNvPr id="34864" name="Rectangle 48"/>
          <p:cNvSpPr>
            <a:spLocks noChangeArrowheads="1"/>
          </p:cNvSpPr>
          <p:nvPr/>
        </p:nvSpPr>
        <p:spPr bwMode="auto">
          <a:xfrm>
            <a:off x="6852603" y="5248910"/>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t>7</a:t>
            </a:r>
            <a:endParaRPr kumimoji="1" lang="en-US" altLang="zh-CN" sz="1600" b="1"/>
          </a:p>
        </p:txBody>
      </p:sp>
      <p:sp>
        <p:nvSpPr>
          <p:cNvPr id="34865" name="Rectangle 49"/>
          <p:cNvSpPr>
            <a:spLocks noChangeArrowheads="1"/>
          </p:cNvSpPr>
          <p:nvPr/>
        </p:nvSpPr>
        <p:spPr bwMode="auto">
          <a:xfrm>
            <a:off x="7355840" y="4601210"/>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t>9</a:t>
            </a:r>
            <a:endParaRPr kumimoji="1" lang="en-US" altLang="zh-CN" sz="1600" b="1"/>
          </a:p>
        </p:txBody>
      </p:sp>
      <p:sp>
        <p:nvSpPr>
          <p:cNvPr id="34866" name="Rectangle 50"/>
          <p:cNvSpPr>
            <a:spLocks noChangeArrowheads="1"/>
          </p:cNvSpPr>
          <p:nvPr/>
        </p:nvSpPr>
        <p:spPr bwMode="auto">
          <a:xfrm>
            <a:off x="7787640" y="5248910"/>
            <a:ext cx="409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t>10</a:t>
            </a:r>
            <a:endParaRPr kumimoji="1" lang="en-US" altLang="zh-CN" sz="1600" b="1"/>
          </a:p>
        </p:txBody>
      </p:sp>
      <p:sp>
        <p:nvSpPr>
          <p:cNvPr id="34867" name="Rectangle 51"/>
          <p:cNvSpPr>
            <a:spLocks noChangeArrowheads="1"/>
          </p:cNvSpPr>
          <p:nvPr/>
        </p:nvSpPr>
        <p:spPr bwMode="auto">
          <a:xfrm>
            <a:off x="8221028" y="5969635"/>
            <a:ext cx="409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t>11</a:t>
            </a:r>
            <a:endParaRPr kumimoji="1" lang="en-US" altLang="zh-CN" sz="1600" b="1"/>
          </a:p>
        </p:txBody>
      </p:sp>
      <p:sp>
        <p:nvSpPr>
          <p:cNvPr id="34868" name="Rectangle 52"/>
          <p:cNvSpPr>
            <a:spLocks noChangeArrowheads="1"/>
          </p:cNvSpPr>
          <p:nvPr/>
        </p:nvSpPr>
        <p:spPr bwMode="auto">
          <a:xfrm>
            <a:off x="7212965" y="5969635"/>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t>8</a:t>
            </a:r>
            <a:endParaRPr kumimoji="1" lang="en-US" altLang="zh-CN" sz="1600" b="1"/>
          </a:p>
        </p:txBody>
      </p:sp>
      <p:sp>
        <p:nvSpPr>
          <p:cNvPr id="34870" name="Rectangle 54"/>
          <p:cNvSpPr>
            <a:spLocks noChangeArrowheads="1"/>
          </p:cNvSpPr>
          <p:nvPr/>
        </p:nvSpPr>
        <p:spPr bwMode="auto">
          <a:xfrm>
            <a:off x="468313" y="404178"/>
            <a:ext cx="3841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以下面</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11</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个数的查找为例：</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34871" name="Rectangle 55"/>
          <p:cNvSpPr>
            <a:spLocks noChangeArrowheads="1"/>
          </p:cNvSpPr>
          <p:nvPr/>
        </p:nvSpPr>
        <p:spPr bwMode="auto">
          <a:xfrm>
            <a:off x="7019925" y="981075"/>
            <a:ext cx="1104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ea typeface="幼圆" panose="02010509060101010101" pitchFamily="49" charset="-122"/>
              </a:rPr>
              <a:t>比较次数</a:t>
            </a:r>
            <a:endParaRPr kumimoji="1" lang="zh-CN" altLang="en-US" b="1">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8">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8">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18">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18">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18">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818">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818">
                                            <p:txEl>
                                              <p:pRg st="13" end="1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8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8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8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8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8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8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8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8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8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8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83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83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483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483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483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483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483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484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484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484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484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484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484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485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85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486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486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486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486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486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486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486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486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48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3" grpId="0" bldLvl="0" animBg="1"/>
      <p:bldP spid="34824" grpId="0" bldLvl="0" animBg="1"/>
      <p:bldP spid="34825" grpId="0" bldLvl="0" animBg="1"/>
      <p:bldP spid="34826" grpId="0" bldLvl="0" animBg="1"/>
      <p:bldP spid="34827" grpId="0" bldLvl="0" animBg="1"/>
      <p:bldP spid="34828" grpId="0" bldLvl="0" animBg="1"/>
      <p:bldP spid="34829" grpId="0" bldLvl="0" animBg="1"/>
      <p:bldP spid="34830" grpId="0" bldLvl="0" animBg="1"/>
      <p:bldP spid="34831" grpId="0" bldLvl="0" animBg="1"/>
      <p:bldP spid="34832" grpId="0" bldLvl="0" animBg="1"/>
      <p:bldP spid="34833" grpId="0" bldLvl="0" animBg="1"/>
      <p:bldP spid="34844" grpId="0" bldLvl="0" animBg="1"/>
      <p:bldP spid="34845" grpId="0" bldLvl="0" animBg="1"/>
      <p:bldP spid="34858" grpId="0" bldLvl="0" animBg="1"/>
      <p:bldP spid="34859" grpId="0" bldLvl="0" animBg="1"/>
      <p:bldP spid="34860" grpId="0" bldLvl="0" animBg="1"/>
      <p:bldP spid="34861" grpId="0" bldLvl="0" animBg="1"/>
      <p:bldP spid="34862" grpId="0" bldLvl="0" animBg="1"/>
      <p:bldP spid="34863" grpId="0" bldLvl="0" animBg="1"/>
      <p:bldP spid="34864" grpId="0" bldLvl="0" animBg="1"/>
      <p:bldP spid="34865" grpId="0" bldLvl="0" animBg="1"/>
      <p:bldP spid="34866" grpId="0" bldLvl="0" animBg="1"/>
      <p:bldP spid="34867" grpId="0" bldLvl="0" animBg="1"/>
      <p:bldP spid="34868" grpId="0" bldLvl="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2"/>
          <p:cNvSpPr txBox="1">
            <a:spLocks noChangeArrowheads="1"/>
          </p:cNvSpPr>
          <p:nvPr/>
        </p:nvSpPr>
        <p:spPr bwMode="auto">
          <a:xfrm>
            <a:off x="1893888" y="1989138"/>
            <a:ext cx="5918200" cy="3600450"/>
          </a:xfrm>
          <a:prstGeom prst="rect">
            <a:avLst/>
          </a:prstGeom>
          <a:noFill/>
          <a:ln>
            <a:noFill/>
          </a:ln>
          <a:effectLst/>
          <a:extLst>
            <a:ext uri="{909E8E84-426E-40DD-AFC4-6F175D3DCCD1}">
              <a14:hiddenFill xmlns:a14="http://schemas.microsoft.com/office/drawing/2010/main">
                <a:solidFill>
                  <a:srgbClr val="6E6E6E"/>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kumimoji="1" lang="en-US" altLang="zh-CN" sz="2800" b="1"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(1) </a:t>
            </a:r>
            <a:r>
              <a:rPr kumimoji="1" lang="zh-CN" altLang="en-US" sz="2800" b="1"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哈希表的定义</a:t>
            </a:r>
            <a:endParaRPr kumimoji="1" lang="zh-CN" altLang="en-US" sz="2800" b="1" dirty="0">
              <a:latin typeface="Times New Roman" panose="02020603050405020304" pitchFamily="18" charset="0"/>
              <a:ea typeface="幼圆" panose="02010509060101010101" pitchFamily="49" charset="-122"/>
              <a:cs typeface="Times New Roman" panose="02020603050405020304" pitchFamily="18" charset="0"/>
            </a:endParaRPr>
          </a:p>
          <a:p>
            <a:endParaRPr kumimoji="1" lang="zh-CN" altLang="en-US" sz="2800" b="1"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800" b="1" dirty="0" smtClean="0">
                <a:latin typeface="Times New Roman" panose="02020603050405020304" pitchFamily="18" charset="0"/>
                <a:ea typeface="幼圆" panose="02010509060101010101" pitchFamily="49" charset="-122"/>
                <a:cs typeface="Times New Roman" panose="02020603050405020304" pitchFamily="18" charset="0"/>
              </a:rPr>
              <a:t>(2) </a:t>
            </a:r>
            <a:r>
              <a:rPr kumimoji="1" lang="zh-CN" altLang="en-US" sz="2800" b="1" dirty="0">
                <a:latin typeface="Times New Roman" panose="02020603050405020304" pitchFamily="18" charset="0"/>
                <a:ea typeface="幼圆" panose="02010509060101010101" pitchFamily="49" charset="-122"/>
                <a:cs typeface="Times New Roman" panose="02020603050405020304" pitchFamily="18" charset="0"/>
              </a:rPr>
              <a:t>哈希函数的构造方法</a:t>
            </a:r>
            <a:endParaRPr kumimoji="1" lang="zh-CN" altLang="en-US" sz="2800" b="1" dirty="0">
              <a:latin typeface="Times New Roman" panose="02020603050405020304" pitchFamily="18" charset="0"/>
              <a:ea typeface="幼圆" panose="02010509060101010101" pitchFamily="49" charset="-122"/>
              <a:cs typeface="Times New Roman" panose="02020603050405020304" pitchFamily="18" charset="0"/>
            </a:endParaRPr>
          </a:p>
          <a:p>
            <a:endParaRPr kumimoji="1" lang="zh-CN" altLang="en-US" sz="2800" b="1"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800" b="1" dirty="0" smtClean="0">
                <a:latin typeface="Times New Roman" panose="02020603050405020304" pitchFamily="18" charset="0"/>
                <a:ea typeface="幼圆" panose="02010509060101010101" pitchFamily="49" charset="-122"/>
                <a:cs typeface="Times New Roman" panose="02020603050405020304" pitchFamily="18" charset="0"/>
              </a:rPr>
              <a:t>(3) </a:t>
            </a:r>
            <a:r>
              <a:rPr kumimoji="1" lang="zh-CN" altLang="en-US" sz="2800" b="1" dirty="0">
                <a:latin typeface="Times New Roman" panose="02020603050405020304" pitchFamily="18" charset="0"/>
                <a:ea typeface="幼圆" panose="02010509060101010101" pitchFamily="49" charset="-122"/>
                <a:cs typeface="Times New Roman" panose="02020603050405020304" pitchFamily="18" charset="0"/>
              </a:rPr>
              <a:t>冲突处理方法</a:t>
            </a:r>
            <a:endParaRPr kumimoji="1" lang="zh-CN" altLang="en-US" sz="2800" b="1" dirty="0">
              <a:latin typeface="Times New Roman" panose="02020603050405020304" pitchFamily="18" charset="0"/>
              <a:ea typeface="幼圆" panose="02010509060101010101" pitchFamily="49" charset="-122"/>
              <a:cs typeface="Times New Roman" panose="02020603050405020304" pitchFamily="18" charset="0"/>
            </a:endParaRPr>
          </a:p>
          <a:p>
            <a:endParaRPr kumimoji="1" lang="zh-CN" altLang="en-US" sz="2800" b="1"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800" b="1" dirty="0" smtClean="0">
                <a:latin typeface="Times New Roman" panose="02020603050405020304" pitchFamily="18" charset="0"/>
                <a:ea typeface="幼圆" panose="02010509060101010101" pitchFamily="49" charset="-122"/>
                <a:cs typeface="Times New Roman" panose="02020603050405020304" pitchFamily="18" charset="0"/>
              </a:rPr>
              <a:t>(4) </a:t>
            </a:r>
            <a:r>
              <a:rPr kumimoji="1" lang="zh-CN" altLang="en-US" sz="2800" b="1" dirty="0">
                <a:latin typeface="Times New Roman" panose="02020603050405020304" pitchFamily="18" charset="0"/>
                <a:ea typeface="幼圆" panose="02010509060101010101" pitchFamily="49" charset="-122"/>
                <a:cs typeface="Times New Roman" panose="02020603050405020304" pitchFamily="18" charset="0"/>
              </a:rPr>
              <a:t>哈希表的查找和分析</a:t>
            </a:r>
            <a:endParaRPr kumimoji="1" lang="zh-CN" altLang="en-US" sz="2800" b="1" dirty="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128003" name="Rectangle 3"/>
          <p:cNvSpPr>
            <a:spLocks noGrp="1" noChangeArrowheads="1"/>
          </p:cNvSpPr>
          <p:nvPr>
            <p:ph type="title" idx="4294967295"/>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lstStyle/>
          <a:p>
            <a:pPr algn="l"/>
            <a:r>
              <a:rPr lang="en-US" altLang="zh-CN" b="1" kern="1200" dirty="0" smtClean="0"/>
              <a:t>8.6 </a:t>
            </a:r>
            <a:r>
              <a:rPr lang="zh-CN" altLang="en-US" dirty="0"/>
              <a:t>哈希</a:t>
            </a:r>
            <a:r>
              <a:rPr lang="zh-CN" altLang="en-US" dirty="0" smtClean="0"/>
              <a:t>表</a:t>
            </a:r>
            <a:r>
              <a:rPr lang="en-US" altLang="zh-CN" dirty="0" smtClean="0"/>
              <a:t>(</a:t>
            </a:r>
            <a:r>
              <a:rPr lang="en-US" altLang="zh-CN" b="1" kern="1200" dirty="0" smtClean="0"/>
              <a:t>Hash Table)</a:t>
            </a:r>
            <a:endParaRPr lang="en-US" altLang="zh-CN" b="1" kern="1200"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252000" y="1628800"/>
            <a:ext cx="8640000"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dirty="0">
                <a:ea typeface="幼圆" panose="02010509060101010101" pitchFamily="49" charset="-122"/>
                <a:cs typeface="Times New Roman" panose="02020603050405020304" pitchFamily="18" charset="0"/>
              </a:rPr>
              <a:t>        </a:t>
            </a:r>
            <a:r>
              <a:rPr kumimoji="1" lang="zh-CN" altLang="en-US" sz="2800" dirty="0">
                <a:ea typeface="幼圆" panose="02010509060101010101" pitchFamily="49" charset="-122"/>
                <a:cs typeface="Times New Roman" panose="02020603050405020304" pitchFamily="18" charset="0"/>
              </a:rPr>
              <a:t>前面介绍的查找方法都是建立在“</a:t>
            </a:r>
            <a:r>
              <a:rPr kumimoji="1" lang="zh-CN" altLang="en-US" sz="2800" b="1" dirty="0">
                <a:solidFill>
                  <a:srgbClr val="FFFF00"/>
                </a:solidFill>
                <a:ea typeface="幼圆" panose="02010509060101010101" pitchFamily="49" charset="-122"/>
                <a:cs typeface="Times New Roman" panose="02020603050405020304" pitchFamily="18" charset="0"/>
              </a:rPr>
              <a:t>比较</a:t>
            </a:r>
            <a:r>
              <a:rPr kumimoji="1" lang="zh-CN" altLang="en-US" sz="2800" dirty="0">
                <a:ea typeface="幼圆" panose="02010509060101010101" pitchFamily="49" charset="-122"/>
                <a:cs typeface="Times New Roman" panose="02020603050405020304" pitchFamily="18" charset="0"/>
              </a:rPr>
              <a:t>”的基础上，查找的效率依赖于查找过程中所进行比较的次数。</a:t>
            </a:r>
            <a:endParaRPr kumimoji="1" lang="zh-CN" altLang="en-US" sz="2800" dirty="0">
              <a:ea typeface="幼圆" panose="02010509060101010101" pitchFamily="49" charset="-122"/>
              <a:cs typeface="Times New Roman" panose="02020603050405020304" pitchFamily="18" charset="0"/>
            </a:endParaRPr>
          </a:p>
          <a:p>
            <a:r>
              <a:rPr kumimoji="1" lang="zh-CN" altLang="en-US" sz="2800" dirty="0">
                <a:ea typeface="幼圆" panose="02010509060101010101" pitchFamily="49" charset="-122"/>
                <a:cs typeface="Times New Roman" panose="02020603050405020304" pitchFamily="18" charset="0"/>
              </a:rPr>
              <a:t>        </a:t>
            </a:r>
            <a:r>
              <a:rPr kumimoji="1" lang="zh-CN" altLang="en-US" sz="2800" dirty="0" smtClean="0">
                <a:ea typeface="幼圆" panose="02010509060101010101" pitchFamily="49" charset="-122"/>
                <a:cs typeface="Times New Roman" panose="02020603050405020304" pitchFamily="18" charset="0"/>
              </a:rPr>
              <a:t>理想情况</a:t>
            </a:r>
            <a:r>
              <a:rPr kumimoji="1" lang="zh-CN" altLang="en-US" sz="2800" dirty="0">
                <a:ea typeface="幼圆" panose="02010509060101010101" pitchFamily="49" charset="-122"/>
                <a:cs typeface="Times New Roman" panose="02020603050405020304" pitchFamily="18" charset="0"/>
              </a:rPr>
              <a:t>是希望不进行任何比较，一次存取便能得到所查记录。这样就需要在记录的存储位置和关键字之间建立一个</a:t>
            </a:r>
            <a:r>
              <a:rPr kumimoji="1" lang="zh-CN" altLang="en-US" sz="3200" b="1" dirty="0">
                <a:solidFill>
                  <a:srgbClr val="FFFF00"/>
                </a:solidFill>
                <a:ea typeface="幼圆" panose="02010509060101010101" pitchFamily="49" charset="-122"/>
                <a:cs typeface="Times New Roman" panose="02020603050405020304" pitchFamily="18" charset="0"/>
              </a:rPr>
              <a:t>确定的对应关系</a:t>
            </a:r>
            <a:r>
              <a:rPr kumimoji="1" lang="zh-CN" altLang="en-US" sz="2800" dirty="0">
                <a:ea typeface="幼圆" panose="02010509060101010101" pitchFamily="49" charset="-122"/>
                <a:cs typeface="Times New Roman" panose="02020603050405020304" pitchFamily="18" charset="0"/>
              </a:rPr>
              <a:t>，使每个关键字都和结构中一个唯一的存储位置对应</a:t>
            </a:r>
            <a:r>
              <a:rPr kumimoji="1" lang="zh-CN" altLang="en-US" sz="2800" dirty="0" smtClean="0">
                <a:ea typeface="幼圆" panose="02010509060101010101" pitchFamily="49" charset="-122"/>
                <a:cs typeface="Times New Roman" panose="02020603050405020304" pitchFamily="18" charset="0"/>
              </a:rPr>
              <a:t>。查找</a:t>
            </a:r>
            <a:r>
              <a:rPr kumimoji="1" lang="zh-CN" altLang="en-US" sz="2800" dirty="0">
                <a:ea typeface="幼圆" panose="02010509060101010101" pitchFamily="49" charset="-122"/>
                <a:cs typeface="Times New Roman" panose="02020603050405020304" pitchFamily="18" charset="0"/>
              </a:rPr>
              <a:t>时只要根据这个关系就能找到给定值</a:t>
            </a:r>
            <a:r>
              <a:rPr kumimoji="1" lang="en-US" altLang="zh-CN" sz="2800" dirty="0">
                <a:ea typeface="幼圆" panose="02010509060101010101" pitchFamily="49" charset="-122"/>
                <a:cs typeface="Times New Roman" panose="02020603050405020304" pitchFamily="18" charset="0"/>
              </a:rPr>
              <a:t>K</a:t>
            </a:r>
            <a:r>
              <a:rPr kumimoji="1" lang="zh-CN" altLang="en-US" sz="2800" dirty="0">
                <a:ea typeface="幼圆" panose="02010509060101010101" pitchFamily="49" charset="-122"/>
                <a:cs typeface="Times New Roman" panose="02020603050405020304" pitchFamily="18" charset="0"/>
              </a:rPr>
              <a:t>的像</a:t>
            </a:r>
            <a:r>
              <a:rPr kumimoji="1" lang="en-US" altLang="zh-CN" sz="2800" dirty="0">
                <a:ea typeface="幼圆" panose="02010509060101010101" pitchFamily="49" charset="-122"/>
                <a:cs typeface="Times New Roman" panose="02020603050405020304" pitchFamily="18" charset="0"/>
              </a:rPr>
              <a:t>f(K)</a:t>
            </a:r>
            <a:r>
              <a:rPr kumimoji="1" lang="zh-CN" altLang="en-US" sz="2800" dirty="0">
                <a:ea typeface="幼圆" panose="02010509060101010101" pitchFamily="49" charset="-122"/>
                <a:cs typeface="Times New Roman" panose="02020603050405020304" pitchFamily="18" charset="0"/>
              </a:rPr>
              <a:t>。若结构中存在关键字和</a:t>
            </a:r>
            <a:r>
              <a:rPr kumimoji="1" lang="en-US" altLang="zh-CN" sz="2800" dirty="0">
                <a:ea typeface="幼圆" panose="02010509060101010101" pitchFamily="49" charset="-122"/>
                <a:cs typeface="Times New Roman" panose="02020603050405020304" pitchFamily="18" charset="0"/>
              </a:rPr>
              <a:t>K</a:t>
            </a:r>
            <a:r>
              <a:rPr kumimoji="1" lang="zh-CN" altLang="en-US" sz="2800" dirty="0">
                <a:ea typeface="幼圆" panose="02010509060101010101" pitchFamily="49" charset="-122"/>
                <a:cs typeface="Times New Roman" panose="02020603050405020304" pitchFamily="18" charset="0"/>
              </a:rPr>
              <a:t>相等的记录，它必定在</a:t>
            </a:r>
            <a:r>
              <a:rPr kumimoji="1" lang="en-US" altLang="zh-CN" sz="2800" dirty="0">
                <a:ea typeface="幼圆" panose="02010509060101010101" pitchFamily="49" charset="-122"/>
                <a:cs typeface="Times New Roman" panose="02020603050405020304" pitchFamily="18" charset="0"/>
              </a:rPr>
              <a:t>f(K)</a:t>
            </a:r>
            <a:r>
              <a:rPr kumimoji="1" lang="zh-CN" altLang="en-US" sz="2800" dirty="0">
                <a:ea typeface="幼圆" panose="02010509060101010101" pitchFamily="49" charset="-122"/>
                <a:cs typeface="Times New Roman" panose="02020603050405020304" pitchFamily="18" charset="0"/>
              </a:rPr>
              <a:t>的存储位置上。这样的一个对应关系我们称为</a:t>
            </a:r>
            <a:r>
              <a:rPr kumimoji="1" lang="zh-CN" altLang="en-US" sz="3200" b="1" dirty="0">
                <a:solidFill>
                  <a:srgbClr val="FFFF00"/>
                </a:solidFill>
                <a:ea typeface="幼圆" panose="02010509060101010101" pitchFamily="49" charset="-122"/>
                <a:cs typeface="Times New Roman" panose="02020603050405020304" pitchFamily="18" charset="0"/>
              </a:rPr>
              <a:t>哈希函数</a:t>
            </a:r>
            <a:r>
              <a:rPr kumimoji="1" lang="en-US" altLang="zh-CN" sz="3200" b="1" dirty="0">
                <a:solidFill>
                  <a:srgbClr val="FFFF00"/>
                </a:solidFill>
                <a:ea typeface="幼圆" panose="02010509060101010101" pitchFamily="49" charset="-122"/>
                <a:cs typeface="Times New Roman" panose="02020603050405020304" pitchFamily="18" charset="0"/>
              </a:rPr>
              <a:t>(Hash Function)</a:t>
            </a:r>
            <a:r>
              <a:rPr kumimoji="1" lang="zh-CN" altLang="en-US" sz="2800" dirty="0">
                <a:ea typeface="幼圆" panose="02010509060101010101" pitchFamily="49" charset="-122"/>
                <a:cs typeface="Times New Roman" panose="02020603050405020304" pitchFamily="18" charset="0"/>
              </a:rPr>
              <a:t>。</a:t>
            </a:r>
            <a:endParaRPr kumimoji="1" lang="zh-CN" altLang="en-US" sz="2800" dirty="0">
              <a:ea typeface="幼圆" panose="02010509060101010101" pitchFamily="49" charset="-122"/>
              <a:cs typeface="Times New Roman" panose="02020603050405020304" pitchFamily="18" charset="0"/>
            </a:endParaRPr>
          </a:p>
        </p:txBody>
      </p:sp>
      <p:sp>
        <p:nvSpPr>
          <p:cNvPr id="5" name="Rectangle 3"/>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lstStyle>
            <a:lvl1pPr>
              <a:defRPr sz="4400" b="1">
                <a:solidFill>
                  <a:srgbClr val="FFFF00"/>
                </a:solidFill>
                <a:latin typeface="+mj-lt"/>
                <a:ea typeface="+mj-ea"/>
                <a:cs typeface="+mj-cs"/>
              </a:defRPr>
            </a:lvl1pPr>
            <a:lvl2pPr algn="ctr">
              <a:defRPr sz="4400">
                <a:solidFill>
                  <a:srgbClr val="FFFF00"/>
                </a:solidFill>
                <a:ea typeface="幼圆" panose="02010509060101010101" pitchFamily="49" charset="-122"/>
                <a:cs typeface="Arial" panose="020B0604020202020204" pitchFamily="34" charset="0"/>
              </a:defRPr>
            </a:lvl2pPr>
            <a:lvl3pPr algn="ctr">
              <a:defRPr sz="4400">
                <a:solidFill>
                  <a:srgbClr val="FFFF00"/>
                </a:solidFill>
                <a:ea typeface="幼圆" panose="02010509060101010101" pitchFamily="49" charset="-122"/>
                <a:cs typeface="Arial" panose="020B0604020202020204" pitchFamily="34" charset="0"/>
              </a:defRPr>
            </a:lvl3pPr>
            <a:lvl4pPr algn="ctr">
              <a:defRPr sz="4400">
                <a:solidFill>
                  <a:srgbClr val="FFFF00"/>
                </a:solidFill>
                <a:ea typeface="幼圆" panose="02010509060101010101" pitchFamily="49" charset="-122"/>
                <a:cs typeface="Arial" panose="020B0604020202020204" pitchFamily="34" charset="0"/>
              </a:defRPr>
            </a:lvl4pPr>
            <a:lvl5pPr algn="ctr">
              <a:defRPr sz="4400">
                <a:solidFill>
                  <a:srgbClr val="FFFF00"/>
                </a:solidFill>
                <a:ea typeface="幼圆" panose="02010509060101010101" pitchFamily="49" charset="-122"/>
                <a:cs typeface="Arial" panose="020B0604020202020204" pitchFamily="34" charset="0"/>
              </a:defRPr>
            </a:lvl5pPr>
            <a:lvl6pPr marL="457200" algn="ctr" fontAlgn="base">
              <a:spcBef>
                <a:spcPct val="0"/>
              </a:spcBef>
              <a:spcAft>
                <a:spcPct val="0"/>
              </a:spcAft>
              <a:defRPr sz="4400">
                <a:solidFill>
                  <a:srgbClr val="FFFF00"/>
                </a:solidFill>
                <a:ea typeface="幼圆" panose="02010509060101010101" pitchFamily="49" charset="-122"/>
                <a:cs typeface="Arial" panose="020B0604020202020204" pitchFamily="34" charset="0"/>
              </a:defRPr>
            </a:lvl6pPr>
            <a:lvl7pPr marL="914400" algn="ctr" fontAlgn="base">
              <a:spcBef>
                <a:spcPct val="0"/>
              </a:spcBef>
              <a:spcAft>
                <a:spcPct val="0"/>
              </a:spcAft>
              <a:defRPr sz="4400">
                <a:solidFill>
                  <a:srgbClr val="FFFF00"/>
                </a:solidFill>
                <a:ea typeface="幼圆" panose="02010509060101010101" pitchFamily="49" charset="-122"/>
                <a:cs typeface="Arial" panose="020B0604020202020204" pitchFamily="34" charset="0"/>
              </a:defRPr>
            </a:lvl7pPr>
            <a:lvl8pPr marL="1371600" algn="ctr" fontAlgn="base">
              <a:spcBef>
                <a:spcPct val="0"/>
              </a:spcBef>
              <a:spcAft>
                <a:spcPct val="0"/>
              </a:spcAft>
              <a:defRPr sz="4400">
                <a:solidFill>
                  <a:srgbClr val="FFFF00"/>
                </a:solidFill>
                <a:ea typeface="幼圆" panose="02010509060101010101" pitchFamily="49" charset="-122"/>
                <a:cs typeface="Arial" panose="020B0604020202020204" pitchFamily="34" charset="0"/>
              </a:defRPr>
            </a:lvl8pPr>
            <a:lvl9pPr marL="1828800" algn="ctr" fontAlgn="base">
              <a:spcBef>
                <a:spcPct val="0"/>
              </a:spcBef>
              <a:spcAft>
                <a:spcPct val="0"/>
              </a:spcAft>
              <a:defRPr sz="4400">
                <a:solidFill>
                  <a:srgbClr val="FFFF00"/>
                </a:solidFill>
                <a:ea typeface="幼圆" panose="02010509060101010101" pitchFamily="49" charset="-122"/>
                <a:cs typeface="Arial" panose="020B0604020202020204" pitchFamily="34" charset="0"/>
              </a:defRPr>
            </a:lvl9pPr>
          </a:lstStyle>
          <a:p>
            <a:r>
              <a:rPr lang="en-US" altLang="zh-CN" dirty="0"/>
              <a:t>8.6.1 </a:t>
            </a:r>
            <a:r>
              <a:rPr lang="zh-CN" altLang="en-US" dirty="0"/>
              <a:t>哈希</a:t>
            </a:r>
            <a:r>
              <a:rPr lang="zh-CN" altLang="en-US" dirty="0" smtClean="0"/>
              <a:t>表的定义</a:t>
            </a:r>
            <a:endParaRPr lang="en-US" altLang="zh-CN"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252000" y="650875"/>
            <a:ext cx="8640000"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dirty="0" smtClean="0">
                <a:ea typeface="幼圆" panose="02010509060101010101" pitchFamily="49" charset="-122"/>
                <a:cs typeface="Times New Roman" panose="02020603050405020304" pitchFamily="18" charset="0"/>
              </a:rPr>
              <a:t>        哈</a:t>
            </a:r>
            <a:r>
              <a:rPr kumimoji="1" lang="zh-CN" altLang="en-US" sz="2800" dirty="0">
                <a:ea typeface="幼圆" panose="02010509060101010101" pitchFamily="49" charset="-122"/>
                <a:cs typeface="Times New Roman" panose="02020603050405020304" pitchFamily="18" charset="0"/>
              </a:rPr>
              <a:t>希函数的特性：</a:t>
            </a:r>
            <a:endParaRPr kumimoji="1" lang="zh-CN" altLang="en-US" sz="2800" dirty="0">
              <a:ea typeface="幼圆" panose="02010509060101010101" pitchFamily="49" charset="-122"/>
              <a:cs typeface="Times New Roman" panose="02020603050405020304" pitchFamily="18" charset="0"/>
            </a:endParaRPr>
          </a:p>
          <a:p>
            <a:r>
              <a:rPr kumimoji="1" lang="zh-CN" altLang="en-US" sz="2800" dirty="0">
                <a:ea typeface="幼圆" panose="02010509060101010101" pitchFamily="49" charset="-122"/>
                <a:cs typeface="Times New Roman" panose="02020603050405020304" pitchFamily="18" charset="0"/>
              </a:rPr>
              <a:t>        </a:t>
            </a:r>
            <a:r>
              <a:rPr kumimoji="1" lang="en-US" altLang="zh-CN" sz="2800" dirty="0">
                <a:ea typeface="幼圆" panose="02010509060101010101" pitchFamily="49" charset="-122"/>
                <a:cs typeface="Times New Roman" panose="02020603050405020304" pitchFamily="18" charset="0"/>
              </a:rPr>
              <a:t>(1) </a:t>
            </a:r>
            <a:r>
              <a:rPr kumimoji="1" lang="zh-CN" altLang="en-US" sz="2800" dirty="0">
                <a:ea typeface="幼圆" panose="02010509060101010101" pitchFamily="49" charset="-122"/>
                <a:cs typeface="Times New Roman" panose="02020603050405020304" pitchFamily="18" charset="0"/>
              </a:rPr>
              <a:t>函数值必须落在表长允许的范围内；</a:t>
            </a:r>
            <a:endParaRPr kumimoji="1" lang="zh-CN" altLang="en-US" sz="2800" dirty="0">
              <a:ea typeface="幼圆" panose="02010509060101010101" pitchFamily="49" charset="-122"/>
              <a:cs typeface="Times New Roman" panose="02020603050405020304" pitchFamily="18" charset="0"/>
            </a:endParaRPr>
          </a:p>
          <a:p>
            <a:r>
              <a:rPr kumimoji="1" lang="zh-CN" altLang="en-US" sz="2800" dirty="0">
                <a:ea typeface="幼圆" panose="02010509060101010101" pitchFamily="49" charset="-122"/>
                <a:cs typeface="Times New Roman" panose="02020603050405020304" pitchFamily="18" charset="0"/>
              </a:rPr>
              <a:t>        </a:t>
            </a:r>
            <a:r>
              <a:rPr kumimoji="1" lang="en-US" altLang="zh-CN" sz="2800" dirty="0">
                <a:ea typeface="幼圆" panose="02010509060101010101" pitchFamily="49" charset="-122"/>
                <a:cs typeface="Times New Roman" panose="02020603050405020304" pitchFamily="18" charset="0"/>
              </a:rPr>
              <a:t>(2) </a:t>
            </a:r>
            <a:r>
              <a:rPr kumimoji="1" lang="zh-CN" altLang="en-US" sz="2800" dirty="0">
                <a:ea typeface="幼圆" panose="02010509060101010101" pitchFamily="49" charset="-122"/>
                <a:cs typeface="Times New Roman" panose="02020603050405020304" pitchFamily="18" charset="0"/>
              </a:rPr>
              <a:t>对不同的关键字可能得到同一哈希地址。这种现象称为</a:t>
            </a:r>
            <a:r>
              <a:rPr kumimoji="1" lang="zh-CN" altLang="en-US" sz="3200" b="1" dirty="0">
                <a:solidFill>
                  <a:srgbClr val="FFFF00"/>
                </a:solidFill>
                <a:ea typeface="幼圆" panose="02010509060101010101" pitchFamily="49" charset="-122"/>
                <a:cs typeface="Times New Roman" panose="02020603050405020304" pitchFamily="18" charset="0"/>
              </a:rPr>
              <a:t>冲突</a:t>
            </a:r>
            <a:r>
              <a:rPr kumimoji="1" lang="en-US" altLang="zh-CN" sz="2800" b="1" dirty="0">
                <a:ea typeface="幼圆" panose="02010509060101010101" pitchFamily="49" charset="-122"/>
                <a:cs typeface="Times New Roman" panose="02020603050405020304" pitchFamily="18" charset="0"/>
              </a:rPr>
              <a:t>(Collision)</a:t>
            </a:r>
            <a:r>
              <a:rPr kumimoji="1" lang="zh-CN" altLang="en-US" sz="2800" dirty="0">
                <a:ea typeface="幼圆" panose="02010509060101010101" pitchFamily="49" charset="-122"/>
                <a:cs typeface="Times New Roman" panose="02020603050405020304" pitchFamily="18" charset="0"/>
              </a:rPr>
              <a:t>。具有相同函数值的关键字对该哈希函数来说称作</a:t>
            </a:r>
            <a:r>
              <a:rPr kumimoji="1" lang="zh-CN" altLang="en-US" sz="3200" b="1" dirty="0">
                <a:solidFill>
                  <a:srgbClr val="FFFF00"/>
                </a:solidFill>
                <a:ea typeface="幼圆" panose="02010509060101010101" pitchFamily="49" charset="-122"/>
                <a:cs typeface="Times New Roman" panose="02020603050405020304" pitchFamily="18" charset="0"/>
              </a:rPr>
              <a:t>同义词</a:t>
            </a:r>
            <a:r>
              <a:rPr kumimoji="1" lang="en-US" altLang="zh-CN" sz="2800" dirty="0">
                <a:ea typeface="幼圆" panose="02010509060101010101" pitchFamily="49" charset="-122"/>
                <a:cs typeface="Times New Roman" panose="02020603050405020304" pitchFamily="18" charset="0"/>
              </a:rPr>
              <a:t>(Synonym)</a:t>
            </a:r>
            <a:r>
              <a:rPr kumimoji="1" lang="zh-CN" altLang="en-US" sz="2800" dirty="0" smtClean="0">
                <a:ea typeface="幼圆" panose="02010509060101010101" pitchFamily="49" charset="-122"/>
                <a:cs typeface="Times New Roman" panose="02020603050405020304" pitchFamily="18" charset="0"/>
              </a:rPr>
              <a:t>。       </a:t>
            </a:r>
            <a:endParaRPr kumimoji="1" lang="zh-CN" altLang="en-US" sz="2800" dirty="0">
              <a:ea typeface="幼圆" panose="020105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Text Box 2"/>
          <p:cNvSpPr txBox="1">
            <a:spLocks noChangeArrowheads="1"/>
          </p:cNvSpPr>
          <p:nvPr/>
        </p:nvSpPr>
        <p:spPr bwMode="auto">
          <a:xfrm>
            <a:off x="252000" y="650875"/>
            <a:ext cx="86400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endParaRPr kumimoji="1" lang="en-US" altLang="zh-CN" sz="2800" dirty="0">
              <a:ea typeface="幼圆" panose="02010509060101010101" pitchFamily="49" charset="-122"/>
              <a:cs typeface="Times New Roman" panose="02020603050405020304" pitchFamily="18" charset="0"/>
            </a:endParaRPr>
          </a:p>
          <a:p>
            <a:pPr algn="just"/>
            <a:r>
              <a:rPr kumimoji="1" lang="en-US" altLang="zh-CN" sz="2800" dirty="0">
                <a:ea typeface="幼圆" panose="02010509060101010101" pitchFamily="49" charset="-122"/>
                <a:cs typeface="Times New Roman" panose="02020603050405020304" pitchFamily="18" charset="0"/>
              </a:rPr>
              <a:t>        </a:t>
            </a:r>
            <a:r>
              <a:rPr kumimoji="1" lang="zh-CN" altLang="en-US" sz="2800" dirty="0">
                <a:ea typeface="幼圆" panose="02010509060101010101" pitchFamily="49" charset="-122"/>
                <a:cs typeface="Times New Roman" panose="02020603050405020304" pitchFamily="18" charset="0"/>
              </a:rPr>
              <a:t>一般来说，冲突不可完全避免，因此，在建造哈希表时不仅要</a:t>
            </a:r>
            <a:r>
              <a:rPr kumimoji="1" lang="zh-CN" altLang="en-US" sz="2800" dirty="0">
                <a:solidFill>
                  <a:srgbClr val="FFFF00"/>
                </a:solidFill>
                <a:ea typeface="幼圆" panose="02010509060101010101" pitchFamily="49" charset="-122"/>
                <a:cs typeface="Times New Roman" panose="02020603050405020304" pitchFamily="18" charset="0"/>
              </a:rPr>
              <a:t>设计一个“好”的哈希函数</a:t>
            </a:r>
            <a:r>
              <a:rPr kumimoji="1" lang="zh-CN" altLang="en-US" sz="2800" dirty="0">
                <a:ea typeface="幼圆" panose="02010509060101010101" pitchFamily="49" charset="-122"/>
                <a:cs typeface="Times New Roman" panose="02020603050405020304" pitchFamily="18" charset="0"/>
              </a:rPr>
              <a:t>，还要</a:t>
            </a:r>
            <a:r>
              <a:rPr kumimoji="1" lang="zh-CN" altLang="en-US" sz="2800" dirty="0">
                <a:solidFill>
                  <a:srgbClr val="FFFF00"/>
                </a:solidFill>
                <a:ea typeface="幼圆" panose="02010509060101010101" pitchFamily="49" charset="-122"/>
                <a:cs typeface="Times New Roman" panose="02020603050405020304" pitchFamily="18" charset="0"/>
              </a:rPr>
              <a:t>设定一个处理冲突的方法</a:t>
            </a:r>
            <a:r>
              <a:rPr kumimoji="1" lang="zh-CN" altLang="en-US" sz="2800" dirty="0">
                <a:ea typeface="幼圆" panose="02010509060101010101" pitchFamily="49" charset="-122"/>
                <a:cs typeface="Times New Roman" panose="02020603050405020304" pitchFamily="18" charset="0"/>
              </a:rPr>
              <a:t>。</a:t>
            </a:r>
            <a:endParaRPr kumimoji="1" lang="zh-CN" altLang="en-US" sz="2800" dirty="0">
              <a:ea typeface="幼圆" panose="02010509060101010101" pitchFamily="49" charset="-122"/>
              <a:cs typeface="Times New Roman" panose="02020603050405020304" pitchFamily="18" charset="0"/>
            </a:endParaRPr>
          </a:p>
          <a:p>
            <a:pPr algn="just"/>
            <a:endParaRPr kumimoji="1" lang="zh-CN" altLang="en-US" sz="2800" dirty="0">
              <a:ea typeface="幼圆" panose="02010509060101010101" pitchFamily="49" charset="-122"/>
              <a:cs typeface="Times New Roman" panose="02020603050405020304" pitchFamily="18" charset="0"/>
            </a:endParaRPr>
          </a:p>
          <a:p>
            <a:pPr algn="just"/>
            <a:r>
              <a:rPr kumimoji="1" lang="zh-CN" altLang="en-US" sz="2800" dirty="0">
                <a:ea typeface="幼圆" panose="02010509060101010101" pitchFamily="49" charset="-122"/>
                <a:cs typeface="Times New Roman" panose="02020603050405020304" pitchFamily="18" charset="0"/>
              </a:rPr>
              <a:t>        </a:t>
            </a:r>
            <a:r>
              <a:rPr kumimoji="1" lang="zh-CN" altLang="en-US" sz="2800" b="1" dirty="0" smtClean="0">
                <a:solidFill>
                  <a:srgbClr val="FFFF00"/>
                </a:solidFill>
                <a:ea typeface="幼圆" panose="02010509060101010101" pitchFamily="49" charset="-122"/>
                <a:cs typeface="Times New Roman" panose="02020603050405020304" pitchFamily="18" charset="0"/>
              </a:rPr>
              <a:t>哈希表（散列表）</a:t>
            </a:r>
            <a:r>
              <a:rPr kumimoji="1" lang="zh-CN" altLang="en-US" sz="2800" dirty="0" smtClean="0">
                <a:ea typeface="幼圆" panose="02010509060101010101" pitchFamily="49" charset="-122"/>
                <a:cs typeface="Times New Roman" panose="02020603050405020304" pitchFamily="18" charset="0"/>
              </a:rPr>
              <a:t>：</a:t>
            </a:r>
            <a:r>
              <a:rPr kumimoji="1" lang="zh-CN" altLang="en-US" sz="2800" dirty="0">
                <a:ea typeface="幼圆" panose="02010509060101010101" pitchFamily="49" charset="-122"/>
                <a:cs typeface="Times New Roman" panose="02020603050405020304" pitchFamily="18" charset="0"/>
              </a:rPr>
              <a:t>根据设定的哈希函数</a:t>
            </a:r>
            <a:r>
              <a:rPr kumimoji="1" lang="en-US" altLang="zh-CN" sz="2800" dirty="0">
                <a:ea typeface="幼圆" panose="02010509060101010101" pitchFamily="49" charset="-122"/>
                <a:cs typeface="Times New Roman" panose="02020603050405020304" pitchFamily="18" charset="0"/>
              </a:rPr>
              <a:t>H(key)</a:t>
            </a:r>
            <a:r>
              <a:rPr kumimoji="1" lang="zh-CN" altLang="en-US" sz="2800" dirty="0">
                <a:ea typeface="幼圆" panose="02010509060101010101" pitchFamily="49" charset="-122"/>
                <a:cs typeface="Times New Roman" panose="02020603050405020304" pitchFamily="18" charset="0"/>
              </a:rPr>
              <a:t>和处理冲突的方法将一组关键字映象到一个有限的连续地址集上，并以关键字在地址集中的“象”作为记录在表中的存储位置。这一映象的过程称为哈希造表或</a:t>
            </a:r>
            <a:r>
              <a:rPr kumimoji="1" lang="zh-CN" altLang="en-US" sz="2800" b="1" dirty="0">
                <a:ea typeface="幼圆" panose="02010509060101010101" pitchFamily="49" charset="-122"/>
                <a:cs typeface="Times New Roman" panose="02020603050405020304" pitchFamily="18" charset="0"/>
              </a:rPr>
              <a:t>散列</a:t>
            </a:r>
            <a:r>
              <a:rPr kumimoji="1" lang="zh-CN" altLang="en-US" sz="2800" dirty="0">
                <a:ea typeface="幼圆" panose="02010509060101010101" pitchFamily="49" charset="-122"/>
                <a:cs typeface="Times New Roman" panose="02020603050405020304" pitchFamily="18" charset="0"/>
              </a:rPr>
              <a:t>。所得的存储位置称为</a:t>
            </a:r>
            <a:r>
              <a:rPr kumimoji="1" lang="zh-CN" altLang="en-US" sz="2800" b="1" dirty="0">
                <a:solidFill>
                  <a:srgbClr val="FFFF00"/>
                </a:solidFill>
                <a:ea typeface="幼圆" panose="02010509060101010101" pitchFamily="49" charset="-122"/>
                <a:cs typeface="Times New Roman" panose="02020603050405020304" pitchFamily="18" charset="0"/>
              </a:rPr>
              <a:t>哈希地址</a:t>
            </a:r>
            <a:r>
              <a:rPr kumimoji="1" lang="zh-CN" altLang="en-US" sz="2800" dirty="0">
                <a:ea typeface="幼圆" panose="02010509060101010101" pitchFamily="49" charset="-122"/>
                <a:cs typeface="Times New Roman" panose="02020603050405020304" pitchFamily="18" charset="0"/>
              </a:rPr>
              <a:t>或</a:t>
            </a:r>
            <a:r>
              <a:rPr kumimoji="1" lang="zh-CN" altLang="en-US" sz="2800" b="1" dirty="0">
                <a:solidFill>
                  <a:srgbClr val="FFFF00"/>
                </a:solidFill>
                <a:ea typeface="幼圆" panose="02010509060101010101" pitchFamily="49" charset="-122"/>
                <a:cs typeface="Times New Roman" panose="02020603050405020304" pitchFamily="18" charset="0"/>
              </a:rPr>
              <a:t>散列地址</a:t>
            </a:r>
            <a:r>
              <a:rPr kumimoji="1" lang="zh-CN" altLang="en-US" sz="2800" dirty="0" smtClean="0">
                <a:ea typeface="幼圆" panose="02010509060101010101" pitchFamily="49" charset="-122"/>
                <a:cs typeface="Times New Roman" panose="02020603050405020304" pitchFamily="18" charset="0"/>
              </a:rPr>
              <a:t>。</a:t>
            </a:r>
            <a:endParaRPr kumimoji="1" lang="zh-CN" altLang="en-US" sz="2800" dirty="0">
              <a:ea typeface="幼圆" panose="020105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2"/>
          <p:cNvSpPr txBox="1">
            <a:spLocks noChangeArrowheads="1"/>
          </p:cNvSpPr>
          <p:nvPr/>
        </p:nvSpPr>
        <p:spPr bwMode="auto">
          <a:xfrm>
            <a:off x="1893888" y="1989138"/>
            <a:ext cx="5918200" cy="3600450"/>
          </a:xfrm>
          <a:prstGeom prst="rect">
            <a:avLst/>
          </a:prstGeom>
          <a:noFill/>
          <a:ln>
            <a:noFill/>
          </a:ln>
          <a:effectLst/>
          <a:extLst>
            <a:ext uri="{909E8E84-426E-40DD-AFC4-6F175D3DCCD1}">
              <a14:hiddenFill xmlns:a14="http://schemas.microsoft.com/office/drawing/2010/main">
                <a:solidFill>
                  <a:srgbClr val="6E6E6E"/>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kumimoji="1" lang="en-US" altLang="zh-CN" sz="2800"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(1) </a:t>
            </a:r>
            <a:r>
              <a:rPr kumimoji="1" lang="zh-CN" altLang="en-US" sz="2800"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哈希表的定义</a:t>
            </a:r>
            <a:endParaRPr kumimoji="1" lang="zh-CN" altLang="en-US" sz="2800" b="1" dirty="0">
              <a:latin typeface="Times New Roman" panose="02020603050405020304" pitchFamily="18" charset="0"/>
              <a:ea typeface="幼圆" panose="02010509060101010101" pitchFamily="49" charset="-122"/>
              <a:cs typeface="Times New Roman" panose="02020603050405020304" pitchFamily="18" charset="0"/>
            </a:endParaRPr>
          </a:p>
          <a:p>
            <a:endParaRPr kumimoji="1" lang="zh-CN" altLang="en-US" sz="2800" b="1"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800" b="1"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(2) </a:t>
            </a:r>
            <a:r>
              <a:rPr kumimoji="1" lang="zh-CN" altLang="en-US" sz="28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哈希函数的构造方法</a:t>
            </a:r>
            <a:endParaRPr kumimoji="1" lang="zh-CN" altLang="en-US" sz="2800" b="1" dirty="0">
              <a:latin typeface="Times New Roman" panose="02020603050405020304" pitchFamily="18" charset="0"/>
              <a:ea typeface="幼圆" panose="02010509060101010101" pitchFamily="49" charset="-122"/>
              <a:cs typeface="Times New Roman" panose="02020603050405020304" pitchFamily="18" charset="0"/>
            </a:endParaRPr>
          </a:p>
          <a:p>
            <a:endParaRPr kumimoji="1" lang="zh-CN" altLang="en-US" sz="2800" b="1"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800" b="1" dirty="0" smtClean="0">
                <a:latin typeface="Times New Roman" panose="02020603050405020304" pitchFamily="18" charset="0"/>
                <a:ea typeface="幼圆" panose="02010509060101010101" pitchFamily="49" charset="-122"/>
                <a:cs typeface="Times New Roman" panose="02020603050405020304" pitchFamily="18" charset="0"/>
              </a:rPr>
              <a:t>(3) </a:t>
            </a:r>
            <a:r>
              <a:rPr kumimoji="1" lang="zh-CN" altLang="en-US" sz="2800" b="1" dirty="0">
                <a:latin typeface="Times New Roman" panose="02020603050405020304" pitchFamily="18" charset="0"/>
                <a:ea typeface="幼圆" panose="02010509060101010101" pitchFamily="49" charset="-122"/>
                <a:cs typeface="Times New Roman" panose="02020603050405020304" pitchFamily="18" charset="0"/>
              </a:rPr>
              <a:t>冲突处理方法</a:t>
            </a:r>
            <a:endParaRPr kumimoji="1" lang="zh-CN" altLang="en-US" sz="2800" b="1" dirty="0">
              <a:latin typeface="Times New Roman" panose="02020603050405020304" pitchFamily="18" charset="0"/>
              <a:ea typeface="幼圆" panose="02010509060101010101" pitchFamily="49" charset="-122"/>
              <a:cs typeface="Times New Roman" panose="02020603050405020304" pitchFamily="18" charset="0"/>
            </a:endParaRPr>
          </a:p>
          <a:p>
            <a:endParaRPr kumimoji="1" lang="zh-CN" altLang="en-US" sz="2800" b="1"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800" b="1" dirty="0" smtClean="0">
                <a:latin typeface="Times New Roman" panose="02020603050405020304" pitchFamily="18" charset="0"/>
                <a:ea typeface="幼圆" panose="02010509060101010101" pitchFamily="49" charset="-122"/>
                <a:cs typeface="Times New Roman" panose="02020603050405020304" pitchFamily="18" charset="0"/>
              </a:rPr>
              <a:t>(4) </a:t>
            </a:r>
            <a:r>
              <a:rPr kumimoji="1" lang="zh-CN" altLang="en-US" sz="2800" b="1" dirty="0">
                <a:latin typeface="Times New Roman" panose="02020603050405020304" pitchFamily="18" charset="0"/>
                <a:ea typeface="幼圆" panose="02010509060101010101" pitchFamily="49" charset="-122"/>
                <a:cs typeface="Times New Roman" panose="02020603050405020304" pitchFamily="18" charset="0"/>
              </a:rPr>
              <a:t>哈希表的查找和分析</a:t>
            </a:r>
            <a:endParaRPr kumimoji="1" lang="zh-CN" altLang="en-US" sz="2800" b="1" dirty="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128003" name="Rectangle 3"/>
          <p:cNvSpPr>
            <a:spLocks noGrp="1" noChangeArrowheads="1"/>
          </p:cNvSpPr>
          <p:nvPr>
            <p:ph type="title" idx="4294967295"/>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lstStyle/>
          <a:p>
            <a:pPr algn="l"/>
            <a:r>
              <a:rPr lang="en-US" altLang="zh-CN" b="1" kern="1200" dirty="0" smtClean="0"/>
              <a:t>8.6 </a:t>
            </a:r>
            <a:r>
              <a:rPr lang="zh-CN" altLang="en-US" dirty="0"/>
              <a:t>哈希</a:t>
            </a:r>
            <a:r>
              <a:rPr lang="zh-CN" altLang="en-US" dirty="0" smtClean="0"/>
              <a:t>表</a:t>
            </a:r>
            <a:r>
              <a:rPr lang="en-US" altLang="zh-CN" dirty="0" smtClean="0"/>
              <a:t>(</a:t>
            </a:r>
            <a:r>
              <a:rPr lang="en-US" altLang="zh-CN" b="1" kern="1200" dirty="0" smtClean="0"/>
              <a:t>Hash Table)</a:t>
            </a:r>
            <a:endParaRPr lang="en-US" altLang="zh-CN" b="1" kern="1200"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p:cNvSpPr txBox="1">
            <a:spLocks noChangeArrowheads="1"/>
          </p:cNvSpPr>
          <p:nvPr/>
        </p:nvSpPr>
        <p:spPr bwMode="auto">
          <a:xfrm>
            <a:off x="252000" y="1327150"/>
            <a:ext cx="8640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400" dirty="0">
                <a:ea typeface="幼圆" panose="02010509060101010101" pitchFamily="49" charset="-122"/>
                <a:cs typeface="Times New Roman" panose="02020603050405020304" pitchFamily="18" charset="0"/>
              </a:rPr>
              <a:t>        </a:t>
            </a:r>
            <a:r>
              <a:rPr kumimoji="1" lang="zh-CN" altLang="en-US" sz="2400" dirty="0">
                <a:ea typeface="幼圆" panose="02010509060101010101" pitchFamily="49" charset="-122"/>
                <a:cs typeface="Times New Roman" panose="02020603050405020304" pitchFamily="18" charset="0"/>
              </a:rPr>
              <a:t>什么是“好”的哈希函数？若对应关键字集合中的任一个关键字，经哈希函数映象到任何一个地址的概率是相等的，则称此类哈希函数是</a:t>
            </a:r>
            <a:r>
              <a:rPr kumimoji="1" lang="zh-CN" altLang="en-US" sz="2400" b="1" dirty="0">
                <a:solidFill>
                  <a:srgbClr val="FFFF00"/>
                </a:solidFill>
                <a:ea typeface="幼圆" panose="02010509060101010101" pitchFamily="49" charset="-122"/>
                <a:cs typeface="Times New Roman" panose="02020603050405020304" pitchFamily="18" charset="0"/>
              </a:rPr>
              <a:t>均匀</a:t>
            </a:r>
            <a:r>
              <a:rPr kumimoji="1" lang="en-US" altLang="zh-CN" sz="2400" dirty="0">
                <a:ea typeface="幼圆" panose="02010509060101010101" pitchFamily="49" charset="-122"/>
                <a:cs typeface="Times New Roman" panose="02020603050405020304" pitchFamily="18" charset="0"/>
              </a:rPr>
              <a:t>(Uniform)</a:t>
            </a:r>
            <a:r>
              <a:rPr kumimoji="1" lang="zh-CN" altLang="en-US" sz="2400" dirty="0">
                <a:ea typeface="幼圆" panose="02010509060101010101" pitchFamily="49" charset="-122"/>
                <a:cs typeface="Times New Roman" panose="02020603050405020304" pitchFamily="18" charset="0"/>
              </a:rPr>
              <a:t>的哈希函数。</a:t>
            </a:r>
            <a:endParaRPr kumimoji="1" lang="zh-CN" altLang="en-US" sz="2400" dirty="0">
              <a:ea typeface="幼圆" panose="02010509060101010101" pitchFamily="49" charset="-122"/>
              <a:cs typeface="Times New Roman" panose="02020603050405020304" pitchFamily="18" charset="0"/>
            </a:endParaRPr>
          </a:p>
          <a:p>
            <a:pPr algn="just"/>
            <a:r>
              <a:rPr kumimoji="1" lang="zh-CN" altLang="en-US" sz="2400" dirty="0">
                <a:ea typeface="幼圆" panose="02010509060101010101" pitchFamily="49" charset="-122"/>
                <a:cs typeface="Times New Roman" panose="02020603050405020304" pitchFamily="18" charset="0"/>
              </a:rPr>
              <a:t>        换句话说，就是使关键字经过哈希函数得到一个“随机的地址”，以便使一组关键字的哈希地址均匀地分布在逐个地址区间，从而减少冲突。</a:t>
            </a:r>
            <a:endParaRPr kumimoji="1" lang="zh-CN" altLang="en-US" sz="2400" dirty="0">
              <a:ea typeface="幼圆" panose="02010509060101010101" pitchFamily="49" charset="-122"/>
              <a:cs typeface="Times New Roman" panose="02020603050405020304" pitchFamily="18" charset="0"/>
            </a:endParaRPr>
          </a:p>
          <a:p>
            <a:pPr algn="just"/>
            <a:r>
              <a:rPr kumimoji="1" lang="zh-CN" altLang="en-US" sz="2400" dirty="0">
                <a:ea typeface="幼圆" panose="02010509060101010101" pitchFamily="49" charset="-122"/>
                <a:cs typeface="Times New Roman" panose="02020603050405020304" pitchFamily="18" charset="0"/>
              </a:rPr>
              <a:t>        常用的构造方法有：</a:t>
            </a:r>
            <a:endParaRPr kumimoji="1" lang="zh-CN" altLang="en-US" sz="2400" dirty="0">
              <a:ea typeface="幼圆" panose="02010509060101010101" pitchFamily="49" charset="-122"/>
              <a:cs typeface="Times New Roman" panose="02020603050405020304" pitchFamily="18" charset="0"/>
            </a:endParaRPr>
          </a:p>
          <a:p>
            <a:pPr algn="just"/>
            <a:r>
              <a:rPr kumimoji="1" lang="zh-CN" altLang="en-US" sz="2400" dirty="0">
                <a:ea typeface="幼圆" panose="02010509060101010101" pitchFamily="49" charset="-122"/>
                <a:cs typeface="Times New Roman" panose="02020603050405020304" pitchFamily="18" charset="0"/>
              </a:rPr>
              <a:t>        </a:t>
            </a:r>
            <a:r>
              <a:rPr kumimoji="1" lang="en-US" altLang="zh-CN" sz="2400" dirty="0">
                <a:ea typeface="幼圆" panose="02010509060101010101" pitchFamily="49" charset="-122"/>
                <a:cs typeface="Times New Roman" panose="02020603050405020304" pitchFamily="18" charset="0"/>
              </a:rPr>
              <a:t>(1) </a:t>
            </a:r>
            <a:r>
              <a:rPr kumimoji="1" lang="zh-CN" altLang="en-US" sz="2400" dirty="0">
                <a:solidFill>
                  <a:srgbClr val="FFFF00"/>
                </a:solidFill>
                <a:ea typeface="幼圆" panose="02010509060101010101" pitchFamily="49" charset="-122"/>
                <a:cs typeface="Times New Roman" panose="02020603050405020304" pitchFamily="18" charset="0"/>
              </a:rPr>
              <a:t>直接地址法</a:t>
            </a:r>
            <a:endParaRPr kumimoji="1" lang="zh-CN" altLang="en-US" sz="2400" dirty="0">
              <a:solidFill>
                <a:srgbClr val="FFFF00"/>
              </a:solidFill>
              <a:ea typeface="幼圆" panose="02010509060101010101" pitchFamily="49" charset="-122"/>
              <a:cs typeface="Times New Roman" panose="02020603050405020304" pitchFamily="18" charset="0"/>
            </a:endParaRPr>
          </a:p>
          <a:p>
            <a:pPr algn="just"/>
            <a:r>
              <a:rPr kumimoji="1" lang="zh-CN" altLang="en-US" sz="2400" dirty="0">
                <a:ea typeface="幼圆" panose="02010509060101010101" pitchFamily="49" charset="-122"/>
                <a:cs typeface="Times New Roman" panose="02020603050405020304" pitchFamily="18" charset="0"/>
              </a:rPr>
              <a:t>        取关键字或关键字的某个线性函数值为哈希地址。如年龄。</a:t>
            </a:r>
            <a:endParaRPr kumimoji="1" lang="zh-CN" altLang="en-US" sz="2400" dirty="0">
              <a:ea typeface="幼圆" panose="02010509060101010101" pitchFamily="49" charset="-122"/>
              <a:cs typeface="Times New Roman" panose="02020603050405020304" pitchFamily="18" charset="0"/>
            </a:endParaRPr>
          </a:p>
          <a:p>
            <a:pPr algn="just"/>
            <a:r>
              <a:rPr kumimoji="1" lang="zh-CN" altLang="en-US" sz="2400" dirty="0">
                <a:ea typeface="幼圆" panose="02010509060101010101" pitchFamily="49" charset="-122"/>
                <a:cs typeface="Times New Roman" panose="02020603050405020304" pitchFamily="18" charset="0"/>
              </a:rPr>
              <a:t>        </a:t>
            </a:r>
            <a:r>
              <a:rPr kumimoji="1" lang="en-US" altLang="zh-CN" sz="2400" dirty="0">
                <a:ea typeface="幼圆" panose="02010509060101010101" pitchFamily="49" charset="-122"/>
                <a:cs typeface="Times New Roman" panose="02020603050405020304" pitchFamily="18" charset="0"/>
              </a:rPr>
              <a:t>(2) </a:t>
            </a:r>
            <a:r>
              <a:rPr kumimoji="1" lang="zh-CN" altLang="en-US" sz="2400" dirty="0">
                <a:solidFill>
                  <a:srgbClr val="FFFF00"/>
                </a:solidFill>
                <a:ea typeface="幼圆" panose="02010509060101010101" pitchFamily="49" charset="-122"/>
                <a:cs typeface="Times New Roman" panose="02020603050405020304" pitchFamily="18" charset="0"/>
              </a:rPr>
              <a:t>数字分析法</a:t>
            </a:r>
            <a:endParaRPr kumimoji="1" lang="zh-CN" altLang="en-US" sz="2400" dirty="0">
              <a:solidFill>
                <a:srgbClr val="FFFF00"/>
              </a:solidFill>
              <a:ea typeface="幼圆" panose="02010509060101010101" pitchFamily="49" charset="-122"/>
              <a:cs typeface="Times New Roman" panose="02020603050405020304" pitchFamily="18" charset="0"/>
            </a:endParaRPr>
          </a:p>
          <a:p>
            <a:pPr algn="just"/>
            <a:r>
              <a:rPr kumimoji="1" lang="zh-CN" altLang="en-US" sz="2400" dirty="0">
                <a:ea typeface="幼圆" panose="02010509060101010101" pitchFamily="49" charset="-122"/>
                <a:cs typeface="Times New Roman" panose="02020603050405020304" pitchFamily="18" charset="0"/>
              </a:rPr>
              <a:t>        假设关键字是以</a:t>
            </a:r>
            <a:r>
              <a:rPr kumimoji="1" lang="en-US" altLang="zh-CN" sz="2400" dirty="0">
                <a:ea typeface="幼圆" panose="02010509060101010101" pitchFamily="49" charset="-122"/>
                <a:cs typeface="Times New Roman" panose="02020603050405020304" pitchFamily="18" charset="0"/>
              </a:rPr>
              <a:t>r</a:t>
            </a:r>
            <a:r>
              <a:rPr kumimoji="1" lang="zh-CN" altLang="en-US" sz="2400" dirty="0">
                <a:ea typeface="幼圆" panose="02010509060101010101" pitchFamily="49" charset="-122"/>
                <a:cs typeface="Times New Roman" panose="02020603050405020304" pitchFamily="18" charset="0"/>
              </a:rPr>
              <a:t>为基的数，并且哈希表中可能出现的关键字都是事先知道的，则可取关键字的若干数位组成哈希地址</a:t>
            </a:r>
            <a:endParaRPr kumimoji="1" lang="zh-CN" altLang="en-US" sz="2800" dirty="0">
              <a:ea typeface="幼圆" panose="02010509060101010101" pitchFamily="49" charset="-122"/>
              <a:cs typeface="Times New Roman" panose="02020603050405020304" pitchFamily="18" charset="0"/>
            </a:endParaRPr>
          </a:p>
        </p:txBody>
      </p:sp>
      <p:sp>
        <p:nvSpPr>
          <p:cNvPr id="5" name="Rectangle 3"/>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lstStyle>
            <a:lvl1pPr>
              <a:defRPr sz="4400" b="1">
                <a:solidFill>
                  <a:srgbClr val="FFFF00"/>
                </a:solidFill>
                <a:latin typeface="+mj-lt"/>
                <a:ea typeface="+mj-ea"/>
                <a:cs typeface="+mj-cs"/>
              </a:defRPr>
            </a:lvl1pPr>
            <a:lvl2pPr algn="ctr">
              <a:defRPr sz="4400">
                <a:solidFill>
                  <a:srgbClr val="FFFF00"/>
                </a:solidFill>
                <a:ea typeface="幼圆" panose="02010509060101010101" pitchFamily="49" charset="-122"/>
                <a:cs typeface="Arial" panose="020B0604020202020204" pitchFamily="34" charset="0"/>
              </a:defRPr>
            </a:lvl2pPr>
            <a:lvl3pPr algn="ctr">
              <a:defRPr sz="4400">
                <a:solidFill>
                  <a:srgbClr val="FFFF00"/>
                </a:solidFill>
                <a:ea typeface="幼圆" panose="02010509060101010101" pitchFamily="49" charset="-122"/>
                <a:cs typeface="Arial" panose="020B0604020202020204" pitchFamily="34" charset="0"/>
              </a:defRPr>
            </a:lvl3pPr>
            <a:lvl4pPr algn="ctr">
              <a:defRPr sz="4400">
                <a:solidFill>
                  <a:srgbClr val="FFFF00"/>
                </a:solidFill>
                <a:ea typeface="幼圆" panose="02010509060101010101" pitchFamily="49" charset="-122"/>
                <a:cs typeface="Arial" panose="020B0604020202020204" pitchFamily="34" charset="0"/>
              </a:defRPr>
            </a:lvl4pPr>
            <a:lvl5pPr algn="ctr">
              <a:defRPr sz="4400">
                <a:solidFill>
                  <a:srgbClr val="FFFF00"/>
                </a:solidFill>
                <a:ea typeface="幼圆" panose="02010509060101010101" pitchFamily="49" charset="-122"/>
                <a:cs typeface="Arial" panose="020B0604020202020204" pitchFamily="34" charset="0"/>
              </a:defRPr>
            </a:lvl5pPr>
            <a:lvl6pPr marL="457200" algn="ctr" fontAlgn="base">
              <a:spcBef>
                <a:spcPct val="0"/>
              </a:spcBef>
              <a:spcAft>
                <a:spcPct val="0"/>
              </a:spcAft>
              <a:defRPr sz="4400">
                <a:solidFill>
                  <a:srgbClr val="FFFF00"/>
                </a:solidFill>
                <a:ea typeface="幼圆" panose="02010509060101010101" pitchFamily="49" charset="-122"/>
                <a:cs typeface="Arial" panose="020B0604020202020204" pitchFamily="34" charset="0"/>
              </a:defRPr>
            </a:lvl6pPr>
            <a:lvl7pPr marL="914400" algn="ctr" fontAlgn="base">
              <a:spcBef>
                <a:spcPct val="0"/>
              </a:spcBef>
              <a:spcAft>
                <a:spcPct val="0"/>
              </a:spcAft>
              <a:defRPr sz="4400">
                <a:solidFill>
                  <a:srgbClr val="FFFF00"/>
                </a:solidFill>
                <a:ea typeface="幼圆" panose="02010509060101010101" pitchFamily="49" charset="-122"/>
                <a:cs typeface="Arial" panose="020B0604020202020204" pitchFamily="34" charset="0"/>
              </a:defRPr>
            </a:lvl7pPr>
            <a:lvl8pPr marL="1371600" algn="ctr" fontAlgn="base">
              <a:spcBef>
                <a:spcPct val="0"/>
              </a:spcBef>
              <a:spcAft>
                <a:spcPct val="0"/>
              </a:spcAft>
              <a:defRPr sz="4400">
                <a:solidFill>
                  <a:srgbClr val="FFFF00"/>
                </a:solidFill>
                <a:ea typeface="幼圆" panose="02010509060101010101" pitchFamily="49" charset="-122"/>
                <a:cs typeface="Arial" panose="020B0604020202020204" pitchFamily="34" charset="0"/>
              </a:defRPr>
            </a:lvl8pPr>
            <a:lvl9pPr marL="1828800" algn="ctr" fontAlgn="base">
              <a:spcBef>
                <a:spcPct val="0"/>
              </a:spcBef>
              <a:spcAft>
                <a:spcPct val="0"/>
              </a:spcAft>
              <a:defRPr sz="4400">
                <a:solidFill>
                  <a:srgbClr val="FFFF00"/>
                </a:solidFill>
                <a:ea typeface="幼圆" panose="02010509060101010101" pitchFamily="49" charset="-122"/>
                <a:cs typeface="Arial" panose="020B0604020202020204" pitchFamily="34" charset="0"/>
              </a:defRPr>
            </a:lvl9pPr>
          </a:lstStyle>
          <a:p>
            <a:r>
              <a:rPr lang="en-US" altLang="zh-CN" dirty="0"/>
              <a:t>8.6.2 </a:t>
            </a:r>
            <a:r>
              <a:rPr lang="zh-CN" altLang="en-US" dirty="0"/>
              <a:t>哈希函数的构造方法</a:t>
            </a:r>
            <a:endParaRPr lang="en-US" altLang="zh-CN"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p:cNvSpPr txBox="1">
            <a:spLocks noChangeArrowheads="1"/>
          </p:cNvSpPr>
          <p:nvPr/>
        </p:nvSpPr>
        <p:spPr bwMode="auto">
          <a:xfrm>
            <a:off x="252000" y="650875"/>
            <a:ext cx="8640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400" dirty="0">
                <a:ea typeface="幼圆" panose="02010509060101010101" pitchFamily="49" charset="-122"/>
                <a:cs typeface="Times New Roman" panose="02020603050405020304" pitchFamily="18" charset="0"/>
              </a:rPr>
              <a:t>        (3) </a:t>
            </a:r>
            <a:r>
              <a:rPr kumimoji="1" lang="zh-CN" altLang="en-US" sz="2400" dirty="0">
                <a:solidFill>
                  <a:srgbClr val="FFFF00"/>
                </a:solidFill>
                <a:ea typeface="幼圆" panose="02010509060101010101" pitchFamily="49" charset="-122"/>
                <a:cs typeface="Times New Roman" panose="02020603050405020304" pitchFamily="18" charset="0"/>
              </a:rPr>
              <a:t>平方取中法</a:t>
            </a:r>
            <a:endParaRPr kumimoji="1" lang="zh-CN" altLang="en-US" sz="2400" dirty="0">
              <a:solidFill>
                <a:srgbClr val="FFFF00"/>
              </a:solidFill>
              <a:ea typeface="幼圆" panose="02010509060101010101" pitchFamily="49" charset="-122"/>
              <a:cs typeface="Times New Roman" panose="02020603050405020304" pitchFamily="18" charset="0"/>
            </a:endParaRPr>
          </a:p>
          <a:p>
            <a:pPr algn="just"/>
            <a:r>
              <a:rPr kumimoji="1" lang="zh-CN" altLang="en-US" sz="2400" dirty="0">
                <a:ea typeface="幼圆" panose="02010509060101010101" pitchFamily="49" charset="-122"/>
                <a:cs typeface="Times New Roman" panose="02020603050405020304" pitchFamily="18" charset="0"/>
              </a:rPr>
              <a:t>        取关键字平方后的中间几位为哈希地址。</a:t>
            </a:r>
            <a:endParaRPr kumimoji="1" lang="zh-CN" altLang="en-US" sz="2400" dirty="0">
              <a:ea typeface="幼圆" panose="02010509060101010101" pitchFamily="49" charset="-122"/>
              <a:cs typeface="Times New Roman" panose="02020603050405020304" pitchFamily="18" charset="0"/>
            </a:endParaRPr>
          </a:p>
          <a:p>
            <a:pPr algn="just"/>
            <a:r>
              <a:rPr kumimoji="1" lang="zh-CN" altLang="en-US" sz="2400" dirty="0">
                <a:ea typeface="幼圆" panose="02010509060101010101" pitchFamily="49" charset="-122"/>
                <a:cs typeface="Times New Roman" panose="02020603050405020304" pitchFamily="18" charset="0"/>
              </a:rPr>
              <a:t>        </a:t>
            </a:r>
            <a:r>
              <a:rPr kumimoji="1" lang="en-US" altLang="zh-CN" sz="2400" dirty="0">
                <a:ea typeface="幼圆" panose="02010509060101010101" pitchFamily="49" charset="-122"/>
                <a:cs typeface="Times New Roman" panose="02020603050405020304" pitchFamily="18" charset="0"/>
              </a:rPr>
              <a:t>(4) </a:t>
            </a:r>
            <a:r>
              <a:rPr kumimoji="1" lang="zh-CN" altLang="en-US" sz="2400" dirty="0">
                <a:solidFill>
                  <a:srgbClr val="FFFF00"/>
                </a:solidFill>
                <a:ea typeface="幼圆" panose="02010509060101010101" pitchFamily="49" charset="-122"/>
                <a:cs typeface="Times New Roman" panose="02020603050405020304" pitchFamily="18" charset="0"/>
              </a:rPr>
              <a:t>折叠法</a:t>
            </a:r>
            <a:endParaRPr kumimoji="1" lang="zh-CN" altLang="en-US" sz="2400" dirty="0">
              <a:solidFill>
                <a:srgbClr val="FFFF00"/>
              </a:solidFill>
              <a:ea typeface="幼圆" panose="02010509060101010101" pitchFamily="49" charset="-122"/>
              <a:cs typeface="Times New Roman" panose="02020603050405020304" pitchFamily="18" charset="0"/>
            </a:endParaRPr>
          </a:p>
          <a:p>
            <a:pPr algn="just"/>
            <a:r>
              <a:rPr kumimoji="1" lang="zh-CN" altLang="en-US" sz="2400" dirty="0">
                <a:ea typeface="幼圆" panose="02010509060101010101" pitchFamily="49" charset="-122"/>
                <a:cs typeface="Times New Roman" panose="02020603050405020304" pitchFamily="18" charset="0"/>
              </a:rPr>
              <a:t>        将关键字分割成位数相同的几部分，然后取这几部分的叠加和（舍去进位）作为哈希地址。</a:t>
            </a:r>
            <a:endParaRPr kumimoji="1" lang="zh-CN" altLang="en-US" sz="2400" dirty="0">
              <a:ea typeface="幼圆" panose="02010509060101010101" pitchFamily="49" charset="-122"/>
              <a:cs typeface="Times New Roman" panose="02020603050405020304" pitchFamily="18" charset="0"/>
            </a:endParaRPr>
          </a:p>
          <a:p>
            <a:pPr algn="just"/>
            <a:r>
              <a:rPr kumimoji="1" lang="zh-CN" altLang="en-US" sz="2400" dirty="0">
                <a:ea typeface="幼圆" panose="02010509060101010101" pitchFamily="49" charset="-122"/>
                <a:cs typeface="Times New Roman" panose="02020603050405020304" pitchFamily="18" charset="0"/>
              </a:rPr>
              <a:t>        </a:t>
            </a:r>
            <a:r>
              <a:rPr kumimoji="1" lang="en-US" altLang="zh-CN" sz="2400" dirty="0">
                <a:ea typeface="幼圆" panose="02010509060101010101" pitchFamily="49" charset="-122"/>
                <a:cs typeface="Times New Roman" panose="02020603050405020304" pitchFamily="18" charset="0"/>
              </a:rPr>
              <a:t>(5) </a:t>
            </a:r>
            <a:r>
              <a:rPr kumimoji="1" lang="zh-CN" altLang="en-US" sz="2400" dirty="0">
                <a:solidFill>
                  <a:srgbClr val="FFFF00"/>
                </a:solidFill>
                <a:ea typeface="幼圆" panose="02010509060101010101" pitchFamily="49" charset="-122"/>
                <a:cs typeface="Times New Roman" panose="02020603050405020304" pitchFamily="18" charset="0"/>
              </a:rPr>
              <a:t>除留余数法</a:t>
            </a:r>
            <a:endParaRPr kumimoji="1" lang="zh-CN" altLang="en-US" sz="2400" dirty="0">
              <a:solidFill>
                <a:srgbClr val="FFFF00"/>
              </a:solidFill>
              <a:ea typeface="幼圆" panose="02010509060101010101" pitchFamily="49" charset="-122"/>
              <a:cs typeface="Times New Roman" panose="02020603050405020304" pitchFamily="18" charset="0"/>
            </a:endParaRPr>
          </a:p>
          <a:p>
            <a:pPr algn="just"/>
            <a:r>
              <a:rPr kumimoji="1" lang="zh-CN" altLang="en-US" sz="2400" dirty="0">
                <a:ea typeface="幼圆" panose="02010509060101010101" pitchFamily="49" charset="-122"/>
                <a:cs typeface="Times New Roman" panose="02020603050405020304" pitchFamily="18" charset="0"/>
              </a:rPr>
              <a:t>        取关键字被某个不大于哈希表长度</a:t>
            </a:r>
            <a:r>
              <a:rPr kumimoji="1" lang="en-US" altLang="zh-CN" sz="2400" dirty="0">
                <a:ea typeface="幼圆" panose="02010509060101010101" pitchFamily="49" charset="-122"/>
                <a:cs typeface="Times New Roman" panose="02020603050405020304" pitchFamily="18" charset="0"/>
              </a:rPr>
              <a:t>m</a:t>
            </a:r>
            <a:r>
              <a:rPr kumimoji="1" lang="zh-CN" altLang="en-US" sz="2400" dirty="0">
                <a:ea typeface="幼圆" panose="02010509060101010101" pitchFamily="49" charset="-122"/>
                <a:cs typeface="Times New Roman" panose="02020603050405020304" pitchFamily="18" charset="0"/>
              </a:rPr>
              <a:t>的数</a:t>
            </a:r>
            <a:r>
              <a:rPr kumimoji="1" lang="en-US" altLang="zh-CN" sz="2400" dirty="0">
                <a:ea typeface="幼圆" panose="02010509060101010101" pitchFamily="49" charset="-122"/>
                <a:cs typeface="Times New Roman" panose="02020603050405020304" pitchFamily="18" charset="0"/>
              </a:rPr>
              <a:t>p</a:t>
            </a:r>
            <a:r>
              <a:rPr kumimoji="1" lang="zh-CN" altLang="en-US" sz="2400" dirty="0">
                <a:ea typeface="幼圆" panose="02010509060101010101" pitchFamily="49" charset="-122"/>
                <a:cs typeface="Times New Roman" panose="02020603050405020304" pitchFamily="18" charset="0"/>
              </a:rPr>
              <a:t>除后所得余数为哈希地址。</a:t>
            </a:r>
            <a:endParaRPr kumimoji="1" lang="zh-CN" altLang="en-US" sz="2400" dirty="0">
              <a:ea typeface="幼圆" panose="02010509060101010101" pitchFamily="49" charset="-122"/>
              <a:cs typeface="Times New Roman" panose="02020603050405020304" pitchFamily="18" charset="0"/>
            </a:endParaRPr>
          </a:p>
          <a:p>
            <a:pPr algn="just"/>
            <a:r>
              <a:rPr kumimoji="1" lang="zh-CN" altLang="en-US" sz="2400" dirty="0">
                <a:ea typeface="幼圆" panose="02010509060101010101" pitchFamily="49" charset="-122"/>
                <a:cs typeface="Times New Roman" panose="02020603050405020304" pitchFamily="18" charset="0"/>
              </a:rPr>
              <a:t>        数</a:t>
            </a:r>
            <a:r>
              <a:rPr kumimoji="1" lang="en-US" altLang="zh-CN" sz="2400" dirty="0">
                <a:ea typeface="幼圆" panose="02010509060101010101" pitchFamily="49" charset="-122"/>
                <a:cs typeface="Times New Roman" panose="02020603050405020304" pitchFamily="18" charset="0"/>
              </a:rPr>
              <a:t>p</a:t>
            </a:r>
            <a:r>
              <a:rPr kumimoji="1" lang="zh-CN" altLang="en-US" sz="2400" dirty="0">
                <a:ea typeface="幼圆" panose="02010509060101010101" pitchFamily="49" charset="-122"/>
                <a:cs typeface="Times New Roman" panose="02020603050405020304" pitchFamily="18" charset="0"/>
              </a:rPr>
              <a:t>的选取：一般可选它为质数或不包含小于</a:t>
            </a:r>
            <a:r>
              <a:rPr kumimoji="1" lang="en-US" altLang="zh-CN" sz="2400" dirty="0">
                <a:ea typeface="幼圆" panose="02010509060101010101" pitchFamily="49" charset="-122"/>
                <a:cs typeface="Times New Roman" panose="02020603050405020304" pitchFamily="18" charset="0"/>
              </a:rPr>
              <a:t>20</a:t>
            </a:r>
            <a:r>
              <a:rPr kumimoji="1" lang="zh-CN" altLang="en-US" sz="2400" dirty="0">
                <a:ea typeface="幼圆" panose="02010509060101010101" pitchFamily="49" charset="-122"/>
                <a:cs typeface="Times New Roman" panose="02020603050405020304" pitchFamily="18" charset="0"/>
              </a:rPr>
              <a:t>的质因素的和数。</a:t>
            </a:r>
            <a:endParaRPr kumimoji="1" lang="zh-CN" altLang="en-US" sz="2400" dirty="0">
              <a:ea typeface="幼圆" panose="02010509060101010101" pitchFamily="49" charset="-122"/>
              <a:cs typeface="Times New Roman" panose="02020603050405020304" pitchFamily="18" charset="0"/>
            </a:endParaRPr>
          </a:p>
          <a:p>
            <a:pPr algn="just"/>
            <a:r>
              <a:rPr kumimoji="1" lang="zh-CN" altLang="en-US" sz="2400" dirty="0">
                <a:ea typeface="幼圆" panose="02010509060101010101" pitchFamily="49" charset="-122"/>
                <a:cs typeface="Times New Roman" panose="02020603050405020304" pitchFamily="18" charset="0"/>
              </a:rPr>
              <a:t>        </a:t>
            </a:r>
            <a:r>
              <a:rPr kumimoji="1" lang="en-US" altLang="zh-CN" sz="2400" dirty="0">
                <a:ea typeface="幼圆" panose="02010509060101010101" pitchFamily="49" charset="-122"/>
                <a:cs typeface="Times New Roman" panose="02020603050405020304" pitchFamily="18" charset="0"/>
              </a:rPr>
              <a:t>(6) </a:t>
            </a:r>
            <a:r>
              <a:rPr kumimoji="1" lang="zh-CN" altLang="en-US" sz="2400" dirty="0">
                <a:solidFill>
                  <a:srgbClr val="FFFF00"/>
                </a:solidFill>
                <a:ea typeface="幼圆" panose="02010509060101010101" pitchFamily="49" charset="-122"/>
                <a:cs typeface="Times New Roman" panose="02020603050405020304" pitchFamily="18" charset="0"/>
              </a:rPr>
              <a:t>随机数法</a:t>
            </a:r>
            <a:endParaRPr kumimoji="1" lang="zh-CN" altLang="en-US" sz="2400" dirty="0">
              <a:solidFill>
                <a:srgbClr val="FFFF00"/>
              </a:solidFill>
              <a:ea typeface="幼圆" panose="02010509060101010101" pitchFamily="49" charset="-122"/>
              <a:cs typeface="Times New Roman" panose="02020603050405020304" pitchFamily="18" charset="0"/>
            </a:endParaRPr>
          </a:p>
          <a:p>
            <a:pPr algn="just"/>
            <a:r>
              <a:rPr kumimoji="1" lang="zh-CN" altLang="en-US" sz="2400" dirty="0">
                <a:ea typeface="幼圆" panose="02010509060101010101" pitchFamily="49" charset="-122"/>
                <a:cs typeface="Times New Roman" panose="02020603050405020304" pitchFamily="18" charset="0"/>
              </a:rPr>
              <a:t>        通常当关键字的长度不等时采用此法比较恰当。</a:t>
            </a:r>
            <a:endParaRPr kumimoji="1" lang="zh-CN" altLang="en-US" sz="2400" dirty="0">
              <a:ea typeface="幼圆" panose="020105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lstStyle/>
          <a:p>
            <a:pPr algn="l"/>
            <a:r>
              <a:rPr lang="zh-CN" altLang="en-US" b="1" kern="1200"/>
              <a:t>例子</a:t>
            </a:r>
            <a:r>
              <a:rPr lang="en-US" altLang="zh-CN" b="1" kern="1200"/>
              <a:t>(1)</a:t>
            </a:r>
            <a:endParaRPr lang="en-US" altLang="zh-CN" b="1" kern="1200"/>
          </a:p>
        </p:txBody>
      </p:sp>
      <p:sp>
        <p:nvSpPr>
          <p:cNvPr id="226311" name="Rectangle 7"/>
          <p:cNvSpPr>
            <a:spLocks noChangeArrowheads="1"/>
          </p:cNvSpPr>
          <p:nvPr/>
        </p:nvSpPr>
        <p:spPr bwMode="auto">
          <a:xfrm>
            <a:off x="252000" y="1473200"/>
            <a:ext cx="8640000" cy="467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0000"/>
              </a:spcBef>
            </a:pPr>
            <a:r>
              <a:rPr lang="zh-CN" altLang="en-US" sz="2400" dirty="0" smtClean="0">
                <a:ea typeface="幼圆" panose="02010509060101010101" pitchFamily="49" charset="-122"/>
                <a:cs typeface="Times New Roman" panose="02020603050405020304" pitchFamily="18" charset="0"/>
              </a:rPr>
              <a:t>        有</a:t>
            </a:r>
            <a:r>
              <a:rPr lang="zh-CN" altLang="en-US" sz="2400" dirty="0">
                <a:ea typeface="幼圆" panose="02010509060101010101" pitchFamily="49" charset="-122"/>
                <a:cs typeface="Times New Roman" panose="02020603050405020304" pitchFamily="18" charset="0"/>
              </a:rPr>
              <a:t>一组关键码如下：   </a:t>
            </a:r>
            <a:endParaRPr lang="zh-CN" altLang="en-US" sz="2400" dirty="0">
              <a:ea typeface="幼圆" panose="02010509060101010101" pitchFamily="49" charset="-122"/>
              <a:cs typeface="Times New Roman" panose="02020603050405020304" pitchFamily="18" charset="0"/>
            </a:endParaRPr>
          </a:p>
          <a:p>
            <a:pPr>
              <a:spcBef>
                <a:spcPct val="30000"/>
              </a:spcBef>
            </a:pPr>
            <a:r>
              <a:rPr lang="en-US" altLang="zh-CN" sz="2400" dirty="0">
                <a:ea typeface="幼圆" panose="02010509060101010101" pitchFamily="49" charset="-122"/>
                <a:cs typeface="Times New Roman" panose="02020603050405020304" pitchFamily="18" charset="0"/>
              </a:rPr>
              <a:t> </a:t>
            </a:r>
            <a:r>
              <a:rPr lang="en-US" altLang="zh-CN" sz="2400" dirty="0" smtClean="0">
                <a:ea typeface="幼圆" panose="02010509060101010101" pitchFamily="49" charset="-122"/>
                <a:cs typeface="Times New Roman" panose="02020603050405020304" pitchFamily="18" charset="0"/>
              </a:rPr>
              <a:t>       { </a:t>
            </a:r>
            <a:r>
              <a:rPr lang="en-US" altLang="zh-CN" sz="2400" dirty="0">
                <a:ea typeface="幼圆" panose="02010509060101010101" pitchFamily="49" charset="-122"/>
                <a:cs typeface="Times New Roman" panose="02020603050405020304" pitchFamily="18" charset="0"/>
              </a:rPr>
              <a:t>942148,  941269, 940527,  941630,  941805,  941558,  942047, 940001 }</a:t>
            </a:r>
            <a:r>
              <a:rPr lang="zh-CN" altLang="en-US" sz="2400" dirty="0">
                <a:ea typeface="幼圆" panose="02010509060101010101" pitchFamily="49" charset="-122"/>
                <a:cs typeface="Times New Roman" panose="02020603050405020304" pitchFamily="18" charset="0"/>
              </a:rPr>
              <a:t>。散列函数为</a:t>
            </a:r>
            <a:endParaRPr lang="zh-CN" altLang="en-US" sz="2400" dirty="0">
              <a:ea typeface="幼圆" panose="02010509060101010101" pitchFamily="49" charset="-122"/>
              <a:cs typeface="Times New Roman" panose="02020603050405020304" pitchFamily="18" charset="0"/>
            </a:endParaRPr>
          </a:p>
          <a:p>
            <a:pPr>
              <a:spcBef>
                <a:spcPct val="30000"/>
              </a:spcBef>
            </a:pPr>
            <a:r>
              <a:rPr lang="zh-CN" altLang="en-US" sz="2400" dirty="0">
                <a:ea typeface="幼圆" panose="02010509060101010101" pitchFamily="49" charset="-122"/>
                <a:cs typeface="Times New Roman" panose="02020603050405020304" pitchFamily="18" charset="0"/>
              </a:rPr>
              <a:t>             </a:t>
            </a:r>
            <a:r>
              <a:rPr lang="en-US" altLang="zh-CN" sz="2400" dirty="0">
                <a:ea typeface="幼圆" panose="02010509060101010101" pitchFamily="49" charset="-122"/>
                <a:cs typeface="Times New Roman" panose="02020603050405020304" pitchFamily="18" charset="0"/>
              </a:rPr>
              <a:t>Hash (key) = key - 940000</a:t>
            </a:r>
            <a:endParaRPr lang="en-US" altLang="zh-CN" sz="2400" dirty="0">
              <a:ea typeface="幼圆" panose="02010509060101010101" pitchFamily="49" charset="-122"/>
              <a:cs typeface="Times New Roman" panose="02020603050405020304" pitchFamily="18" charset="0"/>
            </a:endParaRPr>
          </a:p>
          <a:p>
            <a:pPr>
              <a:spcBef>
                <a:spcPct val="30000"/>
              </a:spcBef>
            </a:pPr>
            <a:r>
              <a:rPr lang="zh-CN" altLang="en-US" sz="2400" dirty="0">
                <a:ea typeface="幼圆" panose="02010509060101010101" pitchFamily="49" charset="-122"/>
                <a:cs typeface="Times New Roman" panose="02020603050405020304" pitchFamily="18" charset="0"/>
              </a:rPr>
              <a:t>则有</a:t>
            </a:r>
            <a:endParaRPr lang="zh-CN" altLang="en-US" sz="2400" dirty="0">
              <a:ea typeface="幼圆" panose="02010509060101010101" pitchFamily="49" charset="-122"/>
              <a:cs typeface="Times New Roman" panose="02020603050405020304" pitchFamily="18" charset="0"/>
            </a:endParaRPr>
          </a:p>
          <a:p>
            <a:pPr>
              <a:spcBef>
                <a:spcPct val="30000"/>
              </a:spcBef>
            </a:pPr>
            <a:r>
              <a:rPr lang="zh-CN" altLang="en-US" dirty="0">
                <a:ea typeface="幼圆" panose="02010509060101010101" pitchFamily="49" charset="-122"/>
                <a:cs typeface="Times New Roman" panose="02020603050405020304" pitchFamily="18" charset="0"/>
              </a:rPr>
              <a:t>      </a:t>
            </a:r>
            <a:r>
              <a:rPr lang="en-US" altLang="zh-CN" sz="2400" dirty="0">
                <a:ea typeface="幼圆" panose="02010509060101010101" pitchFamily="49" charset="-122"/>
                <a:cs typeface="Times New Roman" panose="02020603050405020304" pitchFamily="18" charset="0"/>
              </a:rPr>
              <a:t>Hash (942148) = 2148     Hash (941269) = 1269</a:t>
            </a:r>
            <a:endParaRPr lang="en-US" altLang="zh-CN" sz="2400" dirty="0">
              <a:ea typeface="幼圆" panose="02010509060101010101" pitchFamily="49" charset="-122"/>
              <a:cs typeface="Times New Roman" panose="02020603050405020304" pitchFamily="18" charset="0"/>
            </a:endParaRPr>
          </a:p>
          <a:p>
            <a:pPr>
              <a:spcBef>
                <a:spcPct val="30000"/>
              </a:spcBef>
            </a:pPr>
            <a:r>
              <a:rPr lang="en-US" altLang="zh-CN" sz="2400" dirty="0">
                <a:ea typeface="幼圆" panose="02010509060101010101" pitchFamily="49" charset="-122"/>
                <a:cs typeface="Times New Roman" panose="02020603050405020304" pitchFamily="18" charset="0"/>
              </a:rPr>
              <a:t>     Hash (940527) = 527       Hash (941630) = 1630</a:t>
            </a:r>
            <a:endParaRPr lang="en-US" altLang="zh-CN" sz="2400" dirty="0">
              <a:ea typeface="幼圆" panose="02010509060101010101" pitchFamily="49" charset="-122"/>
              <a:cs typeface="Times New Roman" panose="02020603050405020304" pitchFamily="18" charset="0"/>
            </a:endParaRPr>
          </a:p>
          <a:p>
            <a:pPr>
              <a:spcBef>
                <a:spcPct val="30000"/>
              </a:spcBef>
            </a:pPr>
            <a:r>
              <a:rPr lang="en-US" altLang="zh-CN" sz="2400" dirty="0">
                <a:ea typeface="幼圆" panose="02010509060101010101" pitchFamily="49" charset="-122"/>
                <a:cs typeface="Times New Roman" panose="02020603050405020304" pitchFamily="18" charset="0"/>
              </a:rPr>
              <a:t>     Hash (941805) = 1805     Hash (941558) = 1558</a:t>
            </a:r>
            <a:endParaRPr lang="en-US" altLang="zh-CN" sz="2400" dirty="0">
              <a:ea typeface="幼圆" panose="02010509060101010101" pitchFamily="49" charset="-122"/>
              <a:cs typeface="Times New Roman" panose="02020603050405020304" pitchFamily="18" charset="0"/>
            </a:endParaRPr>
          </a:p>
          <a:p>
            <a:pPr>
              <a:spcBef>
                <a:spcPct val="30000"/>
              </a:spcBef>
            </a:pPr>
            <a:r>
              <a:rPr lang="en-US" altLang="zh-CN" sz="2400" dirty="0">
                <a:ea typeface="幼圆" panose="02010509060101010101" pitchFamily="49" charset="-122"/>
                <a:cs typeface="Times New Roman" panose="02020603050405020304" pitchFamily="18" charset="0"/>
              </a:rPr>
              <a:t>     Hash (942047) = 2047     Hash (940001) = 1</a:t>
            </a:r>
            <a:endParaRPr lang="en-US" altLang="zh-CN" sz="2400" dirty="0">
              <a:ea typeface="幼圆" panose="02010509060101010101" pitchFamily="49" charset="-122"/>
              <a:cs typeface="Times New Roman" panose="02020603050405020304" pitchFamily="18" charset="0"/>
            </a:endParaRPr>
          </a:p>
          <a:p>
            <a:pPr>
              <a:spcBef>
                <a:spcPct val="30000"/>
              </a:spcBef>
            </a:pPr>
            <a:r>
              <a:rPr lang="zh-CN" altLang="en-US" sz="2400" dirty="0">
                <a:ea typeface="幼圆" panose="02010509060101010101" pitchFamily="49" charset="-122"/>
                <a:cs typeface="Times New Roman" panose="02020603050405020304" pitchFamily="18" charset="0"/>
              </a:rPr>
              <a:t>可以按计算出的地址存放记录。</a:t>
            </a:r>
            <a:endParaRPr lang="zh-CN" altLang="en-US" sz="2400" dirty="0">
              <a:ea typeface="幼圆" panose="020105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63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631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631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631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631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6311">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63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62" name="Rectangle 34" descr="蓝色面巾纸"/>
          <p:cNvSpPr>
            <a:spLocks noChangeArrowheads="1"/>
          </p:cNvSpPr>
          <p:nvPr/>
        </p:nvSpPr>
        <p:spPr bwMode="auto">
          <a:xfrm>
            <a:off x="395288" y="3933825"/>
            <a:ext cx="8353425" cy="2735263"/>
          </a:xfrm>
          <a:prstGeom prst="rect">
            <a:avLst/>
          </a:prstGeom>
          <a:blipFill dpi="0" rotWithShape="1">
            <a:blip r:embed="rId1"/>
            <a:srcRect/>
            <a:tile tx="0" ty="0" sx="100000" sy="100000" flip="none" algn="tl"/>
          </a:blipFill>
          <a:ln>
            <a:noFill/>
          </a:ln>
          <a:effectLst>
            <a:outerShdw dist="107763" dir="2700000" algn="ctr" rotWithShape="0">
              <a:schemeClr val="tx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22733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lstStyle/>
          <a:p>
            <a:pPr algn="l"/>
            <a:r>
              <a:rPr lang="zh-CN" altLang="en-US" b="1" kern="1200" dirty="0"/>
              <a:t>例子</a:t>
            </a:r>
            <a:r>
              <a:rPr lang="en-US" altLang="zh-CN" b="1" kern="1200" dirty="0"/>
              <a:t>(2)</a:t>
            </a:r>
            <a:endParaRPr lang="en-US" altLang="zh-CN" b="1" kern="1200" dirty="0"/>
          </a:p>
        </p:txBody>
      </p:sp>
      <p:sp>
        <p:nvSpPr>
          <p:cNvPr id="227335" name="Rectangle 7"/>
          <p:cNvSpPr>
            <a:spLocks noChangeArrowheads="1"/>
          </p:cNvSpPr>
          <p:nvPr/>
        </p:nvSpPr>
        <p:spPr bwMode="auto">
          <a:xfrm>
            <a:off x="250825" y="1557338"/>
            <a:ext cx="8640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smtClean="0">
                <a:ea typeface="幼圆" panose="02010509060101010101" pitchFamily="49" charset="-122"/>
                <a:cs typeface="Times New Roman" panose="02020603050405020304" pitchFamily="18" charset="0"/>
              </a:rPr>
              <a:t>        设</a:t>
            </a:r>
            <a:r>
              <a:rPr lang="zh-CN" altLang="en-US" sz="2400" dirty="0">
                <a:ea typeface="幼圆" panose="02010509060101010101" pitchFamily="49" charset="-122"/>
                <a:cs typeface="Times New Roman" panose="02020603050405020304" pitchFamily="18" charset="0"/>
              </a:rPr>
              <a:t>给定的关键码为 </a:t>
            </a:r>
            <a:r>
              <a:rPr lang="en-US" altLang="zh-CN" sz="2400" dirty="0">
                <a:ea typeface="幼圆" panose="02010509060101010101" pitchFamily="49" charset="-122"/>
                <a:cs typeface="Times New Roman" panose="02020603050405020304" pitchFamily="18" charset="0"/>
              </a:rPr>
              <a:t>key = 23938587841</a:t>
            </a:r>
            <a:r>
              <a:rPr lang="zh-CN" altLang="en-US" sz="2400" dirty="0">
                <a:ea typeface="幼圆" panose="02010509060101010101" pitchFamily="49" charset="-122"/>
                <a:cs typeface="Times New Roman" panose="02020603050405020304" pitchFamily="18" charset="0"/>
              </a:rPr>
              <a:t>，若存储空间限定 </a:t>
            </a:r>
            <a:r>
              <a:rPr lang="en-US" altLang="zh-CN" sz="2400" dirty="0">
                <a:ea typeface="幼圆" panose="02010509060101010101" pitchFamily="49" charset="-122"/>
                <a:cs typeface="Times New Roman" panose="02020603050405020304" pitchFamily="18" charset="0"/>
              </a:rPr>
              <a:t>3 </a:t>
            </a:r>
            <a:r>
              <a:rPr lang="zh-CN" altLang="en-US" sz="2400" dirty="0">
                <a:ea typeface="幼圆" panose="02010509060101010101" pitchFamily="49" charset="-122"/>
                <a:cs typeface="Times New Roman" panose="02020603050405020304" pitchFamily="18" charset="0"/>
              </a:rPr>
              <a:t>位</a:t>
            </a:r>
            <a:r>
              <a:rPr lang="en-US" altLang="zh-CN" sz="2400" dirty="0">
                <a:ea typeface="幼圆" panose="02010509060101010101" pitchFamily="49" charset="-122"/>
                <a:cs typeface="Times New Roman" panose="02020603050405020304" pitchFamily="18" charset="0"/>
              </a:rPr>
              <a:t>, </a:t>
            </a:r>
            <a:r>
              <a:rPr lang="zh-CN" altLang="en-US" sz="2400" dirty="0">
                <a:ea typeface="幼圆" panose="02010509060101010101" pitchFamily="49" charset="-122"/>
                <a:cs typeface="Times New Roman" panose="02020603050405020304" pitchFamily="18" charset="0"/>
              </a:rPr>
              <a:t>则划分结果为每段 </a:t>
            </a:r>
            <a:r>
              <a:rPr lang="en-US" altLang="zh-CN" sz="2400" dirty="0">
                <a:ea typeface="幼圆" panose="02010509060101010101" pitchFamily="49" charset="-122"/>
                <a:cs typeface="Times New Roman" panose="02020603050405020304" pitchFamily="18" charset="0"/>
              </a:rPr>
              <a:t>3 </a:t>
            </a:r>
            <a:r>
              <a:rPr lang="zh-CN" altLang="en-US" sz="2400" dirty="0">
                <a:ea typeface="幼圆" panose="02010509060101010101" pitchFamily="49" charset="-122"/>
                <a:cs typeface="Times New Roman" panose="02020603050405020304" pitchFamily="18" charset="0"/>
              </a:rPr>
              <a:t>位。上述关键码可划分为 </a:t>
            </a:r>
            <a:r>
              <a:rPr lang="en-US" altLang="zh-CN" sz="2400" dirty="0">
                <a:ea typeface="幼圆" panose="02010509060101010101" pitchFamily="49" charset="-122"/>
                <a:cs typeface="Times New Roman" panose="02020603050405020304" pitchFamily="18" charset="0"/>
              </a:rPr>
              <a:t>4</a:t>
            </a:r>
            <a:r>
              <a:rPr lang="zh-CN" altLang="en-US" sz="2400" dirty="0">
                <a:ea typeface="幼圆" panose="02010509060101010101" pitchFamily="49" charset="-122"/>
                <a:cs typeface="Times New Roman" panose="02020603050405020304" pitchFamily="18" charset="0"/>
              </a:rPr>
              <a:t>段：</a:t>
            </a:r>
            <a:endParaRPr lang="zh-CN" altLang="en-US" sz="2400" dirty="0">
              <a:ea typeface="幼圆" panose="02010509060101010101" pitchFamily="49" charset="-122"/>
              <a:cs typeface="Times New Roman" panose="02020603050405020304" pitchFamily="18" charset="0"/>
            </a:endParaRPr>
          </a:p>
          <a:p>
            <a:pPr>
              <a:spcBef>
                <a:spcPct val="50000"/>
              </a:spcBef>
            </a:pPr>
            <a:r>
              <a:rPr lang="zh-CN" altLang="en-US" sz="2400" dirty="0">
                <a:ea typeface="幼圆" panose="02010509060101010101" pitchFamily="49" charset="-122"/>
                <a:cs typeface="Times New Roman" panose="02020603050405020304" pitchFamily="18" charset="0"/>
              </a:rPr>
              <a:t>  	             </a:t>
            </a:r>
            <a:r>
              <a:rPr lang="en-US" altLang="zh-CN" sz="2400" dirty="0">
                <a:ea typeface="幼圆" panose="02010509060101010101" pitchFamily="49" charset="-122"/>
                <a:cs typeface="Times New Roman" panose="02020603050405020304" pitchFamily="18" charset="0"/>
              </a:rPr>
              <a:t>239      385      878      41</a:t>
            </a:r>
            <a:endParaRPr lang="en-US" altLang="zh-CN" sz="2400" dirty="0">
              <a:ea typeface="幼圆" panose="02010509060101010101" pitchFamily="49" charset="-122"/>
              <a:cs typeface="Times New Roman" panose="02020603050405020304" pitchFamily="18" charset="0"/>
            </a:endParaRPr>
          </a:p>
          <a:p>
            <a:pPr>
              <a:spcBef>
                <a:spcPct val="50000"/>
              </a:spcBef>
            </a:pPr>
            <a:r>
              <a:rPr lang="zh-CN" altLang="en-US" sz="2400" dirty="0" smtClean="0">
                <a:ea typeface="幼圆" panose="02010509060101010101" pitchFamily="49" charset="-122"/>
                <a:cs typeface="Times New Roman" panose="02020603050405020304" pitchFamily="18" charset="0"/>
              </a:rPr>
              <a:t>        把</a:t>
            </a:r>
            <a:r>
              <a:rPr lang="zh-CN" altLang="en-US" sz="2400" dirty="0">
                <a:ea typeface="幼圆" panose="02010509060101010101" pitchFamily="49" charset="-122"/>
                <a:cs typeface="Times New Roman" panose="02020603050405020304" pitchFamily="18" charset="0"/>
              </a:rPr>
              <a:t>超出地址位数的最高位删去，仅保留最低的</a:t>
            </a:r>
            <a:r>
              <a:rPr lang="en-US" altLang="zh-CN" sz="2400" dirty="0">
                <a:ea typeface="幼圆" panose="02010509060101010101" pitchFamily="49" charset="-122"/>
                <a:cs typeface="Times New Roman" panose="02020603050405020304" pitchFamily="18" charset="0"/>
              </a:rPr>
              <a:t>3</a:t>
            </a:r>
            <a:r>
              <a:rPr lang="zh-CN" altLang="en-US" sz="2400" dirty="0">
                <a:ea typeface="幼圆" panose="02010509060101010101" pitchFamily="49" charset="-122"/>
                <a:cs typeface="Times New Roman" panose="02020603050405020304" pitchFamily="18" charset="0"/>
              </a:rPr>
              <a:t>位，做为可用的散列地址。</a:t>
            </a:r>
            <a:endParaRPr lang="zh-CN" altLang="en-US" sz="2400" dirty="0">
              <a:ea typeface="幼圆" panose="02010509060101010101" pitchFamily="49" charset="-122"/>
              <a:cs typeface="Times New Roman" panose="02020603050405020304" pitchFamily="18" charset="0"/>
            </a:endParaRPr>
          </a:p>
        </p:txBody>
      </p:sp>
      <p:sp>
        <p:nvSpPr>
          <p:cNvPr id="227336" name="AutoShape 8" descr="白色大理石"/>
          <p:cNvSpPr>
            <a:spLocks noChangeArrowheads="1"/>
          </p:cNvSpPr>
          <p:nvPr/>
        </p:nvSpPr>
        <p:spPr bwMode="auto">
          <a:xfrm>
            <a:off x="4876800" y="5305425"/>
            <a:ext cx="2667000" cy="457200"/>
          </a:xfrm>
          <a:prstGeom prst="parallelogram">
            <a:avLst>
              <a:gd name="adj" fmla="val 179159"/>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endParaRPr lang="zh-CN" altLang="en-US"/>
          </a:p>
        </p:txBody>
      </p:sp>
      <p:sp>
        <p:nvSpPr>
          <p:cNvPr id="227337" name="AutoShape 9" descr="白色大理石"/>
          <p:cNvSpPr>
            <a:spLocks noChangeArrowheads="1"/>
          </p:cNvSpPr>
          <p:nvPr/>
        </p:nvSpPr>
        <p:spPr bwMode="auto">
          <a:xfrm>
            <a:off x="4876800" y="4924425"/>
            <a:ext cx="2667000" cy="457200"/>
          </a:xfrm>
          <a:prstGeom prst="parallelogram">
            <a:avLst>
              <a:gd name="adj" fmla="val 179159"/>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endParaRPr lang="zh-CN" altLang="en-US"/>
          </a:p>
        </p:txBody>
      </p:sp>
      <p:sp>
        <p:nvSpPr>
          <p:cNvPr id="227338" name="AutoShape 10" descr="白色大理石"/>
          <p:cNvSpPr>
            <a:spLocks noChangeArrowheads="1"/>
          </p:cNvSpPr>
          <p:nvPr/>
        </p:nvSpPr>
        <p:spPr bwMode="auto">
          <a:xfrm>
            <a:off x="4876800" y="4543425"/>
            <a:ext cx="2667000" cy="457200"/>
          </a:xfrm>
          <a:prstGeom prst="parallelogram">
            <a:avLst>
              <a:gd name="adj" fmla="val 179159"/>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endParaRPr lang="zh-CN" altLang="en-US"/>
          </a:p>
        </p:txBody>
      </p:sp>
      <p:sp>
        <p:nvSpPr>
          <p:cNvPr id="227339" name="AutoShape 11" descr="白色大理石"/>
          <p:cNvSpPr>
            <a:spLocks noChangeArrowheads="1"/>
          </p:cNvSpPr>
          <p:nvPr/>
        </p:nvSpPr>
        <p:spPr bwMode="auto">
          <a:xfrm>
            <a:off x="1371600" y="5305425"/>
            <a:ext cx="2667000" cy="457200"/>
          </a:xfrm>
          <a:prstGeom prst="parallelogram">
            <a:avLst>
              <a:gd name="adj" fmla="val 179159"/>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endParaRPr lang="zh-CN" altLang="en-US"/>
          </a:p>
        </p:txBody>
      </p:sp>
      <p:sp>
        <p:nvSpPr>
          <p:cNvPr id="227340" name="AutoShape 12" descr="白色大理石"/>
          <p:cNvSpPr>
            <a:spLocks noChangeArrowheads="1"/>
          </p:cNvSpPr>
          <p:nvPr/>
        </p:nvSpPr>
        <p:spPr bwMode="auto">
          <a:xfrm>
            <a:off x="1371600" y="4924425"/>
            <a:ext cx="2667000" cy="457200"/>
          </a:xfrm>
          <a:prstGeom prst="parallelogram">
            <a:avLst>
              <a:gd name="adj" fmla="val 179159"/>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endParaRPr lang="zh-CN" altLang="en-US"/>
          </a:p>
        </p:txBody>
      </p:sp>
      <p:sp>
        <p:nvSpPr>
          <p:cNvPr id="227341" name="AutoShape 13" descr="白色大理石"/>
          <p:cNvSpPr>
            <a:spLocks noChangeArrowheads="1"/>
          </p:cNvSpPr>
          <p:nvPr/>
        </p:nvSpPr>
        <p:spPr bwMode="auto">
          <a:xfrm>
            <a:off x="1371600" y="4543425"/>
            <a:ext cx="2667000" cy="457200"/>
          </a:xfrm>
          <a:prstGeom prst="parallelogram">
            <a:avLst>
              <a:gd name="adj" fmla="val 179159"/>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endParaRPr lang="zh-CN" altLang="en-US"/>
          </a:p>
        </p:txBody>
      </p:sp>
      <p:sp>
        <p:nvSpPr>
          <p:cNvPr id="227342" name="Text Box 14"/>
          <p:cNvSpPr txBox="1">
            <a:spLocks noChangeArrowheads="1"/>
          </p:cNvSpPr>
          <p:nvPr/>
        </p:nvSpPr>
        <p:spPr bwMode="auto">
          <a:xfrm>
            <a:off x="609600" y="4527550"/>
            <a:ext cx="695325" cy="126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sz="3200" b="1">
                <a:solidFill>
                  <a:srgbClr val="CC0000"/>
                </a:solidFill>
                <a:effectLst>
                  <a:outerShdw blurRad="38100" dist="38100" dir="2700000" algn="tl">
                    <a:srgbClr val="FFFFFF"/>
                  </a:outerShdw>
                </a:effectLst>
                <a:latin typeface="Times New Roman" panose="02020603050405020304" pitchFamily="18" charset="0"/>
                <a:ea typeface="隶书" panose="02010509060101010101" pitchFamily="49" charset="-122"/>
              </a:rPr>
              <a:t>移</a:t>
            </a:r>
            <a:endParaRPr kumimoji="1" lang="zh-CN" altLang="en-US" sz="3200" b="1">
              <a:solidFill>
                <a:srgbClr val="CC0000"/>
              </a:solidFill>
              <a:effectLst>
                <a:outerShdw blurRad="38100" dist="38100" dir="2700000" algn="tl">
                  <a:srgbClr val="FFFFFF"/>
                </a:outerShdw>
              </a:effectLst>
              <a:latin typeface="Times New Roman" panose="02020603050405020304" pitchFamily="18" charset="0"/>
              <a:ea typeface="隶书" panose="02010509060101010101" pitchFamily="49" charset="-122"/>
            </a:endParaRPr>
          </a:p>
          <a:p>
            <a:pPr>
              <a:lnSpc>
                <a:spcPct val="80000"/>
              </a:lnSpc>
            </a:pPr>
            <a:r>
              <a:rPr kumimoji="1" lang="zh-CN" altLang="en-US" sz="3200" b="1">
                <a:solidFill>
                  <a:srgbClr val="CC0000"/>
                </a:solidFill>
                <a:effectLst>
                  <a:outerShdw blurRad="38100" dist="38100" dir="2700000" algn="tl">
                    <a:srgbClr val="FFFFFF"/>
                  </a:outerShdw>
                </a:effectLst>
                <a:latin typeface="Times New Roman" panose="02020603050405020304" pitchFamily="18" charset="0"/>
                <a:ea typeface="隶书" panose="02010509060101010101" pitchFamily="49" charset="-122"/>
              </a:rPr>
              <a:t>位</a:t>
            </a:r>
            <a:endParaRPr kumimoji="1" lang="zh-CN" altLang="en-US" sz="3200" b="1">
              <a:solidFill>
                <a:srgbClr val="CC0000"/>
              </a:solidFill>
              <a:effectLst>
                <a:outerShdw blurRad="38100" dist="38100" dir="2700000" algn="tl">
                  <a:srgbClr val="FFFFFF"/>
                </a:outerShdw>
              </a:effectLst>
              <a:latin typeface="Times New Roman" panose="02020603050405020304" pitchFamily="18" charset="0"/>
              <a:ea typeface="隶书" panose="02010509060101010101" pitchFamily="49" charset="-122"/>
            </a:endParaRPr>
          </a:p>
          <a:p>
            <a:pPr>
              <a:lnSpc>
                <a:spcPct val="80000"/>
              </a:lnSpc>
            </a:pPr>
            <a:r>
              <a:rPr kumimoji="1" lang="zh-CN" altLang="en-US" sz="3200" b="1">
                <a:solidFill>
                  <a:srgbClr val="CC0000"/>
                </a:solidFill>
                <a:effectLst>
                  <a:outerShdw blurRad="38100" dist="38100" dir="2700000" algn="tl">
                    <a:srgbClr val="FFFFFF"/>
                  </a:outerShdw>
                </a:effectLst>
                <a:latin typeface="Times New Roman" panose="02020603050405020304" pitchFamily="18" charset="0"/>
                <a:ea typeface="隶书" panose="02010509060101010101" pitchFamily="49" charset="-122"/>
              </a:rPr>
              <a:t>法</a:t>
            </a:r>
            <a:r>
              <a:rPr kumimoji="1" lang="zh-CN" altLang="en-US" sz="3200" b="1">
                <a:solidFill>
                  <a:srgbClr val="CC0000"/>
                </a:solidFill>
                <a:latin typeface="Times New Roman" panose="02020603050405020304" pitchFamily="18" charset="0"/>
              </a:rPr>
              <a:t> </a:t>
            </a:r>
            <a:endParaRPr kumimoji="1" lang="zh-CN" altLang="en-US" sz="3200" b="1">
              <a:solidFill>
                <a:srgbClr val="CC0000"/>
              </a:solidFill>
              <a:latin typeface="Times New Roman" panose="02020603050405020304" pitchFamily="18" charset="0"/>
            </a:endParaRPr>
          </a:p>
        </p:txBody>
      </p:sp>
      <p:sp>
        <p:nvSpPr>
          <p:cNvPr id="227343" name="WordArt 15"/>
          <p:cNvSpPr>
            <a:spLocks noChangeArrowheads="1" noChangeShapeType="1" noTextEdit="1"/>
          </p:cNvSpPr>
          <p:nvPr/>
        </p:nvSpPr>
        <p:spPr bwMode="auto">
          <a:xfrm>
            <a:off x="1752600" y="4695825"/>
            <a:ext cx="1828800" cy="2286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38949"/>
              </a:avLst>
            </a:prstTxWarp>
          </a:bodyPr>
          <a:lstStyle/>
          <a:p>
            <a:pPr algn="ctr"/>
            <a:r>
              <a:rPr lang="en-US" altLang="zh-CN" sz="3600" b="1" kern="10">
                <a:solidFill>
                  <a:schemeClr val="bg2"/>
                </a:solidFill>
                <a:effectLst>
                  <a:outerShdw dist="45791" dir="2021404" algn="ctr" rotWithShape="0">
                    <a:srgbClr val="C0C0C0"/>
                  </a:outerShdw>
                </a:effectLst>
                <a:latin typeface="Arial" panose="020B0604020202020204"/>
                <a:cs typeface="Arial" panose="020B0604020202020204"/>
              </a:rPr>
              <a:t>385</a:t>
            </a:r>
            <a:endParaRPr lang="zh-CN" altLang="en-US" sz="3600" b="1" kern="10">
              <a:solidFill>
                <a:schemeClr val="bg2"/>
              </a:solidFill>
              <a:effectLst>
                <a:outerShdw dist="45791" dir="2021404" algn="ctr" rotWithShape="0">
                  <a:srgbClr val="C0C0C0"/>
                </a:outerShdw>
              </a:effectLst>
              <a:latin typeface="Arial" panose="020B0604020202020204"/>
              <a:cs typeface="Arial" panose="020B0604020202020204"/>
            </a:endParaRPr>
          </a:p>
        </p:txBody>
      </p:sp>
      <p:sp>
        <p:nvSpPr>
          <p:cNvPr id="227344" name="WordArt 16"/>
          <p:cNvSpPr>
            <a:spLocks noChangeArrowheads="1" noChangeShapeType="1" noTextEdit="1"/>
          </p:cNvSpPr>
          <p:nvPr/>
        </p:nvSpPr>
        <p:spPr bwMode="auto">
          <a:xfrm>
            <a:off x="1828800" y="5076825"/>
            <a:ext cx="1676400" cy="2286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39866"/>
              </a:avLst>
            </a:prstTxWarp>
          </a:bodyPr>
          <a:lstStyle/>
          <a:p>
            <a:pPr algn="ctr"/>
            <a:r>
              <a:rPr lang="en-US" altLang="zh-CN" sz="3600" b="1" kern="10">
                <a:solidFill>
                  <a:schemeClr val="bg2"/>
                </a:solidFill>
                <a:effectLst>
                  <a:outerShdw dist="45791" dir="2021404" algn="ctr" rotWithShape="0">
                    <a:srgbClr val="C0C0C0"/>
                  </a:outerShdw>
                </a:effectLst>
                <a:latin typeface="Arial" panose="020B0604020202020204"/>
                <a:cs typeface="Arial" panose="020B0604020202020204"/>
              </a:rPr>
              <a:t>878</a:t>
            </a:r>
            <a:endParaRPr lang="zh-CN" altLang="en-US" sz="3600" b="1" kern="10">
              <a:solidFill>
                <a:schemeClr val="bg2"/>
              </a:solidFill>
              <a:effectLst>
                <a:outerShdw dist="45791" dir="2021404" algn="ctr" rotWithShape="0">
                  <a:srgbClr val="C0C0C0"/>
                </a:outerShdw>
              </a:effectLst>
              <a:latin typeface="Arial" panose="020B0604020202020204"/>
              <a:cs typeface="Arial" panose="020B0604020202020204"/>
            </a:endParaRPr>
          </a:p>
        </p:txBody>
      </p:sp>
      <p:sp>
        <p:nvSpPr>
          <p:cNvPr id="227345" name="WordArt 17"/>
          <p:cNvSpPr>
            <a:spLocks noChangeArrowheads="1" noChangeShapeType="1" noTextEdit="1"/>
          </p:cNvSpPr>
          <p:nvPr/>
        </p:nvSpPr>
        <p:spPr bwMode="auto">
          <a:xfrm>
            <a:off x="2286000" y="5457825"/>
            <a:ext cx="1066800" cy="2286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30690"/>
              </a:avLst>
            </a:prstTxWarp>
          </a:bodyPr>
          <a:lstStyle/>
          <a:p>
            <a:pPr algn="ctr"/>
            <a:r>
              <a:rPr lang="en-US" altLang="zh-CN" sz="3600" b="1" kern="10">
                <a:solidFill>
                  <a:schemeClr val="bg2"/>
                </a:solidFill>
                <a:effectLst>
                  <a:outerShdw dist="45791" dir="2021404" algn="ctr" rotWithShape="0">
                    <a:srgbClr val="C0C0C0"/>
                  </a:outerShdw>
                </a:effectLst>
                <a:latin typeface="Arial" panose="020B0604020202020204"/>
                <a:cs typeface="Arial" panose="020B0604020202020204"/>
              </a:rPr>
              <a:t>41</a:t>
            </a:r>
            <a:endParaRPr lang="zh-CN" altLang="en-US" sz="3600" b="1" kern="10">
              <a:solidFill>
                <a:schemeClr val="bg2"/>
              </a:solidFill>
              <a:effectLst>
                <a:outerShdw dist="45791" dir="2021404" algn="ctr" rotWithShape="0">
                  <a:srgbClr val="C0C0C0"/>
                </a:outerShdw>
              </a:effectLst>
              <a:latin typeface="Arial" panose="020B0604020202020204"/>
              <a:cs typeface="Arial" panose="020B0604020202020204"/>
            </a:endParaRPr>
          </a:p>
        </p:txBody>
      </p:sp>
      <p:sp>
        <p:nvSpPr>
          <p:cNvPr id="227346" name="AutoShape 18" descr="白色大理石"/>
          <p:cNvSpPr>
            <a:spLocks noChangeArrowheads="1"/>
          </p:cNvSpPr>
          <p:nvPr/>
        </p:nvSpPr>
        <p:spPr bwMode="auto">
          <a:xfrm>
            <a:off x="1371600" y="4162425"/>
            <a:ext cx="2667000" cy="457200"/>
          </a:xfrm>
          <a:prstGeom prst="parallelogram">
            <a:avLst>
              <a:gd name="adj" fmla="val 179159"/>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endParaRPr lang="zh-CN" altLang="en-US"/>
          </a:p>
        </p:txBody>
      </p:sp>
      <p:sp>
        <p:nvSpPr>
          <p:cNvPr id="227347" name="Rectangle 19"/>
          <p:cNvSpPr>
            <a:spLocks noChangeArrowheads="1"/>
          </p:cNvSpPr>
          <p:nvPr/>
        </p:nvSpPr>
        <p:spPr bwMode="auto">
          <a:xfrm>
            <a:off x="990600" y="5838825"/>
            <a:ext cx="3048000" cy="152400"/>
          </a:xfrm>
          <a:prstGeom prst="rect">
            <a:avLst/>
          </a:prstGeom>
          <a:gradFill rotWithShape="0">
            <a:gsLst>
              <a:gs pos="0">
                <a:schemeClr val="accent1"/>
              </a:gs>
              <a:gs pos="100000">
                <a:schemeClr val="accent1">
                  <a:gamma/>
                  <a:shade val="46275"/>
                  <a:invGamma/>
                </a:schemeClr>
              </a:gs>
            </a:gsLst>
            <a:lin ang="5400000" scaled="1"/>
          </a:gra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48" name="AutoShape 20" descr="白色大理石"/>
          <p:cNvSpPr>
            <a:spLocks noChangeArrowheads="1"/>
          </p:cNvSpPr>
          <p:nvPr/>
        </p:nvSpPr>
        <p:spPr bwMode="auto">
          <a:xfrm>
            <a:off x="838200" y="6067425"/>
            <a:ext cx="3048000" cy="457200"/>
          </a:xfrm>
          <a:prstGeom prst="parallelogram">
            <a:avLst>
              <a:gd name="adj" fmla="val 166667"/>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endParaRPr lang="zh-CN" altLang="en-US"/>
          </a:p>
        </p:txBody>
      </p:sp>
      <p:sp>
        <p:nvSpPr>
          <p:cNvPr id="227349" name="WordArt 21"/>
          <p:cNvSpPr>
            <a:spLocks noChangeArrowheads="1" noChangeShapeType="1" noTextEdit="1"/>
          </p:cNvSpPr>
          <p:nvPr/>
        </p:nvSpPr>
        <p:spPr bwMode="auto">
          <a:xfrm>
            <a:off x="1219200" y="6143625"/>
            <a:ext cx="2133600" cy="3048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36806"/>
              </a:avLst>
            </a:prstTxWarp>
          </a:bodyPr>
          <a:lstStyle/>
          <a:p>
            <a:pPr algn="ctr"/>
            <a:r>
              <a:rPr lang="en-US" altLang="zh-CN" sz="3600" b="1" kern="10">
                <a:solidFill>
                  <a:schemeClr val="bg2"/>
                </a:solidFill>
                <a:effectLst>
                  <a:outerShdw dist="45791" dir="2021404" algn="ctr" rotWithShape="0">
                    <a:srgbClr val="C0C0C0"/>
                  </a:outerShdw>
                </a:effectLst>
                <a:latin typeface="Arial" panose="020B0604020202020204"/>
                <a:cs typeface="Arial" panose="020B0604020202020204"/>
              </a:rPr>
              <a:t>1543</a:t>
            </a:r>
            <a:endParaRPr lang="zh-CN" altLang="en-US" sz="3600" b="1" kern="10">
              <a:solidFill>
                <a:schemeClr val="bg2"/>
              </a:solidFill>
              <a:effectLst>
                <a:outerShdw dist="45791" dir="2021404" algn="ctr" rotWithShape="0">
                  <a:srgbClr val="C0C0C0"/>
                </a:outerShdw>
              </a:effectLst>
              <a:latin typeface="Arial" panose="020B0604020202020204"/>
              <a:cs typeface="Arial" panose="020B0604020202020204"/>
            </a:endParaRPr>
          </a:p>
        </p:txBody>
      </p:sp>
      <p:sp>
        <p:nvSpPr>
          <p:cNvPr id="227350" name="WordArt 22"/>
          <p:cNvSpPr>
            <a:spLocks noChangeArrowheads="1" noChangeShapeType="1" noTextEdit="1"/>
          </p:cNvSpPr>
          <p:nvPr/>
        </p:nvSpPr>
        <p:spPr bwMode="auto">
          <a:xfrm flipH="1">
            <a:off x="5715000" y="5457825"/>
            <a:ext cx="1219200" cy="2286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66551"/>
              </a:avLst>
            </a:prstTxWarp>
          </a:bodyPr>
          <a:lstStyle/>
          <a:p>
            <a:pPr algn="ctr"/>
            <a:r>
              <a:rPr lang="en-US" altLang="zh-CN" sz="3600" b="1" kern="10">
                <a:solidFill>
                  <a:schemeClr val="tx2"/>
                </a:solidFill>
                <a:effectLst>
                  <a:outerShdw dist="45791" dir="2021404" algn="ctr" rotWithShape="0">
                    <a:srgbClr val="C0C0C0"/>
                  </a:outerShdw>
                </a:effectLst>
                <a:latin typeface="Arial" panose="020B0604020202020204"/>
                <a:cs typeface="Arial" panose="020B0604020202020204"/>
              </a:rPr>
              <a:t>41</a:t>
            </a:r>
            <a:endParaRPr lang="zh-CN" altLang="en-US" sz="3600" b="1" kern="10">
              <a:solidFill>
                <a:schemeClr val="tx2"/>
              </a:solidFill>
              <a:effectLst>
                <a:outerShdw dist="45791" dir="2021404" algn="ctr" rotWithShape="0">
                  <a:srgbClr val="C0C0C0"/>
                </a:outerShdw>
              </a:effectLst>
              <a:latin typeface="Arial" panose="020B0604020202020204"/>
              <a:cs typeface="Arial" panose="020B0604020202020204"/>
            </a:endParaRPr>
          </a:p>
        </p:txBody>
      </p:sp>
      <p:sp>
        <p:nvSpPr>
          <p:cNvPr id="227351" name="AutoShape 23" descr="白色大理石"/>
          <p:cNvSpPr>
            <a:spLocks noChangeArrowheads="1"/>
          </p:cNvSpPr>
          <p:nvPr/>
        </p:nvSpPr>
        <p:spPr bwMode="auto">
          <a:xfrm>
            <a:off x="4876800" y="4162425"/>
            <a:ext cx="2667000" cy="457200"/>
          </a:xfrm>
          <a:prstGeom prst="parallelogram">
            <a:avLst>
              <a:gd name="adj" fmla="val 179159"/>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endParaRPr lang="zh-CN" altLang="en-US"/>
          </a:p>
        </p:txBody>
      </p:sp>
      <p:sp>
        <p:nvSpPr>
          <p:cNvPr id="227352" name="WordArt 24"/>
          <p:cNvSpPr>
            <a:spLocks noChangeArrowheads="1" noChangeShapeType="1" noTextEdit="1"/>
          </p:cNvSpPr>
          <p:nvPr/>
        </p:nvSpPr>
        <p:spPr bwMode="auto">
          <a:xfrm>
            <a:off x="5181600" y="4314825"/>
            <a:ext cx="1981200" cy="2286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40306"/>
              </a:avLst>
            </a:prstTxWarp>
          </a:bodyPr>
          <a:lstStyle/>
          <a:p>
            <a:pPr algn="ctr"/>
            <a:r>
              <a:rPr lang="en-US" altLang="zh-CN" sz="3600" b="1" kern="10">
                <a:solidFill>
                  <a:schemeClr val="bg2"/>
                </a:solidFill>
                <a:effectLst>
                  <a:outerShdw dist="45791" dir="2021404" algn="ctr" rotWithShape="0">
                    <a:srgbClr val="C0C0C0"/>
                  </a:outerShdw>
                </a:effectLst>
                <a:latin typeface="Arial" panose="020B0604020202020204"/>
                <a:cs typeface="Arial" panose="020B0604020202020204"/>
              </a:rPr>
              <a:t>239</a:t>
            </a:r>
            <a:endParaRPr lang="zh-CN" altLang="en-US" sz="3600" b="1" kern="10">
              <a:solidFill>
                <a:schemeClr val="bg2"/>
              </a:solidFill>
              <a:effectLst>
                <a:outerShdw dist="45791" dir="2021404" algn="ctr" rotWithShape="0">
                  <a:srgbClr val="C0C0C0"/>
                </a:outerShdw>
              </a:effectLst>
              <a:latin typeface="Arial" panose="020B0604020202020204"/>
              <a:cs typeface="Arial" panose="020B0604020202020204"/>
            </a:endParaRPr>
          </a:p>
        </p:txBody>
      </p:sp>
      <p:sp>
        <p:nvSpPr>
          <p:cNvPr id="227353" name="WordArt 25"/>
          <p:cNvSpPr>
            <a:spLocks noChangeArrowheads="1" noChangeShapeType="1" noTextEdit="1"/>
          </p:cNvSpPr>
          <p:nvPr/>
        </p:nvSpPr>
        <p:spPr bwMode="auto">
          <a:xfrm>
            <a:off x="1676400" y="4314825"/>
            <a:ext cx="1981200" cy="2286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40306"/>
              </a:avLst>
            </a:prstTxWarp>
          </a:bodyPr>
          <a:lstStyle/>
          <a:p>
            <a:pPr algn="ctr"/>
            <a:r>
              <a:rPr lang="en-US" altLang="zh-CN" sz="3600" b="1" kern="10">
                <a:solidFill>
                  <a:schemeClr val="bg2"/>
                </a:solidFill>
                <a:effectLst>
                  <a:outerShdw dist="45791" dir="2021404" algn="ctr" rotWithShape="0">
                    <a:srgbClr val="C0C0C0"/>
                  </a:outerShdw>
                </a:effectLst>
                <a:latin typeface="Arial" panose="020B0604020202020204"/>
                <a:cs typeface="Arial" panose="020B0604020202020204"/>
              </a:rPr>
              <a:t>239</a:t>
            </a:r>
            <a:endParaRPr lang="zh-CN" altLang="en-US" sz="3600" b="1" kern="10">
              <a:solidFill>
                <a:schemeClr val="bg2"/>
              </a:solidFill>
              <a:effectLst>
                <a:outerShdw dist="45791" dir="2021404" algn="ctr" rotWithShape="0">
                  <a:srgbClr val="C0C0C0"/>
                </a:outerShdw>
              </a:effectLst>
              <a:latin typeface="Arial" panose="020B0604020202020204"/>
              <a:cs typeface="Arial" panose="020B0604020202020204"/>
            </a:endParaRPr>
          </a:p>
        </p:txBody>
      </p:sp>
      <p:sp>
        <p:nvSpPr>
          <p:cNvPr id="227354" name="WordArt 26"/>
          <p:cNvSpPr>
            <a:spLocks noChangeArrowheads="1" noChangeShapeType="1" noTextEdit="1"/>
          </p:cNvSpPr>
          <p:nvPr/>
        </p:nvSpPr>
        <p:spPr bwMode="auto">
          <a:xfrm flipH="1">
            <a:off x="5181600" y="4695825"/>
            <a:ext cx="1981200" cy="2286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60213"/>
              </a:avLst>
            </a:prstTxWarp>
          </a:bodyPr>
          <a:lstStyle/>
          <a:p>
            <a:pPr algn="ctr"/>
            <a:r>
              <a:rPr lang="en-US" altLang="zh-CN" sz="3600" b="1" kern="10">
                <a:solidFill>
                  <a:schemeClr val="tx2"/>
                </a:solidFill>
                <a:effectLst>
                  <a:outerShdw dist="45791" dir="2021404" algn="ctr" rotWithShape="0">
                    <a:srgbClr val="C0C0C0"/>
                  </a:outerShdw>
                </a:effectLst>
                <a:latin typeface="Arial" panose="020B0604020202020204"/>
                <a:cs typeface="Arial" panose="020B0604020202020204"/>
              </a:rPr>
              <a:t>385</a:t>
            </a:r>
            <a:endParaRPr lang="zh-CN" altLang="en-US" sz="3600" b="1" kern="10">
              <a:solidFill>
                <a:schemeClr val="tx2"/>
              </a:solidFill>
              <a:effectLst>
                <a:outerShdw dist="45791" dir="2021404" algn="ctr" rotWithShape="0">
                  <a:srgbClr val="C0C0C0"/>
                </a:outerShdw>
              </a:effectLst>
              <a:latin typeface="Arial" panose="020B0604020202020204"/>
              <a:cs typeface="Arial" panose="020B0604020202020204"/>
            </a:endParaRPr>
          </a:p>
        </p:txBody>
      </p:sp>
      <p:sp>
        <p:nvSpPr>
          <p:cNvPr id="227355" name="WordArt 27"/>
          <p:cNvSpPr>
            <a:spLocks noChangeArrowheads="1" noChangeShapeType="1" noTextEdit="1"/>
          </p:cNvSpPr>
          <p:nvPr/>
        </p:nvSpPr>
        <p:spPr bwMode="auto">
          <a:xfrm>
            <a:off x="5334000" y="5076825"/>
            <a:ext cx="1676400" cy="2286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39866"/>
              </a:avLst>
            </a:prstTxWarp>
          </a:bodyPr>
          <a:lstStyle/>
          <a:p>
            <a:pPr algn="ctr"/>
            <a:r>
              <a:rPr lang="en-US" altLang="zh-CN" sz="3600" b="1" kern="10">
                <a:solidFill>
                  <a:schemeClr val="bg2"/>
                </a:solidFill>
                <a:effectLst>
                  <a:outerShdw dist="45791" dir="2021404" algn="ctr" rotWithShape="0">
                    <a:srgbClr val="C0C0C0"/>
                  </a:outerShdw>
                </a:effectLst>
                <a:latin typeface="Arial" panose="020B0604020202020204"/>
                <a:cs typeface="Arial" panose="020B0604020202020204"/>
              </a:rPr>
              <a:t>878</a:t>
            </a:r>
            <a:endParaRPr lang="zh-CN" altLang="en-US" sz="3600" b="1" kern="10">
              <a:solidFill>
                <a:schemeClr val="bg2"/>
              </a:solidFill>
              <a:effectLst>
                <a:outerShdw dist="45791" dir="2021404" algn="ctr" rotWithShape="0">
                  <a:srgbClr val="C0C0C0"/>
                </a:outerShdw>
              </a:effectLst>
              <a:latin typeface="Arial" panose="020B0604020202020204"/>
              <a:cs typeface="Arial" panose="020B0604020202020204"/>
            </a:endParaRPr>
          </a:p>
        </p:txBody>
      </p:sp>
      <p:sp>
        <p:nvSpPr>
          <p:cNvPr id="227356" name="Rectangle 28"/>
          <p:cNvSpPr>
            <a:spLocks noChangeArrowheads="1"/>
          </p:cNvSpPr>
          <p:nvPr/>
        </p:nvSpPr>
        <p:spPr bwMode="auto">
          <a:xfrm>
            <a:off x="4572000" y="5838825"/>
            <a:ext cx="3048000" cy="152400"/>
          </a:xfrm>
          <a:prstGeom prst="rect">
            <a:avLst/>
          </a:prstGeom>
          <a:gradFill rotWithShape="0">
            <a:gsLst>
              <a:gs pos="0">
                <a:schemeClr val="accent1"/>
              </a:gs>
              <a:gs pos="100000">
                <a:schemeClr val="accent1">
                  <a:gamma/>
                  <a:shade val="46275"/>
                  <a:invGamma/>
                </a:schemeClr>
              </a:gs>
            </a:gsLst>
            <a:lin ang="5400000" scaled="1"/>
          </a:gra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57" name="AutoShape 29" descr="白色大理石"/>
          <p:cNvSpPr>
            <a:spLocks noChangeArrowheads="1"/>
          </p:cNvSpPr>
          <p:nvPr/>
        </p:nvSpPr>
        <p:spPr bwMode="auto">
          <a:xfrm>
            <a:off x="4419600" y="6067425"/>
            <a:ext cx="3048000" cy="457200"/>
          </a:xfrm>
          <a:prstGeom prst="parallelogram">
            <a:avLst>
              <a:gd name="adj" fmla="val 166667"/>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endParaRPr lang="zh-CN" altLang="en-US"/>
          </a:p>
        </p:txBody>
      </p:sp>
      <p:sp>
        <p:nvSpPr>
          <p:cNvPr id="227358" name="WordArt 30"/>
          <p:cNvSpPr>
            <a:spLocks noChangeArrowheads="1" noChangeShapeType="1" noTextEdit="1"/>
          </p:cNvSpPr>
          <p:nvPr/>
        </p:nvSpPr>
        <p:spPr bwMode="auto">
          <a:xfrm>
            <a:off x="4876800" y="6143625"/>
            <a:ext cx="2133600" cy="3048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36806"/>
              </a:avLst>
            </a:prstTxWarp>
          </a:bodyPr>
          <a:lstStyle/>
          <a:p>
            <a:pPr algn="ctr"/>
            <a:r>
              <a:rPr lang="en-US" altLang="zh-CN" sz="3600" b="1" kern="10">
                <a:solidFill>
                  <a:schemeClr val="bg2"/>
                </a:solidFill>
                <a:effectLst>
                  <a:outerShdw dist="45791" dir="2021404" algn="ctr" rotWithShape="0">
                    <a:srgbClr val="C0C0C0"/>
                  </a:outerShdw>
                </a:effectLst>
                <a:latin typeface="Arial" panose="020B0604020202020204"/>
                <a:cs typeface="Arial" panose="020B0604020202020204"/>
              </a:rPr>
              <a:t>1714</a:t>
            </a:r>
            <a:endParaRPr lang="zh-CN" altLang="en-US" sz="3600" b="1" kern="10">
              <a:solidFill>
                <a:schemeClr val="bg2"/>
              </a:solidFill>
              <a:effectLst>
                <a:outerShdw dist="45791" dir="2021404" algn="ctr" rotWithShape="0">
                  <a:srgbClr val="C0C0C0"/>
                </a:outerShdw>
              </a:effectLst>
              <a:latin typeface="Arial" panose="020B0604020202020204"/>
              <a:cs typeface="Arial" panose="020B0604020202020204"/>
            </a:endParaRPr>
          </a:p>
        </p:txBody>
      </p:sp>
      <p:sp>
        <p:nvSpPr>
          <p:cNvPr id="227359" name="AutoShape 31"/>
          <p:cNvSpPr>
            <a:spLocks noChangeArrowheads="1"/>
          </p:cNvSpPr>
          <p:nvPr/>
        </p:nvSpPr>
        <p:spPr bwMode="auto">
          <a:xfrm>
            <a:off x="1447800" y="6143625"/>
            <a:ext cx="457200" cy="228600"/>
          </a:xfrm>
          <a:prstGeom prst="irregularSeal2">
            <a:avLst/>
          </a:prstGeom>
          <a:noFill/>
          <a:ln w="9525">
            <a:solidFill>
              <a:srgbClr val="FF3300"/>
            </a:solidFill>
            <a:miter lim="800000"/>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path path="rect">
                    <a:fillToRect t="100000" r="10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60" name="AutoShape 32"/>
          <p:cNvSpPr>
            <a:spLocks noChangeArrowheads="1"/>
          </p:cNvSpPr>
          <p:nvPr/>
        </p:nvSpPr>
        <p:spPr bwMode="auto">
          <a:xfrm>
            <a:off x="5105400" y="6143625"/>
            <a:ext cx="457200" cy="228600"/>
          </a:xfrm>
          <a:prstGeom prst="irregularSeal2">
            <a:avLst/>
          </a:prstGeom>
          <a:noFill/>
          <a:ln w="9525">
            <a:solidFill>
              <a:srgbClr val="FF3300"/>
            </a:solidFill>
            <a:miter lim="800000"/>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path path="rect">
                    <a:fillToRect t="100000" r="10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61" name="Text Box 33"/>
          <p:cNvSpPr txBox="1">
            <a:spLocks noChangeArrowheads="1"/>
          </p:cNvSpPr>
          <p:nvPr/>
        </p:nvSpPr>
        <p:spPr bwMode="auto">
          <a:xfrm>
            <a:off x="7712075" y="4543425"/>
            <a:ext cx="593725" cy="126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sz="3200" b="1">
                <a:solidFill>
                  <a:srgbClr val="CC0000"/>
                </a:solidFill>
                <a:effectLst>
                  <a:outerShdw blurRad="38100" dist="38100" dir="2700000" algn="tl">
                    <a:srgbClr val="FFFFFF"/>
                  </a:outerShdw>
                </a:effectLst>
                <a:latin typeface="Times New Roman" panose="02020603050405020304" pitchFamily="18" charset="0"/>
                <a:ea typeface="隶书" panose="02010509060101010101" pitchFamily="49" charset="-122"/>
              </a:rPr>
              <a:t>分</a:t>
            </a:r>
            <a:endParaRPr kumimoji="1" lang="zh-CN" altLang="en-US" sz="3200" b="1">
              <a:solidFill>
                <a:srgbClr val="CC0000"/>
              </a:solidFill>
              <a:effectLst>
                <a:outerShdw blurRad="38100" dist="38100" dir="2700000" algn="tl">
                  <a:srgbClr val="FFFFFF"/>
                </a:outerShdw>
              </a:effectLst>
              <a:latin typeface="Times New Roman" panose="02020603050405020304" pitchFamily="18" charset="0"/>
              <a:ea typeface="隶书" panose="02010509060101010101" pitchFamily="49" charset="-122"/>
            </a:endParaRPr>
          </a:p>
          <a:p>
            <a:pPr>
              <a:lnSpc>
                <a:spcPct val="80000"/>
              </a:lnSpc>
            </a:pPr>
            <a:r>
              <a:rPr kumimoji="1" lang="zh-CN" altLang="en-US" sz="3200" b="1">
                <a:solidFill>
                  <a:srgbClr val="CC0000"/>
                </a:solidFill>
                <a:effectLst>
                  <a:outerShdw blurRad="38100" dist="38100" dir="2700000" algn="tl">
                    <a:srgbClr val="FFFFFF"/>
                  </a:outerShdw>
                </a:effectLst>
                <a:latin typeface="Times New Roman" panose="02020603050405020304" pitchFamily="18" charset="0"/>
                <a:ea typeface="隶书" panose="02010509060101010101" pitchFamily="49" charset="-122"/>
              </a:rPr>
              <a:t>界</a:t>
            </a:r>
            <a:endParaRPr kumimoji="1" lang="zh-CN" altLang="en-US" sz="3200" b="1">
              <a:solidFill>
                <a:srgbClr val="CC0000"/>
              </a:solidFill>
              <a:effectLst>
                <a:outerShdw blurRad="38100" dist="38100" dir="2700000" algn="tl">
                  <a:srgbClr val="FFFFFF"/>
                </a:outerShdw>
              </a:effectLst>
              <a:latin typeface="Times New Roman" panose="02020603050405020304" pitchFamily="18" charset="0"/>
              <a:ea typeface="隶书" panose="02010509060101010101" pitchFamily="49" charset="-122"/>
            </a:endParaRPr>
          </a:p>
          <a:p>
            <a:pPr>
              <a:lnSpc>
                <a:spcPct val="80000"/>
              </a:lnSpc>
            </a:pPr>
            <a:r>
              <a:rPr kumimoji="1" lang="zh-CN" altLang="en-US" sz="3200" b="1">
                <a:solidFill>
                  <a:srgbClr val="CC0000"/>
                </a:solidFill>
                <a:effectLst>
                  <a:outerShdw blurRad="38100" dist="38100" dir="2700000" algn="tl">
                    <a:srgbClr val="FFFFFF"/>
                  </a:outerShdw>
                </a:effectLst>
                <a:latin typeface="Times New Roman" panose="02020603050405020304" pitchFamily="18" charset="0"/>
                <a:ea typeface="隶书" panose="02010509060101010101" pitchFamily="49" charset="-122"/>
              </a:rPr>
              <a:t>法</a:t>
            </a:r>
            <a:endParaRPr kumimoji="1" lang="zh-CN" altLang="en-US" sz="3200" b="1">
              <a:solidFill>
                <a:srgbClr val="CC0000"/>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252000" y="838200"/>
            <a:ext cx="8640000" cy="319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400" dirty="0">
                <a:ea typeface="幼圆" panose="02010509060101010101" pitchFamily="49" charset="-122"/>
                <a:cs typeface="Times New Roman" panose="02020603050405020304" pitchFamily="18" charset="0"/>
              </a:rPr>
              <a:t>        </a:t>
            </a:r>
            <a:r>
              <a:rPr kumimoji="1" lang="zh-CN" altLang="en-US" sz="2400" dirty="0">
                <a:ea typeface="幼圆" panose="02010509060101010101" pitchFamily="49" charset="-122"/>
                <a:cs typeface="Times New Roman" panose="02020603050405020304" pitchFamily="18" charset="0"/>
              </a:rPr>
              <a:t>实际工作中需视情况的不同而采用不同的哈希函数，通常需要考虑的因素有：</a:t>
            </a:r>
            <a:endParaRPr kumimoji="1" lang="zh-CN" altLang="en-US" sz="2400" dirty="0">
              <a:ea typeface="幼圆" panose="02010509060101010101" pitchFamily="49" charset="-122"/>
              <a:cs typeface="Times New Roman" panose="02020603050405020304" pitchFamily="18" charset="0"/>
            </a:endParaRPr>
          </a:p>
          <a:p>
            <a:pPr>
              <a:lnSpc>
                <a:spcPct val="120000"/>
              </a:lnSpc>
            </a:pPr>
            <a:r>
              <a:rPr kumimoji="1" lang="zh-CN" altLang="en-US" sz="2400" dirty="0">
                <a:ea typeface="幼圆" panose="02010509060101010101" pitchFamily="49" charset="-122"/>
                <a:cs typeface="Times New Roman" panose="02020603050405020304" pitchFamily="18" charset="0"/>
              </a:rPr>
              <a:t>        </a:t>
            </a:r>
            <a:r>
              <a:rPr kumimoji="1" lang="en-US" altLang="zh-CN" sz="2400" dirty="0" smtClean="0">
                <a:ea typeface="幼圆" panose="02010509060101010101" pitchFamily="49" charset="-122"/>
                <a:cs typeface="Times New Roman" panose="02020603050405020304" pitchFamily="18" charset="0"/>
              </a:rPr>
              <a:t>(1) </a:t>
            </a:r>
            <a:r>
              <a:rPr kumimoji="1" lang="zh-CN" altLang="en-US" sz="2400" dirty="0">
                <a:ea typeface="幼圆" panose="02010509060101010101" pitchFamily="49" charset="-122"/>
                <a:cs typeface="Times New Roman" panose="02020603050405020304" pitchFamily="18" charset="0"/>
              </a:rPr>
              <a:t>计算哈希函数所需时间</a:t>
            </a:r>
            <a:endParaRPr kumimoji="1" lang="zh-CN" altLang="en-US" sz="2400" dirty="0">
              <a:ea typeface="幼圆" panose="02010509060101010101" pitchFamily="49" charset="-122"/>
              <a:cs typeface="Times New Roman" panose="02020603050405020304" pitchFamily="18" charset="0"/>
            </a:endParaRPr>
          </a:p>
          <a:p>
            <a:pPr>
              <a:lnSpc>
                <a:spcPct val="120000"/>
              </a:lnSpc>
            </a:pPr>
            <a:r>
              <a:rPr kumimoji="1" lang="zh-CN" altLang="en-US" sz="2400" dirty="0">
                <a:ea typeface="幼圆" panose="02010509060101010101" pitchFamily="49" charset="-122"/>
                <a:cs typeface="Times New Roman" panose="02020603050405020304" pitchFamily="18" charset="0"/>
              </a:rPr>
              <a:t>        </a:t>
            </a:r>
            <a:r>
              <a:rPr kumimoji="1" lang="en-US" altLang="zh-CN" sz="2400" dirty="0" smtClean="0">
                <a:ea typeface="幼圆" panose="02010509060101010101" pitchFamily="49" charset="-122"/>
                <a:cs typeface="Times New Roman" panose="02020603050405020304" pitchFamily="18" charset="0"/>
              </a:rPr>
              <a:t>(2) </a:t>
            </a:r>
            <a:r>
              <a:rPr kumimoji="1" lang="zh-CN" altLang="en-US" sz="2400" dirty="0">
                <a:ea typeface="幼圆" panose="02010509060101010101" pitchFamily="49" charset="-122"/>
                <a:cs typeface="Times New Roman" panose="02020603050405020304" pitchFamily="18" charset="0"/>
              </a:rPr>
              <a:t>关键字的长度</a:t>
            </a:r>
            <a:endParaRPr kumimoji="1" lang="zh-CN" altLang="en-US" sz="2400" dirty="0">
              <a:ea typeface="幼圆" panose="02010509060101010101" pitchFamily="49" charset="-122"/>
              <a:cs typeface="Times New Roman" panose="02020603050405020304" pitchFamily="18" charset="0"/>
            </a:endParaRPr>
          </a:p>
          <a:p>
            <a:pPr>
              <a:lnSpc>
                <a:spcPct val="120000"/>
              </a:lnSpc>
            </a:pPr>
            <a:r>
              <a:rPr kumimoji="1" lang="zh-CN" altLang="en-US" sz="2400" dirty="0">
                <a:ea typeface="幼圆" panose="02010509060101010101" pitchFamily="49" charset="-122"/>
                <a:cs typeface="Times New Roman" panose="02020603050405020304" pitchFamily="18" charset="0"/>
              </a:rPr>
              <a:t>        </a:t>
            </a:r>
            <a:r>
              <a:rPr kumimoji="1" lang="en-US" altLang="zh-CN" sz="2400" dirty="0" smtClean="0">
                <a:ea typeface="幼圆" panose="02010509060101010101" pitchFamily="49" charset="-122"/>
                <a:cs typeface="Times New Roman" panose="02020603050405020304" pitchFamily="18" charset="0"/>
              </a:rPr>
              <a:t>(3) </a:t>
            </a:r>
            <a:r>
              <a:rPr kumimoji="1" lang="zh-CN" altLang="en-US" sz="2400" dirty="0">
                <a:ea typeface="幼圆" panose="02010509060101010101" pitchFamily="49" charset="-122"/>
                <a:cs typeface="Times New Roman" panose="02020603050405020304" pitchFamily="18" charset="0"/>
              </a:rPr>
              <a:t>哈希表的大小</a:t>
            </a:r>
            <a:endParaRPr kumimoji="1" lang="zh-CN" altLang="en-US" sz="2400" dirty="0">
              <a:ea typeface="幼圆" panose="02010509060101010101" pitchFamily="49" charset="-122"/>
              <a:cs typeface="Times New Roman" panose="02020603050405020304" pitchFamily="18" charset="0"/>
            </a:endParaRPr>
          </a:p>
          <a:p>
            <a:pPr>
              <a:lnSpc>
                <a:spcPct val="120000"/>
              </a:lnSpc>
            </a:pPr>
            <a:r>
              <a:rPr kumimoji="1" lang="zh-CN" altLang="en-US" sz="2400" dirty="0">
                <a:ea typeface="幼圆" panose="02010509060101010101" pitchFamily="49" charset="-122"/>
                <a:cs typeface="Times New Roman" panose="02020603050405020304" pitchFamily="18" charset="0"/>
              </a:rPr>
              <a:t>        </a:t>
            </a:r>
            <a:r>
              <a:rPr kumimoji="1" lang="en-US" altLang="zh-CN" sz="2400" dirty="0" smtClean="0">
                <a:ea typeface="幼圆" panose="02010509060101010101" pitchFamily="49" charset="-122"/>
                <a:cs typeface="Times New Roman" panose="02020603050405020304" pitchFamily="18" charset="0"/>
              </a:rPr>
              <a:t>(4) </a:t>
            </a:r>
            <a:r>
              <a:rPr kumimoji="1" lang="zh-CN" altLang="en-US" sz="2400" dirty="0">
                <a:ea typeface="幼圆" panose="02010509060101010101" pitchFamily="49" charset="-122"/>
                <a:cs typeface="Times New Roman" panose="02020603050405020304" pitchFamily="18" charset="0"/>
              </a:rPr>
              <a:t>关键字的分布情况</a:t>
            </a:r>
            <a:endParaRPr kumimoji="1" lang="zh-CN" altLang="en-US" sz="2400" dirty="0">
              <a:ea typeface="幼圆" panose="02010509060101010101" pitchFamily="49" charset="-122"/>
              <a:cs typeface="Times New Roman" panose="02020603050405020304" pitchFamily="18" charset="0"/>
            </a:endParaRPr>
          </a:p>
          <a:p>
            <a:pPr>
              <a:lnSpc>
                <a:spcPct val="120000"/>
              </a:lnSpc>
            </a:pPr>
            <a:r>
              <a:rPr kumimoji="1" lang="zh-CN" altLang="en-US" sz="2400" dirty="0">
                <a:ea typeface="幼圆" panose="02010509060101010101" pitchFamily="49" charset="-122"/>
                <a:cs typeface="Times New Roman" panose="02020603050405020304" pitchFamily="18" charset="0"/>
              </a:rPr>
              <a:t>        </a:t>
            </a:r>
            <a:r>
              <a:rPr kumimoji="1" lang="en-US" altLang="zh-CN" sz="2400" dirty="0" smtClean="0">
                <a:ea typeface="幼圆" panose="02010509060101010101" pitchFamily="49" charset="-122"/>
                <a:cs typeface="Times New Roman" panose="02020603050405020304" pitchFamily="18" charset="0"/>
              </a:rPr>
              <a:t>(5) </a:t>
            </a:r>
            <a:r>
              <a:rPr kumimoji="1" lang="zh-CN" altLang="en-US" sz="2400" dirty="0">
                <a:ea typeface="幼圆" panose="02010509060101010101" pitchFamily="49" charset="-122"/>
                <a:cs typeface="Times New Roman" panose="02020603050405020304" pitchFamily="18" charset="0"/>
              </a:rPr>
              <a:t>记录的查找频率</a:t>
            </a:r>
            <a:endParaRPr kumimoji="1" lang="zh-CN" altLang="en-US" sz="2400" dirty="0">
              <a:ea typeface="幼圆" panose="020105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Text Box 5"/>
          <p:cNvSpPr txBox="1">
            <a:spLocks noChangeArrowheads="1"/>
          </p:cNvSpPr>
          <p:nvPr/>
        </p:nvSpPr>
        <p:spPr bwMode="auto">
          <a:xfrm>
            <a:off x="323850" y="630238"/>
            <a:ext cx="84963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        因此</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，用折半查找法在查找成功时进行比较的次数最多不超过该树的深度。而具有</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n</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个结点的判定树的深度为</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log</a:t>
            </a:r>
            <a:r>
              <a:rPr kumimoji="1" lang="en-US" altLang="zh-CN" sz="2400" baseline="-250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2</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n</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。所以折半查找法在查找成功时的比较次数最多</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为</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log</a:t>
            </a:r>
            <a:r>
              <a:rPr kumimoji="1" lang="en-US" altLang="zh-CN" sz="2400" baseline="-250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2</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n+1</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次。</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如果考虑到</a:t>
            </a:r>
            <a:r>
              <a:rPr kumimoji="1" lang="zh-CN" altLang="en-US"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查找不成功</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的情况，则</a:t>
            </a:r>
            <a:r>
              <a:rPr kumimoji="1" lang="en-US" altLang="zh-CN"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Binary Decision Tree</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二叉判定树</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如下所</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示</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方框</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表示查找不成功的</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情况</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p:txBody>
      </p:sp>
      <p:grpSp>
        <p:nvGrpSpPr>
          <p:cNvPr id="35895" name="Group 55"/>
          <p:cNvGrpSpPr/>
          <p:nvPr/>
        </p:nvGrpSpPr>
        <p:grpSpPr bwMode="auto">
          <a:xfrm>
            <a:off x="1295400" y="2997200"/>
            <a:ext cx="6553200" cy="3311526"/>
            <a:chOff x="816" y="1888"/>
            <a:chExt cx="4128" cy="2086"/>
          </a:xfrm>
        </p:grpSpPr>
        <p:sp>
          <p:nvSpPr>
            <p:cNvPr id="35847" name="Oval 7"/>
            <p:cNvSpPr>
              <a:spLocks noChangeArrowheads="1"/>
            </p:cNvSpPr>
            <p:nvPr/>
          </p:nvSpPr>
          <p:spPr bwMode="auto">
            <a:xfrm>
              <a:off x="2400" y="1888"/>
              <a:ext cx="288"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rPr>
                <a:t>6</a:t>
              </a:r>
              <a:endParaRPr kumimoji="1" lang="en-US" altLang="zh-CN" sz="2400">
                <a:latin typeface="Times New Roman" panose="02020603050405020304" pitchFamily="18" charset="0"/>
              </a:endParaRPr>
            </a:p>
          </p:txBody>
        </p:sp>
        <p:sp>
          <p:nvSpPr>
            <p:cNvPr id="35848" name="Oval 8"/>
            <p:cNvSpPr>
              <a:spLocks noChangeArrowheads="1"/>
            </p:cNvSpPr>
            <p:nvPr/>
          </p:nvSpPr>
          <p:spPr bwMode="auto">
            <a:xfrm>
              <a:off x="1632" y="2224"/>
              <a:ext cx="288"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rPr>
                <a:t>3</a:t>
              </a:r>
              <a:endParaRPr kumimoji="1" lang="en-US" altLang="zh-CN" sz="2400">
                <a:latin typeface="Times New Roman" panose="02020603050405020304" pitchFamily="18" charset="0"/>
              </a:endParaRPr>
            </a:p>
          </p:txBody>
        </p:sp>
        <p:sp>
          <p:nvSpPr>
            <p:cNvPr id="35849" name="Oval 9"/>
            <p:cNvSpPr>
              <a:spLocks noChangeArrowheads="1"/>
            </p:cNvSpPr>
            <p:nvPr/>
          </p:nvSpPr>
          <p:spPr bwMode="auto">
            <a:xfrm>
              <a:off x="3408" y="2224"/>
              <a:ext cx="288"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rPr>
                <a:t>9</a:t>
              </a:r>
              <a:endParaRPr kumimoji="1" lang="en-US" altLang="zh-CN" sz="2400">
                <a:latin typeface="Times New Roman" panose="02020603050405020304" pitchFamily="18" charset="0"/>
              </a:endParaRPr>
            </a:p>
          </p:txBody>
        </p:sp>
        <p:sp>
          <p:nvSpPr>
            <p:cNvPr id="35850" name="Oval 10"/>
            <p:cNvSpPr>
              <a:spLocks noChangeArrowheads="1"/>
            </p:cNvSpPr>
            <p:nvPr/>
          </p:nvSpPr>
          <p:spPr bwMode="auto">
            <a:xfrm>
              <a:off x="1152" y="2608"/>
              <a:ext cx="288"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latin typeface="Times New Roman" panose="02020603050405020304" pitchFamily="18" charset="0"/>
                </a:rPr>
                <a:t>1</a:t>
              </a:r>
              <a:endParaRPr kumimoji="1" lang="en-US" altLang="zh-CN" sz="2400" dirty="0">
                <a:latin typeface="Times New Roman" panose="02020603050405020304" pitchFamily="18" charset="0"/>
              </a:endParaRPr>
            </a:p>
          </p:txBody>
        </p:sp>
        <p:sp>
          <p:nvSpPr>
            <p:cNvPr id="35851" name="Oval 11"/>
            <p:cNvSpPr>
              <a:spLocks noChangeArrowheads="1"/>
            </p:cNvSpPr>
            <p:nvPr/>
          </p:nvSpPr>
          <p:spPr bwMode="auto">
            <a:xfrm>
              <a:off x="2064" y="2608"/>
              <a:ext cx="288"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rPr>
                <a:t>4</a:t>
              </a:r>
              <a:endParaRPr kumimoji="1" lang="en-US" altLang="zh-CN" sz="2400">
                <a:latin typeface="Times New Roman" panose="02020603050405020304" pitchFamily="18" charset="0"/>
              </a:endParaRPr>
            </a:p>
          </p:txBody>
        </p:sp>
        <p:sp>
          <p:nvSpPr>
            <p:cNvPr id="35852" name="Oval 12"/>
            <p:cNvSpPr>
              <a:spLocks noChangeArrowheads="1"/>
            </p:cNvSpPr>
            <p:nvPr/>
          </p:nvSpPr>
          <p:spPr bwMode="auto">
            <a:xfrm>
              <a:off x="2928" y="2608"/>
              <a:ext cx="288"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rPr>
                <a:t>7</a:t>
              </a:r>
              <a:endParaRPr kumimoji="1" lang="en-US" altLang="zh-CN" sz="2400">
                <a:latin typeface="Times New Roman" panose="02020603050405020304" pitchFamily="18" charset="0"/>
              </a:endParaRPr>
            </a:p>
          </p:txBody>
        </p:sp>
        <p:sp>
          <p:nvSpPr>
            <p:cNvPr id="35853" name="Oval 13"/>
            <p:cNvSpPr>
              <a:spLocks noChangeArrowheads="1"/>
            </p:cNvSpPr>
            <p:nvPr/>
          </p:nvSpPr>
          <p:spPr bwMode="auto">
            <a:xfrm>
              <a:off x="3936" y="2608"/>
              <a:ext cx="288"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rPr>
                <a:t>10</a:t>
              </a:r>
              <a:endParaRPr kumimoji="1" lang="en-US" altLang="zh-CN" sz="2400">
                <a:latin typeface="Times New Roman" panose="02020603050405020304" pitchFamily="18" charset="0"/>
              </a:endParaRPr>
            </a:p>
          </p:txBody>
        </p:sp>
        <p:sp>
          <p:nvSpPr>
            <p:cNvPr id="35854" name="Oval 14"/>
            <p:cNvSpPr>
              <a:spLocks noChangeArrowheads="1"/>
            </p:cNvSpPr>
            <p:nvPr/>
          </p:nvSpPr>
          <p:spPr bwMode="auto">
            <a:xfrm>
              <a:off x="1488" y="3184"/>
              <a:ext cx="288"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rPr>
                <a:t>2</a:t>
              </a:r>
              <a:endParaRPr kumimoji="1" lang="en-US" altLang="zh-CN" sz="2400">
                <a:latin typeface="Times New Roman" panose="02020603050405020304" pitchFamily="18" charset="0"/>
              </a:endParaRPr>
            </a:p>
          </p:txBody>
        </p:sp>
        <p:sp>
          <p:nvSpPr>
            <p:cNvPr id="35855" name="Oval 15"/>
            <p:cNvSpPr>
              <a:spLocks noChangeArrowheads="1"/>
            </p:cNvSpPr>
            <p:nvPr/>
          </p:nvSpPr>
          <p:spPr bwMode="auto">
            <a:xfrm>
              <a:off x="2400" y="3184"/>
              <a:ext cx="288"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rPr>
                <a:t>5</a:t>
              </a:r>
              <a:endParaRPr kumimoji="1" lang="en-US" altLang="zh-CN" sz="2400">
                <a:latin typeface="Times New Roman" panose="02020603050405020304" pitchFamily="18" charset="0"/>
              </a:endParaRPr>
            </a:p>
          </p:txBody>
        </p:sp>
        <p:sp>
          <p:nvSpPr>
            <p:cNvPr id="35856" name="Oval 16"/>
            <p:cNvSpPr>
              <a:spLocks noChangeArrowheads="1"/>
            </p:cNvSpPr>
            <p:nvPr/>
          </p:nvSpPr>
          <p:spPr bwMode="auto">
            <a:xfrm>
              <a:off x="3264" y="3184"/>
              <a:ext cx="288"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rPr>
                <a:t>8</a:t>
              </a:r>
              <a:endParaRPr kumimoji="1" lang="en-US" altLang="zh-CN" sz="2400">
                <a:latin typeface="Times New Roman" panose="02020603050405020304" pitchFamily="18" charset="0"/>
              </a:endParaRPr>
            </a:p>
          </p:txBody>
        </p:sp>
        <p:sp>
          <p:nvSpPr>
            <p:cNvPr id="35857" name="Oval 17"/>
            <p:cNvSpPr>
              <a:spLocks noChangeArrowheads="1"/>
            </p:cNvSpPr>
            <p:nvPr/>
          </p:nvSpPr>
          <p:spPr bwMode="auto">
            <a:xfrm>
              <a:off x="4272" y="3184"/>
              <a:ext cx="288"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latin typeface="Times New Roman" panose="02020603050405020304" pitchFamily="18" charset="0"/>
                </a:rPr>
                <a:t>11</a:t>
              </a:r>
              <a:endParaRPr kumimoji="1" lang="en-US" altLang="zh-CN" sz="2400" dirty="0">
                <a:latin typeface="Times New Roman" panose="02020603050405020304" pitchFamily="18" charset="0"/>
              </a:endParaRPr>
            </a:p>
          </p:txBody>
        </p:sp>
        <p:cxnSp>
          <p:nvCxnSpPr>
            <p:cNvPr id="35858" name="AutoShape 18"/>
            <p:cNvCxnSpPr>
              <a:cxnSpLocks noChangeShapeType="1"/>
              <a:stCxn id="35847" idx="2"/>
              <a:endCxn id="35848" idx="7"/>
            </p:cNvCxnSpPr>
            <p:nvPr/>
          </p:nvCxnSpPr>
          <p:spPr bwMode="auto">
            <a:xfrm flipH="1">
              <a:off x="1878" y="2032"/>
              <a:ext cx="522" cy="234"/>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9" name="AutoShape 19"/>
            <p:cNvCxnSpPr>
              <a:cxnSpLocks noChangeShapeType="1"/>
              <a:stCxn id="35848" idx="3"/>
              <a:endCxn id="35850" idx="7"/>
            </p:cNvCxnSpPr>
            <p:nvPr/>
          </p:nvCxnSpPr>
          <p:spPr bwMode="auto">
            <a:xfrm flipH="1">
              <a:off x="1398" y="2470"/>
              <a:ext cx="276" cy="18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60" name="AutoShape 20"/>
            <p:cNvCxnSpPr>
              <a:cxnSpLocks noChangeShapeType="1"/>
              <a:stCxn id="35847" idx="6"/>
              <a:endCxn id="35849" idx="1"/>
            </p:cNvCxnSpPr>
            <p:nvPr/>
          </p:nvCxnSpPr>
          <p:spPr bwMode="auto">
            <a:xfrm>
              <a:off x="2688" y="2032"/>
              <a:ext cx="762" cy="234"/>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61" name="AutoShape 21"/>
            <p:cNvCxnSpPr>
              <a:cxnSpLocks noChangeShapeType="1"/>
              <a:stCxn id="35849" idx="5"/>
              <a:endCxn id="35853" idx="1"/>
            </p:cNvCxnSpPr>
            <p:nvPr/>
          </p:nvCxnSpPr>
          <p:spPr bwMode="auto">
            <a:xfrm>
              <a:off x="3654" y="2470"/>
              <a:ext cx="324" cy="18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62" name="AutoShape 22"/>
            <p:cNvCxnSpPr>
              <a:cxnSpLocks noChangeShapeType="1"/>
              <a:stCxn id="35853" idx="5"/>
              <a:endCxn id="35857" idx="0"/>
            </p:cNvCxnSpPr>
            <p:nvPr/>
          </p:nvCxnSpPr>
          <p:spPr bwMode="auto">
            <a:xfrm>
              <a:off x="4182" y="2854"/>
              <a:ext cx="234" cy="33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63" name="AutoShape 23"/>
            <p:cNvCxnSpPr>
              <a:cxnSpLocks noChangeShapeType="1"/>
              <a:stCxn id="35849" idx="3"/>
              <a:endCxn id="35852" idx="7"/>
            </p:cNvCxnSpPr>
            <p:nvPr/>
          </p:nvCxnSpPr>
          <p:spPr bwMode="auto">
            <a:xfrm flipH="1">
              <a:off x="3174" y="2470"/>
              <a:ext cx="276" cy="18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64" name="AutoShape 24"/>
            <p:cNvCxnSpPr>
              <a:cxnSpLocks noChangeShapeType="1"/>
              <a:stCxn id="35852" idx="5"/>
              <a:endCxn id="35856" idx="0"/>
            </p:cNvCxnSpPr>
            <p:nvPr/>
          </p:nvCxnSpPr>
          <p:spPr bwMode="auto">
            <a:xfrm>
              <a:off x="3174" y="2854"/>
              <a:ext cx="234" cy="33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65" name="AutoShape 25"/>
            <p:cNvCxnSpPr>
              <a:cxnSpLocks noChangeShapeType="1"/>
              <a:stCxn id="35848" idx="5"/>
              <a:endCxn id="35851" idx="1"/>
            </p:cNvCxnSpPr>
            <p:nvPr/>
          </p:nvCxnSpPr>
          <p:spPr bwMode="auto">
            <a:xfrm>
              <a:off x="1878" y="2470"/>
              <a:ext cx="228" cy="18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66" name="AutoShape 26"/>
            <p:cNvCxnSpPr>
              <a:cxnSpLocks noChangeShapeType="1"/>
              <a:stCxn id="35851" idx="5"/>
              <a:endCxn id="35855" idx="0"/>
            </p:cNvCxnSpPr>
            <p:nvPr/>
          </p:nvCxnSpPr>
          <p:spPr bwMode="auto">
            <a:xfrm>
              <a:off x="2310" y="2854"/>
              <a:ext cx="234" cy="33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67" name="AutoShape 27"/>
            <p:cNvCxnSpPr>
              <a:cxnSpLocks noChangeShapeType="1"/>
              <a:stCxn id="35850" idx="5"/>
              <a:endCxn id="35854" idx="0"/>
            </p:cNvCxnSpPr>
            <p:nvPr/>
          </p:nvCxnSpPr>
          <p:spPr bwMode="auto">
            <a:xfrm>
              <a:off x="1398" y="2854"/>
              <a:ext cx="234" cy="33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868" name="Rectangle 28"/>
            <p:cNvSpPr>
              <a:spLocks noChangeArrowheads="1"/>
            </p:cNvSpPr>
            <p:nvPr/>
          </p:nvSpPr>
          <p:spPr bwMode="auto">
            <a:xfrm>
              <a:off x="816" y="3208"/>
              <a:ext cx="336" cy="240"/>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200" b="1">
                  <a:solidFill>
                    <a:srgbClr val="FFFF00"/>
                  </a:solidFill>
                  <a:latin typeface="Times New Roman" panose="02020603050405020304" pitchFamily="18" charset="0"/>
                </a:rPr>
                <a:t>&lt;1</a:t>
              </a:r>
              <a:endParaRPr kumimoji="1" lang="en-US" altLang="zh-CN" sz="2200" b="1">
                <a:solidFill>
                  <a:srgbClr val="FFFF00"/>
                </a:solidFill>
                <a:latin typeface="Times New Roman" panose="02020603050405020304" pitchFamily="18" charset="0"/>
              </a:endParaRPr>
            </a:p>
          </p:txBody>
        </p:sp>
        <p:sp>
          <p:nvSpPr>
            <p:cNvPr id="35869" name="Rectangle 29"/>
            <p:cNvSpPr>
              <a:spLocks noChangeArrowheads="1"/>
            </p:cNvSpPr>
            <p:nvPr/>
          </p:nvSpPr>
          <p:spPr bwMode="auto">
            <a:xfrm>
              <a:off x="1920" y="3208"/>
              <a:ext cx="336" cy="240"/>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200" b="1">
                  <a:solidFill>
                    <a:srgbClr val="FFFF00"/>
                  </a:solidFill>
                  <a:latin typeface="Times New Roman" panose="02020603050405020304" pitchFamily="18" charset="0"/>
                </a:rPr>
                <a:t>3~4</a:t>
              </a:r>
              <a:endParaRPr kumimoji="1" lang="en-US" altLang="zh-CN" sz="2200" b="1">
                <a:solidFill>
                  <a:srgbClr val="FFFF00"/>
                </a:solidFill>
                <a:latin typeface="Times New Roman" panose="02020603050405020304" pitchFamily="18" charset="0"/>
              </a:endParaRPr>
            </a:p>
          </p:txBody>
        </p:sp>
        <p:sp>
          <p:nvSpPr>
            <p:cNvPr id="35870" name="Rectangle 30"/>
            <p:cNvSpPr>
              <a:spLocks noChangeArrowheads="1"/>
            </p:cNvSpPr>
            <p:nvPr/>
          </p:nvSpPr>
          <p:spPr bwMode="auto">
            <a:xfrm>
              <a:off x="2784" y="3208"/>
              <a:ext cx="336" cy="240"/>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200" b="1">
                  <a:solidFill>
                    <a:srgbClr val="FFFF00"/>
                  </a:solidFill>
                  <a:latin typeface="Times New Roman" panose="02020603050405020304" pitchFamily="18" charset="0"/>
                </a:rPr>
                <a:t>6~7</a:t>
              </a:r>
              <a:endParaRPr kumimoji="1" lang="en-US" altLang="zh-CN" sz="2200" b="1">
                <a:solidFill>
                  <a:srgbClr val="FFFF00"/>
                </a:solidFill>
                <a:latin typeface="Times New Roman" panose="02020603050405020304" pitchFamily="18" charset="0"/>
              </a:endParaRPr>
            </a:p>
          </p:txBody>
        </p:sp>
        <p:sp>
          <p:nvSpPr>
            <p:cNvPr id="35871" name="Rectangle 31"/>
            <p:cNvSpPr>
              <a:spLocks noChangeArrowheads="1"/>
            </p:cNvSpPr>
            <p:nvPr/>
          </p:nvSpPr>
          <p:spPr bwMode="auto">
            <a:xfrm>
              <a:off x="3696" y="3184"/>
              <a:ext cx="384" cy="288"/>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200" b="1">
                  <a:solidFill>
                    <a:srgbClr val="FFFF00"/>
                  </a:solidFill>
                  <a:latin typeface="Times New Roman" panose="02020603050405020304" pitchFamily="18" charset="0"/>
                </a:rPr>
                <a:t>9~10</a:t>
              </a:r>
              <a:endParaRPr kumimoji="1" lang="en-US" altLang="zh-CN" sz="2200" b="1">
                <a:solidFill>
                  <a:srgbClr val="FFFF00"/>
                </a:solidFill>
                <a:latin typeface="Times New Roman" panose="02020603050405020304" pitchFamily="18" charset="0"/>
              </a:endParaRPr>
            </a:p>
          </p:txBody>
        </p:sp>
        <p:sp>
          <p:nvSpPr>
            <p:cNvPr id="35872" name="Rectangle 32"/>
            <p:cNvSpPr>
              <a:spLocks noChangeArrowheads="1"/>
            </p:cNvSpPr>
            <p:nvPr/>
          </p:nvSpPr>
          <p:spPr bwMode="auto">
            <a:xfrm>
              <a:off x="1104" y="3734"/>
              <a:ext cx="336" cy="240"/>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200" b="1" dirty="0">
                  <a:solidFill>
                    <a:srgbClr val="FFFF00"/>
                  </a:solidFill>
                  <a:latin typeface="Times New Roman" panose="02020603050405020304" pitchFamily="18" charset="0"/>
                </a:rPr>
                <a:t>1~2</a:t>
              </a:r>
              <a:endParaRPr kumimoji="1" lang="en-US" altLang="zh-CN" sz="2200" b="1" dirty="0">
                <a:solidFill>
                  <a:srgbClr val="FFFF00"/>
                </a:solidFill>
                <a:latin typeface="Times New Roman" panose="02020603050405020304" pitchFamily="18" charset="0"/>
              </a:endParaRPr>
            </a:p>
          </p:txBody>
        </p:sp>
        <p:sp>
          <p:nvSpPr>
            <p:cNvPr id="35873" name="Rectangle 33"/>
            <p:cNvSpPr>
              <a:spLocks noChangeArrowheads="1"/>
            </p:cNvSpPr>
            <p:nvPr/>
          </p:nvSpPr>
          <p:spPr bwMode="auto">
            <a:xfrm>
              <a:off x="1590" y="3734"/>
              <a:ext cx="336" cy="240"/>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200" b="1">
                  <a:solidFill>
                    <a:srgbClr val="FFFF00"/>
                  </a:solidFill>
                  <a:latin typeface="Times New Roman" panose="02020603050405020304" pitchFamily="18" charset="0"/>
                </a:rPr>
                <a:t>2~3</a:t>
              </a:r>
              <a:endParaRPr kumimoji="1" lang="en-US" altLang="zh-CN" sz="2200" b="1">
                <a:solidFill>
                  <a:srgbClr val="FFFF00"/>
                </a:solidFill>
                <a:latin typeface="Times New Roman" panose="02020603050405020304" pitchFamily="18" charset="0"/>
              </a:endParaRPr>
            </a:p>
          </p:txBody>
        </p:sp>
        <p:sp>
          <p:nvSpPr>
            <p:cNvPr id="35874" name="Rectangle 34"/>
            <p:cNvSpPr>
              <a:spLocks noChangeArrowheads="1"/>
            </p:cNvSpPr>
            <p:nvPr/>
          </p:nvSpPr>
          <p:spPr bwMode="auto">
            <a:xfrm>
              <a:off x="2077" y="3734"/>
              <a:ext cx="336" cy="240"/>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200" b="1">
                  <a:solidFill>
                    <a:srgbClr val="FFFF00"/>
                  </a:solidFill>
                  <a:latin typeface="Times New Roman" panose="02020603050405020304" pitchFamily="18" charset="0"/>
                </a:rPr>
                <a:t>4~5</a:t>
              </a:r>
              <a:endParaRPr kumimoji="1" lang="en-US" altLang="zh-CN" sz="2200" b="1">
                <a:solidFill>
                  <a:srgbClr val="FFFF00"/>
                </a:solidFill>
                <a:latin typeface="Times New Roman" panose="02020603050405020304" pitchFamily="18" charset="0"/>
              </a:endParaRPr>
            </a:p>
          </p:txBody>
        </p:sp>
        <p:sp>
          <p:nvSpPr>
            <p:cNvPr id="35875" name="Rectangle 35"/>
            <p:cNvSpPr>
              <a:spLocks noChangeArrowheads="1"/>
            </p:cNvSpPr>
            <p:nvPr/>
          </p:nvSpPr>
          <p:spPr bwMode="auto">
            <a:xfrm>
              <a:off x="2564" y="3734"/>
              <a:ext cx="336" cy="240"/>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200" b="1">
                  <a:solidFill>
                    <a:srgbClr val="FFFF00"/>
                  </a:solidFill>
                  <a:latin typeface="Times New Roman" panose="02020603050405020304" pitchFamily="18" charset="0"/>
                </a:rPr>
                <a:t>5~6</a:t>
              </a:r>
              <a:endParaRPr kumimoji="1" lang="en-US" altLang="zh-CN" sz="2200" b="1">
                <a:solidFill>
                  <a:srgbClr val="FFFF00"/>
                </a:solidFill>
                <a:latin typeface="Times New Roman" panose="02020603050405020304" pitchFamily="18" charset="0"/>
              </a:endParaRPr>
            </a:p>
          </p:txBody>
        </p:sp>
        <p:sp>
          <p:nvSpPr>
            <p:cNvPr id="35876" name="Rectangle 36"/>
            <p:cNvSpPr>
              <a:spLocks noChangeArrowheads="1"/>
            </p:cNvSpPr>
            <p:nvPr/>
          </p:nvSpPr>
          <p:spPr bwMode="auto">
            <a:xfrm>
              <a:off x="3051" y="3734"/>
              <a:ext cx="336" cy="240"/>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200" b="1">
                  <a:solidFill>
                    <a:srgbClr val="FFFF00"/>
                  </a:solidFill>
                  <a:latin typeface="Times New Roman" panose="02020603050405020304" pitchFamily="18" charset="0"/>
                </a:rPr>
                <a:t>7~8</a:t>
              </a:r>
              <a:endParaRPr kumimoji="1" lang="en-US" altLang="zh-CN" sz="2200" b="1">
                <a:solidFill>
                  <a:srgbClr val="FFFF00"/>
                </a:solidFill>
                <a:latin typeface="Times New Roman" panose="02020603050405020304" pitchFamily="18" charset="0"/>
              </a:endParaRPr>
            </a:p>
          </p:txBody>
        </p:sp>
        <p:sp>
          <p:nvSpPr>
            <p:cNvPr id="35877" name="Rectangle 37"/>
            <p:cNvSpPr>
              <a:spLocks noChangeArrowheads="1"/>
            </p:cNvSpPr>
            <p:nvPr/>
          </p:nvSpPr>
          <p:spPr bwMode="auto">
            <a:xfrm>
              <a:off x="3538" y="3734"/>
              <a:ext cx="336" cy="240"/>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200" b="1">
                  <a:solidFill>
                    <a:srgbClr val="FFFF00"/>
                  </a:solidFill>
                  <a:latin typeface="Times New Roman" panose="02020603050405020304" pitchFamily="18" charset="0"/>
                </a:rPr>
                <a:t>8~9</a:t>
              </a:r>
              <a:endParaRPr kumimoji="1" lang="en-US" altLang="zh-CN" sz="2200" b="1">
                <a:solidFill>
                  <a:srgbClr val="FFFF00"/>
                </a:solidFill>
                <a:latin typeface="Times New Roman" panose="02020603050405020304" pitchFamily="18" charset="0"/>
              </a:endParaRPr>
            </a:p>
          </p:txBody>
        </p:sp>
        <p:sp>
          <p:nvSpPr>
            <p:cNvPr id="35878" name="Rectangle 38"/>
            <p:cNvSpPr>
              <a:spLocks noChangeArrowheads="1"/>
            </p:cNvSpPr>
            <p:nvPr/>
          </p:nvSpPr>
          <p:spPr bwMode="auto">
            <a:xfrm>
              <a:off x="4025" y="3734"/>
              <a:ext cx="432" cy="240"/>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200" b="1">
                  <a:solidFill>
                    <a:srgbClr val="FFFF00"/>
                  </a:solidFill>
                  <a:latin typeface="Times New Roman" panose="02020603050405020304" pitchFamily="18" charset="0"/>
                </a:rPr>
                <a:t>10~11</a:t>
              </a:r>
              <a:endParaRPr kumimoji="1" lang="en-US" altLang="zh-CN" sz="2200" b="1">
                <a:solidFill>
                  <a:srgbClr val="FFFF00"/>
                </a:solidFill>
                <a:latin typeface="Times New Roman" panose="02020603050405020304" pitchFamily="18" charset="0"/>
              </a:endParaRPr>
            </a:p>
          </p:txBody>
        </p:sp>
        <p:sp>
          <p:nvSpPr>
            <p:cNvPr id="35879" name="Rectangle 39"/>
            <p:cNvSpPr>
              <a:spLocks noChangeArrowheads="1"/>
            </p:cNvSpPr>
            <p:nvPr/>
          </p:nvSpPr>
          <p:spPr bwMode="auto">
            <a:xfrm>
              <a:off x="4608" y="3734"/>
              <a:ext cx="336" cy="240"/>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200" b="1">
                  <a:solidFill>
                    <a:srgbClr val="FFFF00"/>
                  </a:solidFill>
                  <a:latin typeface="Times New Roman" panose="02020603050405020304" pitchFamily="18" charset="0"/>
                </a:rPr>
                <a:t>&gt;11</a:t>
              </a:r>
              <a:endParaRPr kumimoji="1" lang="en-US" altLang="zh-CN" sz="2200" b="1">
                <a:solidFill>
                  <a:srgbClr val="FFFF00"/>
                </a:solidFill>
                <a:latin typeface="Times New Roman" panose="02020603050405020304" pitchFamily="18" charset="0"/>
              </a:endParaRPr>
            </a:p>
          </p:txBody>
        </p:sp>
        <p:cxnSp>
          <p:nvCxnSpPr>
            <p:cNvPr id="35880" name="AutoShape 40"/>
            <p:cNvCxnSpPr>
              <a:cxnSpLocks noChangeShapeType="1"/>
              <a:stCxn id="35850" idx="3"/>
              <a:endCxn id="35868" idx="0"/>
            </p:cNvCxnSpPr>
            <p:nvPr/>
          </p:nvCxnSpPr>
          <p:spPr bwMode="auto">
            <a:xfrm flipH="1">
              <a:off x="984" y="2854"/>
              <a:ext cx="210" cy="354"/>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81" name="AutoShape 41"/>
            <p:cNvCxnSpPr>
              <a:cxnSpLocks noChangeShapeType="1"/>
              <a:stCxn id="35852" idx="4"/>
              <a:endCxn id="35870" idx="0"/>
            </p:cNvCxnSpPr>
            <p:nvPr/>
          </p:nvCxnSpPr>
          <p:spPr bwMode="auto">
            <a:xfrm flipH="1">
              <a:off x="2952" y="2896"/>
              <a:ext cx="120" cy="31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82" name="AutoShape 42"/>
            <p:cNvCxnSpPr>
              <a:cxnSpLocks noChangeShapeType="1"/>
              <a:stCxn id="35854" idx="3"/>
              <a:endCxn id="35872" idx="0"/>
            </p:cNvCxnSpPr>
            <p:nvPr/>
          </p:nvCxnSpPr>
          <p:spPr bwMode="auto">
            <a:xfrm flipH="1">
              <a:off x="1272" y="3430"/>
              <a:ext cx="258" cy="304"/>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83" name="AutoShape 43"/>
            <p:cNvCxnSpPr>
              <a:cxnSpLocks noChangeShapeType="1"/>
              <a:stCxn id="35854" idx="5"/>
              <a:endCxn id="35873" idx="0"/>
            </p:cNvCxnSpPr>
            <p:nvPr/>
          </p:nvCxnSpPr>
          <p:spPr bwMode="auto">
            <a:xfrm>
              <a:off x="1734" y="3430"/>
              <a:ext cx="24" cy="304"/>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84" name="AutoShape 44"/>
            <p:cNvCxnSpPr>
              <a:cxnSpLocks noChangeShapeType="1"/>
              <a:stCxn id="35855" idx="3"/>
              <a:endCxn id="35874" idx="0"/>
            </p:cNvCxnSpPr>
            <p:nvPr/>
          </p:nvCxnSpPr>
          <p:spPr bwMode="auto">
            <a:xfrm flipH="1">
              <a:off x="2245" y="3430"/>
              <a:ext cx="197" cy="304"/>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85" name="AutoShape 45"/>
            <p:cNvCxnSpPr>
              <a:cxnSpLocks noChangeShapeType="1"/>
              <a:stCxn id="35855" idx="5"/>
              <a:endCxn id="35875" idx="0"/>
            </p:cNvCxnSpPr>
            <p:nvPr/>
          </p:nvCxnSpPr>
          <p:spPr bwMode="auto">
            <a:xfrm>
              <a:off x="2646" y="3430"/>
              <a:ext cx="86" cy="304"/>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86" name="AutoShape 46"/>
            <p:cNvCxnSpPr>
              <a:cxnSpLocks noChangeShapeType="1"/>
              <a:stCxn id="35856" idx="3"/>
              <a:endCxn id="35876" idx="0"/>
            </p:cNvCxnSpPr>
            <p:nvPr/>
          </p:nvCxnSpPr>
          <p:spPr bwMode="auto">
            <a:xfrm flipH="1">
              <a:off x="3219" y="3430"/>
              <a:ext cx="87" cy="304"/>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87" name="AutoShape 47"/>
            <p:cNvCxnSpPr>
              <a:cxnSpLocks noChangeShapeType="1"/>
              <a:stCxn id="35856" idx="5"/>
              <a:endCxn id="35877" idx="0"/>
            </p:cNvCxnSpPr>
            <p:nvPr/>
          </p:nvCxnSpPr>
          <p:spPr bwMode="auto">
            <a:xfrm>
              <a:off x="3510" y="3430"/>
              <a:ext cx="196" cy="304"/>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88" name="AutoShape 48"/>
            <p:cNvCxnSpPr>
              <a:cxnSpLocks noChangeShapeType="1"/>
              <a:stCxn id="35857" idx="3"/>
              <a:endCxn id="35878" idx="0"/>
            </p:cNvCxnSpPr>
            <p:nvPr/>
          </p:nvCxnSpPr>
          <p:spPr bwMode="auto">
            <a:xfrm flipH="1">
              <a:off x="4241" y="3430"/>
              <a:ext cx="73" cy="304"/>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89" name="AutoShape 49"/>
            <p:cNvCxnSpPr>
              <a:cxnSpLocks noChangeShapeType="1"/>
              <a:stCxn id="35857" idx="5"/>
              <a:endCxn id="35879" idx="0"/>
            </p:cNvCxnSpPr>
            <p:nvPr/>
          </p:nvCxnSpPr>
          <p:spPr bwMode="auto">
            <a:xfrm>
              <a:off x="4518" y="3430"/>
              <a:ext cx="258" cy="304"/>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90" name="AutoShape 50"/>
            <p:cNvCxnSpPr>
              <a:cxnSpLocks noChangeShapeType="1"/>
              <a:stCxn id="35853" idx="3"/>
              <a:endCxn id="35871" idx="0"/>
            </p:cNvCxnSpPr>
            <p:nvPr/>
          </p:nvCxnSpPr>
          <p:spPr bwMode="auto">
            <a:xfrm flipH="1">
              <a:off x="3888" y="2854"/>
              <a:ext cx="90" cy="33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91" name="AutoShape 51"/>
            <p:cNvCxnSpPr>
              <a:cxnSpLocks noChangeShapeType="1"/>
              <a:stCxn id="35851" idx="4"/>
              <a:endCxn id="35869" idx="0"/>
            </p:cNvCxnSpPr>
            <p:nvPr/>
          </p:nvCxnSpPr>
          <p:spPr bwMode="auto">
            <a:xfrm flipH="1">
              <a:off x="2088" y="2896"/>
              <a:ext cx="120" cy="31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892" name="Line 52"/>
            <p:cNvSpPr>
              <a:spLocks noChangeShapeType="1"/>
            </p:cNvSpPr>
            <p:nvPr/>
          </p:nvSpPr>
          <p:spPr bwMode="auto">
            <a:xfrm>
              <a:off x="2736" y="1984"/>
              <a:ext cx="720" cy="240"/>
            </a:xfrm>
            <a:prstGeom prst="line">
              <a:avLst/>
            </a:prstGeom>
            <a:noFill/>
            <a:ln w="28575">
              <a:solidFill>
                <a:schemeClr val="tx1"/>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93" name="Line 53"/>
            <p:cNvSpPr>
              <a:spLocks noChangeShapeType="1"/>
            </p:cNvSpPr>
            <p:nvPr/>
          </p:nvSpPr>
          <p:spPr bwMode="auto">
            <a:xfrm>
              <a:off x="3736" y="2434"/>
              <a:ext cx="277" cy="156"/>
            </a:xfrm>
            <a:prstGeom prst="line">
              <a:avLst/>
            </a:prstGeom>
            <a:noFill/>
            <a:ln w="28575">
              <a:solidFill>
                <a:schemeClr val="tx1"/>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94" name="Line 54"/>
            <p:cNvSpPr>
              <a:spLocks noChangeShapeType="1"/>
            </p:cNvSpPr>
            <p:nvPr/>
          </p:nvSpPr>
          <p:spPr bwMode="auto">
            <a:xfrm flipH="1">
              <a:off x="3969" y="2934"/>
              <a:ext cx="67" cy="233"/>
            </a:xfrm>
            <a:prstGeom prst="line">
              <a:avLst/>
            </a:prstGeom>
            <a:noFill/>
            <a:ln w="28575">
              <a:solidFill>
                <a:schemeClr val="tx1"/>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2"/>
          <p:cNvSpPr txBox="1">
            <a:spLocks noChangeArrowheads="1"/>
          </p:cNvSpPr>
          <p:nvPr/>
        </p:nvSpPr>
        <p:spPr bwMode="auto">
          <a:xfrm>
            <a:off x="1893888" y="1989138"/>
            <a:ext cx="5918200" cy="3600450"/>
          </a:xfrm>
          <a:prstGeom prst="rect">
            <a:avLst/>
          </a:prstGeom>
          <a:noFill/>
          <a:ln>
            <a:noFill/>
          </a:ln>
          <a:effectLst/>
          <a:extLst>
            <a:ext uri="{909E8E84-426E-40DD-AFC4-6F175D3DCCD1}">
              <a14:hiddenFill xmlns:a14="http://schemas.microsoft.com/office/drawing/2010/main">
                <a:solidFill>
                  <a:srgbClr val="6E6E6E"/>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kumimoji="1" lang="en-US" altLang="zh-CN" sz="2800"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(1) </a:t>
            </a:r>
            <a:r>
              <a:rPr kumimoji="1" lang="zh-CN" altLang="en-US" sz="2800"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哈希表的定义</a:t>
            </a:r>
            <a:endParaRPr kumimoji="1" lang="zh-CN" altLang="en-US" sz="2800" b="1" dirty="0">
              <a:latin typeface="Times New Roman" panose="02020603050405020304" pitchFamily="18" charset="0"/>
              <a:ea typeface="幼圆" panose="02010509060101010101" pitchFamily="49" charset="-122"/>
              <a:cs typeface="Times New Roman" panose="02020603050405020304" pitchFamily="18" charset="0"/>
            </a:endParaRPr>
          </a:p>
          <a:p>
            <a:endParaRPr kumimoji="1" lang="zh-CN" altLang="en-US" sz="2800" b="1"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800"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(2) </a:t>
            </a:r>
            <a:r>
              <a:rPr kumimoji="1" lang="zh-CN" altLang="en-US" sz="2800"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rPr>
              <a:t>哈希函数的构造方法</a:t>
            </a:r>
            <a:endParaRPr kumimoji="1" lang="zh-CN" altLang="en-US" sz="2800" b="1" dirty="0">
              <a:latin typeface="Times New Roman" panose="02020603050405020304" pitchFamily="18" charset="0"/>
              <a:ea typeface="幼圆" panose="02010509060101010101" pitchFamily="49" charset="-122"/>
              <a:cs typeface="Times New Roman" panose="02020603050405020304" pitchFamily="18" charset="0"/>
            </a:endParaRPr>
          </a:p>
          <a:p>
            <a:endParaRPr kumimoji="1" lang="zh-CN" altLang="en-US" sz="2800" b="1"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800" b="1"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(3) </a:t>
            </a:r>
            <a:r>
              <a:rPr kumimoji="1" lang="zh-CN" altLang="en-US" sz="28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冲突处理方法</a:t>
            </a:r>
            <a:endParaRPr kumimoji="1" lang="zh-CN" altLang="en-US" sz="28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endParaRPr kumimoji="1" lang="zh-CN" altLang="en-US" sz="2800" b="1"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800" b="1" dirty="0" smtClean="0">
                <a:latin typeface="Times New Roman" panose="02020603050405020304" pitchFamily="18" charset="0"/>
                <a:ea typeface="幼圆" panose="02010509060101010101" pitchFamily="49" charset="-122"/>
                <a:cs typeface="Times New Roman" panose="02020603050405020304" pitchFamily="18" charset="0"/>
              </a:rPr>
              <a:t>(4) </a:t>
            </a:r>
            <a:r>
              <a:rPr kumimoji="1" lang="zh-CN" altLang="en-US" sz="2800" b="1" dirty="0">
                <a:latin typeface="Times New Roman" panose="02020603050405020304" pitchFamily="18" charset="0"/>
                <a:ea typeface="幼圆" panose="02010509060101010101" pitchFamily="49" charset="-122"/>
                <a:cs typeface="Times New Roman" panose="02020603050405020304" pitchFamily="18" charset="0"/>
              </a:rPr>
              <a:t>哈希表的查找和分析</a:t>
            </a:r>
            <a:endParaRPr kumimoji="1" lang="zh-CN" altLang="en-US" sz="2800" b="1" dirty="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128003" name="Rectangle 3"/>
          <p:cNvSpPr>
            <a:spLocks noGrp="1" noChangeArrowheads="1"/>
          </p:cNvSpPr>
          <p:nvPr>
            <p:ph type="title" idx="4294967295"/>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lstStyle/>
          <a:p>
            <a:pPr algn="l"/>
            <a:r>
              <a:rPr lang="en-US" altLang="zh-CN" b="1" kern="1200" dirty="0" smtClean="0"/>
              <a:t>8.6 </a:t>
            </a:r>
            <a:r>
              <a:rPr lang="zh-CN" altLang="en-US" dirty="0"/>
              <a:t>哈希</a:t>
            </a:r>
            <a:r>
              <a:rPr lang="zh-CN" altLang="en-US" dirty="0" smtClean="0"/>
              <a:t>表</a:t>
            </a:r>
            <a:r>
              <a:rPr lang="en-US" altLang="zh-CN" dirty="0" smtClean="0"/>
              <a:t>(</a:t>
            </a:r>
            <a:r>
              <a:rPr lang="en-US" altLang="zh-CN" b="1" kern="1200" dirty="0" smtClean="0"/>
              <a:t>Hash Table)</a:t>
            </a:r>
            <a:endParaRPr lang="en-US" altLang="zh-CN" b="1" kern="1200"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252000" y="1476375"/>
            <a:ext cx="8640000"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FFFF00"/>
                </a:solidFill>
                <a:ea typeface="幼圆" panose="02010509060101010101" pitchFamily="49" charset="-122"/>
                <a:cs typeface="Times New Roman" panose="02020603050405020304" pitchFamily="18" charset="0"/>
              </a:rPr>
              <a:t>(1</a:t>
            </a:r>
            <a:r>
              <a:rPr kumimoji="1" lang="en-US" altLang="zh-CN" sz="2400" b="1" dirty="0">
                <a:solidFill>
                  <a:srgbClr val="FFFF00"/>
                </a:solidFill>
                <a:ea typeface="幼圆" panose="02010509060101010101" pitchFamily="49" charset="-122"/>
                <a:cs typeface="Times New Roman" panose="02020603050405020304" pitchFamily="18" charset="0"/>
              </a:rPr>
              <a:t>) </a:t>
            </a:r>
            <a:r>
              <a:rPr kumimoji="1" lang="zh-CN" altLang="en-US" sz="2400" b="1" dirty="0">
                <a:solidFill>
                  <a:srgbClr val="FFFF00"/>
                </a:solidFill>
                <a:ea typeface="幼圆" panose="02010509060101010101" pitchFamily="49" charset="-122"/>
                <a:cs typeface="Times New Roman" panose="02020603050405020304" pitchFamily="18" charset="0"/>
              </a:rPr>
              <a:t>开放定址法</a:t>
            </a:r>
            <a:endParaRPr kumimoji="1" lang="zh-CN" altLang="en-US" sz="2400" b="1" dirty="0">
              <a:solidFill>
                <a:srgbClr val="FFFF00"/>
              </a:solidFill>
              <a:ea typeface="幼圆" panose="02010509060101010101" pitchFamily="49" charset="-122"/>
              <a:cs typeface="Times New Roman" panose="02020603050405020304" pitchFamily="18" charset="0"/>
            </a:endParaRPr>
          </a:p>
          <a:p>
            <a:pPr>
              <a:spcBef>
                <a:spcPts val="1200"/>
              </a:spcBef>
            </a:pPr>
            <a:r>
              <a:rPr kumimoji="1" lang="zh-CN" altLang="en-US" sz="2400" dirty="0" smtClean="0">
                <a:ea typeface="幼圆" panose="02010509060101010101" pitchFamily="49" charset="-122"/>
                <a:cs typeface="Times New Roman" panose="02020603050405020304" pitchFamily="18" charset="0"/>
              </a:rPr>
              <a:t>        </a:t>
            </a:r>
            <a:r>
              <a:rPr kumimoji="1" lang="en-US" altLang="zh-CN" sz="2400" dirty="0" smtClean="0">
                <a:ea typeface="幼圆" panose="02010509060101010101" pitchFamily="49" charset="-122"/>
                <a:cs typeface="Times New Roman" panose="02020603050405020304" pitchFamily="18" charset="0"/>
              </a:rPr>
              <a:t>H</a:t>
            </a:r>
            <a:r>
              <a:rPr kumimoji="1" lang="en-US" altLang="zh-CN" sz="2400" baseline="-25000" dirty="0" smtClean="0">
                <a:ea typeface="幼圆" panose="02010509060101010101" pitchFamily="49" charset="-122"/>
                <a:cs typeface="Times New Roman" panose="02020603050405020304" pitchFamily="18" charset="0"/>
              </a:rPr>
              <a:t>i</a:t>
            </a:r>
            <a:r>
              <a:rPr kumimoji="1" lang="en-US" altLang="zh-CN" sz="2400" dirty="0" smtClean="0">
                <a:ea typeface="幼圆" panose="02010509060101010101" pitchFamily="49" charset="-122"/>
                <a:cs typeface="Times New Roman" panose="02020603050405020304" pitchFamily="18" charset="0"/>
              </a:rPr>
              <a:t> </a:t>
            </a:r>
            <a:r>
              <a:rPr kumimoji="1" lang="en-US" altLang="zh-CN" sz="2400" dirty="0">
                <a:ea typeface="幼圆" panose="02010509060101010101" pitchFamily="49" charset="-122"/>
                <a:cs typeface="Times New Roman" panose="02020603050405020304" pitchFamily="18" charset="0"/>
              </a:rPr>
              <a:t>= (H(key) + d</a:t>
            </a:r>
            <a:r>
              <a:rPr kumimoji="1" lang="en-US" altLang="zh-CN" sz="2400" baseline="-25000" dirty="0">
                <a:ea typeface="幼圆" panose="02010509060101010101" pitchFamily="49" charset="-122"/>
                <a:cs typeface="Times New Roman" panose="02020603050405020304" pitchFamily="18" charset="0"/>
              </a:rPr>
              <a:t>i</a:t>
            </a:r>
            <a:r>
              <a:rPr kumimoji="1" lang="en-US" altLang="zh-CN" sz="2400" dirty="0">
                <a:ea typeface="幼圆" panose="02010509060101010101" pitchFamily="49" charset="-122"/>
                <a:cs typeface="Times New Roman" panose="02020603050405020304" pitchFamily="18" charset="0"/>
              </a:rPr>
              <a:t>) MOD m,  i = 1, 2, …, k ( k &lt;=m-1)</a:t>
            </a:r>
            <a:endParaRPr kumimoji="1" lang="en-US" altLang="zh-CN" sz="2400" dirty="0">
              <a:ea typeface="幼圆" panose="02010509060101010101" pitchFamily="49" charset="-122"/>
              <a:cs typeface="Times New Roman" panose="02020603050405020304" pitchFamily="18" charset="0"/>
            </a:endParaRPr>
          </a:p>
          <a:p>
            <a:r>
              <a:rPr kumimoji="1" lang="zh-CN" altLang="en-US" sz="2400" dirty="0">
                <a:ea typeface="幼圆" panose="02010509060101010101" pitchFamily="49" charset="-122"/>
                <a:cs typeface="Times New Roman" panose="02020603050405020304" pitchFamily="18" charset="0"/>
              </a:rPr>
              <a:t>其中：</a:t>
            </a:r>
            <a:r>
              <a:rPr kumimoji="1" lang="en-US" altLang="zh-CN" sz="2400" dirty="0">
                <a:ea typeface="幼圆" panose="02010509060101010101" pitchFamily="49" charset="-122"/>
                <a:cs typeface="Times New Roman" panose="02020603050405020304" pitchFamily="18" charset="0"/>
              </a:rPr>
              <a:t>m</a:t>
            </a:r>
            <a:r>
              <a:rPr kumimoji="1" lang="zh-CN" altLang="en-US" sz="2400" dirty="0">
                <a:ea typeface="幼圆" panose="02010509060101010101" pitchFamily="49" charset="-122"/>
                <a:cs typeface="Times New Roman" panose="02020603050405020304" pitchFamily="18" charset="0"/>
              </a:rPr>
              <a:t>为表长，</a:t>
            </a:r>
            <a:r>
              <a:rPr kumimoji="1" lang="en-US" altLang="zh-CN" sz="2400" dirty="0">
                <a:ea typeface="幼圆" panose="02010509060101010101" pitchFamily="49" charset="-122"/>
                <a:cs typeface="Times New Roman" panose="02020603050405020304" pitchFamily="18" charset="0"/>
              </a:rPr>
              <a:t>d</a:t>
            </a:r>
            <a:r>
              <a:rPr kumimoji="1" lang="en-US" altLang="zh-CN" sz="2400" baseline="-25000" dirty="0">
                <a:ea typeface="幼圆" panose="02010509060101010101" pitchFamily="49" charset="-122"/>
                <a:cs typeface="Times New Roman" panose="02020603050405020304" pitchFamily="18" charset="0"/>
              </a:rPr>
              <a:t>i</a:t>
            </a:r>
            <a:r>
              <a:rPr kumimoji="1" lang="zh-CN" altLang="en-US" sz="2400" dirty="0">
                <a:ea typeface="幼圆" panose="02010509060101010101" pitchFamily="49" charset="-122"/>
                <a:cs typeface="Times New Roman" panose="02020603050405020304" pitchFamily="18" charset="0"/>
              </a:rPr>
              <a:t>为增量序列，可有三种取法：</a:t>
            </a:r>
            <a:endParaRPr kumimoji="1" lang="zh-CN" altLang="en-US" sz="2400" dirty="0">
              <a:ea typeface="幼圆" panose="02010509060101010101" pitchFamily="49" charset="-122"/>
              <a:cs typeface="Times New Roman" panose="02020603050405020304" pitchFamily="18" charset="0"/>
            </a:endParaRPr>
          </a:p>
          <a:p>
            <a:r>
              <a:rPr kumimoji="1" lang="zh-CN" altLang="en-US" sz="2400" dirty="0">
                <a:ea typeface="幼圆" panose="02010509060101010101" pitchFamily="49" charset="-122"/>
                <a:cs typeface="Times New Roman" panose="02020603050405020304" pitchFamily="18" charset="0"/>
              </a:rPr>
              <a:t> </a:t>
            </a:r>
            <a:r>
              <a:rPr kumimoji="1" lang="zh-CN" altLang="en-US" sz="2400" dirty="0" smtClean="0">
                <a:ea typeface="幼圆" panose="02010509060101010101" pitchFamily="49" charset="-122"/>
                <a:cs typeface="Times New Roman" panose="02020603050405020304" pitchFamily="18" charset="0"/>
              </a:rPr>
              <a:t>       </a:t>
            </a:r>
            <a:r>
              <a:rPr kumimoji="1" lang="en-US" altLang="zh-CN" sz="2400" dirty="0" smtClean="0">
                <a:ea typeface="幼圆" panose="02010509060101010101" pitchFamily="49" charset="-122"/>
                <a:cs typeface="Times New Roman" panose="02020603050405020304" pitchFamily="18" charset="0"/>
              </a:rPr>
              <a:t>A</a:t>
            </a:r>
            <a:r>
              <a:rPr kumimoji="1" lang="en-US" altLang="zh-CN" sz="2400" dirty="0">
                <a:ea typeface="幼圆" panose="02010509060101010101" pitchFamily="49" charset="-122"/>
                <a:cs typeface="Times New Roman" panose="02020603050405020304" pitchFamily="18" charset="0"/>
              </a:rPr>
              <a:t>. </a:t>
            </a:r>
            <a:r>
              <a:rPr kumimoji="1" lang="en-US" altLang="zh-CN" sz="2400" dirty="0" smtClean="0">
                <a:ea typeface="幼圆" panose="02010509060101010101" pitchFamily="49" charset="-122"/>
                <a:cs typeface="Times New Roman" panose="02020603050405020304" pitchFamily="18" charset="0"/>
              </a:rPr>
              <a:t>d</a:t>
            </a:r>
            <a:r>
              <a:rPr kumimoji="1" lang="en-US" altLang="zh-CN" sz="2400" baseline="-25000" dirty="0" smtClean="0">
                <a:ea typeface="幼圆" panose="02010509060101010101" pitchFamily="49" charset="-122"/>
                <a:cs typeface="Times New Roman" panose="02020603050405020304" pitchFamily="18" charset="0"/>
              </a:rPr>
              <a:t>i</a:t>
            </a:r>
            <a:r>
              <a:rPr kumimoji="1" lang="en-US" altLang="zh-CN" sz="2400" dirty="0" smtClean="0">
                <a:ea typeface="幼圆" panose="02010509060101010101" pitchFamily="49" charset="-122"/>
                <a:cs typeface="Times New Roman" panose="02020603050405020304" pitchFamily="18" charset="0"/>
              </a:rPr>
              <a:t> </a:t>
            </a:r>
            <a:r>
              <a:rPr kumimoji="1" lang="en-US" altLang="zh-CN" sz="2400" dirty="0">
                <a:ea typeface="幼圆" panose="02010509060101010101" pitchFamily="49" charset="-122"/>
                <a:cs typeface="Times New Roman" panose="02020603050405020304" pitchFamily="18" charset="0"/>
              </a:rPr>
              <a:t>= 1, 2, 3, …, m-1, </a:t>
            </a:r>
            <a:r>
              <a:rPr kumimoji="1" lang="zh-CN" altLang="en-US" sz="2400" dirty="0">
                <a:ea typeface="幼圆" panose="02010509060101010101" pitchFamily="49" charset="-122"/>
                <a:cs typeface="Times New Roman" panose="02020603050405020304" pitchFamily="18" charset="0"/>
              </a:rPr>
              <a:t>称</a:t>
            </a:r>
            <a:r>
              <a:rPr kumimoji="1" lang="zh-CN" altLang="en-US" sz="2400" dirty="0">
                <a:solidFill>
                  <a:srgbClr val="FFFF00"/>
                </a:solidFill>
                <a:ea typeface="幼圆" panose="02010509060101010101" pitchFamily="49" charset="-122"/>
                <a:cs typeface="Times New Roman" panose="02020603050405020304" pitchFamily="18" charset="0"/>
              </a:rPr>
              <a:t>线性探测再散列</a:t>
            </a:r>
            <a:r>
              <a:rPr kumimoji="1" lang="zh-CN" altLang="en-US" sz="2400" dirty="0">
                <a:ea typeface="幼圆" panose="02010509060101010101" pitchFamily="49" charset="-122"/>
                <a:cs typeface="Times New Roman" panose="02020603050405020304" pitchFamily="18" charset="0"/>
              </a:rPr>
              <a:t>；</a:t>
            </a:r>
            <a:endParaRPr kumimoji="1" lang="zh-CN" altLang="en-US" sz="2400" dirty="0">
              <a:solidFill>
                <a:srgbClr val="FFFF00"/>
              </a:solidFill>
              <a:ea typeface="幼圆" panose="02010509060101010101" pitchFamily="49" charset="-122"/>
              <a:cs typeface="Times New Roman" panose="02020603050405020304" pitchFamily="18" charset="0"/>
            </a:endParaRPr>
          </a:p>
          <a:p>
            <a:r>
              <a:rPr kumimoji="1" lang="zh-CN" altLang="en-US" sz="2400" dirty="0">
                <a:ea typeface="幼圆" panose="02010509060101010101" pitchFamily="49" charset="-122"/>
                <a:cs typeface="Times New Roman" panose="02020603050405020304" pitchFamily="18" charset="0"/>
              </a:rPr>
              <a:t>     </a:t>
            </a:r>
            <a:r>
              <a:rPr kumimoji="1" lang="zh-CN" altLang="en-US" sz="2400" dirty="0" smtClean="0">
                <a:ea typeface="幼圆" panose="02010509060101010101" pitchFamily="49" charset="-122"/>
                <a:cs typeface="Times New Roman" panose="02020603050405020304" pitchFamily="18" charset="0"/>
              </a:rPr>
              <a:t>   </a:t>
            </a:r>
            <a:r>
              <a:rPr kumimoji="1" lang="en-US" altLang="zh-CN" sz="2400" dirty="0">
                <a:ea typeface="幼圆" panose="02010509060101010101" pitchFamily="49" charset="-122"/>
                <a:cs typeface="Times New Roman" panose="02020603050405020304" pitchFamily="18" charset="0"/>
              </a:rPr>
              <a:t>B. </a:t>
            </a:r>
            <a:r>
              <a:rPr kumimoji="1" lang="en-US" altLang="zh-CN" sz="2400" dirty="0" smtClean="0">
                <a:ea typeface="幼圆" panose="02010509060101010101" pitchFamily="49" charset="-122"/>
                <a:cs typeface="Times New Roman" panose="02020603050405020304" pitchFamily="18" charset="0"/>
              </a:rPr>
              <a:t>d</a:t>
            </a:r>
            <a:r>
              <a:rPr kumimoji="1" lang="en-US" altLang="zh-CN" sz="2400" baseline="-25000" dirty="0" smtClean="0">
                <a:ea typeface="幼圆" panose="02010509060101010101" pitchFamily="49" charset="-122"/>
                <a:cs typeface="Times New Roman" panose="02020603050405020304" pitchFamily="18" charset="0"/>
              </a:rPr>
              <a:t>i</a:t>
            </a:r>
            <a:r>
              <a:rPr kumimoji="1" lang="en-US" altLang="zh-CN" sz="2400" dirty="0" smtClean="0">
                <a:ea typeface="幼圆" panose="02010509060101010101" pitchFamily="49" charset="-122"/>
                <a:cs typeface="Times New Roman" panose="02020603050405020304" pitchFamily="18" charset="0"/>
              </a:rPr>
              <a:t> </a:t>
            </a:r>
            <a:r>
              <a:rPr kumimoji="1" lang="en-US" altLang="zh-CN" sz="2400" dirty="0">
                <a:ea typeface="幼圆" panose="02010509060101010101" pitchFamily="49" charset="-122"/>
                <a:cs typeface="Times New Roman" panose="02020603050405020304" pitchFamily="18" charset="0"/>
              </a:rPr>
              <a:t>= 1</a:t>
            </a:r>
            <a:r>
              <a:rPr kumimoji="1" lang="en-US" altLang="zh-CN" sz="2400" baseline="30000" dirty="0">
                <a:ea typeface="幼圆" panose="02010509060101010101" pitchFamily="49" charset="-122"/>
                <a:cs typeface="Times New Roman" panose="02020603050405020304" pitchFamily="18" charset="0"/>
              </a:rPr>
              <a:t>2</a:t>
            </a:r>
            <a:r>
              <a:rPr kumimoji="1" lang="en-US" altLang="zh-CN" sz="2400" dirty="0">
                <a:ea typeface="幼圆" panose="02010509060101010101" pitchFamily="49" charset="-122"/>
                <a:cs typeface="Times New Roman" panose="02020603050405020304" pitchFamily="18" charset="0"/>
              </a:rPr>
              <a:t>, -1</a:t>
            </a:r>
            <a:r>
              <a:rPr kumimoji="1" lang="en-US" altLang="zh-CN" sz="2400" baseline="30000" dirty="0">
                <a:ea typeface="幼圆" panose="02010509060101010101" pitchFamily="49" charset="-122"/>
                <a:cs typeface="Times New Roman" panose="02020603050405020304" pitchFamily="18" charset="0"/>
              </a:rPr>
              <a:t>2</a:t>
            </a:r>
            <a:r>
              <a:rPr kumimoji="1" lang="en-US" altLang="zh-CN" sz="2400" dirty="0">
                <a:ea typeface="幼圆" panose="02010509060101010101" pitchFamily="49" charset="-122"/>
                <a:cs typeface="Times New Roman" panose="02020603050405020304" pitchFamily="18" charset="0"/>
              </a:rPr>
              <a:t>, 2</a:t>
            </a:r>
            <a:r>
              <a:rPr kumimoji="1" lang="en-US" altLang="zh-CN" sz="2400" baseline="30000" dirty="0">
                <a:ea typeface="幼圆" panose="02010509060101010101" pitchFamily="49" charset="-122"/>
                <a:cs typeface="Times New Roman" panose="02020603050405020304" pitchFamily="18" charset="0"/>
              </a:rPr>
              <a:t>2</a:t>
            </a:r>
            <a:r>
              <a:rPr kumimoji="1" lang="en-US" altLang="zh-CN" sz="2400" dirty="0">
                <a:ea typeface="幼圆" panose="02010509060101010101" pitchFamily="49" charset="-122"/>
                <a:cs typeface="Times New Roman" panose="02020603050405020304" pitchFamily="18" charset="0"/>
              </a:rPr>
              <a:t>, -2</a:t>
            </a:r>
            <a:r>
              <a:rPr kumimoji="1" lang="en-US" altLang="zh-CN" sz="2400" baseline="30000" dirty="0">
                <a:ea typeface="幼圆" panose="02010509060101010101" pitchFamily="49" charset="-122"/>
                <a:cs typeface="Times New Roman" panose="02020603050405020304" pitchFamily="18" charset="0"/>
              </a:rPr>
              <a:t>2</a:t>
            </a:r>
            <a:r>
              <a:rPr kumimoji="1" lang="en-US" altLang="zh-CN" sz="2400" dirty="0">
                <a:ea typeface="幼圆" panose="02010509060101010101" pitchFamily="49" charset="-122"/>
                <a:cs typeface="Times New Roman" panose="02020603050405020304" pitchFamily="18" charset="0"/>
              </a:rPr>
              <a:t>, …, </a:t>
            </a:r>
            <a:r>
              <a:rPr kumimoji="1" lang="en-US" altLang="zh-CN" sz="2400" dirty="0" err="1">
                <a:ea typeface="幼圆" panose="02010509060101010101" pitchFamily="49" charset="-122"/>
                <a:cs typeface="Times New Roman" panose="02020603050405020304" pitchFamily="18" charset="0"/>
              </a:rPr>
              <a:t>k</a:t>
            </a:r>
            <a:r>
              <a:rPr kumimoji="1" lang="en-US" altLang="zh-CN" sz="2400" baseline="30000" dirty="0" err="1">
                <a:ea typeface="幼圆" panose="02010509060101010101" pitchFamily="49" charset="-122"/>
                <a:cs typeface="Times New Roman" panose="02020603050405020304" pitchFamily="18" charset="0"/>
              </a:rPr>
              <a:t>2</a:t>
            </a:r>
            <a:r>
              <a:rPr kumimoji="1" lang="en-US" altLang="zh-CN" sz="2400" dirty="0">
                <a:ea typeface="幼圆" panose="02010509060101010101" pitchFamily="49" charset="-122"/>
                <a:cs typeface="Times New Roman" panose="02020603050405020304" pitchFamily="18" charset="0"/>
              </a:rPr>
              <a:t>, -</a:t>
            </a:r>
            <a:r>
              <a:rPr kumimoji="1" lang="en-US" altLang="zh-CN" sz="2400" dirty="0" err="1">
                <a:ea typeface="幼圆" panose="02010509060101010101" pitchFamily="49" charset="-122"/>
                <a:cs typeface="Times New Roman" panose="02020603050405020304" pitchFamily="18" charset="0"/>
              </a:rPr>
              <a:t>k</a:t>
            </a:r>
            <a:r>
              <a:rPr kumimoji="1" lang="en-US" altLang="zh-CN" sz="2400" baseline="30000" dirty="0" err="1">
                <a:ea typeface="幼圆" panose="02010509060101010101" pitchFamily="49" charset="-122"/>
                <a:cs typeface="Times New Roman" panose="02020603050405020304" pitchFamily="18" charset="0"/>
              </a:rPr>
              <a:t>2</a:t>
            </a:r>
            <a:r>
              <a:rPr kumimoji="1" lang="en-US" altLang="zh-CN" sz="2400" dirty="0">
                <a:ea typeface="幼圆" panose="02010509060101010101" pitchFamily="49" charset="-122"/>
                <a:cs typeface="Times New Roman" panose="02020603050405020304" pitchFamily="18" charset="0"/>
              </a:rPr>
              <a:t>(k &lt;=m/2), </a:t>
            </a:r>
            <a:r>
              <a:rPr kumimoji="1" lang="zh-CN" altLang="en-US" sz="2400" dirty="0">
                <a:ea typeface="幼圆" panose="02010509060101010101" pitchFamily="49" charset="-122"/>
                <a:cs typeface="Times New Roman" panose="02020603050405020304" pitchFamily="18" charset="0"/>
              </a:rPr>
              <a:t>称为</a:t>
            </a:r>
            <a:r>
              <a:rPr kumimoji="1" lang="zh-CN" altLang="en-US" sz="2400" dirty="0">
                <a:solidFill>
                  <a:srgbClr val="FFFF00"/>
                </a:solidFill>
                <a:ea typeface="幼圆" panose="02010509060101010101" pitchFamily="49" charset="-122"/>
                <a:cs typeface="Times New Roman" panose="02020603050405020304" pitchFamily="18" charset="0"/>
              </a:rPr>
              <a:t>二次	     探测再散列</a:t>
            </a:r>
            <a:r>
              <a:rPr kumimoji="1" lang="zh-CN" altLang="en-US" sz="2400" dirty="0">
                <a:ea typeface="幼圆" panose="02010509060101010101" pitchFamily="49" charset="-122"/>
                <a:cs typeface="Times New Roman" panose="02020603050405020304" pitchFamily="18" charset="0"/>
              </a:rPr>
              <a:t>；</a:t>
            </a:r>
            <a:endParaRPr kumimoji="1" lang="zh-CN" altLang="en-US" sz="2400" dirty="0">
              <a:ea typeface="幼圆" panose="02010509060101010101" pitchFamily="49" charset="-122"/>
              <a:cs typeface="Times New Roman" panose="02020603050405020304" pitchFamily="18" charset="0"/>
            </a:endParaRPr>
          </a:p>
          <a:p>
            <a:r>
              <a:rPr kumimoji="1" lang="zh-CN" altLang="en-US" sz="2400" dirty="0">
                <a:ea typeface="幼圆" panose="02010509060101010101" pitchFamily="49" charset="-122"/>
                <a:cs typeface="Times New Roman" panose="02020603050405020304" pitchFamily="18" charset="0"/>
              </a:rPr>
              <a:t>     </a:t>
            </a:r>
            <a:r>
              <a:rPr kumimoji="1" lang="zh-CN" altLang="en-US" sz="2400" dirty="0" smtClean="0">
                <a:ea typeface="幼圆" panose="02010509060101010101" pitchFamily="49" charset="-122"/>
                <a:cs typeface="Times New Roman" panose="02020603050405020304" pitchFamily="18" charset="0"/>
              </a:rPr>
              <a:t>   </a:t>
            </a:r>
            <a:r>
              <a:rPr kumimoji="1" lang="en-US" altLang="zh-CN" sz="2400" dirty="0">
                <a:ea typeface="幼圆" panose="02010509060101010101" pitchFamily="49" charset="-122"/>
                <a:cs typeface="Times New Roman" panose="02020603050405020304" pitchFamily="18" charset="0"/>
              </a:rPr>
              <a:t>C. </a:t>
            </a:r>
            <a:r>
              <a:rPr kumimoji="1" lang="en-US" altLang="zh-CN" sz="2400" dirty="0" smtClean="0">
                <a:ea typeface="幼圆" panose="02010509060101010101" pitchFamily="49" charset="-122"/>
                <a:cs typeface="Times New Roman" panose="02020603050405020304" pitchFamily="18" charset="0"/>
              </a:rPr>
              <a:t>d</a:t>
            </a:r>
            <a:r>
              <a:rPr kumimoji="1" lang="en-US" altLang="zh-CN" sz="2400" baseline="-25000" dirty="0" smtClean="0">
                <a:ea typeface="幼圆" panose="02010509060101010101" pitchFamily="49" charset="-122"/>
                <a:cs typeface="Times New Roman" panose="02020603050405020304" pitchFamily="18" charset="0"/>
              </a:rPr>
              <a:t>i</a:t>
            </a:r>
            <a:r>
              <a:rPr kumimoji="1" lang="en-US" altLang="zh-CN" sz="2400" dirty="0" smtClean="0">
                <a:ea typeface="幼圆" panose="02010509060101010101" pitchFamily="49" charset="-122"/>
                <a:cs typeface="Times New Roman" panose="02020603050405020304" pitchFamily="18" charset="0"/>
              </a:rPr>
              <a:t> </a:t>
            </a:r>
            <a:r>
              <a:rPr kumimoji="1" lang="en-US" altLang="zh-CN" sz="2400" dirty="0">
                <a:ea typeface="幼圆" panose="02010509060101010101" pitchFamily="49" charset="-122"/>
                <a:cs typeface="Times New Roman" panose="02020603050405020304" pitchFamily="18" charset="0"/>
              </a:rPr>
              <a:t>= </a:t>
            </a:r>
            <a:r>
              <a:rPr kumimoji="1" lang="zh-CN" altLang="en-US" sz="2400" dirty="0">
                <a:ea typeface="幼圆" panose="02010509060101010101" pitchFamily="49" charset="-122"/>
                <a:cs typeface="Times New Roman" panose="02020603050405020304" pitchFamily="18" charset="0"/>
              </a:rPr>
              <a:t>伪随机数序列，称</a:t>
            </a:r>
            <a:r>
              <a:rPr kumimoji="1" lang="zh-CN" altLang="en-US" sz="2400" dirty="0">
                <a:solidFill>
                  <a:srgbClr val="FFFF00"/>
                </a:solidFill>
                <a:ea typeface="幼圆" panose="02010509060101010101" pitchFamily="49" charset="-122"/>
                <a:cs typeface="Times New Roman" panose="02020603050405020304" pitchFamily="18" charset="0"/>
              </a:rPr>
              <a:t>伪随机探测再散列</a:t>
            </a:r>
            <a:r>
              <a:rPr kumimoji="1" lang="zh-CN" altLang="en-US" sz="2400" dirty="0">
                <a:ea typeface="幼圆" panose="02010509060101010101" pitchFamily="49" charset="-122"/>
                <a:cs typeface="Times New Roman" panose="02020603050405020304" pitchFamily="18" charset="0"/>
              </a:rPr>
              <a:t>；</a:t>
            </a:r>
            <a:endParaRPr kumimoji="1" lang="zh-CN" altLang="en-US" sz="2400" dirty="0">
              <a:solidFill>
                <a:srgbClr val="FFFF00"/>
              </a:solidFill>
              <a:ea typeface="幼圆" panose="02010509060101010101" pitchFamily="49" charset="-122"/>
              <a:cs typeface="Times New Roman" panose="02020603050405020304" pitchFamily="18" charset="0"/>
            </a:endParaRPr>
          </a:p>
          <a:p>
            <a:endParaRPr kumimoji="1" lang="zh-CN" altLang="en-US" sz="2400" dirty="0">
              <a:ea typeface="幼圆" panose="02010509060101010101" pitchFamily="49" charset="-122"/>
              <a:cs typeface="Times New Roman" panose="02020603050405020304" pitchFamily="18" charset="0"/>
            </a:endParaRPr>
          </a:p>
          <a:p>
            <a:r>
              <a:rPr kumimoji="1" lang="zh-CN" altLang="en-US" sz="2400" dirty="0">
                <a:ea typeface="幼圆" panose="02010509060101010101" pitchFamily="49" charset="-122"/>
                <a:cs typeface="Times New Roman" panose="02020603050405020304" pitchFamily="18" charset="0"/>
              </a:rPr>
              <a:t>       </a:t>
            </a:r>
            <a:r>
              <a:rPr kumimoji="1" lang="zh-CN" altLang="en-US" sz="2400" dirty="0" smtClean="0">
                <a:ea typeface="幼圆" panose="02010509060101010101" pitchFamily="49" charset="-122"/>
                <a:cs typeface="Times New Roman" panose="02020603050405020304" pitchFamily="18" charset="0"/>
              </a:rPr>
              <a:t> 线性</a:t>
            </a:r>
            <a:r>
              <a:rPr kumimoji="1" lang="zh-CN" altLang="en-US" sz="2400" dirty="0">
                <a:ea typeface="幼圆" panose="02010509060101010101" pitchFamily="49" charset="-122"/>
                <a:cs typeface="Times New Roman" panose="02020603050405020304" pitchFamily="18" charset="0"/>
              </a:rPr>
              <a:t>探测再散列容易出现</a:t>
            </a:r>
            <a:r>
              <a:rPr kumimoji="1" lang="zh-CN" altLang="en-US" sz="2400" b="1" dirty="0">
                <a:solidFill>
                  <a:srgbClr val="FFFF00"/>
                </a:solidFill>
                <a:ea typeface="幼圆" panose="02010509060101010101" pitchFamily="49" charset="-122"/>
                <a:cs typeface="Times New Roman" panose="02020603050405020304" pitchFamily="18" charset="0"/>
              </a:rPr>
              <a:t>二次聚集</a:t>
            </a:r>
            <a:r>
              <a:rPr kumimoji="1" lang="zh-CN" altLang="en-US" sz="2400" dirty="0">
                <a:ea typeface="幼圆" panose="02010509060101010101" pitchFamily="49" charset="-122"/>
                <a:cs typeface="Times New Roman" panose="02020603050405020304" pitchFamily="18" charset="0"/>
              </a:rPr>
              <a:t>的情况，即在处理同义词的过程中又添加了非同义词的冲突。好处是可以保证总能找到一个不发生冲突的地址</a:t>
            </a:r>
            <a:r>
              <a:rPr kumimoji="1" lang="en-US" altLang="zh-CN" sz="2400" dirty="0" err="1">
                <a:ea typeface="幼圆" panose="02010509060101010101" pitchFamily="49" charset="-122"/>
                <a:cs typeface="Times New Roman" panose="02020603050405020304" pitchFamily="18" charset="0"/>
              </a:rPr>
              <a:t>H</a:t>
            </a:r>
            <a:r>
              <a:rPr kumimoji="1" lang="en-US" altLang="zh-CN" sz="2400" baseline="-25000" dirty="0" err="1">
                <a:ea typeface="幼圆" panose="02010509060101010101" pitchFamily="49" charset="-122"/>
                <a:cs typeface="Times New Roman" panose="02020603050405020304" pitchFamily="18" charset="0"/>
              </a:rPr>
              <a:t>k</a:t>
            </a:r>
            <a:r>
              <a:rPr kumimoji="1" lang="zh-CN" altLang="en-US" sz="2400" dirty="0">
                <a:ea typeface="幼圆" panose="02010509060101010101" pitchFamily="49" charset="-122"/>
                <a:cs typeface="Times New Roman" panose="02020603050405020304" pitchFamily="18" charset="0"/>
              </a:rPr>
              <a:t>，而二次探测再散列只有在</a:t>
            </a:r>
            <a:r>
              <a:rPr kumimoji="1" lang="en-US" altLang="zh-CN" sz="2400" dirty="0">
                <a:ea typeface="幼圆" panose="02010509060101010101" pitchFamily="49" charset="-122"/>
                <a:cs typeface="Times New Roman" panose="02020603050405020304" pitchFamily="18" charset="0"/>
              </a:rPr>
              <a:t>m</a:t>
            </a:r>
            <a:r>
              <a:rPr kumimoji="1" lang="zh-CN" altLang="en-US" sz="2400" dirty="0">
                <a:ea typeface="幼圆" panose="02010509060101010101" pitchFamily="49" charset="-122"/>
                <a:cs typeface="Times New Roman" panose="02020603050405020304" pitchFamily="18" charset="0"/>
              </a:rPr>
              <a:t>为形如</a:t>
            </a:r>
            <a:r>
              <a:rPr kumimoji="1" lang="en-US" altLang="zh-CN" sz="2400" dirty="0">
                <a:ea typeface="幼圆" panose="02010509060101010101" pitchFamily="49" charset="-122"/>
                <a:cs typeface="Times New Roman" panose="02020603050405020304" pitchFamily="18" charset="0"/>
              </a:rPr>
              <a:t>4*</a:t>
            </a:r>
            <a:r>
              <a:rPr kumimoji="1" lang="en-US" altLang="zh-CN" sz="2400" dirty="0" err="1">
                <a:ea typeface="幼圆" panose="02010509060101010101" pitchFamily="49" charset="-122"/>
                <a:cs typeface="Times New Roman" panose="02020603050405020304" pitchFamily="18" charset="0"/>
              </a:rPr>
              <a:t>j+3</a:t>
            </a:r>
            <a:r>
              <a:rPr kumimoji="1" lang="zh-CN" altLang="en-US" sz="2400" dirty="0">
                <a:ea typeface="幼圆" panose="02010509060101010101" pitchFamily="49" charset="-122"/>
                <a:cs typeface="Times New Roman" panose="02020603050405020304" pitchFamily="18" charset="0"/>
              </a:rPr>
              <a:t>的素数时才可能。</a:t>
            </a:r>
            <a:endParaRPr kumimoji="1" lang="zh-CN" altLang="en-US" sz="2400" dirty="0">
              <a:ea typeface="幼圆" panose="02010509060101010101" pitchFamily="49" charset="-122"/>
              <a:cs typeface="Times New Roman" panose="02020603050405020304" pitchFamily="18" charset="0"/>
            </a:endParaRPr>
          </a:p>
        </p:txBody>
      </p:sp>
      <p:sp>
        <p:nvSpPr>
          <p:cNvPr id="5" name="Rectangle 3"/>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lstStyle>
            <a:lvl1pPr>
              <a:defRPr sz="4400" b="1">
                <a:solidFill>
                  <a:srgbClr val="FFFF00"/>
                </a:solidFill>
                <a:latin typeface="+mj-lt"/>
                <a:ea typeface="+mj-ea"/>
                <a:cs typeface="+mj-cs"/>
              </a:defRPr>
            </a:lvl1pPr>
            <a:lvl2pPr algn="ctr">
              <a:defRPr sz="4400">
                <a:solidFill>
                  <a:srgbClr val="FFFF00"/>
                </a:solidFill>
                <a:ea typeface="幼圆" panose="02010509060101010101" pitchFamily="49" charset="-122"/>
                <a:cs typeface="Arial" panose="020B0604020202020204" pitchFamily="34" charset="0"/>
              </a:defRPr>
            </a:lvl2pPr>
            <a:lvl3pPr algn="ctr">
              <a:defRPr sz="4400">
                <a:solidFill>
                  <a:srgbClr val="FFFF00"/>
                </a:solidFill>
                <a:ea typeface="幼圆" panose="02010509060101010101" pitchFamily="49" charset="-122"/>
                <a:cs typeface="Arial" panose="020B0604020202020204" pitchFamily="34" charset="0"/>
              </a:defRPr>
            </a:lvl3pPr>
            <a:lvl4pPr algn="ctr">
              <a:defRPr sz="4400">
                <a:solidFill>
                  <a:srgbClr val="FFFF00"/>
                </a:solidFill>
                <a:ea typeface="幼圆" panose="02010509060101010101" pitchFamily="49" charset="-122"/>
                <a:cs typeface="Arial" panose="020B0604020202020204" pitchFamily="34" charset="0"/>
              </a:defRPr>
            </a:lvl4pPr>
            <a:lvl5pPr algn="ctr">
              <a:defRPr sz="4400">
                <a:solidFill>
                  <a:srgbClr val="FFFF00"/>
                </a:solidFill>
                <a:ea typeface="幼圆" panose="02010509060101010101" pitchFamily="49" charset="-122"/>
                <a:cs typeface="Arial" panose="020B0604020202020204" pitchFamily="34" charset="0"/>
              </a:defRPr>
            </a:lvl5pPr>
            <a:lvl6pPr marL="457200" algn="ctr" fontAlgn="base">
              <a:spcBef>
                <a:spcPct val="0"/>
              </a:spcBef>
              <a:spcAft>
                <a:spcPct val="0"/>
              </a:spcAft>
              <a:defRPr sz="4400">
                <a:solidFill>
                  <a:srgbClr val="FFFF00"/>
                </a:solidFill>
                <a:ea typeface="幼圆" panose="02010509060101010101" pitchFamily="49" charset="-122"/>
                <a:cs typeface="Arial" panose="020B0604020202020204" pitchFamily="34" charset="0"/>
              </a:defRPr>
            </a:lvl6pPr>
            <a:lvl7pPr marL="914400" algn="ctr" fontAlgn="base">
              <a:spcBef>
                <a:spcPct val="0"/>
              </a:spcBef>
              <a:spcAft>
                <a:spcPct val="0"/>
              </a:spcAft>
              <a:defRPr sz="4400">
                <a:solidFill>
                  <a:srgbClr val="FFFF00"/>
                </a:solidFill>
                <a:ea typeface="幼圆" panose="02010509060101010101" pitchFamily="49" charset="-122"/>
                <a:cs typeface="Arial" panose="020B0604020202020204" pitchFamily="34" charset="0"/>
              </a:defRPr>
            </a:lvl7pPr>
            <a:lvl8pPr marL="1371600" algn="ctr" fontAlgn="base">
              <a:spcBef>
                <a:spcPct val="0"/>
              </a:spcBef>
              <a:spcAft>
                <a:spcPct val="0"/>
              </a:spcAft>
              <a:defRPr sz="4400">
                <a:solidFill>
                  <a:srgbClr val="FFFF00"/>
                </a:solidFill>
                <a:ea typeface="幼圆" panose="02010509060101010101" pitchFamily="49" charset="-122"/>
                <a:cs typeface="Arial" panose="020B0604020202020204" pitchFamily="34" charset="0"/>
              </a:defRPr>
            </a:lvl8pPr>
            <a:lvl9pPr marL="1828800" algn="ctr" fontAlgn="base">
              <a:spcBef>
                <a:spcPct val="0"/>
              </a:spcBef>
              <a:spcAft>
                <a:spcPct val="0"/>
              </a:spcAft>
              <a:defRPr sz="4400">
                <a:solidFill>
                  <a:srgbClr val="FFFF00"/>
                </a:solidFill>
                <a:ea typeface="幼圆" panose="02010509060101010101" pitchFamily="49" charset="-122"/>
                <a:cs typeface="Arial" panose="020B0604020202020204" pitchFamily="34" charset="0"/>
              </a:defRPr>
            </a:lvl9pPr>
          </a:lstStyle>
          <a:p>
            <a:r>
              <a:rPr lang="en-US" altLang="zh-CN" dirty="0"/>
              <a:t>8.6.3 </a:t>
            </a:r>
            <a:r>
              <a:rPr lang="zh-CN" altLang="en-US" dirty="0"/>
              <a:t>冲突处理方法</a:t>
            </a:r>
            <a:endParaRPr lang="en-US" altLang="zh-CN"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2"/>
          <p:cNvSpPr txBox="1">
            <a:spLocks noChangeArrowheads="1"/>
          </p:cNvSpPr>
          <p:nvPr/>
        </p:nvSpPr>
        <p:spPr bwMode="auto">
          <a:xfrm>
            <a:off x="252000" y="650875"/>
            <a:ext cx="8640000"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dirty="0">
                <a:solidFill>
                  <a:srgbClr val="FFFF00"/>
                </a:solidFill>
                <a:ea typeface="幼圆" panose="02010509060101010101" pitchFamily="49" charset="-122"/>
                <a:cs typeface="Times New Roman" panose="02020603050405020304" pitchFamily="18" charset="0"/>
              </a:rPr>
              <a:t>(2) </a:t>
            </a:r>
            <a:r>
              <a:rPr kumimoji="1" lang="zh-CN" altLang="en-US" sz="2400" b="1" dirty="0">
                <a:solidFill>
                  <a:srgbClr val="FFFF00"/>
                </a:solidFill>
                <a:ea typeface="幼圆" panose="02010509060101010101" pitchFamily="49" charset="-122"/>
                <a:cs typeface="Times New Roman" panose="02020603050405020304" pitchFamily="18" charset="0"/>
              </a:rPr>
              <a:t>再散列法</a:t>
            </a:r>
            <a:endParaRPr kumimoji="1" lang="zh-CN" altLang="en-US" sz="2400" b="1" dirty="0">
              <a:solidFill>
                <a:srgbClr val="FFFF00"/>
              </a:solidFill>
              <a:ea typeface="幼圆" panose="02010509060101010101" pitchFamily="49" charset="-122"/>
              <a:cs typeface="Times New Roman" panose="02020603050405020304" pitchFamily="18" charset="0"/>
            </a:endParaRPr>
          </a:p>
          <a:p>
            <a:pPr>
              <a:spcBef>
                <a:spcPts val="1200"/>
              </a:spcBef>
            </a:pPr>
            <a:r>
              <a:rPr kumimoji="1" lang="zh-CN" altLang="en-US" sz="2400" dirty="0">
                <a:ea typeface="幼圆" panose="02010509060101010101" pitchFamily="49" charset="-122"/>
                <a:cs typeface="Times New Roman" panose="02020603050405020304" pitchFamily="18" charset="0"/>
              </a:rPr>
              <a:t>        在同义词产生地址冲突时计算另一个哈希函数地址，直到冲突不再发生。</a:t>
            </a:r>
            <a:endParaRPr kumimoji="1" lang="zh-CN" altLang="en-US" sz="2400" dirty="0">
              <a:ea typeface="幼圆" panose="02010509060101010101" pitchFamily="49" charset="-122"/>
              <a:cs typeface="Times New Roman" panose="02020603050405020304" pitchFamily="18" charset="0"/>
            </a:endParaRPr>
          </a:p>
          <a:p>
            <a:r>
              <a:rPr kumimoji="1" lang="zh-CN" altLang="en-US" sz="2400" dirty="0">
                <a:ea typeface="幼圆" panose="02010509060101010101" pitchFamily="49" charset="-122"/>
                <a:cs typeface="Times New Roman" panose="02020603050405020304" pitchFamily="18" charset="0"/>
              </a:rPr>
              <a:t>        该法的优点是不易产生聚集，但增加了计算的时间。</a:t>
            </a:r>
            <a:endParaRPr kumimoji="1" lang="zh-CN" altLang="en-US" sz="2400" dirty="0">
              <a:ea typeface="幼圆" panose="02010509060101010101" pitchFamily="49" charset="-122"/>
              <a:cs typeface="Times New Roman" panose="02020603050405020304" pitchFamily="18" charset="0"/>
            </a:endParaRPr>
          </a:p>
          <a:p>
            <a:endParaRPr kumimoji="1" lang="zh-CN" altLang="en-US" sz="2400" b="1" dirty="0">
              <a:solidFill>
                <a:srgbClr val="FFFF00"/>
              </a:solidFill>
              <a:ea typeface="幼圆" panose="02010509060101010101" pitchFamily="49" charset="-122"/>
              <a:cs typeface="Times New Roman" panose="02020603050405020304" pitchFamily="18" charset="0"/>
            </a:endParaRPr>
          </a:p>
          <a:p>
            <a:r>
              <a:rPr kumimoji="1" lang="en-US" altLang="zh-CN" sz="2400" b="1" dirty="0">
                <a:solidFill>
                  <a:srgbClr val="FFFF00"/>
                </a:solidFill>
                <a:ea typeface="幼圆" panose="02010509060101010101" pitchFamily="49" charset="-122"/>
                <a:cs typeface="Times New Roman" panose="02020603050405020304" pitchFamily="18" charset="0"/>
              </a:rPr>
              <a:t>(3) </a:t>
            </a:r>
            <a:r>
              <a:rPr kumimoji="1" lang="zh-CN" altLang="en-US" sz="2400" b="1" dirty="0">
                <a:solidFill>
                  <a:srgbClr val="FFFF00"/>
                </a:solidFill>
                <a:ea typeface="幼圆" panose="02010509060101010101" pitchFamily="49" charset="-122"/>
                <a:cs typeface="Times New Roman" panose="02020603050405020304" pitchFamily="18" charset="0"/>
              </a:rPr>
              <a:t>链地址法</a:t>
            </a:r>
            <a:endParaRPr kumimoji="1" lang="zh-CN" altLang="en-US" sz="2400" b="1" dirty="0">
              <a:solidFill>
                <a:srgbClr val="FFFF00"/>
              </a:solidFill>
              <a:ea typeface="幼圆" panose="02010509060101010101" pitchFamily="49" charset="-122"/>
              <a:cs typeface="Times New Roman" panose="02020603050405020304" pitchFamily="18" charset="0"/>
            </a:endParaRPr>
          </a:p>
          <a:p>
            <a:pPr>
              <a:spcBef>
                <a:spcPts val="1200"/>
              </a:spcBef>
            </a:pPr>
            <a:r>
              <a:rPr kumimoji="1" lang="zh-CN" altLang="en-US" sz="2400" dirty="0">
                <a:ea typeface="幼圆" panose="02010509060101010101" pitchFamily="49" charset="-122"/>
                <a:cs typeface="Times New Roman" panose="02020603050405020304" pitchFamily="18" charset="0"/>
              </a:rPr>
              <a:t>        将所有关键字为同义词的记录存储在同一线性链表中。</a:t>
            </a:r>
            <a:endParaRPr kumimoji="1" lang="zh-CN" altLang="en-US" sz="2400" dirty="0">
              <a:ea typeface="幼圆" panose="02010509060101010101" pitchFamily="49" charset="-122"/>
              <a:cs typeface="Times New Roman" panose="02020603050405020304" pitchFamily="18" charset="0"/>
            </a:endParaRPr>
          </a:p>
          <a:p>
            <a:endParaRPr kumimoji="1" lang="zh-CN" altLang="en-US" sz="2400" dirty="0">
              <a:ea typeface="幼圆" panose="02010509060101010101" pitchFamily="49" charset="-122"/>
              <a:cs typeface="Times New Roman" panose="02020603050405020304" pitchFamily="18" charset="0"/>
            </a:endParaRPr>
          </a:p>
          <a:p>
            <a:r>
              <a:rPr kumimoji="1" lang="en-US" altLang="zh-CN" sz="2400" b="1" dirty="0">
                <a:solidFill>
                  <a:srgbClr val="FFFF00"/>
                </a:solidFill>
                <a:ea typeface="幼圆" panose="02010509060101010101" pitchFamily="49" charset="-122"/>
                <a:cs typeface="Times New Roman" panose="02020603050405020304" pitchFamily="18" charset="0"/>
              </a:rPr>
              <a:t>(4) </a:t>
            </a:r>
            <a:r>
              <a:rPr kumimoji="1" lang="zh-CN" altLang="en-US" sz="2400" b="1" dirty="0">
                <a:solidFill>
                  <a:srgbClr val="FFFF00"/>
                </a:solidFill>
                <a:ea typeface="幼圆" panose="02010509060101010101" pitchFamily="49" charset="-122"/>
                <a:cs typeface="Times New Roman" panose="02020603050405020304" pitchFamily="18" charset="0"/>
              </a:rPr>
              <a:t>溢出向量表</a:t>
            </a:r>
            <a:endParaRPr kumimoji="1" lang="zh-CN" altLang="en-US" sz="2400" b="1" dirty="0">
              <a:solidFill>
                <a:srgbClr val="FFFF00"/>
              </a:solidFill>
              <a:ea typeface="幼圆" panose="02010509060101010101" pitchFamily="49" charset="-122"/>
              <a:cs typeface="Times New Roman" panose="02020603050405020304" pitchFamily="18" charset="0"/>
            </a:endParaRPr>
          </a:p>
          <a:p>
            <a:pPr>
              <a:spcBef>
                <a:spcPts val="1200"/>
              </a:spcBef>
            </a:pPr>
            <a:r>
              <a:rPr kumimoji="1" lang="zh-CN" altLang="en-US" sz="2400" dirty="0">
                <a:ea typeface="幼圆" panose="02010509060101010101" pitchFamily="49" charset="-122"/>
                <a:cs typeface="Times New Roman" panose="02020603050405020304" pitchFamily="18" charset="0"/>
              </a:rPr>
              <a:t>        建立一个公共溢出区另设立一个</a:t>
            </a:r>
            <a:r>
              <a:rPr kumimoji="1" lang="zh-CN" altLang="en-US" sz="2400" b="1" dirty="0">
                <a:solidFill>
                  <a:srgbClr val="FFFF00"/>
                </a:solidFill>
                <a:ea typeface="幼圆" panose="02010509060101010101" pitchFamily="49" charset="-122"/>
                <a:cs typeface="Times New Roman" panose="02020603050405020304" pitchFamily="18" charset="0"/>
              </a:rPr>
              <a:t>溢出向量表</a:t>
            </a:r>
            <a:r>
              <a:rPr kumimoji="1" lang="zh-CN" altLang="en-US" sz="2400" dirty="0">
                <a:ea typeface="幼圆" panose="02010509060101010101" pitchFamily="49" charset="-122"/>
                <a:cs typeface="Times New Roman" panose="02020603050405020304" pitchFamily="18" charset="0"/>
              </a:rPr>
              <a:t>，把所有冲突的关键字记录都填入溢出表。</a:t>
            </a:r>
            <a:endParaRPr kumimoji="1" lang="zh-CN" altLang="en-US" sz="2400" dirty="0">
              <a:ea typeface="幼圆" panose="020105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p:cNvSpPr txBox="1">
            <a:spLocks noChangeArrowheads="1"/>
          </p:cNvSpPr>
          <p:nvPr/>
        </p:nvSpPr>
        <p:spPr bwMode="auto">
          <a:xfrm>
            <a:off x="252000" y="1470620"/>
            <a:ext cx="864000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ea typeface="幼圆" panose="02010509060101010101" pitchFamily="49" charset="-122"/>
                <a:cs typeface="Times New Roman" panose="02020603050405020304" pitchFamily="18" charset="0"/>
              </a:rPr>
              <a:t>        </a:t>
            </a:r>
            <a:r>
              <a:rPr kumimoji="1" lang="zh-CN" altLang="en-US" sz="2400" dirty="0">
                <a:ea typeface="幼圆" panose="02010509060101010101" pitchFamily="49" charset="-122"/>
                <a:cs typeface="Times New Roman" panose="02020603050405020304" pitchFamily="18" charset="0"/>
              </a:rPr>
              <a:t>给定</a:t>
            </a:r>
            <a:r>
              <a:rPr kumimoji="1" lang="en-US" altLang="zh-CN" sz="2400" dirty="0">
                <a:ea typeface="幼圆" panose="02010509060101010101" pitchFamily="49" charset="-122"/>
                <a:cs typeface="Times New Roman" panose="02020603050405020304" pitchFamily="18" charset="0"/>
              </a:rPr>
              <a:t>K</a:t>
            </a:r>
            <a:r>
              <a:rPr kumimoji="1" lang="zh-CN" altLang="en-US" sz="2400" dirty="0">
                <a:ea typeface="幼圆" panose="02010509060101010101" pitchFamily="49" charset="-122"/>
                <a:cs typeface="Times New Roman" panose="02020603050405020304" pitchFamily="18" charset="0"/>
              </a:rPr>
              <a:t>值，根据造表时设定的哈希函数求得哈希地址，若表中没有记录，则写入该位置；否则根据造表时设定的冲突处理方法找“</a:t>
            </a:r>
            <a:r>
              <a:rPr kumimoji="1" lang="zh-CN" altLang="en-US" sz="2400" b="1" dirty="0">
                <a:solidFill>
                  <a:srgbClr val="FFFF00"/>
                </a:solidFill>
                <a:ea typeface="幼圆" panose="02010509060101010101" pitchFamily="49" charset="-122"/>
                <a:cs typeface="Times New Roman" panose="02020603050405020304" pitchFamily="18" charset="0"/>
              </a:rPr>
              <a:t>下一地址</a:t>
            </a:r>
            <a:r>
              <a:rPr kumimoji="1" lang="zh-CN" altLang="en-US" sz="2400" dirty="0">
                <a:ea typeface="幼圆" panose="02010509060101010101" pitchFamily="49" charset="-122"/>
                <a:cs typeface="Times New Roman" panose="02020603050405020304" pitchFamily="18" charset="0"/>
              </a:rPr>
              <a:t>”，直到哈希表</a:t>
            </a:r>
            <a:r>
              <a:rPr kumimoji="1" lang="zh-CN" altLang="en-US" sz="2400" dirty="0">
                <a:solidFill>
                  <a:srgbClr val="FFFF00"/>
                </a:solidFill>
                <a:ea typeface="幼圆" panose="02010509060101010101" pitchFamily="49" charset="-122"/>
                <a:cs typeface="Times New Roman" panose="02020603050405020304" pitchFamily="18" charset="0"/>
              </a:rPr>
              <a:t>某个位置为空</a:t>
            </a:r>
            <a:r>
              <a:rPr kumimoji="1" lang="zh-CN" altLang="en-US" sz="2400" dirty="0">
                <a:ea typeface="幼圆" panose="02010509060101010101" pitchFamily="49" charset="-122"/>
                <a:cs typeface="Times New Roman" panose="02020603050405020304" pitchFamily="18" charset="0"/>
              </a:rPr>
              <a:t>时为止。</a:t>
            </a:r>
            <a:endParaRPr kumimoji="1" lang="zh-CN" altLang="en-US" sz="2400" dirty="0">
              <a:ea typeface="幼圆" panose="02010509060101010101" pitchFamily="49" charset="-122"/>
              <a:cs typeface="Times New Roman" panose="02020603050405020304" pitchFamily="18" charset="0"/>
            </a:endParaRPr>
          </a:p>
          <a:p>
            <a:endParaRPr kumimoji="1" lang="en-US" altLang="zh-CN" sz="2400" dirty="0">
              <a:ea typeface="幼圆" panose="02010509060101010101" pitchFamily="49" charset="-122"/>
              <a:cs typeface="Times New Roman" panose="02020603050405020304" pitchFamily="18" charset="0"/>
            </a:endParaRPr>
          </a:p>
        </p:txBody>
      </p:sp>
      <p:sp>
        <p:nvSpPr>
          <p:cNvPr id="5" name="Rectangle 3"/>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9pPr>
          </a:lstStyle>
          <a:p>
            <a:pPr algn="l"/>
            <a:r>
              <a:rPr lang="zh-CN" b="1" dirty="0"/>
              <a:t>构造过程</a:t>
            </a:r>
            <a:endParaRPr lang="en-US" altLang="zh-CN"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lstStyle/>
          <a:p>
            <a:pPr algn="l"/>
            <a:r>
              <a:rPr lang="zh-CN" altLang="en-US" b="1" kern="1200"/>
              <a:t>例子</a:t>
            </a:r>
            <a:r>
              <a:rPr lang="en-US" altLang="zh-CN" b="1" kern="1200"/>
              <a:t>(1)</a:t>
            </a:r>
            <a:endParaRPr lang="en-US" altLang="zh-CN" b="1" kern="1200"/>
          </a:p>
        </p:txBody>
      </p:sp>
      <p:sp>
        <p:nvSpPr>
          <p:cNvPr id="228358" name="Rectangle 6"/>
          <p:cNvSpPr>
            <a:spLocks noChangeArrowheads="1"/>
          </p:cNvSpPr>
          <p:nvPr/>
        </p:nvSpPr>
        <p:spPr bwMode="auto">
          <a:xfrm>
            <a:off x="250825" y="1557338"/>
            <a:ext cx="864000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smtClean="0">
                <a:ea typeface="幼圆" panose="02010509060101010101" pitchFamily="49" charset="-122"/>
                <a:cs typeface="Times New Roman" panose="02020603050405020304" pitchFamily="18" charset="0"/>
              </a:rPr>
              <a:t>        假设</a:t>
            </a:r>
            <a:r>
              <a:rPr lang="zh-CN" altLang="en-US" sz="2400" dirty="0">
                <a:ea typeface="幼圆" panose="02010509060101010101" pitchFamily="49" charset="-122"/>
                <a:cs typeface="Times New Roman" panose="02020603050405020304" pitchFamily="18" charset="0"/>
              </a:rPr>
              <a:t>给出一组表项，它们的关键码为 </a:t>
            </a:r>
            <a:r>
              <a:rPr lang="en-US" altLang="zh-CN" sz="2400" dirty="0">
                <a:ea typeface="幼圆" panose="02010509060101010101" pitchFamily="49" charset="-122"/>
                <a:cs typeface="Times New Roman" panose="02020603050405020304" pitchFamily="18" charset="0"/>
              </a:rPr>
              <a:t>Burke, </a:t>
            </a:r>
            <a:r>
              <a:rPr lang="en-US" altLang="zh-CN" sz="2400" dirty="0" err="1">
                <a:ea typeface="幼圆" panose="02010509060101010101" pitchFamily="49" charset="-122"/>
                <a:cs typeface="Times New Roman" panose="02020603050405020304" pitchFamily="18" charset="0"/>
              </a:rPr>
              <a:t>Ekers</a:t>
            </a:r>
            <a:r>
              <a:rPr lang="en-US" altLang="zh-CN" sz="2400" dirty="0">
                <a:ea typeface="幼圆" panose="02010509060101010101" pitchFamily="49" charset="-122"/>
                <a:cs typeface="Times New Roman" panose="02020603050405020304" pitchFamily="18" charset="0"/>
              </a:rPr>
              <a:t>, Broad, Blum, Attlee, Alton, Hecht, </a:t>
            </a:r>
            <a:r>
              <a:rPr lang="en-US" altLang="zh-CN" sz="2400" dirty="0" err="1">
                <a:ea typeface="幼圆" panose="02010509060101010101" pitchFamily="49" charset="-122"/>
                <a:cs typeface="Times New Roman" panose="02020603050405020304" pitchFamily="18" charset="0"/>
              </a:rPr>
              <a:t>Ederly</a:t>
            </a:r>
            <a:r>
              <a:rPr lang="zh-CN" altLang="en-US" sz="2400" dirty="0">
                <a:ea typeface="幼圆" panose="02010509060101010101" pitchFamily="49" charset="-122"/>
                <a:cs typeface="Times New Roman" panose="02020603050405020304" pitchFamily="18" charset="0"/>
              </a:rPr>
              <a:t>。采用的散列函数是：取其第一个字母在字母表中的位置。 </a:t>
            </a:r>
            <a:endParaRPr lang="zh-CN" altLang="en-US" sz="2400" dirty="0">
              <a:ea typeface="幼圆" panose="02010509060101010101" pitchFamily="49" charset="-122"/>
              <a:cs typeface="Times New Roman" panose="02020603050405020304" pitchFamily="18" charset="0"/>
            </a:endParaRPr>
          </a:p>
          <a:p>
            <a:pPr>
              <a:spcBef>
                <a:spcPct val="50000"/>
              </a:spcBef>
            </a:pPr>
            <a:r>
              <a:rPr lang="zh-CN" altLang="en-US" sz="2400" dirty="0">
                <a:ea typeface="幼圆" panose="02010509060101010101" pitchFamily="49" charset="-122"/>
                <a:cs typeface="Times New Roman" panose="02020603050405020304" pitchFamily="18" charset="0"/>
              </a:rPr>
              <a:t>   </a:t>
            </a:r>
            <a:r>
              <a:rPr lang="zh-CN" altLang="en-US" sz="2400" dirty="0" smtClean="0">
                <a:ea typeface="幼圆" panose="02010509060101010101" pitchFamily="49" charset="-122"/>
                <a:cs typeface="Times New Roman" panose="02020603050405020304" pitchFamily="18" charset="0"/>
              </a:rPr>
              <a:t>     </a:t>
            </a:r>
            <a:r>
              <a:rPr lang="en-US" altLang="zh-CN" sz="2400" b="1" dirty="0">
                <a:solidFill>
                  <a:srgbClr val="FFFF00"/>
                </a:solidFill>
                <a:ea typeface="幼圆" panose="02010509060101010101" pitchFamily="49" charset="-122"/>
                <a:cs typeface="Times New Roman" panose="02020603050405020304" pitchFamily="18" charset="0"/>
              </a:rPr>
              <a:t>Hash (x) = </a:t>
            </a:r>
            <a:r>
              <a:rPr lang="en-US" altLang="zh-CN" sz="2400" b="1" dirty="0" err="1">
                <a:solidFill>
                  <a:srgbClr val="FFFF00"/>
                </a:solidFill>
                <a:ea typeface="幼圆" panose="02010509060101010101" pitchFamily="49" charset="-122"/>
                <a:cs typeface="Times New Roman" panose="02020603050405020304" pitchFamily="18" charset="0"/>
              </a:rPr>
              <a:t>ord</a:t>
            </a:r>
            <a:r>
              <a:rPr lang="en-US" altLang="zh-CN" sz="2400" b="1" dirty="0">
                <a:solidFill>
                  <a:srgbClr val="FFFF00"/>
                </a:solidFill>
                <a:ea typeface="幼圆" panose="02010509060101010101" pitchFamily="49" charset="-122"/>
                <a:cs typeface="Times New Roman" panose="02020603050405020304" pitchFamily="18" charset="0"/>
              </a:rPr>
              <a:t> (x) - </a:t>
            </a:r>
            <a:r>
              <a:rPr lang="en-US" altLang="zh-CN" sz="2400" b="1" dirty="0" err="1">
                <a:solidFill>
                  <a:srgbClr val="FFFF00"/>
                </a:solidFill>
                <a:ea typeface="幼圆" panose="02010509060101010101" pitchFamily="49" charset="-122"/>
                <a:cs typeface="Times New Roman" panose="02020603050405020304" pitchFamily="18" charset="0"/>
              </a:rPr>
              <a:t>ord</a:t>
            </a:r>
            <a:r>
              <a:rPr lang="en-US" altLang="zh-CN" sz="2400" b="1" dirty="0">
                <a:solidFill>
                  <a:srgbClr val="FFFF00"/>
                </a:solidFill>
                <a:ea typeface="幼圆" panose="02010509060101010101" pitchFamily="49" charset="-122"/>
                <a:cs typeface="Times New Roman" panose="02020603050405020304" pitchFamily="18" charset="0"/>
              </a:rPr>
              <a:t> (‘A’)</a:t>
            </a:r>
            <a:r>
              <a:rPr lang="en-US" altLang="zh-CN" sz="2400" dirty="0">
                <a:ea typeface="幼圆" panose="02010509060101010101" pitchFamily="49" charset="-122"/>
                <a:cs typeface="Times New Roman" panose="02020603050405020304" pitchFamily="18" charset="0"/>
              </a:rPr>
              <a:t>  </a:t>
            </a:r>
            <a:r>
              <a:rPr lang="en-US" altLang="zh-CN" sz="2000" dirty="0">
                <a:solidFill>
                  <a:srgbClr val="00CC00"/>
                </a:solidFill>
                <a:ea typeface="幼圆" panose="02010509060101010101" pitchFamily="49" charset="-122"/>
                <a:cs typeface="Times New Roman" panose="02020603050405020304" pitchFamily="18" charset="0"/>
              </a:rPr>
              <a:t>//</a:t>
            </a:r>
            <a:r>
              <a:rPr lang="en-US" altLang="zh-CN" sz="2000" dirty="0" err="1">
                <a:solidFill>
                  <a:srgbClr val="00CC00"/>
                </a:solidFill>
                <a:ea typeface="幼圆" panose="02010509060101010101" pitchFamily="49" charset="-122"/>
                <a:cs typeface="Times New Roman" panose="02020603050405020304" pitchFamily="18" charset="0"/>
              </a:rPr>
              <a:t>ord</a:t>
            </a:r>
            <a:r>
              <a:rPr lang="en-US" altLang="zh-CN" sz="2000" dirty="0">
                <a:solidFill>
                  <a:srgbClr val="00CC00"/>
                </a:solidFill>
                <a:ea typeface="幼圆" panose="02010509060101010101" pitchFamily="49" charset="-122"/>
                <a:cs typeface="Times New Roman" panose="02020603050405020304" pitchFamily="18" charset="0"/>
              </a:rPr>
              <a:t> ( ) </a:t>
            </a:r>
            <a:r>
              <a:rPr lang="zh-CN" altLang="en-US" sz="2000" dirty="0">
                <a:solidFill>
                  <a:srgbClr val="00CC00"/>
                </a:solidFill>
                <a:ea typeface="幼圆" panose="02010509060101010101" pitchFamily="49" charset="-122"/>
                <a:cs typeface="Times New Roman" panose="02020603050405020304" pitchFamily="18" charset="0"/>
              </a:rPr>
              <a:t>是求字符内码的函数</a:t>
            </a:r>
            <a:endParaRPr lang="zh-CN" altLang="en-US" sz="2400" dirty="0">
              <a:solidFill>
                <a:srgbClr val="00CC00"/>
              </a:solidFill>
              <a:ea typeface="幼圆" panose="02010509060101010101" pitchFamily="49" charset="-122"/>
              <a:cs typeface="Times New Roman" panose="02020603050405020304" pitchFamily="18" charset="0"/>
            </a:endParaRPr>
          </a:p>
          <a:p>
            <a:pPr>
              <a:spcBef>
                <a:spcPct val="50000"/>
              </a:spcBef>
            </a:pPr>
            <a:r>
              <a:rPr lang="zh-CN" altLang="en-US" sz="2400" dirty="0" smtClean="0">
                <a:ea typeface="幼圆" panose="02010509060101010101" pitchFamily="49" charset="-122"/>
                <a:cs typeface="Times New Roman" panose="02020603050405020304" pitchFamily="18" charset="0"/>
              </a:rPr>
              <a:t>可得</a:t>
            </a:r>
            <a:endParaRPr lang="en-US" altLang="zh-CN" sz="2400" dirty="0" smtClean="0">
              <a:ea typeface="幼圆" panose="02010509060101010101" pitchFamily="49" charset="-122"/>
              <a:cs typeface="Times New Roman" panose="02020603050405020304" pitchFamily="18" charset="0"/>
            </a:endParaRPr>
          </a:p>
          <a:p>
            <a:pPr>
              <a:spcBef>
                <a:spcPts val="600"/>
              </a:spcBef>
            </a:pPr>
            <a:r>
              <a:rPr lang="zh-CN" altLang="en-US" sz="2400" dirty="0" smtClean="0">
                <a:ea typeface="幼圆" panose="02010509060101010101" pitchFamily="49" charset="-122"/>
                <a:cs typeface="Times New Roman" panose="02020603050405020304" pitchFamily="18" charset="0"/>
              </a:rPr>
              <a:t>        </a:t>
            </a:r>
            <a:r>
              <a:rPr lang="en-US" altLang="zh-CN" sz="2400" dirty="0" smtClean="0">
                <a:ea typeface="幼圆" panose="02010509060101010101" pitchFamily="49" charset="-122"/>
                <a:cs typeface="Times New Roman" panose="02020603050405020304" pitchFamily="18" charset="0"/>
              </a:rPr>
              <a:t>Hash </a:t>
            </a:r>
            <a:r>
              <a:rPr lang="en-US" altLang="zh-CN" sz="2400" dirty="0">
                <a:ea typeface="幼圆" panose="02010509060101010101" pitchFamily="49" charset="-122"/>
                <a:cs typeface="Times New Roman" panose="02020603050405020304" pitchFamily="18" charset="0"/>
              </a:rPr>
              <a:t>(Burke) = 1     Hash (</a:t>
            </a:r>
            <a:r>
              <a:rPr lang="en-US" altLang="zh-CN" sz="2400" dirty="0" err="1">
                <a:ea typeface="幼圆" panose="02010509060101010101" pitchFamily="49" charset="-122"/>
                <a:cs typeface="Times New Roman" panose="02020603050405020304" pitchFamily="18" charset="0"/>
              </a:rPr>
              <a:t>Ekers</a:t>
            </a:r>
            <a:r>
              <a:rPr lang="en-US" altLang="zh-CN" sz="2400" dirty="0">
                <a:ea typeface="幼圆" panose="02010509060101010101" pitchFamily="49" charset="-122"/>
                <a:cs typeface="Times New Roman" panose="02020603050405020304" pitchFamily="18" charset="0"/>
              </a:rPr>
              <a:t>) = 4</a:t>
            </a:r>
            <a:endParaRPr lang="en-US" altLang="zh-CN" sz="2400" dirty="0">
              <a:ea typeface="幼圆" panose="02010509060101010101" pitchFamily="49" charset="-122"/>
              <a:cs typeface="Times New Roman" panose="02020603050405020304" pitchFamily="18" charset="0"/>
            </a:endParaRPr>
          </a:p>
          <a:p>
            <a:pPr>
              <a:spcBef>
                <a:spcPts val="600"/>
              </a:spcBef>
            </a:pPr>
            <a:r>
              <a:rPr lang="en-US" altLang="zh-CN" sz="2400" dirty="0">
                <a:ea typeface="幼圆" panose="02010509060101010101" pitchFamily="49" charset="-122"/>
                <a:cs typeface="Times New Roman" panose="02020603050405020304" pitchFamily="18" charset="0"/>
              </a:rPr>
              <a:t>        </a:t>
            </a:r>
            <a:r>
              <a:rPr lang="en-US" altLang="zh-CN" sz="2400" dirty="0" smtClean="0">
                <a:ea typeface="幼圆" panose="02010509060101010101" pitchFamily="49" charset="-122"/>
                <a:cs typeface="Times New Roman" panose="02020603050405020304" pitchFamily="18" charset="0"/>
              </a:rPr>
              <a:t>Hash </a:t>
            </a:r>
            <a:r>
              <a:rPr lang="en-US" altLang="zh-CN" sz="2400" dirty="0">
                <a:ea typeface="幼圆" panose="02010509060101010101" pitchFamily="49" charset="-122"/>
                <a:cs typeface="Times New Roman" panose="02020603050405020304" pitchFamily="18" charset="0"/>
              </a:rPr>
              <a:t>(Broad) = 1     Hash (Blum) = 1</a:t>
            </a:r>
            <a:endParaRPr lang="en-US" altLang="zh-CN" sz="2400" dirty="0">
              <a:ea typeface="幼圆" panose="02010509060101010101" pitchFamily="49" charset="-122"/>
              <a:cs typeface="Times New Roman" panose="02020603050405020304" pitchFamily="18" charset="0"/>
            </a:endParaRPr>
          </a:p>
          <a:p>
            <a:pPr>
              <a:spcBef>
                <a:spcPts val="600"/>
              </a:spcBef>
            </a:pPr>
            <a:r>
              <a:rPr lang="en-US" altLang="zh-CN" sz="2400" dirty="0">
                <a:ea typeface="幼圆" panose="02010509060101010101" pitchFamily="49" charset="-122"/>
                <a:cs typeface="Times New Roman" panose="02020603050405020304" pitchFamily="18" charset="0"/>
              </a:rPr>
              <a:t>        </a:t>
            </a:r>
            <a:r>
              <a:rPr lang="en-US" altLang="zh-CN" sz="2400" dirty="0" smtClean="0">
                <a:ea typeface="幼圆" panose="02010509060101010101" pitchFamily="49" charset="-122"/>
                <a:cs typeface="Times New Roman" panose="02020603050405020304" pitchFamily="18" charset="0"/>
              </a:rPr>
              <a:t>Hash </a:t>
            </a:r>
            <a:r>
              <a:rPr lang="en-US" altLang="zh-CN" sz="2400" dirty="0">
                <a:ea typeface="幼圆" panose="02010509060101010101" pitchFamily="49" charset="-122"/>
                <a:cs typeface="Times New Roman" panose="02020603050405020304" pitchFamily="18" charset="0"/>
              </a:rPr>
              <a:t>(Attlee) = 0     Hash (Hecht) = 7</a:t>
            </a:r>
            <a:endParaRPr lang="en-US" altLang="zh-CN" sz="2400" dirty="0">
              <a:ea typeface="幼圆" panose="02010509060101010101" pitchFamily="49" charset="-122"/>
              <a:cs typeface="Times New Roman" panose="02020603050405020304" pitchFamily="18" charset="0"/>
            </a:endParaRPr>
          </a:p>
          <a:p>
            <a:pPr>
              <a:spcBef>
                <a:spcPts val="600"/>
              </a:spcBef>
            </a:pPr>
            <a:r>
              <a:rPr lang="en-US" altLang="zh-CN" sz="2400" dirty="0">
                <a:ea typeface="幼圆" panose="02010509060101010101" pitchFamily="49" charset="-122"/>
                <a:cs typeface="Times New Roman" panose="02020603050405020304" pitchFamily="18" charset="0"/>
              </a:rPr>
              <a:t>        </a:t>
            </a:r>
            <a:r>
              <a:rPr lang="en-US" altLang="zh-CN" sz="2400" dirty="0" smtClean="0">
                <a:ea typeface="幼圆" panose="02010509060101010101" pitchFamily="49" charset="-122"/>
                <a:cs typeface="Times New Roman" panose="02020603050405020304" pitchFamily="18" charset="0"/>
              </a:rPr>
              <a:t>Hash </a:t>
            </a:r>
            <a:r>
              <a:rPr lang="en-US" altLang="zh-CN" sz="2400" dirty="0">
                <a:ea typeface="幼圆" panose="02010509060101010101" pitchFamily="49" charset="-122"/>
                <a:cs typeface="Times New Roman" panose="02020603050405020304" pitchFamily="18" charset="0"/>
              </a:rPr>
              <a:t>(Alton) = 0      Hash (</a:t>
            </a:r>
            <a:r>
              <a:rPr lang="en-US" altLang="zh-CN" sz="2400" dirty="0" err="1">
                <a:ea typeface="幼圆" panose="02010509060101010101" pitchFamily="49" charset="-122"/>
                <a:cs typeface="Times New Roman" panose="02020603050405020304" pitchFamily="18" charset="0"/>
              </a:rPr>
              <a:t>Ederly</a:t>
            </a:r>
            <a:r>
              <a:rPr lang="en-US" altLang="zh-CN" sz="2400" dirty="0">
                <a:ea typeface="幼圆" panose="02010509060101010101" pitchFamily="49" charset="-122"/>
                <a:cs typeface="Times New Roman" panose="02020603050405020304" pitchFamily="18" charset="0"/>
              </a:rPr>
              <a:t>) = 4</a:t>
            </a:r>
            <a:endParaRPr lang="en-US" altLang="zh-CN" sz="2400" dirty="0">
              <a:ea typeface="幼圆" panose="02010509060101010101" pitchFamily="49" charset="-122"/>
              <a:cs typeface="Times New Roman" panose="02020603050405020304" pitchFamily="18" charset="0"/>
            </a:endParaRPr>
          </a:p>
          <a:p>
            <a:pPr>
              <a:spcBef>
                <a:spcPct val="50000"/>
              </a:spcBef>
            </a:pPr>
            <a:r>
              <a:rPr lang="zh-CN" altLang="en-US" sz="2400" dirty="0" smtClean="0">
                <a:ea typeface="幼圆" panose="02010509060101010101" pitchFamily="49" charset="-122"/>
                <a:cs typeface="Times New Roman" panose="02020603050405020304" pitchFamily="18" charset="0"/>
              </a:rPr>
              <a:t>        设</a:t>
            </a:r>
            <a:r>
              <a:rPr lang="zh-CN" altLang="en-US" sz="2400" dirty="0">
                <a:solidFill>
                  <a:srgbClr val="FFFF00"/>
                </a:solidFill>
                <a:ea typeface="幼圆" panose="02010509060101010101" pitchFamily="49" charset="-122"/>
                <a:cs typeface="Times New Roman" panose="02020603050405020304" pitchFamily="18" charset="0"/>
              </a:rPr>
              <a:t>散列表为</a:t>
            </a:r>
            <a:r>
              <a:rPr lang="en-US" altLang="zh-CN" sz="2400" dirty="0">
                <a:solidFill>
                  <a:srgbClr val="FFFF00"/>
                </a:solidFill>
                <a:ea typeface="幼圆" panose="02010509060101010101" pitchFamily="49" charset="-122"/>
                <a:cs typeface="Times New Roman" panose="02020603050405020304" pitchFamily="18" charset="0"/>
              </a:rPr>
              <a:t>HT[26]</a:t>
            </a:r>
            <a:r>
              <a:rPr lang="zh-CN" altLang="en-US" sz="2400" dirty="0">
                <a:solidFill>
                  <a:srgbClr val="FFFF00"/>
                </a:solidFill>
                <a:ea typeface="幼圆" panose="02010509060101010101" pitchFamily="49" charset="-122"/>
                <a:cs typeface="Times New Roman" panose="02020603050405020304" pitchFamily="18" charset="0"/>
              </a:rPr>
              <a:t>，</a:t>
            </a:r>
            <a:r>
              <a:rPr lang="en-US" altLang="zh-CN" sz="2400" dirty="0">
                <a:solidFill>
                  <a:srgbClr val="FFFF00"/>
                </a:solidFill>
                <a:ea typeface="幼圆" panose="02010509060101010101" pitchFamily="49" charset="-122"/>
                <a:cs typeface="Times New Roman" panose="02020603050405020304" pitchFamily="18" charset="0"/>
              </a:rPr>
              <a:t>m = 26</a:t>
            </a:r>
            <a:r>
              <a:rPr lang="zh-CN" altLang="en-US" sz="2400" dirty="0">
                <a:ea typeface="幼圆" panose="02010509060101010101" pitchFamily="49" charset="-122"/>
                <a:cs typeface="Times New Roman" panose="02020603050405020304" pitchFamily="18" charset="0"/>
              </a:rPr>
              <a:t>。采用</a:t>
            </a:r>
            <a:r>
              <a:rPr lang="zh-CN" altLang="en-US" sz="2400" dirty="0">
                <a:solidFill>
                  <a:srgbClr val="FFFF00"/>
                </a:solidFill>
                <a:ea typeface="幼圆" panose="02010509060101010101" pitchFamily="49" charset="-122"/>
                <a:cs typeface="Times New Roman" panose="02020603050405020304" pitchFamily="18" charset="0"/>
              </a:rPr>
              <a:t>线性探查法</a:t>
            </a:r>
            <a:r>
              <a:rPr lang="zh-CN" altLang="en-US" sz="2400" dirty="0">
                <a:ea typeface="幼圆" panose="02010509060101010101" pitchFamily="49" charset="-122"/>
                <a:cs typeface="Times New Roman" panose="02020603050405020304" pitchFamily="18" charset="0"/>
              </a:rPr>
              <a:t>处理溢出，则上述关键码在散列表中散列位置如图所示。</a:t>
            </a:r>
            <a:endParaRPr lang="zh-CN" altLang="en-US" sz="2400" dirty="0">
              <a:ea typeface="幼圆" panose="020105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8"/>
          <p:cNvSpPr>
            <a:spLocks noChangeArrowheads="1"/>
          </p:cNvSpPr>
          <p:nvPr/>
        </p:nvSpPr>
        <p:spPr bwMode="auto">
          <a:xfrm>
            <a:off x="740410" y="2867997"/>
            <a:ext cx="6229350" cy="519112"/>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effectLst>
                  <a:outerShdw blurRad="38100" dist="38100" dir="2700000" algn="tl">
                    <a:srgbClr val="010199"/>
                  </a:outerShdw>
                </a:effectLst>
                <a:latin typeface="Times New Roman" panose="02020603050405020304" pitchFamily="18" charset="0"/>
              </a:rPr>
              <a:t>0             1              2               3                4</a:t>
            </a:r>
            <a:endParaRPr kumimoji="1" lang="en-US" altLang="zh-CN" sz="2400">
              <a:latin typeface="Times New Roman" panose="02020603050405020304" pitchFamily="18" charset="0"/>
            </a:endParaRPr>
          </a:p>
        </p:txBody>
      </p:sp>
      <p:sp>
        <p:nvSpPr>
          <p:cNvPr id="6" name="Rectangle 19" descr="白色大理石"/>
          <p:cNvSpPr>
            <a:spLocks noChangeArrowheads="1"/>
          </p:cNvSpPr>
          <p:nvPr/>
        </p:nvSpPr>
        <p:spPr bwMode="auto">
          <a:xfrm>
            <a:off x="467360" y="3356947"/>
            <a:ext cx="7162800" cy="533400"/>
          </a:xfrm>
          <a:prstGeom prst="rect">
            <a:avLst/>
          </a:prstGeom>
          <a:blipFill dpi="0" rotWithShape="0">
            <a:blip r:embed="rId1"/>
            <a:srcRect/>
            <a:tile tx="0" ty="0" sx="100000" sy="100000" flip="none" algn="tl"/>
          </a:blipFill>
          <a:ln w="31750">
            <a:solidFill>
              <a:srgbClr val="339966"/>
            </a:solidFill>
            <a:miter lim="800000"/>
          </a:ln>
          <a:effectLst>
            <a:outerShdw dist="107763" dir="2700000" algn="ctr" rotWithShape="0">
              <a:schemeClr val="bg2"/>
            </a:outerShdw>
          </a:effectLst>
        </p:spPr>
        <p:txBody>
          <a:bodyPr wrap="none" anchor="ctr"/>
          <a:lstStyle/>
          <a:p>
            <a:endParaRPr kumimoji="1" lang="en-US" altLang="zh-CN" sz="3200" b="1" dirty="0">
              <a:solidFill>
                <a:srgbClr val="0000FF"/>
              </a:solidFill>
              <a:latin typeface="Times New Roman" panose="02020603050405020304" pitchFamily="18" charset="0"/>
            </a:endParaRPr>
          </a:p>
        </p:txBody>
      </p:sp>
      <p:sp>
        <p:nvSpPr>
          <p:cNvPr id="7" name="Line 20"/>
          <p:cNvSpPr>
            <a:spLocks noChangeShapeType="1"/>
          </p:cNvSpPr>
          <p:nvPr/>
        </p:nvSpPr>
        <p:spPr bwMode="auto">
          <a:xfrm flipV="1">
            <a:off x="1762760" y="3356947"/>
            <a:ext cx="0" cy="533400"/>
          </a:xfrm>
          <a:prstGeom prst="line">
            <a:avLst/>
          </a:prstGeom>
          <a:noFill/>
          <a:ln w="31750">
            <a:solidFill>
              <a:srgbClr val="3399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21"/>
          <p:cNvSpPr>
            <a:spLocks noChangeShapeType="1"/>
          </p:cNvSpPr>
          <p:nvPr/>
        </p:nvSpPr>
        <p:spPr bwMode="auto">
          <a:xfrm flipV="1">
            <a:off x="3134360" y="3356947"/>
            <a:ext cx="0" cy="533400"/>
          </a:xfrm>
          <a:prstGeom prst="line">
            <a:avLst/>
          </a:prstGeom>
          <a:noFill/>
          <a:ln w="31750">
            <a:solidFill>
              <a:srgbClr val="3399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22"/>
          <p:cNvSpPr>
            <a:spLocks noChangeShapeType="1"/>
          </p:cNvSpPr>
          <p:nvPr/>
        </p:nvSpPr>
        <p:spPr bwMode="auto">
          <a:xfrm flipV="1">
            <a:off x="4582160" y="3356947"/>
            <a:ext cx="0" cy="533400"/>
          </a:xfrm>
          <a:prstGeom prst="line">
            <a:avLst/>
          </a:prstGeom>
          <a:noFill/>
          <a:ln w="31750">
            <a:solidFill>
              <a:srgbClr val="3399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23"/>
          <p:cNvSpPr>
            <a:spLocks noChangeShapeType="1"/>
          </p:cNvSpPr>
          <p:nvPr/>
        </p:nvSpPr>
        <p:spPr bwMode="auto">
          <a:xfrm flipV="1">
            <a:off x="6106160" y="3356947"/>
            <a:ext cx="0" cy="533400"/>
          </a:xfrm>
          <a:prstGeom prst="line">
            <a:avLst/>
          </a:prstGeom>
          <a:noFill/>
          <a:ln w="31750">
            <a:solidFill>
              <a:srgbClr val="3399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24" descr="白色大理石"/>
          <p:cNvSpPr>
            <a:spLocks noChangeArrowheads="1"/>
          </p:cNvSpPr>
          <p:nvPr/>
        </p:nvSpPr>
        <p:spPr bwMode="auto">
          <a:xfrm>
            <a:off x="467360" y="4880947"/>
            <a:ext cx="8424863" cy="533400"/>
          </a:xfrm>
          <a:prstGeom prst="rect">
            <a:avLst/>
          </a:prstGeom>
          <a:blipFill dpi="0" rotWithShape="0">
            <a:blip r:embed="rId1"/>
            <a:srcRect/>
            <a:tile tx="0" ty="0" sx="100000" sy="100000" flip="none" algn="tl"/>
          </a:blipFill>
          <a:ln w="31750">
            <a:solidFill>
              <a:srgbClr val="339966"/>
            </a:solidFill>
            <a:miter lim="800000"/>
          </a:ln>
          <a:effectLst>
            <a:outerShdw dist="107763" dir="2700000" algn="ctr" rotWithShape="0">
              <a:schemeClr val="bg2"/>
            </a:outerShdw>
          </a:effectLst>
        </p:spPr>
        <p:txBody>
          <a:bodyPr wrap="none" anchor="ctr"/>
          <a:lstStyle/>
          <a:p>
            <a:r>
              <a:rPr kumimoji="1" lang="en-US" altLang="zh-CN" sz="3200" b="1">
                <a:solidFill>
                  <a:srgbClr val="0000FF"/>
                </a:solidFill>
                <a:latin typeface="Times New Roman" panose="02020603050405020304" pitchFamily="18" charset="0"/>
              </a:rPr>
              <a:t>Alton   Ederly   Hecht </a:t>
            </a:r>
            <a:endParaRPr kumimoji="1" lang="en-US" altLang="zh-CN" sz="3200" b="1">
              <a:solidFill>
                <a:srgbClr val="0000FF"/>
              </a:solidFill>
              <a:latin typeface="Times New Roman" panose="02020603050405020304" pitchFamily="18" charset="0"/>
            </a:endParaRPr>
          </a:p>
        </p:txBody>
      </p:sp>
      <p:sp>
        <p:nvSpPr>
          <p:cNvPr id="12" name="Line 25"/>
          <p:cNvSpPr>
            <a:spLocks noChangeShapeType="1"/>
          </p:cNvSpPr>
          <p:nvPr/>
        </p:nvSpPr>
        <p:spPr bwMode="auto">
          <a:xfrm flipV="1">
            <a:off x="1762760" y="4880947"/>
            <a:ext cx="0" cy="533400"/>
          </a:xfrm>
          <a:prstGeom prst="line">
            <a:avLst/>
          </a:prstGeom>
          <a:noFill/>
          <a:ln w="31750">
            <a:solidFill>
              <a:srgbClr val="3399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26"/>
          <p:cNvSpPr>
            <a:spLocks noChangeShapeType="1"/>
          </p:cNvSpPr>
          <p:nvPr/>
        </p:nvSpPr>
        <p:spPr bwMode="auto">
          <a:xfrm flipV="1">
            <a:off x="3134360" y="4880947"/>
            <a:ext cx="0" cy="533400"/>
          </a:xfrm>
          <a:prstGeom prst="line">
            <a:avLst/>
          </a:prstGeom>
          <a:noFill/>
          <a:ln w="31750">
            <a:solidFill>
              <a:srgbClr val="3399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27"/>
          <p:cNvSpPr>
            <a:spLocks noChangeShapeType="1"/>
          </p:cNvSpPr>
          <p:nvPr/>
        </p:nvSpPr>
        <p:spPr bwMode="auto">
          <a:xfrm flipV="1">
            <a:off x="4582160" y="4880947"/>
            <a:ext cx="0" cy="533400"/>
          </a:xfrm>
          <a:prstGeom prst="line">
            <a:avLst/>
          </a:prstGeom>
          <a:noFill/>
          <a:ln w="31750">
            <a:solidFill>
              <a:srgbClr val="3399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28"/>
          <p:cNvSpPr>
            <a:spLocks noChangeShapeType="1"/>
          </p:cNvSpPr>
          <p:nvPr/>
        </p:nvSpPr>
        <p:spPr bwMode="auto">
          <a:xfrm flipV="1">
            <a:off x="5220335" y="4880947"/>
            <a:ext cx="0" cy="533400"/>
          </a:xfrm>
          <a:prstGeom prst="line">
            <a:avLst/>
          </a:prstGeom>
          <a:noFill/>
          <a:ln w="31750">
            <a:solidFill>
              <a:srgbClr val="3399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Rectangle 29"/>
          <p:cNvSpPr>
            <a:spLocks noChangeArrowheads="1"/>
          </p:cNvSpPr>
          <p:nvPr/>
        </p:nvSpPr>
        <p:spPr bwMode="auto">
          <a:xfrm>
            <a:off x="727710" y="4361834"/>
            <a:ext cx="8235950" cy="519113"/>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effectLst>
                  <a:outerShdw blurRad="38100" dist="38100" dir="2700000" algn="tl">
                    <a:srgbClr val="010199"/>
                  </a:outerShdw>
                </a:effectLst>
                <a:latin typeface="Times New Roman" panose="02020603050405020304" pitchFamily="18" charset="0"/>
              </a:rPr>
              <a:t>5             6               7           8     9    10                        25</a:t>
            </a:r>
            <a:endParaRPr kumimoji="1" lang="en-US" altLang="zh-CN" sz="2800" b="1">
              <a:effectLst>
                <a:outerShdw blurRad="38100" dist="38100" dir="2700000" algn="tl">
                  <a:srgbClr val="010199"/>
                </a:outerShdw>
              </a:effectLst>
              <a:latin typeface="Times New Roman" panose="02020603050405020304" pitchFamily="18" charset="0"/>
            </a:endParaRPr>
          </a:p>
        </p:txBody>
      </p:sp>
      <p:sp>
        <p:nvSpPr>
          <p:cNvPr id="17" name="Rectangle 30"/>
          <p:cNvSpPr>
            <a:spLocks noChangeArrowheads="1"/>
          </p:cNvSpPr>
          <p:nvPr/>
        </p:nvSpPr>
        <p:spPr bwMode="auto">
          <a:xfrm>
            <a:off x="695960" y="3955434"/>
            <a:ext cx="6381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FFFF00"/>
                </a:solidFill>
                <a:latin typeface="Times New Roman" panose="02020603050405020304" pitchFamily="18" charset="0"/>
              </a:rPr>
              <a:t>(1)             (1)              (2)               (3)                (1)</a:t>
            </a:r>
            <a:endParaRPr kumimoji="1" lang="en-US" altLang="zh-CN" sz="2400" b="1">
              <a:solidFill>
                <a:srgbClr val="FFFF00"/>
              </a:solidFill>
              <a:latin typeface="Times New Roman" panose="02020603050405020304" pitchFamily="18" charset="0"/>
            </a:endParaRPr>
          </a:p>
        </p:txBody>
      </p:sp>
      <p:sp>
        <p:nvSpPr>
          <p:cNvPr id="18" name="Rectangle 31"/>
          <p:cNvSpPr>
            <a:spLocks noChangeArrowheads="1"/>
          </p:cNvSpPr>
          <p:nvPr/>
        </p:nvSpPr>
        <p:spPr bwMode="auto">
          <a:xfrm>
            <a:off x="695960" y="5414347"/>
            <a:ext cx="3308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FFFF00"/>
                </a:solidFill>
                <a:latin typeface="Times New Roman" panose="02020603050405020304" pitchFamily="18" charset="0"/>
              </a:rPr>
              <a:t>(6)             (3)              (1)</a:t>
            </a:r>
            <a:endParaRPr kumimoji="1" lang="en-US" altLang="zh-CN" sz="2800" b="1">
              <a:solidFill>
                <a:srgbClr val="FFFF00"/>
              </a:solidFill>
              <a:latin typeface="Times New Roman" panose="02020603050405020304" pitchFamily="18" charset="0"/>
            </a:endParaRPr>
          </a:p>
        </p:txBody>
      </p:sp>
      <p:sp>
        <p:nvSpPr>
          <p:cNvPr id="19" name="Line 36"/>
          <p:cNvSpPr>
            <a:spLocks noChangeShapeType="1"/>
          </p:cNvSpPr>
          <p:nvPr/>
        </p:nvSpPr>
        <p:spPr bwMode="auto">
          <a:xfrm flipV="1">
            <a:off x="5868035" y="4863484"/>
            <a:ext cx="0" cy="533400"/>
          </a:xfrm>
          <a:prstGeom prst="line">
            <a:avLst/>
          </a:prstGeom>
          <a:noFill/>
          <a:ln w="31750">
            <a:solidFill>
              <a:srgbClr val="3399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37"/>
          <p:cNvSpPr>
            <a:spLocks noChangeShapeType="1"/>
          </p:cNvSpPr>
          <p:nvPr/>
        </p:nvSpPr>
        <p:spPr bwMode="auto">
          <a:xfrm flipV="1">
            <a:off x="6515735" y="4863484"/>
            <a:ext cx="0" cy="533400"/>
          </a:xfrm>
          <a:prstGeom prst="line">
            <a:avLst/>
          </a:prstGeom>
          <a:noFill/>
          <a:ln w="31750">
            <a:solidFill>
              <a:srgbClr val="3399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38"/>
          <p:cNvSpPr>
            <a:spLocks noChangeShapeType="1"/>
          </p:cNvSpPr>
          <p:nvPr/>
        </p:nvSpPr>
        <p:spPr bwMode="auto">
          <a:xfrm flipV="1">
            <a:off x="7379335" y="4863484"/>
            <a:ext cx="0" cy="533400"/>
          </a:xfrm>
          <a:prstGeom prst="line">
            <a:avLst/>
          </a:prstGeom>
          <a:noFill/>
          <a:ln w="31750">
            <a:solidFill>
              <a:srgbClr val="3399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39"/>
          <p:cNvSpPr>
            <a:spLocks noChangeShapeType="1"/>
          </p:cNvSpPr>
          <p:nvPr/>
        </p:nvSpPr>
        <p:spPr bwMode="auto">
          <a:xfrm flipV="1">
            <a:off x="8315960" y="4863484"/>
            <a:ext cx="0" cy="533400"/>
          </a:xfrm>
          <a:prstGeom prst="line">
            <a:avLst/>
          </a:prstGeom>
          <a:noFill/>
          <a:ln w="31750">
            <a:solidFill>
              <a:srgbClr val="3399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40"/>
          <p:cNvSpPr>
            <a:spLocks noChangeShapeType="1"/>
          </p:cNvSpPr>
          <p:nvPr/>
        </p:nvSpPr>
        <p:spPr bwMode="auto">
          <a:xfrm>
            <a:off x="6587173" y="4617422"/>
            <a:ext cx="731837" cy="0"/>
          </a:xfrm>
          <a:prstGeom prst="line">
            <a:avLst/>
          </a:prstGeom>
          <a:noFill/>
          <a:ln w="571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41"/>
          <p:cNvSpPr>
            <a:spLocks noChangeShapeType="1"/>
          </p:cNvSpPr>
          <p:nvPr/>
        </p:nvSpPr>
        <p:spPr bwMode="auto">
          <a:xfrm>
            <a:off x="7523798" y="4617422"/>
            <a:ext cx="731837" cy="0"/>
          </a:xfrm>
          <a:prstGeom prst="line">
            <a:avLst/>
          </a:prstGeom>
          <a:noFill/>
          <a:ln w="571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矩形 25"/>
          <p:cNvSpPr/>
          <p:nvPr/>
        </p:nvSpPr>
        <p:spPr>
          <a:xfrm>
            <a:off x="467674" y="1068323"/>
            <a:ext cx="6159500" cy="1800493"/>
          </a:xfrm>
          <a:prstGeom prst="rect">
            <a:avLst/>
          </a:prstGeom>
        </p:spPr>
        <p:txBody>
          <a:bodyPr wrap="square">
            <a:spAutoFit/>
          </a:bodyPr>
          <a:lstStyle/>
          <a:p>
            <a:pPr lvl="0">
              <a:spcBef>
                <a:spcPts val="600"/>
              </a:spcBef>
            </a:pPr>
            <a:r>
              <a:rPr lang="en-US" altLang="zh-CN" sz="2400" dirty="0" smtClean="0">
                <a:solidFill>
                  <a:srgbClr val="FFFFFF"/>
                </a:solidFill>
                <a:ea typeface="幼圆" panose="02010509060101010101" pitchFamily="49" charset="-122"/>
                <a:cs typeface="Times New Roman" panose="02020603050405020304" pitchFamily="18" charset="0"/>
              </a:rPr>
              <a:t>Hash </a:t>
            </a:r>
            <a:r>
              <a:rPr lang="en-US" altLang="zh-CN" sz="2400" dirty="0">
                <a:solidFill>
                  <a:srgbClr val="FFFFFF"/>
                </a:solidFill>
                <a:ea typeface="幼圆" panose="02010509060101010101" pitchFamily="49" charset="-122"/>
                <a:cs typeface="Times New Roman" panose="02020603050405020304" pitchFamily="18" charset="0"/>
              </a:rPr>
              <a:t>(Burke) = 1     Hash (</a:t>
            </a:r>
            <a:r>
              <a:rPr lang="en-US" altLang="zh-CN" sz="2400" dirty="0" err="1">
                <a:solidFill>
                  <a:srgbClr val="FFFFFF"/>
                </a:solidFill>
                <a:ea typeface="幼圆" panose="02010509060101010101" pitchFamily="49" charset="-122"/>
                <a:cs typeface="Times New Roman" panose="02020603050405020304" pitchFamily="18" charset="0"/>
              </a:rPr>
              <a:t>Ekers</a:t>
            </a:r>
            <a:r>
              <a:rPr lang="en-US" altLang="zh-CN" sz="2400" dirty="0">
                <a:solidFill>
                  <a:srgbClr val="FFFFFF"/>
                </a:solidFill>
                <a:ea typeface="幼圆" panose="02010509060101010101" pitchFamily="49" charset="-122"/>
                <a:cs typeface="Times New Roman" panose="02020603050405020304" pitchFamily="18" charset="0"/>
              </a:rPr>
              <a:t>) = 4</a:t>
            </a:r>
            <a:endParaRPr lang="en-US" altLang="zh-CN" sz="2400" dirty="0">
              <a:solidFill>
                <a:srgbClr val="FFFFFF"/>
              </a:solidFill>
              <a:ea typeface="幼圆" panose="02010509060101010101" pitchFamily="49" charset="-122"/>
              <a:cs typeface="Times New Roman" panose="02020603050405020304" pitchFamily="18" charset="0"/>
            </a:endParaRPr>
          </a:p>
          <a:p>
            <a:pPr lvl="0">
              <a:spcBef>
                <a:spcPts val="600"/>
              </a:spcBef>
            </a:pPr>
            <a:r>
              <a:rPr lang="en-US" altLang="zh-CN" sz="2400" dirty="0" smtClean="0">
                <a:solidFill>
                  <a:srgbClr val="FFFFFF"/>
                </a:solidFill>
                <a:ea typeface="幼圆" panose="02010509060101010101" pitchFamily="49" charset="-122"/>
                <a:cs typeface="Times New Roman" panose="02020603050405020304" pitchFamily="18" charset="0"/>
              </a:rPr>
              <a:t>Hash </a:t>
            </a:r>
            <a:r>
              <a:rPr lang="en-US" altLang="zh-CN" sz="2400" dirty="0">
                <a:solidFill>
                  <a:srgbClr val="FFFFFF"/>
                </a:solidFill>
                <a:ea typeface="幼圆" panose="02010509060101010101" pitchFamily="49" charset="-122"/>
                <a:cs typeface="Times New Roman" panose="02020603050405020304" pitchFamily="18" charset="0"/>
              </a:rPr>
              <a:t>(Broad) = 1     Hash (Blum) = 1</a:t>
            </a:r>
            <a:endParaRPr lang="en-US" altLang="zh-CN" sz="2400" dirty="0">
              <a:solidFill>
                <a:srgbClr val="FFFFFF"/>
              </a:solidFill>
              <a:ea typeface="幼圆" panose="02010509060101010101" pitchFamily="49" charset="-122"/>
              <a:cs typeface="Times New Roman" panose="02020603050405020304" pitchFamily="18" charset="0"/>
            </a:endParaRPr>
          </a:p>
          <a:p>
            <a:pPr lvl="0">
              <a:spcBef>
                <a:spcPts val="600"/>
              </a:spcBef>
            </a:pPr>
            <a:r>
              <a:rPr lang="en-US" altLang="zh-CN" sz="2400" dirty="0" smtClean="0">
                <a:solidFill>
                  <a:srgbClr val="FFFFFF"/>
                </a:solidFill>
                <a:ea typeface="幼圆" panose="02010509060101010101" pitchFamily="49" charset="-122"/>
                <a:cs typeface="Times New Roman" panose="02020603050405020304" pitchFamily="18" charset="0"/>
              </a:rPr>
              <a:t>Hash </a:t>
            </a:r>
            <a:r>
              <a:rPr lang="en-US" altLang="zh-CN" sz="2400" dirty="0">
                <a:solidFill>
                  <a:srgbClr val="FFFFFF"/>
                </a:solidFill>
                <a:ea typeface="幼圆" panose="02010509060101010101" pitchFamily="49" charset="-122"/>
                <a:cs typeface="Times New Roman" panose="02020603050405020304" pitchFamily="18" charset="0"/>
              </a:rPr>
              <a:t>(Attlee) = 0     Hash (Hecht) = 7</a:t>
            </a:r>
            <a:endParaRPr lang="en-US" altLang="zh-CN" sz="2400" dirty="0">
              <a:solidFill>
                <a:srgbClr val="FFFFFF"/>
              </a:solidFill>
              <a:ea typeface="幼圆" panose="02010509060101010101" pitchFamily="49" charset="-122"/>
              <a:cs typeface="Times New Roman" panose="02020603050405020304" pitchFamily="18" charset="0"/>
            </a:endParaRPr>
          </a:p>
          <a:p>
            <a:pPr lvl="0">
              <a:spcBef>
                <a:spcPts val="600"/>
              </a:spcBef>
            </a:pPr>
            <a:r>
              <a:rPr lang="en-US" altLang="zh-CN" sz="2400" dirty="0" smtClean="0">
                <a:solidFill>
                  <a:srgbClr val="FFFFFF"/>
                </a:solidFill>
                <a:ea typeface="幼圆" panose="02010509060101010101" pitchFamily="49" charset="-122"/>
                <a:cs typeface="Times New Roman" panose="02020603050405020304" pitchFamily="18" charset="0"/>
              </a:rPr>
              <a:t>Hash </a:t>
            </a:r>
            <a:r>
              <a:rPr lang="en-US" altLang="zh-CN" sz="2400" dirty="0">
                <a:solidFill>
                  <a:srgbClr val="FFFFFF"/>
                </a:solidFill>
                <a:ea typeface="幼圆" panose="02010509060101010101" pitchFamily="49" charset="-122"/>
                <a:cs typeface="Times New Roman" panose="02020603050405020304" pitchFamily="18" charset="0"/>
              </a:rPr>
              <a:t>(Alton) = 0      Hash (</a:t>
            </a:r>
            <a:r>
              <a:rPr lang="en-US" altLang="zh-CN" sz="2400" dirty="0" err="1">
                <a:solidFill>
                  <a:srgbClr val="FFFFFF"/>
                </a:solidFill>
                <a:ea typeface="幼圆" panose="02010509060101010101" pitchFamily="49" charset="-122"/>
                <a:cs typeface="Times New Roman" panose="02020603050405020304" pitchFamily="18" charset="0"/>
              </a:rPr>
              <a:t>Ederly</a:t>
            </a:r>
            <a:r>
              <a:rPr lang="en-US" altLang="zh-CN" sz="2400" dirty="0">
                <a:solidFill>
                  <a:srgbClr val="FFFFFF"/>
                </a:solidFill>
                <a:ea typeface="幼圆" panose="02010509060101010101" pitchFamily="49" charset="-122"/>
                <a:cs typeface="Times New Roman" panose="02020603050405020304" pitchFamily="18" charset="0"/>
              </a:rPr>
              <a:t>) = 4</a:t>
            </a:r>
            <a:endParaRPr lang="zh-CN" altLang="en-US" dirty="0"/>
          </a:p>
        </p:txBody>
      </p:sp>
      <p:sp>
        <p:nvSpPr>
          <p:cNvPr id="28" name="矩形 27"/>
          <p:cNvSpPr/>
          <p:nvPr/>
        </p:nvSpPr>
        <p:spPr>
          <a:xfrm>
            <a:off x="445128" y="3355072"/>
            <a:ext cx="1335622" cy="584775"/>
          </a:xfrm>
          <a:prstGeom prst="rect">
            <a:avLst/>
          </a:prstGeom>
        </p:spPr>
        <p:txBody>
          <a:bodyPr wrap="none">
            <a:spAutoFit/>
          </a:bodyPr>
          <a:lstStyle/>
          <a:p>
            <a:r>
              <a:rPr kumimoji="1" lang="en-US" altLang="zh-CN" sz="3200" b="1" dirty="0">
                <a:solidFill>
                  <a:srgbClr val="0000FF"/>
                </a:solidFill>
                <a:latin typeface="Times New Roman" panose="02020603050405020304" pitchFamily="18" charset="0"/>
              </a:rPr>
              <a:t>Attlee </a:t>
            </a:r>
            <a:endParaRPr lang="zh-CN" altLang="en-US" dirty="0"/>
          </a:p>
        </p:txBody>
      </p:sp>
      <p:sp>
        <p:nvSpPr>
          <p:cNvPr id="30" name="矩形 29"/>
          <p:cNvSpPr/>
          <p:nvPr/>
        </p:nvSpPr>
        <p:spPr>
          <a:xfrm>
            <a:off x="1746996" y="3355072"/>
            <a:ext cx="1382110" cy="584775"/>
          </a:xfrm>
          <a:prstGeom prst="rect">
            <a:avLst/>
          </a:prstGeom>
        </p:spPr>
        <p:txBody>
          <a:bodyPr wrap="none">
            <a:spAutoFit/>
          </a:bodyPr>
          <a:lstStyle/>
          <a:p>
            <a:r>
              <a:rPr kumimoji="1" lang="en-US" altLang="zh-CN" sz="3200" b="1" dirty="0">
                <a:solidFill>
                  <a:srgbClr val="0000FF"/>
                </a:solidFill>
                <a:latin typeface="Times New Roman" panose="02020603050405020304" pitchFamily="18" charset="0"/>
              </a:rPr>
              <a:t>Burke </a:t>
            </a:r>
            <a:endParaRPr lang="zh-CN" altLang="en-US" dirty="0"/>
          </a:p>
        </p:txBody>
      </p:sp>
      <p:sp>
        <p:nvSpPr>
          <p:cNvPr id="32" name="矩形 31"/>
          <p:cNvSpPr/>
          <p:nvPr/>
        </p:nvSpPr>
        <p:spPr>
          <a:xfrm>
            <a:off x="3278433" y="3355072"/>
            <a:ext cx="1374672" cy="584775"/>
          </a:xfrm>
          <a:prstGeom prst="rect">
            <a:avLst/>
          </a:prstGeom>
        </p:spPr>
        <p:txBody>
          <a:bodyPr wrap="none">
            <a:spAutoFit/>
          </a:bodyPr>
          <a:lstStyle/>
          <a:p>
            <a:r>
              <a:rPr kumimoji="1" lang="en-US" altLang="zh-CN" sz="3200" b="1" dirty="0">
                <a:solidFill>
                  <a:srgbClr val="0000FF"/>
                </a:solidFill>
                <a:latin typeface="Times New Roman" panose="02020603050405020304" pitchFamily="18" charset="0"/>
              </a:rPr>
              <a:t>Broad </a:t>
            </a:r>
            <a:endParaRPr lang="zh-CN" altLang="en-US" dirty="0"/>
          </a:p>
        </p:txBody>
      </p:sp>
      <p:sp>
        <p:nvSpPr>
          <p:cNvPr id="34" name="矩形 33"/>
          <p:cNvSpPr/>
          <p:nvPr/>
        </p:nvSpPr>
        <p:spPr>
          <a:xfrm>
            <a:off x="4822995" y="3355072"/>
            <a:ext cx="1244251" cy="584775"/>
          </a:xfrm>
          <a:prstGeom prst="rect">
            <a:avLst/>
          </a:prstGeom>
        </p:spPr>
        <p:txBody>
          <a:bodyPr wrap="none">
            <a:spAutoFit/>
          </a:bodyPr>
          <a:lstStyle/>
          <a:p>
            <a:r>
              <a:rPr kumimoji="1" lang="en-US" altLang="zh-CN" sz="3200" b="1" dirty="0">
                <a:solidFill>
                  <a:srgbClr val="0000FF"/>
                </a:solidFill>
                <a:latin typeface="Times New Roman" panose="02020603050405020304" pitchFamily="18" charset="0"/>
              </a:rPr>
              <a:t>Blum </a:t>
            </a:r>
            <a:endParaRPr lang="zh-CN" altLang="en-US" dirty="0"/>
          </a:p>
        </p:txBody>
      </p:sp>
      <p:sp>
        <p:nvSpPr>
          <p:cNvPr id="36" name="矩形 35"/>
          <p:cNvSpPr/>
          <p:nvPr/>
        </p:nvSpPr>
        <p:spPr>
          <a:xfrm>
            <a:off x="6346995" y="3355072"/>
            <a:ext cx="1212191" cy="584775"/>
          </a:xfrm>
          <a:prstGeom prst="rect">
            <a:avLst/>
          </a:prstGeom>
        </p:spPr>
        <p:txBody>
          <a:bodyPr wrap="none">
            <a:spAutoFit/>
          </a:bodyPr>
          <a:lstStyle/>
          <a:p>
            <a:pPr lvl="0"/>
            <a:r>
              <a:rPr kumimoji="1" lang="en-US" altLang="zh-CN" sz="3200" b="1" dirty="0" err="1">
                <a:solidFill>
                  <a:srgbClr val="0000FF"/>
                </a:solidFill>
                <a:latin typeface="Times New Roman" panose="02020603050405020304" pitchFamily="18" charset="0"/>
              </a:rPr>
              <a:t>Ekers</a:t>
            </a:r>
            <a:endParaRPr kumimoji="1" lang="en-US" altLang="zh-CN" sz="3200" b="1" dirty="0">
              <a:solidFill>
                <a:srgbClr val="0000FF"/>
              </a:solidFill>
              <a:latin typeface="Times New Roman" panose="02020603050405020304" pitchFamily="18" charset="0"/>
            </a:endParaRPr>
          </a:p>
        </p:txBody>
      </p:sp>
      <p:sp>
        <p:nvSpPr>
          <p:cNvPr id="2" name="文本框 1"/>
          <p:cNvSpPr txBox="1"/>
          <p:nvPr/>
        </p:nvSpPr>
        <p:spPr>
          <a:xfrm>
            <a:off x="683895" y="6237605"/>
            <a:ext cx="1985010" cy="521970"/>
          </a:xfrm>
          <a:prstGeom prst="rect">
            <a:avLst/>
          </a:prstGeom>
          <a:noFill/>
        </p:spPr>
        <p:txBody>
          <a:bodyPr wrap="square" rtlCol="0">
            <a:spAutoFit/>
          </a:bodyPr>
          <a:p>
            <a:r>
              <a:rPr lang="zh-CN" altLang="en-US" sz="2800" b="1">
                <a:solidFill>
                  <a:srgbClr val="FFFF00"/>
                </a:solidFill>
              </a:rPr>
              <a:t>探测次数</a:t>
            </a:r>
            <a:endParaRPr lang="zh-CN" altLang="en-US" sz="2800" b="1">
              <a:solidFill>
                <a:srgbClr val="FFFF00"/>
              </a:solidFill>
            </a:endParaRPr>
          </a:p>
        </p:txBody>
      </p:sp>
      <p:cxnSp>
        <p:nvCxnSpPr>
          <p:cNvPr id="25" name="肘形连接符 24"/>
          <p:cNvCxnSpPr>
            <a:endCxn id="17" idx="1"/>
          </p:cNvCxnSpPr>
          <p:nvPr/>
        </p:nvCxnSpPr>
        <p:spPr>
          <a:xfrm rot="16200000" flipV="1">
            <a:off x="-414020" y="5293995"/>
            <a:ext cx="2239010" cy="19685"/>
          </a:xfrm>
          <a:prstGeom prst="bentConnector4">
            <a:avLst>
              <a:gd name="adj1" fmla="val -212"/>
              <a:gd name="adj2" fmla="val 2227419"/>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261620" y="5732780"/>
            <a:ext cx="422275" cy="0"/>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79705" y="332740"/>
            <a:ext cx="8780145" cy="521970"/>
          </a:xfrm>
          <a:prstGeom prst="rect">
            <a:avLst/>
          </a:prstGeom>
          <a:noFill/>
        </p:spPr>
        <p:txBody>
          <a:bodyPr wrap="none" rtlCol="0" anchor="t">
            <a:spAutoFit/>
          </a:bodyPr>
          <a:p>
            <a:r>
              <a:rPr lang="en-US" altLang="zh-CN" sz="2800" dirty="0">
                <a:ea typeface="幼圆" panose="02010509060101010101" pitchFamily="49" charset="-122"/>
                <a:cs typeface="Times New Roman" panose="02020603050405020304" pitchFamily="18" charset="0"/>
                <a:sym typeface="+mn-ea"/>
              </a:rPr>
              <a:t>Burke, </a:t>
            </a:r>
            <a:r>
              <a:rPr lang="en-US" altLang="zh-CN" sz="2800" dirty="0" err="1">
                <a:ea typeface="幼圆" panose="02010509060101010101" pitchFamily="49" charset="-122"/>
                <a:cs typeface="Times New Roman" panose="02020603050405020304" pitchFamily="18" charset="0"/>
                <a:sym typeface="+mn-ea"/>
              </a:rPr>
              <a:t>Ekers</a:t>
            </a:r>
            <a:r>
              <a:rPr lang="en-US" altLang="zh-CN" sz="2800" dirty="0">
                <a:ea typeface="幼圆" panose="02010509060101010101" pitchFamily="49" charset="-122"/>
                <a:cs typeface="Times New Roman" panose="02020603050405020304" pitchFamily="18" charset="0"/>
                <a:sym typeface="+mn-ea"/>
              </a:rPr>
              <a:t>, Broad, Blum, Attlee, Alton, Hecht, </a:t>
            </a:r>
            <a:r>
              <a:rPr lang="en-US" altLang="zh-CN" sz="2800" dirty="0" err="1">
                <a:ea typeface="幼圆" panose="02010509060101010101" pitchFamily="49" charset="-122"/>
                <a:cs typeface="Times New Roman" panose="02020603050405020304" pitchFamily="18" charset="0"/>
                <a:sym typeface="+mn-ea"/>
              </a:rPr>
              <a:t>Ederly</a:t>
            </a:r>
            <a:endParaRPr lang="en-US" altLang="zh-CN" sz="2800" dirty="0" err="1">
              <a:ea typeface="幼圆" panose="02010509060101010101" pitchFamily="49"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409" name="Rectangle 33"/>
          <p:cNvSpPr>
            <a:spLocks noChangeArrowheads="1"/>
          </p:cNvSpPr>
          <p:nvPr/>
        </p:nvSpPr>
        <p:spPr bwMode="auto">
          <a:xfrm>
            <a:off x="395605" y="836930"/>
            <a:ext cx="8208963"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ea typeface="幼圆" panose="02010509060101010101" pitchFamily="49" charset="-122"/>
              </a:rPr>
              <a:t>在使用线性探查法对示例进行搜索时，搜索成功的平均搜索长度为</a:t>
            </a:r>
            <a:r>
              <a:rPr lang="zh-CN" altLang="en-US" sz="2400" dirty="0" smtClean="0">
                <a:ea typeface="幼圆" panose="02010509060101010101" pitchFamily="49" charset="-122"/>
              </a:rPr>
              <a:t>：</a:t>
            </a:r>
            <a:endParaRPr lang="en-US" altLang="zh-CN" sz="2400" dirty="0" smtClean="0">
              <a:ea typeface="幼圆" panose="02010509060101010101" pitchFamily="49" charset="-122"/>
            </a:endParaRPr>
          </a:p>
          <a:p>
            <a:pPr>
              <a:lnSpc>
                <a:spcPct val="80000"/>
              </a:lnSpc>
              <a:spcBef>
                <a:spcPct val="50000"/>
              </a:spcBef>
            </a:pPr>
            <a:endParaRPr lang="zh-CN" altLang="en-US" sz="2400" dirty="0">
              <a:ea typeface="幼圆" panose="02010509060101010101" pitchFamily="49" charset="-122"/>
            </a:endParaRPr>
          </a:p>
          <a:p>
            <a:pPr>
              <a:lnSpc>
                <a:spcPct val="80000"/>
              </a:lnSpc>
              <a:spcBef>
                <a:spcPts val="0"/>
              </a:spcBef>
            </a:pPr>
            <a:endParaRPr lang="zh-CN" altLang="en-US" sz="2400" dirty="0">
              <a:ea typeface="幼圆" panose="02010509060101010101" pitchFamily="49" charset="-122"/>
            </a:endParaRPr>
          </a:p>
          <a:p>
            <a:pPr>
              <a:spcBef>
                <a:spcPts val="0"/>
              </a:spcBef>
            </a:pPr>
            <a:r>
              <a:rPr lang="zh-CN" altLang="en-US" sz="2400" dirty="0">
                <a:ea typeface="幼圆" panose="02010509060101010101" pitchFamily="49" charset="-122"/>
              </a:rPr>
              <a:t>搜索不成功的平均搜索长度为：</a:t>
            </a:r>
            <a:endParaRPr lang="zh-CN" altLang="en-US" sz="2400" dirty="0">
              <a:ea typeface="幼圆" panose="02010509060101010101" pitchFamily="49" charset="-122"/>
            </a:endParaRPr>
          </a:p>
          <a:p>
            <a:pPr>
              <a:spcBef>
                <a:spcPts val="0"/>
              </a:spcBef>
            </a:pPr>
            <a:r>
              <a:rPr lang="zh-CN" altLang="en-US" sz="2400" dirty="0">
                <a:solidFill>
                  <a:srgbClr val="FFC000"/>
                </a:solidFill>
                <a:ea typeface="幼圆" panose="02010509060101010101" pitchFamily="49" charset="-122"/>
              </a:rPr>
              <a:t>不成功：不断再探测直到探测到空位置为止</a:t>
            </a:r>
            <a:endParaRPr lang="zh-CN" altLang="en-US" sz="2400" dirty="0">
              <a:solidFill>
                <a:srgbClr val="FFC000"/>
              </a:solidFill>
              <a:ea typeface="幼圆" panose="02010509060101010101" pitchFamily="49" charset="-122"/>
            </a:endParaRPr>
          </a:p>
        </p:txBody>
      </p:sp>
      <p:graphicFrame>
        <p:nvGraphicFramePr>
          <p:cNvPr id="229410" name="Object 34"/>
          <p:cNvGraphicFramePr>
            <a:graphicFrameLocks noChangeAspect="1"/>
          </p:cNvGraphicFramePr>
          <p:nvPr/>
        </p:nvGraphicFramePr>
        <p:xfrm>
          <a:off x="539750" y="1628775"/>
          <a:ext cx="5832475" cy="675005"/>
        </p:xfrm>
        <a:graphic>
          <a:graphicData uri="http://schemas.openxmlformats.org/presentationml/2006/ole">
            <mc:AlternateContent xmlns:mc="http://schemas.openxmlformats.org/markup-compatibility/2006">
              <mc:Choice xmlns:v="urn:schemas-microsoft-com:vml" Requires="v">
                <p:oleObj spid="_x0000_s229690" name="Equation" r:id="rId1" imgW="3619500" imgH="419100" progId="Equation.DSMT4">
                  <p:embed/>
                </p:oleObj>
              </mc:Choice>
              <mc:Fallback>
                <p:oleObj name="Equation" r:id="rId1" imgW="3619500" imgH="419100" progId="Equation.DSMT4">
                  <p:embed/>
                  <p:pic>
                    <p:nvPicPr>
                      <p:cNvPr id="0" name="Object 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628775"/>
                        <a:ext cx="5832475" cy="67500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9411" name="Object 35"/>
          <p:cNvGraphicFramePr>
            <a:graphicFrameLocks noChangeAspect="1"/>
          </p:cNvGraphicFramePr>
          <p:nvPr/>
        </p:nvGraphicFramePr>
        <p:xfrm>
          <a:off x="467360" y="3140710"/>
          <a:ext cx="6824345" cy="767080"/>
        </p:xfrm>
        <a:graphic>
          <a:graphicData uri="http://schemas.openxmlformats.org/presentationml/2006/ole">
            <mc:AlternateContent xmlns:mc="http://schemas.openxmlformats.org/markup-compatibility/2006">
              <mc:Choice xmlns:v="urn:schemas-microsoft-com:vml" Requires="v">
                <p:oleObj spid="_x0000_s229691" name="Equation" r:id="rId3" imgW="4749800" imgH="457200" progId="Equation.DSMT4">
                  <p:embed/>
                </p:oleObj>
              </mc:Choice>
              <mc:Fallback>
                <p:oleObj name="Equation" r:id="rId3" imgW="4749800" imgH="457200" progId="Equation.DSMT4">
                  <p:embed/>
                  <p:pic>
                    <p:nvPicPr>
                      <p:cNvPr id="0" name="Object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360" y="3140710"/>
                        <a:ext cx="6824345" cy="76708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文本框 1"/>
          <p:cNvSpPr txBox="1"/>
          <p:nvPr/>
        </p:nvSpPr>
        <p:spPr>
          <a:xfrm>
            <a:off x="2958465" y="3907790"/>
            <a:ext cx="2639695" cy="645160"/>
          </a:xfrm>
          <a:prstGeom prst="rect">
            <a:avLst/>
          </a:prstGeom>
          <a:noFill/>
        </p:spPr>
        <p:txBody>
          <a:bodyPr wrap="square" rtlCol="0">
            <a:spAutoFit/>
          </a:bodyPr>
          <a:p>
            <a:r>
              <a:rPr lang="zh-CN" altLang="en-US"/>
              <a:t>第一次映射至</a:t>
            </a:r>
            <a:r>
              <a:rPr lang="en-US" altLang="zh-CN"/>
              <a:t>8-25</a:t>
            </a:r>
            <a:r>
              <a:rPr lang="zh-CN" altLang="en-US"/>
              <a:t>位置（未被占用）</a:t>
            </a:r>
            <a:endParaRPr lang="zh-CN" altLang="en-US"/>
          </a:p>
        </p:txBody>
      </p:sp>
      <p:sp>
        <p:nvSpPr>
          <p:cNvPr id="3" name="文本框 2"/>
          <p:cNvSpPr txBox="1"/>
          <p:nvPr/>
        </p:nvSpPr>
        <p:spPr>
          <a:xfrm>
            <a:off x="542290" y="3907790"/>
            <a:ext cx="2273935" cy="645160"/>
          </a:xfrm>
          <a:prstGeom prst="rect">
            <a:avLst/>
          </a:prstGeom>
          <a:noFill/>
        </p:spPr>
        <p:txBody>
          <a:bodyPr wrap="square" rtlCol="0">
            <a:spAutoFit/>
          </a:bodyPr>
          <a:p>
            <a:r>
              <a:rPr lang="zh-CN" altLang="en-US"/>
              <a:t>第一次映射</a:t>
            </a:r>
            <a:r>
              <a:rPr lang="en-US" altLang="zh-CN"/>
              <a:t>0-7</a:t>
            </a:r>
            <a:r>
              <a:rPr lang="zh-CN" altLang="en-US"/>
              <a:t>位置</a:t>
            </a:r>
            <a:endParaRPr lang="zh-CN" altLang="en-US"/>
          </a:p>
          <a:p>
            <a:r>
              <a:rPr lang="zh-CN" altLang="en-US"/>
              <a:t>（已被占用）</a:t>
            </a:r>
            <a:endParaRPr lang="zh-CN" altLang="en-US"/>
          </a:p>
        </p:txBody>
      </p:sp>
      <p:sp>
        <p:nvSpPr>
          <p:cNvPr id="4" name="矩形 3"/>
          <p:cNvSpPr/>
          <p:nvPr/>
        </p:nvSpPr>
        <p:spPr>
          <a:xfrm>
            <a:off x="2958465" y="3140710"/>
            <a:ext cx="477520" cy="767080"/>
          </a:xfrm>
          <a:prstGeom prst="rect">
            <a:avLst/>
          </a:prstGeom>
          <a:noFill/>
          <a:ln>
            <a:solidFill>
              <a:srgbClr val="FFFF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863725" y="3169920"/>
            <a:ext cx="937895" cy="737870"/>
          </a:xfrm>
          <a:prstGeom prst="rect">
            <a:avLst/>
          </a:prstGeom>
          <a:noFill/>
          <a:ln>
            <a:solidFill>
              <a:srgbClr val="FFFF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48" name="组合 47"/>
          <p:cNvGrpSpPr/>
          <p:nvPr/>
        </p:nvGrpSpPr>
        <p:grpSpPr>
          <a:xfrm>
            <a:off x="323215" y="4821555"/>
            <a:ext cx="8674735" cy="780415"/>
            <a:chOff x="623" y="7040"/>
            <a:chExt cx="11077" cy="816"/>
          </a:xfrm>
        </p:grpSpPr>
        <p:pic>
          <p:nvPicPr>
            <p:cNvPr id="46" name="图片 45"/>
            <p:cNvPicPr>
              <a:picLocks noChangeAspect="1"/>
            </p:cNvPicPr>
            <p:nvPr/>
          </p:nvPicPr>
          <p:blipFill>
            <a:blip r:embed="rId5"/>
            <a:stretch>
              <a:fillRect/>
            </a:stretch>
          </p:blipFill>
          <p:spPr>
            <a:xfrm>
              <a:off x="623" y="7090"/>
              <a:ext cx="5119" cy="767"/>
            </a:xfrm>
            <a:prstGeom prst="rect">
              <a:avLst/>
            </a:prstGeom>
          </p:spPr>
        </p:pic>
        <p:pic>
          <p:nvPicPr>
            <p:cNvPr id="47" name="图片 46"/>
            <p:cNvPicPr>
              <a:picLocks noChangeAspect="1"/>
            </p:cNvPicPr>
            <p:nvPr/>
          </p:nvPicPr>
          <p:blipFill>
            <a:blip r:embed="rId6"/>
            <a:stretch>
              <a:fillRect/>
            </a:stretch>
          </p:blipFill>
          <p:spPr>
            <a:xfrm>
              <a:off x="5612" y="7040"/>
              <a:ext cx="6089" cy="755"/>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3" grpId="0"/>
      <p:bldP spid="5" grpId="1" animBg="1"/>
      <p:bldP spid="3" grpId="1"/>
      <p:bldP spid="4" grpId="0" bldLvl="0" animBg="1"/>
      <p:bldP spid="2" grpId="0"/>
      <p:bldP spid="4" grpId="1" animBg="1"/>
      <p:bldP spid="2" grpId="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lstStyle/>
          <a:p>
            <a:pPr algn="l"/>
            <a:r>
              <a:rPr lang="zh-CN" altLang="en-US" b="1" kern="1200"/>
              <a:t>例子</a:t>
            </a:r>
            <a:r>
              <a:rPr lang="en-US" altLang="zh-CN" b="1" kern="1200"/>
              <a:t>(2)</a:t>
            </a:r>
            <a:endParaRPr lang="en-US" altLang="zh-CN" b="1" kern="1200"/>
          </a:p>
        </p:txBody>
      </p:sp>
      <p:sp>
        <p:nvSpPr>
          <p:cNvPr id="230405" name="Rectangle 5"/>
          <p:cNvSpPr>
            <a:spLocks noChangeArrowheads="1"/>
          </p:cNvSpPr>
          <p:nvPr/>
        </p:nvSpPr>
        <p:spPr bwMode="auto">
          <a:xfrm>
            <a:off x="250825" y="1557338"/>
            <a:ext cx="8640000"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smtClean="0">
                <a:ea typeface="幼圆" panose="02010509060101010101" pitchFamily="49" charset="-122"/>
                <a:cs typeface="Times New Roman" panose="02020603050405020304" pitchFamily="18" charset="0"/>
              </a:rPr>
              <a:t>        假设</a:t>
            </a:r>
            <a:r>
              <a:rPr lang="zh-CN" altLang="en-US" sz="2400" dirty="0">
                <a:ea typeface="幼圆" panose="02010509060101010101" pitchFamily="49" charset="-122"/>
                <a:cs typeface="Times New Roman" panose="02020603050405020304" pitchFamily="18" charset="0"/>
              </a:rPr>
              <a:t>给出一组表项，它们的关键码为 </a:t>
            </a:r>
            <a:r>
              <a:rPr lang="en-US" altLang="zh-CN" sz="2400" dirty="0">
                <a:ea typeface="幼圆" panose="02010509060101010101" pitchFamily="49" charset="-122"/>
                <a:cs typeface="Times New Roman" panose="02020603050405020304" pitchFamily="18" charset="0"/>
              </a:rPr>
              <a:t>Burke, </a:t>
            </a:r>
            <a:r>
              <a:rPr lang="en-US" altLang="zh-CN" sz="2400" dirty="0" err="1">
                <a:ea typeface="幼圆" panose="02010509060101010101" pitchFamily="49" charset="-122"/>
                <a:cs typeface="Times New Roman" panose="02020603050405020304" pitchFamily="18" charset="0"/>
              </a:rPr>
              <a:t>Ekers</a:t>
            </a:r>
            <a:r>
              <a:rPr lang="en-US" altLang="zh-CN" sz="2400" dirty="0">
                <a:ea typeface="幼圆" panose="02010509060101010101" pitchFamily="49" charset="-122"/>
                <a:cs typeface="Times New Roman" panose="02020603050405020304" pitchFamily="18" charset="0"/>
              </a:rPr>
              <a:t>, Broad, Blum, Attlee, Alton, Hecht, </a:t>
            </a:r>
            <a:r>
              <a:rPr lang="en-US" altLang="zh-CN" sz="2400" dirty="0" err="1">
                <a:ea typeface="幼圆" panose="02010509060101010101" pitchFamily="49" charset="-122"/>
                <a:cs typeface="Times New Roman" panose="02020603050405020304" pitchFamily="18" charset="0"/>
              </a:rPr>
              <a:t>Ederly</a:t>
            </a:r>
            <a:r>
              <a:rPr lang="zh-CN" altLang="en-US" sz="2400" dirty="0">
                <a:ea typeface="幼圆" panose="02010509060101010101" pitchFamily="49" charset="-122"/>
                <a:cs typeface="Times New Roman" panose="02020603050405020304" pitchFamily="18" charset="0"/>
              </a:rPr>
              <a:t>。采用的散列函数是：取其第一个字母在字母表中的位置。 </a:t>
            </a:r>
            <a:endParaRPr lang="zh-CN" altLang="en-US" sz="2400" dirty="0">
              <a:ea typeface="幼圆" panose="02010509060101010101" pitchFamily="49" charset="-122"/>
              <a:cs typeface="Times New Roman" panose="02020603050405020304" pitchFamily="18" charset="0"/>
            </a:endParaRPr>
          </a:p>
          <a:p>
            <a:pPr>
              <a:spcBef>
                <a:spcPct val="50000"/>
              </a:spcBef>
            </a:pPr>
            <a:r>
              <a:rPr lang="zh-CN" altLang="en-US" sz="2400" dirty="0">
                <a:ea typeface="幼圆" panose="02010509060101010101" pitchFamily="49" charset="-122"/>
                <a:cs typeface="Times New Roman" panose="02020603050405020304" pitchFamily="18" charset="0"/>
              </a:rPr>
              <a:t>      </a:t>
            </a:r>
            <a:r>
              <a:rPr lang="zh-CN" altLang="en-US" sz="2400" dirty="0" smtClean="0">
                <a:ea typeface="幼圆" panose="02010509060101010101" pitchFamily="49" charset="-122"/>
                <a:cs typeface="Times New Roman" panose="02020603050405020304" pitchFamily="18" charset="0"/>
              </a:rPr>
              <a:t>  </a:t>
            </a:r>
            <a:r>
              <a:rPr lang="en-US" altLang="zh-CN" sz="2400" b="1" dirty="0" smtClean="0">
                <a:solidFill>
                  <a:srgbClr val="FFFF00"/>
                </a:solidFill>
                <a:ea typeface="幼圆" panose="02010509060101010101" pitchFamily="49" charset="-122"/>
                <a:cs typeface="Times New Roman" panose="02020603050405020304" pitchFamily="18" charset="0"/>
              </a:rPr>
              <a:t>Hash </a:t>
            </a:r>
            <a:r>
              <a:rPr lang="en-US" altLang="zh-CN" sz="2400" b="1" dirty="0">
                <a:solidFill>
                  <a:srgbClr val="FFFF00"/>
                </a:solidFill>
                <a:ea typeface="幼圆" panose="02010509060101010101" pitchFamily="49" charset="-122"/>
                <a:cs typeface="Times New Roman" panose="02020603050405020304" pitchFamily="18" charset="0"/>
              </a:rPr>
              <a:t>(x) = </a:t>
            </a:r>
            <a:r>
              <a:rPr lang="en-US" altLang="zh-CN" sz="2400" b="1" dirty="0" err="1">
                <a:solidFill>
                  <a:srgbClr val="FFFF00"/>
                </a:solidFill>
                <a:ea typeface="幼圆" panose="02010509060101010101" pitchFamily="49" charset="-122"/>
                <a:cs typeface="Times New Roman" panose="02020603050405020304" pitchFamily="18" charset="0"/>
              </a:rPr>
              <a:t>ord</a:t>
            </a:r>
            <a:r>
              <a:rPr lang="en-US" altLang="zh-CN" sz="2400" b="1" dirty="0">
                <a:solidFill>
                  <a:srgbClr val="FFFF00"/>
                </a:solidFill>
                <a:ea typeface="幼圆" panose="02010509060101010101" pitchFamily="49" charset="-122"/>
                <a:cs typeface="Times New Roman" panose="02020603050405020304" pitchFamily="18" charset="0"/>
              </a:rPr>
              <a:t> (x) - </a:t>
            </a:r>
            <a:r>
              <a:rPr lang="en-US" altLang="zh-CN" sz="2400" b="1" dirty="0" err="1">
                <a:solidFill>
                  <a:srgbClr val="FFFF00"/>
                </a:solidFill>
                <a:ea typeface="幼圆" panose="02010509060101010101" pitchFamily="49" charset="-122"/>
                <a:cs typeface="Times New Roman" panose="02020603050405020304" pitchFamily="18" charset="0"/>
              </a:rPr>
              <a:t>ord</a:t>
            </a:r>
            <a:r>
              <a:rPr lang="en-US" altLang="zh-CN" sz="2400" b="1" dirty="0">
                <a:solidFill>
                  <a:srgbClr val="FFFF00"/>
                </a:solidFill>
                <a:ea typeface="幼圆" panose="02010509060101010101" pitchFamily="49" charset="-122"/>
                <a:cs typeface="Times New Roman" panose="02020603050405020304" pitchFamily="18" charset="0"/>
              </a:rPr>
              <a:t> (‘A’)</a:t>
            </a:r>
            <a:r>
              <a:rPr lang="en-US" altLang="zh-CN" sz="2400" dirty="0">
                <a:ea typeface="幼圆" panose="02010509060101010101" pitchFamily="49" charset="-122"/>
                <a:cs typeface="Times New Roman" panose="02020603050405020304" pitchFamily="18" charset="0"/>
              </a:rPr>
              <a:t>  </a:t>
            </a:r>
            <a:r>
              <a:rPr lang="en-US" altLang="zh-CN" sz="2000" dirty="0">
                <a:solidFill>
                  <a:srgbClr val="00CC00"/>
                </a:solidFill>
                <a:ea typeface="幼圆" panose="02010509060101010101" pitchFamily="49" charset="-122"/>
                <a:cs typeface="Times New Roman" panose="02020603050405020304" pitchFamily="18" charset="0"/>
              </a:rPr>
              <a:t>//</a:t>
            </a:r>
            <a:r>
              <a:rPr lang="en-US" altLang="zh-CN" sz="2000" dirty="0" err="1">
                <a:solidFill>
                  <a:srgbClr val="00CC00"/>
                </a:solidFill>
                <a:ea typeface="幼圆" panose="02010509060101010101" pitchFamily="49" charset="-122"/>
                <a:cs typeface="Times New Roman" panose="02020603050405020304" pitchFamily="18" charset="0"/>
              </a:rPr>
              <a:t>ord</a:t>
            </a:r>
            <a:r>
              <a:rPr lang="en-US" altLang="zh-CN" sz="2000" dirty="0">
                <a:solidFill>
                  <a:srgbClr val="00CC00"/>
                </a:solidFill>
                <a:ea typeface="幼圆" panose="02010509060101010101" pitchFamily="49" charset="-122"/>
                <a:cs typeface="Times New Roman" panose="02020603050405020304" pitchFamily="18" charset="0"/>
              </a:rPr>
              <a:t> ( ) </a:t>
            </a:r>
            <a:r>
              <a:rPr lang="zh-CN" altLang="en-US" sz="2000" dirty="0">
                <a:solidFill>
                  <a:srgbClr val="00CC00"/>
                </a:solidFill>
                <a:ea typeface="幼圆" panose="02010509060101010101" pitchFamily="49" charset="-122"/>
                <a:cs typeface="Times New Roman" panose="02020603050405020304" pitchFamily="18" charset="0"/>
              </a:rPr>
              <a:t>是求字符内码的函数</a:t>
            </a:r>
            <a:endParaRPr lang="zh-CN" altLang="en-US" sz="2400" dirty="0">
              <a:solidFill>
                <a:srgbClr val="00CC00"/>
              </a:solidFill>
              <a:ea typeface="幼圆" panose="02010509060101010101" pitchFamily="49" charset="-122"/>
              <a:cs typeface="Times New Roman" panose="02020603050405020304" pitchFamily="18" charset="0"/>
            </a:endParaRPr>
          </a:p>
          <a:p>
            <a:pPr>
              <a:spcBef>
                <a:spcPct val="50000"/>
              </a:spcBef>
            </a:pPr>
            <a:r>
              <a:rPr lang="zh-CN" altLang="en-US" sz="2400" dirty="0">
                <a:ea typeface="幼圆" panose="02010509060101010101" pitchFamily="49" charset="-122"/>
                <a:cs typeface="Times New Roman" panose="02020603050405020304" pitchFamily="18" charset="0"/>
              </a:rPr>
              <a:t>可</a:t>
            </a:r>
            <a:r>
              <a:rPr lang="zh-CN" altLang="en-US" sz="2400" dirty="0" smtClean="0">
                <a:ea typeface="幼圆" panose="02010509060101010101" pitchFamily="49" charset="-122"/>
                <a:cs typeface="Times New Roman" panose="02020603050405020304" pitchFamily="18" charset="0"/>
              </a:rPr>
              <a:t>得</a:t>
            </a:r>
            <a:endParaRPr lang="en-US" altLang="zh-CN" sz="2400" dirty="0" smtClean="0">
              <a:ea typeface="幼圆" panose="02010509060101010101" pitchFamily="49" charset="-122"/>
              <a:cs typeface="Times New Roman" panose="02020603050405020304" pitchFamily="18" charset="0"/>
            </a:endParaRPr>
          </a:p>
          <a:p>
            <a:pPr>
              <a:spcBef>
                <a:spcPts val="600"/>
              </a:spcBef>
            </a:pPr>
            <a:r>
              <a:rPr lang="zh-CN" altLang="en-US" sz="2400" dirty="0" smtClean="0">
                <a:ea typeface="幼圆" panose="02010509060101010101" pitchFamily="49" charset="-122"/>
                <a:cs typeface="Times New Roman" panose="02020603050405020304" pitchFamily="18" charset="0"/>
              </a:rPr>
              <a:t>        </a:t>
            </a:r>
            <a:r>
              <a:rPr lang="en-US" altLang="zh-CN" sz="2400" dirty="0" smtClean="0">
                <a:ea typeface="幼圆" panose="02010509060101010101" pitchFamily="49" charset="-122"/>
                <a:cs typeface="Times New Roman" panose="02020603050405020304" pitchFamily="18" charset="0"/>
              </a:rPr>
              <a:t>Hash </a:t>
            </a:r>
            <a:r>
              <a:rPr lang="en-US" altLang="zh-CN" sz="2400" dirty="0">
                <a:ea typeface="幼圆" panose="02010509060101010101" pitchFamily="49" charset="-122"/>
                <a:cs typeface="Times New Roman" panose="02020603050405020304" pitchFamily="18" charset="0"/>
              </a:rPr>
              <a:t>(Burke) = 1     Hash (</a:t>
            </a:r>
            <a:r>
              <a:rPr lang="en-US" altLang="zh-CN" sz="2400" dirty="0" err="1">
                <a:ea typeface="幼圆" panose="02010509060101010101" pitchFamily="49" charset="-122"/>
                <a:cs typeface="Times New Roman" panose="02020603050405020304" pitchFamily="18" charset="0"/>
              </a:rPr>
              <a:t>Ekers</a:t>
            </a:r>
            <a:r>
              <a:rPr lang="en-US" altLang="zh-CN" sz="2400" dirty="0">
                <a:ea typeface="幼圆" panose="02010509060101010101" pitchFamily="49" charset="-122"/>
                <a:cs typeface="Times New Roman" panose="02020603050405020304" pitchFamily="18" charset="0"/>
              </a:rPr>
              <a:t>) = 4</a:t>
            </a:r>
            <a:endParaRPr lang="en-US" altLang="zh-CN" sz="2400" dirty="0">
              <a:ea typeface="幼圆" panose="02010509060101010101" pitchFamily="49" charset="-122"/>
              <a:cs typeface="Times New Roman" panose="02020603050405020304" pitchFamily="18" charset="0"/>
            </a:endParaRPr>
          </a:p>
          <a:p>
            <a:pPr>
              <a:spcBef>
                <a:spcPts val="600"/>
              </a:spcBef>
            </a:pPr>
            <a:r>
              <a:rPr lang="en-US" altLang="zh-CN" sz="2400" dirty="0">
                <a:ea typeface="幼圆" panose="02010509060101010101" pitchFamily="49" charset="-122"/>
                <a:cs typeface="Times New Roman" panose="02020603050405020304" pitchFamily="18" charset="0"/>
              </a:rPr>
              <a:t>        </a:t>
            </a:r>
            <a:r>
              <a:rPr lang="en-US" altLang="zh-CN" sz="2400" dirty="0" smtClean="0">
                <a:ea typeface="幼圆" panose="02010509060101010101" pitchFamily="49" charset="-122"/>
                <a:cs typeface="Times New Roman" panose="02020603050405020304" pitchFamily="18" charset="0"/>
              </a:rPr>
              <a:t>Hash </a:t>
            </a:r>
            <a:r>
              <a:rPr lang="en-US" altLang="zh-CN" sz="2400" dirty="0">
                <a:ea typeface="幼圆" panose="02010509060101010101" pitchFamily="49" charset="-122"/>
                <a:cs typeface="Times New Roman" panose="02020603050405020304" pitchFamily="18" charset="0"/>
              </a:rPr>
              <a:t>(Broad) = 1     Hash (Blum) = 1</a:t>
            </a:r>
            <a:endParaRPr lang="en-US" altLang="zh-CN" sz="2400" dirty="0">
              <a:ea typeface="幼圆" panose="02010509060101010101" pitchFamily="49" charset="-122"/>
              <a:cs typeface="Times New Roman" panose="02020603050405020304" pitchFamily="18" charset="0"/>
            </a:endParaRPr>
          </a:p>
          <a:p>
            <a:pPr>
              <a:spcBef>
                <a:spcPts val="600"/>
              </a:spcBef>
            </a:pPr>
            <a:r>
              <a:rPr lang="en-US" altLang="zh-CN" sz="2400" dirty="0">
                <a:ea typeface="幼圆" panose="02010509060101010101" pitchFamily="49" charset="-122"/>
                <a:cs typeface="Times New Roman" panose="02020603050405020304" pitchFamily="18" charset="0"/>
              </a:rPr>
              <a:t>        </a:t>
            </a:r>
            <a:r>
              <a:rPr lang="en-US" altLang="zh-CN" sz="2400" dirty="0" smtClean="0">
                <a:ea typeface="幼圆" panose="02010509060101010101" pitchFamily="49" charset="-122"/>
                <a:cs typeface="Times New Roman" panose="02020603050405020304" pitchFamily="18" charset="0"/>
              </a:rPr>
              <a:t>Hash </a:t>
            </a:r>
            <a:r>
              <a:rPr lang="en-US" altLang="zh-CN" sz="2400" dirty="0">
                <a:ea typeface="幼圆" panose="02010509060101010101" pitchFamily="49" charset="-122"/>
                <a:cs typeface="Times New Roman" panose="02020603050405020304" pitchFamily="18" charset="0"/>
              </a:rPr>
              <a:t>(Attlee) = 0     Hash (Hecht) = 7</a:t>
            </a:r>
            <a:endParaRPr lang="en-US" altLang="zh-CN" sz="2400" dirty="0">
              <a:ea typeface="幼圆" panose="02010509060101010101" pitchFamily="49" charset="-122"/>
              <a:cs typeface="Times New Roman" panose="02020603050405020304" pitchFamily="18" charset="0"/>
            </a:endParaRPr>
          </a:p>
          <a:p>
            <a:pPr>
              <a:spcBef>
                <a:spcPts val="600"/>
              </a:spcBef>
            </a:pPr>
            <a:r>
              <a:rPr lang="en-US" altLang="zh-CN" sz="2400" dirty="0">
                <a:ea typeface="幼圆" panose="02010509060101010101" pitchFamily="49" charset="-122"/>
                <a:cs typeface="Times New Roman" panose="02020603050405020304" pitchFamily="18" charset="0"/>
              </a:rPr>
              <a:t>        </a:t>
            </a:r>
            <a:r>
              <a:rPr lang="en-US" altLang="zh-CN" sz="2400" dirty="0" smtClean="0">
                <a:ea typeface="幼圆" panose="02010509060101010101" pitchFamily="49" charset="-122"/>
                <a:cs typeface="Times New Roman" panose="02020603050405020304" pitchFamily="18" charset="0"/>
              </a:rPr>
              <a:t>Hash </a:t>
            </a:r>
            <a:r>
              <a:rPr lang="en-US" altLang="zh-CN" sz="2400" dirty="0">
                <a:ea typeface="幼圆" panose="02010509060101010101" pitchFamily="49" charset="-122"/>
                <a:cs typeface="Times New Roman" panose="02020603050405020304" pitchFamily="18" charset="0"/>
              </a:rPr>
              <a:t>(Alton) = 0      Hash (</a:t>
            </a:r>
            <a:r>
              <a:rPr lang="en-US" altLang="zh-CN" sz="2400" dirty="0" err="1">
                <a:ea typeface="幼圆" panose="02010509060101010101" pitchFamily="49" charset="-122"/>
                <a:cs typeface="Times New Roman" panose="02020603050405020304" pitchFamily="18" charset="0"/>
              </a:rPr>
              <a:t>Ederly</a:t>
            </a:r>
            <a:r>
              <a:rPr lang="en-US" altLang="zh-CN" sz="2400" dirty="0">
                <a:ea typeface="幼圆" panose="02010509060101010101" pitchFamily="49" charset="-122"/>
                <a:cs typeface="Times New Roman" panose="02020603050405020304" pitchFamily="18" charset="0"/>
              </a:rPr>
              <a:t>) = 4</a:t>
            </a:r>
            <a:endParaRPr lang="en-US" altLang="zh-CN" sz="2400" dirty="0">
              <a:ea typeface="幼圆" panose="02010509060101010101" pitchFamily="49" charset="-122"/>
              <a:cs typeface="Times New Roman" panose="02020603050405020304" pitchFamily="18" charset="0"/>
            </a:endParaRPr>
          </a:p>
          <a:p>
            <a:pPr>
              <a:spcBef>
                <a:spcPct val="50000"/>
              </a:spcBef>
            </a:pPr>
            <a:r>
              <a:rPr lang="zh-CN" altLang="en-US" sz="2400" dirty="0" smtClean="0">
                <a:ea typeface="幼圆" panose="02010509060101010101" pitchFamily="49" charset="-122"/>
                <a:cs typeface="Times New Roman" panose="02020603050405020304" pitchFamily="18" charset="0"/>
              </a:rPr>
              <a:t>        设</a:t>
            </a:r>
            <a:r>
              <a:rPr lang="zh-CN" altLang="en-US" sz="2400" dirty="0">
                <a:solidFill>
                  <a:srgbClr val="FFFF00"/>
                </a:solidFill>
                <a:ea typeface="幼圆" panose="02010509060101010101" pitchFamily="49" charset="-122"/>
                <a:cs typeface="Times New Roman" panose="02020603050405020304" pitchFamily="18" charset="0"/>
              </a:rPr>
              <a:t>散列表为</a:t>
            </a:r>
            <a:r>
              <a:rPr lang="en-US" altLang="zh-CN" sz="2400" dirty="0">
                <a:solidFill>
                  <a:srgbClr val="FFFF00"/>
                </a:solidFill>
                <a:ea typeface="幼圆" panose="02010509060101010101" pitchFamily="49" charset="-122"/>
                <a:cs typeface="Times New Roman" panose="02020603050405020304" pitchFamily="18" charset="0"/>
              </a:rPr>
              <a:t>HT[26]</a:t>
            </a:r>
            <a:r>
              <a:rPr lang="zh-CN" altLang="en-US" sz="2400" dirty="0">
                <a:solidFill>
                  <a:srgbClr val="FFFF00"/>
                </a:solidFill>
                <a:ea typeface="幼圆" panose="02010509060101010101" pitchFamily="49" charset="-122"/>
                <a:cs typeface="Times New Roman" panose="02020603050405020304" pitchFamily="18" charset="0"/>
              </a:rPr>
              <a:t>，</a:t>
            </a:r>
            <a:r>
              <a:rPr lang="en-US" altLang="zh-CN" sz="2400" dirty="0">
                <a:solidFill>
                  <a:srgbClr val="FFFF00"/>
                </a:solidFill>
                <a:ea typeface="幼圆" panose="02010509060101010101" pitchFamily="49" charset="-122"/>
                <a:cs typeface="Times New Roman" panose="02020603050405020304" pitchFamily="18" charset="0"/>
              </a:rPr>
              <a:t>m = 26</a:t>
            </a:r>
            <a:r>
              <a:rPr lang="zh-CN" altLang="en-US" sz="2400" dirty="0">
                <a:ea typeface="幼圆" panose="02010509060101010101" pitchFamily="49" charset="-122"/>
                <a:cs typeface="Times New Roman" panose="02020603050405020304" pitchFamily="18" charset="0"/>
              </a:rPr>
              <a:t>。</a:t>
            </a:r>
            <a:endParaRPr lang="zh-CN" altLang="en-US" sz="2400" dirty="0">
              <a:ea typeface="幼圆" panose="020105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54" name="Rectangle 30"/>
          <p:cNvSpPr>
            <a:spLocks noGrp="1" noChangeArrowheads="1"/>
          </p:cNvSpPr>
          <p:nvPr>
            <p:ph type="body" idx="1"/>
          </p:nvPr>
        </p:nvSpPr>
        <p:spPr>
          <a:xfrm>
            <a:off x="252000" y="115888"/>
            <a:ext cx="8640000" cy="1447800"/>
          </a:xfrm>
          <a:noFill/>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Lst>
        </p:spPr>
        <p:txBody>
          <a:bodyPr lIns="92075" tIns="46038" rIns="92075" bIns="46038"/>
          <a:lstStyle/>
          <a:p>
            <a:pPr marL="0" indent="0">
              <a:buFont typeface="Wingdings" panose="05000000000000000000" pitchFamily="2" charset="2"/>
              <a:buNone/>
            </a:pPr>
            <a:r>
              <a:rPr lang="en-US" altLang="zh-CN" sz="2400" dirty="0" smtClean="0"/>
              <a:t>        </a:t>
            </a:r>
            <a:r>
              <a:rPr lang="zh-CN" altLang="zh-CN" sz="2400" dirty="0" smtClean="0"/>
              <a:t>因为</a:t>
            </a:r>
            <a:r>
              <a:rPr lang="zh-CN" altLang="zh-CN" sz="2400" dirty="0"/>
              <a:t>可能桶号是 0 </a:t>
            </a:r>
            <a:r>
              <a:rPr lang="zh-CN" altLang="zh-CN" sz="2400" dirty="0">
                <a:sym typeface="Symbol" panose="05050102010706020507" pitchFamily="18" charset="2"/>
              </a:rPr>
              <a:t> 25</a:t>
            </a:r>
            <a:r>
              <a:rPr lang="en-US" altLang="zh-CN" sz="2400" dirty="0">
                <a:sym typeface="Symbol" panose="05050102010706020507" pitchFamily="18" charset="2"/>
              </a:rPr>
              <a:t>, </a:t>
            </a:r>
            <a:r>
              <a:rPr lang="zh-CN" altLang="en-US" sz="2400" dirty="0">
                <a:sym typeface="Symbol" panose="05050102010706020507" pitchFamily="18" charset="2"/>
              </a:rPr>
              <a:t>取满足 </a:t>
            </a:r>
            <a:r>
              <a:rPr lang="en-US" altLang="zh-CN" sz="2400" dirty="0" err="1">
                <a:solidFill>
                  <a:srgbClr val="FFFF00"/>
                </a:solidFill>
                <a:sym typeface="Symbol" panose="05050102010706020507" pitchFamily="18" charset="2"/>
              </a:rPr>
              <a:t>4</a:t>
            </a:r>
            <a:r>
              <a:rPr lang="en-US" altLang="zh-CN" sz="2400" i="1" dirty="0" err="1">
                <a:solidFill>
                  <a:srgbClr val="FFFF00"/>
                </a:solidFill>
                <a:sym typeface="Symbol" panose="05050102010706020507" pitchFamily="18" charset="2"/>
              </a:rPr>
              <a:t>k</a:t>
            </a:r>
            <a:r>
              <a:rPr lang="en-US" altLang="zh-CN" sz="2400" dirty="0" err="1">
                <a:solidFill>
                  <a:srgbClr val="FFFF00"/>
                </a:solidFill>
                <a:sym typeface="Symbol" panose="05050102010706020507" pitchFamily="18" charset="2"/>
              </a:rPr>
              <a:t>+3</a:t>
            </a:r>
            <a:r>
              <a:rPr lang="en-US" altLang="zh-CN" sz="2400" dirty="0">
                <a:sym typeface="Symbol" panose="05050102010706020507" pitchFamily="18" charset="2"/>
              </a:rPr>
              <a:t> </a:t>
            </a:r>
            <a:r>
              <a:rPr lang="zh-CN" altLang="en-US" sz="2400" dirty="0">
                <a:sym typeface="Symbol" panose="05050102010706020507" pitchFamily="18" charset="2"/>
              </a:rPr>
              <a:t>的质数，</a:t>
            </a:r>
            <a:r>
              <a:rPr lang="zh-CN" altLang="en-US" sz="2400" dirty="0"/>
              <a:t>表的长度为</a:t>
            </a:r>
            <a:r>
              <a:rPr lang="en-US" altLang="zh-CN" sz="2400" i="1" dirty="0" err="1">
                <a:solidFill>
                  <a:srgbClr val="FFFF00"/>
                </a:solidFill>
              </a:rPr>
              <a:t>TableSize</a:t>
            </a:r>
            <a:r>
              <a:rPr lang="en-US" altLang="zh-CN" sz="2400" i="1" dirty="0">
                <a:solidFill>
                  <a:srgbClr val="FFFF00"/>
                </a:solidFill>
              </a:rPr>
              <a:t> </a:t>
            </a:r>
            <a:r>
              <a:rPr lang="en-US" altLang="zh-CN" sz="2400" dirty="0">
                <a:solidFill>
                  <a:srgbClr val="FFFF00"/>
                </a:solidFill>
              </a:rPr>
              <a:t>= 31(</a:t>
            </a:r>
            <a:r>
              <a:rPr lang="zh-CN" altLang="en-US" sz="2400" dirty="0">
                <a:solidFill>
                  <a:srgbClr val="FFFF00"/>
                </a:solidFill>
              </a:rPr>
              <a:t>扩大表的长度</a:t>
            </a:r>
            <a:r>
              <a:rPr lang="en-US" altLang="zh-CN" sz="2400" dirty="0">
                <a:solidFill>
                  <a:srgbClr val="FFFF00"/>
                </a:solidFill>
              </a:rPr>
              <a:t>)</a:t>
            </a:r>
            <a:r>
              <a:rPr lang="zh-CN" altLang="en-US" sz="2400" dirty="0"/>
              <a:t>，利用</a:t>
            </a:r>
            <a:r>
              <a:rPr lang="zh-CN" altLang="en-US" sz="2400" dirty="0">
                <a:solidFill>
                  <a:srgbClr val="FFFF00"/>
                </a:solidFill>
              </a:rPr>
              <a:t>二次探查法</a:t>
            </a:r>
            <a:r>
              <a:rPr lang="zh-CN" altLang="en-US" sz="2400" dirty="0"/>
              <a:t>得到的散列结果如图所示。</a:t>
            </a:r>
            <a:endParaRPr lang="zh-CN" altLang="en-US" sz="2400" dirty="0"/>
          </a:p>
        </p:txBody>
      </p:sp>
      <p:sp>
        <p:nvSpPr>
          <p:cNvPr id="231455" name="Rectangle 31"/>
          <p:cNvSpPr>
            <a:spLocks noChangeArrowheads="1"/>
          </p:cNvSpPr>
          <p:nvPr/>
        </p:nvSpPr>
        <p:spPr bwMode="auto">
          <a:xfrm>
            <a:off x="683260" y="2276475"/>
            <a:ext cx="7042150" cy="4572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anose="02020603050405020304" pitchFamily="18" charset="0"/>
              </a:rPr>
              <a:t>0              1               2                3                4                 5</a:t>
            </a:r>
            <a:endParaRPr kumimoji="1" lang="en-US" altLang="zh-CN" sz="2400">
              <a:latin typeface="Times New Roman" panose="02020603050405020304" pitchFamily="18" charset="0"/>
            </a:endParaRPr>
          </a:p>
        </p:txBody>
      </p:sp>
      <p:sp>
        <p:nvSpPr>
          <p:cNvPr id="231456" name="Rectangle 32" descr="白色大理石"/>
          <p:cNvSpPr>
            <a:spLocks noChangeArrowheads="1"/>
          </p:cNvSpPr>
          <p:nvPr/>
        </p:nvSpPr>
        <p:spPr bwMode="auto">
          <a:xfrm>
            <a:off x="562610" y="2733675"/>
            <a:ext cx="8001000" cy="533400"/>
          </a:xfrm>
          <a:prstGeom prst="rect">
            <a:avLst/>
          </a:prstGeom>
          <a:blipFill dpi="0" rotWithShape="0">
            <a:blip r:embed="rId1"/>
            <a:srcRect/>
            <a:tile tx="0" ty="0" sx="100000" sy="100000" flip="none" algn="tl"/>
          </a:blipFill>
          <a:ln w="31750">
            <a:solidFill>
              <a:srgbClr val="339966"/>
            </a:solidFill>
            <a:miter lim="800000"/>
          </a:ln>
          <a:effectLst>
            <a:outerShdw dist="107763" dir="2700000" algn="ctr" rotWithShape="0">
              <a:schemeClr val="tx2">
                <a:alpha val="50000"/>
              </a:schemeClr>
            </a:outerShdw>
          </a:effectLst>
        </p:spPr>
        <p:txBody>
          <a:bodyPr wrap="none" anchor="ctr"/>
          <a:lstStyle/>
          <a:p>
            <a:r>
              <a:rPr kumimoji="1" lang="en-US" altLang="zh-CN" sz="2800" b="1">
                <a:solidFill>
                  <a:srgbClr val="CC0000"/>
                </a:solidFill>
                <a:latin typeface="Times New Roman" panose="02020603050405020304" pitchFamily="18" charset="0"/>
              </a:rPr>
              <a:t> Blum    Burke    Broad                    Ekers     Ederly</a:t>
            </a:r>
            <a:endParaRPr kumimoji="1" lang="en-US" altLang="zh-CN" sz="2800" b="1">
              <a:solidFill>
                <a:srgbClr val="CC0000"/>
              </a:solidFill>
              <a:latin typeface="Times New Roman" panose="02020603050405020304" pitchFamily="18" charset="0"/>
            </a:endParaRPr>
          </a:p>
        </p:txBody>
      </p:sp>
      <p:sp>
        <p:nvSpPr>
          <p:cNvPr id="231457" name="Line 33"/>
          <p:cNvSpPr>
            <a:spLocks noChangeShapeType="1"/>
          </p:cNvSpPr>
          <p:nvPr/>
        </p:nvSpPr>
        <p:spPr bwMode="auto">
          <a:xfrm flipV="1">
            <a:off x="1781810" y="2733675"/>
            <a:ext cx="0" cy="533400"/>
          </a:xfrm>
          <a:prstGeom prst="line">
            <a:avLst/>
          </a:prstGeom>
          <a:noFill/>
          <a:ln w="31750">
            <a:solidFill>
              <a:srgbClr val="3399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458" name="Line 34"/>
          <p:cNvSpPr>
            <a:spLocks noChangeShapeType="1"/>
          </p:cNvSpPr>
          <p:nvPr/>
        </p:nvSpPr>
        <p:spPr bwMode="auto">
          <a:xfrm flipV="1">
            <a:off x="3077210" y="2733675"/>
            <a:ext cx="0" cy="533400"/>
          </a:xfrm>
          <a:prstGeom prst="line">
            <a:avLst/>
          </a:prstGeom>
          <a:noFill/>
          <a:ln w="31750">
            <a:solidFill>
              <a:srgbClr val="3399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459" name="Line 35"/>
          <p:cNvSpPr>
            <a:spLocks noChangeShapeType="1"/>
          </p:cNvSpPr>
          <p:nvPr/>
        </p:nvSpPr>
        <p:spPr bwMode="auto">
          <a:xfrm flipV="1">
            <a:off x="4448810" y="2733675"/>
            <a:ext cx="0" cy="533400"/>
          </a:xfrm>
          <a:prstGeom prst="line">
            <a:avLst/>
          </a:prstGeom>
          <a:noFill/>
          <a:ln w="31750">
            <a:solidFill>
              <a:srgbClr val="3399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460" name="Line 36"/>
          <p:cNvSpPr>
            <a:spLocks noChangeShapeType="1"/>
          </p:cNvSpPr>
          <p:nvPr/>
        </p:nvSpPr>
        <p:spPr bwMode="auto">
          <a:xfrm flipV="1">
            <a:off x="5820410" y="2733675"/>
            <a:ext cx="0" cy="533400"/>
          </a:xfrm>
          <a:prstGeom prst="line">
            <a:avLst/>
          </a:prstGeom>
          <a:noFill/>
          <a:ln w="31750">
            <a:solidFill>
              <a:srgbClr val="3399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461" name="Line 37"/>
          <p:cNvSpPr>
            <a:spLocks noChangeShapeType="1"/>
          </p:cNvSpPr>
          <p:nvPr/>
        </p:nvSpPr>
        <p:spPr bwMode="auto">
          <a:xfrm flipV="1">
            <a:off x="7192010" y="2733675"/>
            <a:ext cx="0" cy="533400"/>
          </a:xfrm>
          <a:prstGeom prst="line">
            <a:avLst/>
          </a:prstGeom>
          <a:noFill/>
          <a:ln w="31750">
            <a:solidFill>
              <a:srgbClr val="3399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462" name="Rectangle 38" descr="白色大理石"/>
          <p:cNvSpPr>
            <a:spLocks noChangeArrowheads="1"/>
          </p:cNvSpPr>
          <p:nvPr/>
        </p:nvSpPr>
        <p:spPr bwMode="auto">
          <a:xfrm>
            <a:off x="562610" y="4181475"/>
            <a:ext cx="8001000" cy="533400"/>
          </a:xfrm>
          <a:prstGeom prst="rect">
            <a:avLst/>
          </a:prstGeom>
          <a:blipFill dpi="0" rotWithShape="0">
            <a:blip r:embed="rId1"/>
            <a:srcRect/>
            <a:tile tx="0" ty="0" sx="100000" sy="100000" flip="none" algn="tl"/>
          </a:blipFill>
          <a:ln w="31750">
            <a:solidFill>
              <a:srgbClr val="339966"/>
            </a:solidFill>
            <a:miter lim="800000"/>
          </a:ln>
          <a:effectLst>
            <a:outerShdw dist="107763" dir="2700000" algn="ctr" rotWithShape="0">
              <a:schemeClr val="tx2">
                <a:alpha val="50000"/>
              </a:schemeClr>
            </a:outerShdw>
          </a:effectLst>
        </p:spPr>
        <p:txBody>
          <a:bodyPr wrap="none" anchor="ctr"/>
          <a:lstStyle/>
          <a:p>
            <a:r>
              <a:rPr kumimoji="1" lang="en-US" altLang="zh-CN" sz="2800" b="1">
                <a:solidFill>
                  <a:srgbClr val="CC0000"/>
                </a:solidFill>
                <a:latin typeface="Times New Roman" panose="02020603050405020304" pitchFamily="18" charset="0"/>
              </a:rPr>
              <a:t>              Hecht    </a:t>
            </a:r>
            <a:endParaRPr kumimoji="1" lang="en-US" altLang="zh-CN" sz="2800" b="1">
              <a:solidFill>
                <a:srgbClr val="CC0000"/>
              </a:solidFill>
              <a:latin typeface="Times New Roman" panose="02020603050405020304" pitchFamily="18" charset="0"/>
            </a:endParaRPr>
          </a:p>
        </p:txBody>
      </p:sp>
      <p:sp>
        <p:nvSpPr>
          <p:cNvPr id="231463" name="Line 39"/>
          <p:cNvSpPr>
            <a:spLocks noChangeShapeType="1"/>
          </p:cNvSpPr>
          <p:nvPr/>
        </p:nvSpPr>
        <p:spPr bwMode="auto">
          <a:xfrm flipV="1">
            <a:off x="1781810" y="4181475"/>
            <a:ext cx="0" cy="533400"/>
          </a:xfrm>
          <a:prstGeom prst="line">
            <a:avLst/>
          </a:prstGeom>
          <a:noFill/>
          <a:ln w="31750">
            <a:solidFill>
              <a:srgbClr val="3399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464" name="Rectangle 40"/>
          <p:cNvSpPr>
            <a:spLocks noChangeArrowheads="1"/>
          </p:cNvSpPr>
          <p:nvPr/>
        </p:nvSpPr>
        <p:spPr bwMode="auto">
          <a:xfrm>
            <a:off x="683260" y="3724275"/>
            <a:ext cx="7194550" cy="4572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anose="02020603050405020304" pitchFamily="18" charset="0"/>
              </a:rPr>
              <a:t>6              7               8                 9               10              11 </a:t>
            </a:r>
            <a:endParaRPr kumimoji="1" lang="en-US" altLang="zh-CN" sz="2400" b="1">
              <a:latin typeface="Times New Roman" panose="02020603050405020304" pitchFamily="18" charset="0"/>
            </a:endParaRPr>
          </a:p>
        </p:txBody>
      </p:sp>
      <p:sp>
        <p:nvSpPr>
          <p:cNvPr id="231465" name="Line 41"/>
          <p:cNvSpPr>
            <a:spLocks noChangeShapeType="1"/>
          </p:cNvSpPr>
          <p:nvPr/>
        </p:nvSpPr>
        <p:spPr bwMode="auto">
          <a:xfrm flipV="1">
            <a:off x="3077210" y="4181475"/>
            <a:ext cx="0" cy="533400"/>
          </a:xfrm>
          <a:prstGeom prst="line">
            <a:avLst/>
          </a:prstGeom>
          <a:noFill/>
          <a:ln w="31750">
            <a:solidFill>
              <a:srgbClr val="3399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466" name="Line 42"/>
          <p:cNvSpPr>
            <a:spLocks noChangeShapeType="1"/>
          </p:cNvSpPr>
          <p:nvPr/>
        </p:nvSpPr>
        <p:spPr bwMode="auto">
          <a:xfrm flipV="1">
            <a:off x="4448810" y="4181475"/>
            <a:ext cx="0" cy="533400"/>
          </a:xfrm>
          <a:prstGeom prst="line">
            <a:avLst/>
          </a:prstGeom>
          <a:noFill/>
          <a:ln w="31750">
            <a:solidFill>
              <a:srgbClr val="3399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467" name="Line 43"/>
          <p:cNvSpPr>
            <a:spLocks noChangeShapeType="1"/>
          </p:cNvSpPr>
          <p:nvPr/>
        </p:nvSpPr>
        <p:spPr bwMode="auto">
          <a:xfrm flipV="1">
            <a:off x="5820410" y="4181475"/>
            <a:ext cx="0" cy="533400"/>
          </a:xfrm>
          <a:prstGeom prst="line">
            <a:avLst/>
          </a:prstGeom>
          <a:noFill/>
          <a:ln w="31750">
            <a:solidFill>
              <a:srgbClr val="3399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468" name="Line 44"/>
          <p:cNvSpPr>
            <a:spLocks noChangeShapeType="1"/>
          </p:cNvSpPr>
          <p:nvPr/>
        </p:nvSpPr>
        <p:spPr bwMode="auto">
          <a:xfrm flipV="1">
            <a:off x="7192010" y="4181475"/>
            <a:ext cx="0" cy="533400"/>
          </a:xfrm>
          <a:prstGeom prst="line">
            <a:avLst/>
          </a:prstGeom>
          <a:noFill/>
          <a:ln w="31750">
            <a:solidFill>
              <a:srgbClr val="3399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469" name="Rectangle 45" descr="白色大理石"/>
          <p:cNvSpPr>
            <a:spLocks noChangeArrowheads="1"/>
          </p:cNvSpPr>
          <p:nvPr/>
        </p:nvSpPr>
        <p:spPr bwMode="auto">
          <a:xfrm>
            <a:off x="562610" y="5629275"/>
            <a:ext cx="8001000" cy="533400"/>
          </a:xfrm>
          <a:prstGeom prst="rect">
            <a:avLst/>
          </a:prstGeom>
          <a:blipFill dpi="0" rotWithShape="0">
            <a:blip r:embed="rId1"/>
            <a:srcRect/>
            <a:tile tx="0" ty="0" sx="100000" sy="100000" flip="none" algn="tl"/>
          </a:blipFill>
          <a:ln w="31750">
            <a:solidFill>
              <a:srgbClr val="339966"/>
            </a:solidFill>
            <a:miter lim="800000"/>
          </a:ln>
          <a:effectLst>
            <a:outerShdw dist="107763" dir="2700000" algn="ctr" rotWithShape="0">
              <a:schemeClr val="tx2">
                <a:alpha val="50000"/>
              </a:schemeClr>
            </a:outerShdw>
          </a:effectLst>
        </p:spPr>
        <p:txBody>
          <a:bodyPr wrap="none" anchor="ctr"/>
          <a:lstStyle/>
          <a:p>
            <a:r>
              <a:rPr kumimoji="1" lang="en-US" altLang="zh-CN" sz="2800" b="1">
                <a:solidFill>
                  <a:srgbClr val="CC0000"/>
                </a:solidFill>
                <a:latin typeface="Times New Roman" panose="02020603050405020304" pitchFamily="18" charset="0"/>
              </a:rPr>
              <a:t>                              Alton                                    Attlee </a:t>
            </a:r>
            <a:endParaRPr kumimoji="1" lang="en-US" altLang="zh-CN" sz="2800" b="1">
              <a:solidFill>
                <a:srgbClr val="CC0000"/>
              </a:solidFill>
              <a:latin typeface="Times New Roman" panose="02020603050405020304" pitchFamily="18" charset="0"/>
            </a:endParaRPr>
          </a:p>
        </p:txBody>
      </p:sp>
      <p:sp>
        <p:nvSpPr>
          <p:cNvPr id="231470" name="Line 46"/>
          <p:cNvSpPr>
            <a:spLocks noChangeShapeType="1"/>
          </p:cNvSpPr>
          <p:nvPr/>
        </p:nvSpPr>
        <p:spPr bwMode="auto">
          <a:xfrm flipV="1">
            <a:off x="1781810" y="5629275"/>
            <a:ext cx="0" cy="533400"/>
          </a:xfrm>
          <a:prstGeom prst="line">
            <a:avLst/>
          </a:prstGeom>
          <a:noFill/>
          <a:ln w="31750">
            <a:solidFill>
              <a:srgbClr val="3399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471" name="Line 47"/>
          <p:cNvSpPr>
            <a:spLocks noChangeShapeType="1"/>
          </p:cNvSpPr>
          <p:nvPr/>
        </p:nvSpPr>
        <p:spPr bwMode="auto">
          <a:xfrm flipV="1">
            <a:off x="3077210" y="5629275"/>
            <a:ext cx="0" cy="533400"/>
          </a:xfrm>
          <a:prstGeom prst="line">
            <a:avLst/>
          </a:prstGeom>
          <a:noFill/>
          <a:ln w="31750">
            <a:solidFill>
              <a:srgbClr val="3399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472" name="Line 48"/>
          <p:cNvSpPr>
            <a:spLocks noChangeShapeType="1"/>
          </p:cNvSpPr>
          <p:nvPr/>
        </p:nvSpPr>
        <p:spPr bwMode="auto">
          <a:xfrm flipV="1">
            <a:off x="4448810" y="5629275"/>
            <a:ext cx="0" cy="533400"/>
          </a:xfrm>
          <a:prstGeom prst="line">
            <a:avLst/>
          </a:prstGeom>
          <a:noFill/>
          <a:ln w="31750">
            <a:solidFill>
              <a:srgbClr val="3399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473" name="Line 49"/>
          <p:cNvSpPr>
            <a:spLocks noChangeShapeType="1"/>
          </p:cNvSpPr>
          <p:nvPr/>
        </p:nvSpPr>
        <p:spPr bwMode="auto">
          <a:xfrm flipV="1">
            <a:off x="5820410" y="5629275"/>
            <a:ext cx="0" cy="533400"/>
          </a:xfrm>
          <a:prstGeom prst="line">
            <a:avLst/>
          </a:prstGeom>
          <a:noFill/>
          <a:ln w="31750">
            <a:solidFill>
              <a:srgbClr val="3399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474" name="Line 50"/>
          <p:cNvSpPr>
            <a:spLocks noChangeShapeType="1"/>
          </p:cNvSpPr>
          <p:nvPr/>
        </p:nvSpPr>
        <p:spPr bwMode="auto">
          <a:xfrm flipV="1">
            <a:off x="7192010" y="5629275"/>
            <a:ext cx="0" cy="533400"/>
          </a:xfrm>
          <a:prstGeom prst="line">
            <a:avLst/>
          </a:prstGeom>
          <a:noFill/>
          <a:ln w="31750">
            <a:solidFill>
              <a:srgbClr val="3399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475" name="Rectangle 51"/>
          <p:cNvSpPr>
            <a:spLocks noChangeArrowheads="1"/>
          </p:cNvSpPr>
          <p:nvPr/>
        </p:nvSpPr>
        <p:spPr bwMode="auto">
          <a:xfrm>
            <a:off x="657860" y="3267075"/>
            <a:ext cx="7143750" cy="4572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FFFF00"/>
                </a:solidFill>
                <a:latin typeface="Times New Roman" panose="02020603050405020304" pitchFamily="18" charset="0"/>
              </a:rPr>
              <a:t>(3)           (1)             (2)                               (1)             (2)</a:t>
            </a:r>
            <a:endParaRPr kumimoji="1" lang="en-US" altLang="zh-CN" sz="2400">
              <a:solidFill>
                <a:srgbClr val="FFFF00"/>
              </a:solidFill>
              <a:latin typeface="Times New Roman" panose="02020603050405020304" pitchFamily="18" charset="0"/>
            </a:endParaRPr>
          </a:p>
        </p:txBody>
      </p:sp>
      <p:sp>
        <p:nvSpPr>
          <p:cNvPr id="231476" name="Rectangle 52"/>
          <p:cNvSpPr>
            <a:spLocks noChangeArrowheads="1"/>
          </p:cNvSpPr>
          <p:nvPr/>
        </p:nvSpPr>
        <p:spPr bwMode="auto">
          <a:xfrm>
            <a:off x="1781810" y="4714875"/>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FFFF00"/>
                </a:solidFill>
                <a:latin typeface="Times New Roman" panose="02020603050405020304" pitchFamily="18" charset="0"/>
              </a:rPr>
              <a:t>(1)</a:t>
            </a:r>
            <a:endParaRPr kumimoji="1" lang="en-US" altLang="zh-CN" sz="2400" b="1">
              <a:solidFill>
                <a:srgbClr val="FFFF00"/>
              </a:solidFill>
              <a:latin typeface="Times New Roman" panose="02020603050405020304" pitchFamily="18" charset="0"/>
            </a:endParaRPr>
          </a:p>
        </p:txBody>
      </p:sp>
      <p:sp>
        <p:nvSpPr>
          <p:cNvPr id="231477" name="Rectangle 53"/>
          <p:cNvSpPr>
            <a:spLocks noChangeArrowheads="1"/>
          </p:cNvSpPr>
          <p:nvPr/>
        </p:nvSpPr>
        <p:spPr bwMode="auto">
          <a:xfrm>
            <a:off x="607060" y="5172075"/>
            <a:ext cx="7118350" cy="4572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anose="02020603050405020304" pitchFamily="18" charset="0"/>
              </a:rPr>
              <a:t>25            26             27             28              29              30 </a:t>
            </a:r>
            <a:endParaRPr kumimoji="1" lang="en-US" altLang="zh-CN" sz="2400">
              <a:latin typeface="Times New Roman" panose="02020603050405020304" pitchFamily="18" charset="0"/>
            </a:endParaRPr>
          </a:p>
        </p:txBody>
      </p:sp>
      <p:sp>
        <p:nvSpPr>
          <p:cNvPr id="231478" name="Rectangle 54"/>
          <p:cNvSpPr>
            <a:spLocks noChangeArrowheads="1"/>
          </p:cNvSpPr>
          <p:nvPr/>
        </p:nvSpPr>
        <p:spPr bwMode="auto">
          <a:xfrm>
            <a:off x="3077210" y="6162675"/>
            <a:ext cx="4705350" cy="4572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FFFF00"/>
                </a:solidFill>
                <a:latin typeface="Times New Roman" panose="02020603050405020304" pitchFamily="18" charset="0"/>
              </a:rPr>
              <a:t>(5)                                                  (3)</a:t>
            </a:r>
            <a:endParaRPr kumimoji="1" lang="en-US" altLang="zh-CN" sz="2400">
              <a:solidFill>
                <a:srgbClr val="FFFF00"/>
              </a:solidFill>
              <a:latin typeface="Times New Roman" panose="02020603050405020304" pitchFamily="18" charset="0"/>
            </a:endParaRPr>
          </a:p>
        </p:txBody>
      </p:sp>
      <p:sp>
        <p:nvSpPr>
          <p:cNvPr id="2" name="文本框 1"/>
          <p:cNvSpPr txBox="1"/>
          <p:nvPr/>
        </p:nvSpPr>
        <p:spPr>
          <a:xfrm>
            <a:off x="876935" y="1268730"/>
            <a:ext cx="7144385" cy="460375"/>
          </a:xfrm>
          <a:prstGeom prst="rect">
            <a:avLst/>
          </a:prstGeom>
          <a:noFill/>
        </p:spPr>
        <p:txBody>
          <a:bodyPr wrap="none" rtlCol="0" anchor="t">
            <a:spAutoFit/>
          </a:bodyPr>
          <a:p>
            <a:pPr algn="l"/>
            <a:r>
              <a:rPr kumimoji="1" lang="en-US" altLang="zh-CN" sz="2400" dirty="0" smtClean="0">
                <a:ea typeface="幼圆" panose="02010509060101010101" pitchFamily="49" charset="-122"/>
                <a:cs typeface="Times New Roman" panose="02020603050405020304" pitchFamily="18" charset="0"/>
                <a:sym typeface="+mn-ea"/>
              </a:rPr>
              <a:t>二次探查法</a:t>
            </a:r>
            <a:r>
              <a:rPr kumimoji="1" lang="zh-CN" altLang="en-US" sz="2400" dirty="0" smtClean="0">
                <a:ea typeface="幼圆" panose="02010509060101010101" pitchFamily="49" charset="-122"/>
                <a:cs typeface="Times New Roman" panose="02020603050405020304" pitchFamily="18" charset="0"/>
                <a:sym typeface="+mn-ea"/>
              </a:rPr>
              <a:t>：</a:t>
            </a:r>
            <a:r>
              <a:rPr kumimoji="1" lang="en-US" altLang="zh-CN" sz="2400" dirty="0" smtClean="0">
                <a:ea typeface="幼圆" panose="02010509060101010101" pitchFamily="49" charset="-122"/>
                <a:cs typeface="Times New Roman" panose="02020603050405020304" pitchFamily="18" charset="0"/>
                <a:sym typeface="+mn-ea"/>
              </a:rPr>
              <a:t>d</a:t>
            </a:r>
            <a:r>
              <a:rPr kumimoji="1" lang="en-US" altLang="zh-CN" sz="2400" baseline="-25000" dirty="0" smtClean="0">
                <a:ea typeface="幼圆" panose="02010509060101010101" pitchFamily="49" charset="-122"/>
                <a:cs typeface="Times New Roman" panose="02020603050405020304" pitchFamily="18" charset="0"/>
                <a:sym typeface="+mn-ea"/>
              </a:rPr>
              <a:t>i</a:t>
            </a:r>
            <a:r>
              <a:rPr kumimoji="1" lang="en-US" altLang="zh-CN" sz="2400" dirty="0" smtClean="0">
                <a:ea typeface="幼圆" panose="02010509060101010101" pitchFamily="49" charset="-122"/>
                <a:cs typeface="Times New Roman" panose="02020603050405020304" pitchFamily="18" charset="0"/>
                <a:sym typeface="+mn-ea"/>
              </a:rPr>
              <a:t> </a:t>
            </a:r>
            <a:r>
              <a:rPr kumimoji="1" lang="en-US" altLang="zh-CN" sz="2400" dirty="0">
                <a:ea typeface="幼圆" panose="02010509060101010101" pitchFamily="49" charset="-122"/>
                <a:cs typeface="Times New Roman" panose="02020603050405020304" pitchFamily="18" charset="0"/>
                <a:sym typeface="+mn-ea"/>
              </a:rPr>
              <a:t>= 1</a:t>
            </a:r>
            <a:r>
              <a:rPr kumimoji="1" lang="en-US" altLang="zh-CN" sz="2400" baseline="30000" dirty="0">
                <a:ea typeface="幼圆" panose="02010509060101010101" pitchFamily="49" charset="-122"/>
                <a:cs typeface="Times New Roman" panose="02020603050405020304" pitchFamily="18" charset="0"/>
                <a:sym typeface="+mn-ea"/>
              </a:rPr>
              <a:t>2</a:t>
            </a:r>
            <a:r>
              <a:rPr kumimoji="1" lang="en-US" altLang="zh-CN" sz="2400" dirty="0">
                <a:ea typeface="幼圆" panose="02010509060101010101" pitchFamily="49" charset="-122"/>
                <a:cs typeface="Times New Roman" panose="02020603050405020304" pitchFamily="18" charset="0"/>
                <a:sym typeface="+mn-ea"/>
              </a:rPr>
              <a:t>, -1</a:t>
            </a:r>
            <a:r>
              <a:rPr kumimoji="1" lang="en-US" altLang="zh-CN" sz="2400" baseline="30000" dirty="0">
                <a:ea typeface="幼圆" panose="02010509060101010101" pitchFamily="49" charset="-122"/>
                <a:cs typeface="Times New Roman" panose="02020603050405020304" pitchFamily="18" charset="0"/>
                <a:sym typeface="+mn-ea"/>
              </a:rPr>
              <a:t>2</a:t>
            </a:r>
            <a:r>
              <a:rPr kumimoji="1" lang="en-US" altLang="zh-CN" sz="2400" dirty="0">
                <a:ea typeface="幼圆" panose="02010509060101010101" pitchFamily="49" charset="-122"/>
                <a:cs typeface="Times New Roman" panose="02020603050405020304" pitchFamily="18" charset="0"/>
                <a:sym typeface="+mn-ea"/>
              </a:rPr>
              <a:t>, 2</a:t>
            </a:r>
            <a:r>
              <a:rPr kumimoji="1" lang="en-US" altLang="zh-CN" sz="2400" baseline="30000" dirty="0">
                <a:ea typeface="幼圆" panose="02010509060101010101" pitchFamily="49" charset="-122"/>
                <a:cs typeface="Times New Roman" panose="02020603050405020304" pitchFamily="18" charset="0"/>
                <a:sym typeface="+mn-ea"/>
              </a:rPr>
              <a:t>2</a:t>
            </a:r>
            <a:r>
              <a:rPr kumimoji="1" lang="en-US" altLang="zh-CN" sz="2400" dirty="0">
                <a:ea typeface="幼圆" panose="02010509060101010101" pitchFamily="49" charset="-122"/>
                <a:cs typeface="Times New Roman" panose="02020603050405020304" pitchFamily="18" charset="0"/>
                <a:sym typeface="+mn-ea"/>
              </a:rPr>
              <a:t>, -2</a:t>
            </a:r>
            <a:r>
              <a:rPr kumimoji="1" lang="en-US" altLang="zh-CN" sz="2400" baseline="30000" dirty="0">
                <a:ea typeface="幼圆" panose="02010509060101010101" pitchFamily="49" charset="-122"/>
                <a:cs typeface="Times New Roman" panose="02020603050405020304" pitchFamily="18" charset="0"/>
                <a:sym typeface="+mn-ea"/>
              </a:rPr>
              <a:t>2</a:t>
            </a:r>
            <a:r>
              <a:rPr kumimoji="1" lang="en-US" altLang="zh-CN" sz="2400" dirty="0">
                <a:ea typeface="幼圆" panose="02010509060101010101" pitchFamily="49" charset="-122"/>
                <a:cs typeface="Times New Roman" panose="02020603050405020304" pitchFamily="18" charset="0"/>
                <a:sym typeface="+mn-ea"/>
              </a:rPr>
              <a:t>, …, </a:t>
            </a:r>
            <a:r>
              <a:rPr kumimoji="1" lang="en-US" altLang="zh-CN" sz="2400" dirty="0" err="1">
                <a:ea typeface="幼圆" panose="02010509060101010101" pitchFamily="49" charset="-122"/>
                <a:cs typeface="Times New Roman" panose="02020603050405020304" pitchFamily="18" charset="0"/>
                <a:sym typeface="+mn-ea"/>
              </a:rPr>
              <a:t>k</a:t>
            </a:r>
            <a:r>
              <a:rPr kumimoji="1" lang="en-US" altLang="zh-CN" sz="2400" baseline="30000" dirty="0" err="1">
                <a:ea typeface="幼圆" panose="02010509060101010101" pitchFamily="49" charset="-122"/>
                <a:cs typeface="Times New Roman" panose="02020603050405020304" pitchFamily="18" charset="0"/>
                <a:sym typeface="+mn-ea"/>
              </a:rPr>
              <a:t>2</a:t>
            </a:r>
            <a:r>
              <a:rPr kumimoji="1" lang="en-US" altLang="zh-CN" sz="2400" dirty="0">
                <a:ea typeface="幼圆" panose="02010509060101010101" pitchFamily="49" charset="-122"/>
                <a:cs typeface="Times New Roman" panose="02020603050405020304" pitchFamily="18" charset="0"/>
                <a:sym typeface="+mn-ea"/>
              </a:rPr>
              <a:t>, -</a:t>
            </a:r>
            <a:r>
              <a:rPr kumimoji="1" lang="en-US" altLang="zh-CN" sz="2400" dirty="0" err="1">
                <a:ea typeface="幼圆" panose="02010509060101010101" pitchFamily="49" charset="-122"/>
                <a:cs typeface="Times New Roman" panose="02020603050405020304" pitchFamily="18" charset="0"/>
                <a:sym typeface="+mn-ea"/>
              </a:rPr>
              <a:t>k</a:t>
            </a:r>
            <a:r>
              <a:rPr kumimoji="1" lang="en-US" altLang="zh-CN" sz="2400" baseline="30000" dirty="0" err="1">
                <a:ea typeface="幼圆" panose="02010509060101010101" pitchFamily="49" charset="-122"/>
                <a:cs typeface="Times New Roman" panose="02020603050405020304" pitchFamily="18" charset="0"/>
                <a:sym typeface="+mn-ea"/>
              </a:rPr>
              <a:t>2</a:t>
            </a:r>
            <a:r>
              <a:rPr kumimoji="1" lang="en-US" altLang="zh-CN" sz="2400" dirty="0">
                <a:ea typeface="幼圆" panose="02010509060101010101" pitchFamily="49" charset="-122"/>
                <a:cs typeface="Times New Roman" panose="02020603050405020304" pitchFamily="18" charset="0"/>
                <a:sym typeface="+mn-ea"/>
              </a:rPr>
              <a:t>(k &lt;=m/2)</a:t>
            </a:r>
            <a:endParaRPr kumimoji="1" lang="en-US" altLang="zh-CN" sz="2400" dirty="0">
              <a:ea typeface="幼圆" panose="02010509060101010101" pitchFamily="49" charset="-122"/>
              <a:cs typeface="Times New Roman" panose="02020603050405020304" pitchFamily="18" charset="0"/>
              <a:sym typeface="+mn-ea"/>
            </a:endParaRPr>
          </a:p>
        </p:txBody>
      </p:sp>
      <p:sp>
        <p:nvSpPr>
          <p:cNvPr id="3" name="文本框 2"/>
          <p:cNvSpPr txBox="1"/>
          <p:nvPr/>
        </p:nvSpPr>
        <p:spPr>
          <a:xfrm>
            <a:off x="323215" y="1700530"/>
            <a:ext cx="8463280" cy="460375"/>
          </a:xfrm>
          <a:prstGeom prst="rect">
            <a:avLst/>
          </a:prstGeom>
          <a:noFill/>
        </p:spPr>
        <p:txBody>
          <a:bodyPr wrap="none" rtlCol="0" anchor="t">
            <a:spAutoFit/>
          </a:bodyPr>
          <a:p>
            <a:r>
              <a:rPr lang="zh-CN" altLang="en-US" sz="2400" dirty="0">
                <a:ea typeface="幼圆" panose="02010509060101010101" pitchFamily="49" charset="-122"/>
                <a:cs typeface="Times New Roman" panose="02020603050405020304" pitchFamily="18" charset="0"/>
                <a:sym typeface="+mn-ea"/>
              </a:rPr>
              <a:t>序列：</a:t>
            </a:r>
            <a:r>
              <a:rPr lang="en-US" altLang="zh-CN" sz="2400" dirty="0">
                <a:ea typeface="幼圆" panose="02010509060101010101" pitchFamily="49" charset="-122"/>
                <a:cs typeface="Times New Roman" panose="02020603050405020304" pitchFamily="18" charset="0"/>
                <a:sym typeface="+mn-ea"/>
              </a:rPr>
              <a:t>Burke, </a:t>
            </a:r>
            <a:r>
              <a:rPr lang="en-US" altLang="zh-CN" sz="2400" dirty="0" err="1">
                <a:ea typeface="幼圆" panose="02010509060101010101" pitchFamily="49" charset="-122"/>
                <a:cs typeface="Times New Roman" panose="02020603050405020304" pitchFamily="18" charset="0"/>
                <a:sym typeface="+mn-ea"/>
              </a:rPr>
              <a:t>Ekers</a:t>
            </a:r>
            <a:r>
              <a:rPr lang="en-US" altLang="zh-CN" sz="2400" dirty="0">
                <a:ea typeface="幼圆" panose="02010509060101010101" pitchFamily="49" charset="-122"/>
                <a:cs typeface="Times New Roman" panose="02020603050405020304" pitchFamily="18" charset="0"/>
                <a:sym typeface="+mn-ea"/>
              </a:rPr>
              <a:t>, Broad, Blum, Attlee, Alton, Hecht, </a:t>
            </a:r>
            <a:r>
              <a:rPr lang="en-US" altLang="zh-CN" sz="2400" dirty="0" err="1">
                <a:ea typeface="幼圆" panose="02010509060101010101" pitchFamily="49" charset="-122"/>
                <a:cs typeface="Times New Roman" panose="02020603050405020304" pitchFamily="18" charset="0"/>
                <a:sym typeface="+mn-ea"/>
              </a:rPr>
              <a:t>Ederly</a:t>
            </a:r>
            <a:endParaRPr lang="en-US" altLang="zh-CN" sz="2400" dirty="0" err="1">
              <a:ea typeface="幼圆" panose="02010509060101010101" pitchFamily="49" charset="-122"/>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8" name="Rectangle 10"/>
          <p:cNvSpPr>
            <a:spLocks noGrp="1" noChangeArrowheads="1"/>
          </p:cNvSpPr>
          <p:nvPr>
            <p:ph type="body" idx="1"/>
          </p:nvPr>
        </p:nvSpPr>
        <p:spPr>
          <a:xfrm>
            <a:off x="152400" y="1042988"/>
            <a:ext cx="8667750" cy="4114800"/>
          </a:xfrm>
          <a:noFill/>
        </p:spPr>
        <p:txBody>
          <a:bodyPr lIns="92075" tIns="46038" rIns="92075" bIns="46038"/>
          <a:lstStyle/>
          <a:p>
            <a:r>
              <a:rPr lang="zh-CN" altLang="en-US" sz="2800" b="1" dirty="0"/>
              <a:t>使用二次探查法处理溢出时的搜索成功的平均搜索长度为：</a:t>
            </a:r>
            <a:endParaRPr lang="zh-CN" altLang="en-US" sz="2800" b="1" dirty="0"/>
          </a:p>
          <a:p>
            <a:endParaRPr lang="zh-CN" altLang="en-US" sz="2800" b="1" dirty="0"/>
          </a:p>
          <a:p>
            <a:endParaRPr lang="zh-CN" altLang="en-US" sz="2800" b="1" dirty="0"/>
          </a:p>
          <a:p>
            <a:endParaRPr lang="zh-CN" altLang="en-US" sz="2800" b="1" dirty="0"/>
          </a:p>
          <a:p>
            <a:r>
              <a:rPr lang="zh-CN" altLang="en-US" sz="2800" b="1" dirty="0"/>
              <a:t>搜索不成功的平均搜索长度为：</a:t>
            </a:r>
            <a:endParaRPr lang="zh-CN" altLang="en-US" sz="2800" dirty="0"/>
          </a:p>
          <a:p>
            <a:pPr lvl="2" algn="just"/>
            <a:endParaRPr lang="en-US" altLang="zh-CN" sz="2800" dirty="0">
              <a:latin typeface="Times New Roman" panose="02020603050405020304" pitchFamily="18" charset="0"/>
            </a:endParaRPr>
          </a:p>
        </p:txBody>
      </p:sp>
      <p:graphicFrame>
        <p:nvGraphicFramePr>
          <p:cNvPr id="232459" name="Object 11"/>
          <p:cNvGraphicFramePr>
            <a:graphicFrameLocks noChangeAspect="1"/>
          </p:cNvGraphicFramePr>
          <p:nvPr/>
        </p:nvGraphicFramePr>
        <p:xfrm>
          <a:off x="250825" y="2205038"/>
          <a:ext cx="8697913" cy="1008062"/>
        </p:xfrm>
        <a:graphic>
          <a:graphicData uri="http://schemas.openxmlformats.org/presentationml/2006/ole">
            <mc:AlternateContent xmlns:mc="http://schemas.openxmlformats.org/markup-compatibility/2006">
              <mc:Choice xmlns:v="urn:schemas-microsoft-com:vml" Requires="v">
                <p:oleObj spid="_x0000_s232734" name="Equation" r:id="rId1" imgW="3619500" imgH="419100" progId="Equation.DSMT4">
                  <p:embed/>
                </p:oleObj>
              </mc:Choice>
              <mc:Fallback>
                <p:oleObj name="Equation" r:id="rId1" imgW="3619500" imgH="419100" progId="Equation.DSMT4">
                  <p:embed/>
                  <p:pic>
                    <p:nvPicPr>
                      <p:cNvPr id="0" name="Objec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205038"/>
                        <a:ext cx="8697913" cy="100806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文本框 1"/>
          <p:cNvSpPr txBox="1"/>
          <p:nvPr/>
        </p:nvSpPr>
        <p:spPr>
          <a:xfrm>
            <a:off x="6537960" y="5373370"/>
            <a:ext cx="1851025" cy="368300"/>
          </a:xfrm>
          <a:prstGeom prst="rect">
            <a:avLst/>
          </a:prstGeom>
          <a:noFill/>
        </p:spPr>
        <p:txBody>
          <a:bodyPr wrap="square" rtlCol="0">
            <a:spAutoFit/>
          </a:bodyPr>
          <a:p>
            <a:r>
              <a:rPr lang="zh-CN" altLang="en-US"/>
              <a:t>（未被占用）</a:t>
            </a:r>
            <a:endParaRPr lang="zh-CN" altLang="en-US"/>
          </a:p>
        </p:txBody>
      </p:sp>
      <p:sp>
        <p:nvSpPr>
          <p:cNvPr id="3" name="文本框 2"/>
          <p:cNvSpPr txBox="1"/>
          <p:nvPr/>
        </p:nvSpPr>
        <p:spPr>
          <a:xfrm>
            <a:off x="2944495" y="5372735"/>
            <a:ext cx="2273935" cy="368300"/>
          </a:xfrm>
          <a:prstGeom prst="rect">
            <a:avLst/>
          </a:prstGeom>
          <a:noFill/>
        </p:spPr>
        <p:txBody>
          <a:bodyPr wrap="square" rtlCol="0">
            <a:spAutoFit/>
          </a:bodyPr>
          <a:p>
            <a:r>
              <a:rPr lang="zh-CN" altLang="en-US"/>
              <a:t>（已被占用）</a:t>
            </a:r>
            <a:endParaRPr lang="zh-CN" altLang="en-US"/>
          </a:p>
        </p:txBody>
      </p:sp>
      <p:grpSp>
        <p:nvGrpSpPr>
          <p:cNvPr id="9" name="组合 8"/>
          <p:cNvGrpSpPr/>
          <p:nvPr/>
        </p:nvGrpSpPr>
        <p:grpSpPr>
          <a:xfrm>
            <a:off x="611505" y="4450715"/>
            <a:ext cx="7711440" cy="949960"/>
            <a:chOff x="963" y="7009"/>
            <a:chExt cx="12144" cy="1496"/>
          </a:xfrm>
        </p:grpSpPr>
        <p:graphicFrame>
          <p:nvGraphicFramePr>
            <p:cNvPr id="232460" name="Object 12"/>
            <p:cNvGraphicFramePr>
              <a:graphicFrameLocks noChangeAspect="1"/>
            </p:cNvGraphicFramePr>
            <p:nvPr/>
          </p:nvGraphicFramePr>
          <p:xfrm>
            <a:off x="963" y="7009"/>
            <a:ext cx="12145" cy="1485"/>
          </p:xfrm>
          <a:graphic>
            <a:graphicData uri="http://schemas.openxmlformats.org/presentationml/2006/ole">
              <mc:AlternateContent xmlns:mc="http://schemas.openxmlformats.org/markup-compatibility/2006">
                <mc:Choice xmlns:v="urn:schemas-microsoft-com:vml" Requires="v">
                  <p:oleObj spid="_x0000_s232735" name="Equation" r:id="rId3" imgW="3225800" imgH="393700" progId="Equation.DSMT4">
                    <p:embed/>
                  </p:oleObj>
                </mc:Choice>
                <mc:Fallback>
                  <p:oleObj name="Equation" r:id="rId3" imgW="3225800" imgH="393700" progId="Equation.DSMT4">
                    <p:embed/>
                    <p:pic>
                      <p:nvPicPr>
                        <p:cNvPr id="0" name="Object 12"/>
                        <p:cNvPicPr>
                          <a:picLocks noChangeAspect="1" noChangeArrowheads="1"/>
                        </p:cNvPicPr>
                        <p:nvPr/>
                      </p:nvPicPr>
                      <p:blipFill>
                        <a:blip r:embed="rId4"/>
                        <a:srcRect/>
                        <a:stretch>
                          <a:fillRect/>
                        </a:stretch>
                      </p:blipFill>
                      <p:spPr bwMode="auto">
                        <a:xfrm>
                          <a:off x="963" y="7009"/>
                          <a:ext cx="12145" cy="148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矩形 4"/>
            <p:cNvSpPr/>
            <p:nvPr/>
          </p:nvSpPr>
          <p:spPr>
            <a:xfrm>
              <a:off x="4637" y="7128"/>
              <a:ext cx="5950" cy="1248"/>
            </a:xfrm>
            <a:prstGeom prst="rect">
              <a:avLst/>
            </a:prstGeom>
            <a:noFill/>
            <a:ln>
              <a:solidFill>
                <a:srgbClr val="FFFF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10942" y="7342"/>
              <a:ext cx="934" cy="822"/>
            </a:xfrm>
            <a:prstGeom prst="rect">
              <a:avLst/>
            </a:prstGeom>
            <a:solidFill>
              <a:schemeClr val="tx1"/>
            </a:solidFill>
          </p:spPr>
          <p:txBody>
            <a:bodyPr wrap="square" rtlCol="0">
              <a:spAutoFit/>
            </a:bodyPr>
            <a:p>
              <a:r>
                <a:rPr lang="en-US" altLang="zh-CN" sz="2800">
                  <a:solidFill>
                    <a:schemeClr val="bg1"/>
                  </a:solidFill>
                  <a:latin typeface="Times New Roman" panose="02020603050405020304" pitchFamily="18" charset="0"/>
                  <a:cs typeface="Times New Roman" panose="02020603050405020304" pitchFamily="18" charset="0"/>
                </a:rPr>
                <a:t>23)</a:t>
              </a:r>
              <a:endParaRPr lang="zh-CN" altLang="en-US" sz="2800">
                <a:solidFill>
                  <a:schemeClr val="bg1"/>
                </a:solidFill>
                <a:latin typeface="Times New Roman" panose="02020603050405020304" pitchFamily="18" charset="0"/>
                <a:cs typeface="Times New Roman" panose="02020603050405020304" pitchFamily="18" charset="0"/>
              </a:endParaRPr>
            </a:p>
          </p:txBody>
        </p:sp>
        <p:sp>
          <p:nvSpPr>
            <p:cNvPr id="7" name="文本框 6"/>
            <p:cNvSpPr txBox="1"/>
            <p:nvPr/>
          </p:nvSpPr>
          <p:spPr>
            <a:xfrm>
              <a:off x="3685" y="7781"/>
              <a:ext cx="802" cy="725"/>
            </a:xfrm>
            <a:prstGeom prst="rect">
              <a:avLst/>
            </a:prstGeom>
            <a:solidFill>
              <a:schemeClr val="tx1"/>
            </a:solidFill>
          </p:spPr>
          <p:txBody>
            <a:bodyPr wrap="square" rtlCol="0">
              <a:spAutoFit/>
            </a:bodyPr>
            <a:p>
              <a:r>
                <a:rPr lang="en-US" altLang="zh-CN" sz="2400">
                  <a:solidFill>
                    <a:schemeClr val="bg1"/>
                  </a:solidFill>
                  <a:latin typeface="Times New Roman" panose="02020603050405020304" pitchFamily="18" charset="0"/>
                  <a:cs typeface="Times New Roman" panose="02020603050405020304" pitchFamily="18" charset="0"/>
                </a:rPr>
                <a:t>31</a:t>
              </a:r>
              <a:endParaRPr lang="en-US" altLang="zh-CN" sz="2400">
                <a:solidFill>
                  <a:schemeClr val="bg1"/>
                </a:solidFill>
                <a:latin typeface="Times New Roman" panose="02020603050405020304" pitchFamily="18" charset="0"/>
                <a:cs typeface="Times New Roman" panose="02020603050405020304" pitchFamily="18" charset="0"/>
              </a:endParaRPr>
            </a:p>
          </p:txBody>
        </p:sp>
        <p:sp>
          <p:nvSpPr>
            <p:cNvPr id="8" name="文本框 7"/>
            <p:cNvSpPr txBox="1"/>
            <p:nvPr/>
          </p:nvSpPr>
          <p:spPr>
            <a:xfrm>
              <a:off x="11849" y="7100"/>
              <a:ext cx="1222" cy="1307"/>
            </a:xfrm>
            <a:prstGeom prst="rect">
              <a:avLst/>
            </a:prstGeom>
            <a:solidFill>
              <a:schemeClr val="tx1"/>
            </a:solidFill>
          </p:spPr>
          <p:txBody>
            <a:bodyPr wrap="square" rtlCol="0">
              <a:spAutoFit/>
            </a:bodyPr>
            <a:p>
              <a:r>
                <a:rPr lang="en-US" altLang="zh-CN" sz="2400">
                  <a:solidFill>
                    <a:schemeClr val="tx1"/>
                  </a:solidFill>
                  <a:latin typeface="Times New Roman" panose="02020603050405020304" pitchFamily="18" charset="0"/>
                  <a:cs typeface="Times New Roman" panose="02020603050405020304" pitchFamily="18" charset="0"/>
                </a:rPr>
                <a:t>3</a:t>
              </a:r>
              <a:endParaRPr lang="en-US" altLang="zh-CN" sz="2400">
                <a:solidFill>
                  <a:schemeClr val="tx1"/>
                </a:solidFill>
                <a:latin typeface="Times New Roman" panose="02020603050405020304" pitchFamily="18" charset="0"/>
                <a:cs typeface="Times New Roman" panose="02020603050405020304" pitchFamily="18" charset="0"/>
              </a:endParaRPr>
            </a:p>
            <a:p>
              <a:r>
                <a:rPr lang="en-US" altLang="zh-CN" sz="2400">
                  <a:solidFill>
                    <a:schemeClr val="tx1"/>
                  </a:solidFill>
                  <a:latin typeface="Times New Roman" panose="02020603050405020304" pitchFamily="18" charset="0"/>
                  <a:cs typeface="Times New Roman" panose="02020603050405020304" pitchFamily="18" charset="0"/>
                </a:rPr>
                <a:t>1</a:t>
              </a:r>
              <a:endParaRPr lang="en-US" altLang="zh-CN" sz="2400">
                <a:solidFill>
                  <a:schemeClr val="tx1"/>
                </a:solidFill>
                <a:latin typeface="Times New Roman" panose="02020603050405020304" pitchFamily="18" charset="0"/>
                <a:cs typeface="Times New Roman" panose="02020603050405020304" pitchFamily="18" charset="0"/>
              </a:endParaRPr>
            </a:p>
          </p:txBody>
        </p:sp>
        <p:sp>
          <p:nvSpPr>
            <p:cNvPr id="4" name="矩形 3"/>
            <p:cNvSpPr/>
            <p:nvPr/>
          </p:nvSpPr>
          <p:spPr>
            <a:xfrm>
              <a:off x="10942" y="7128"/>
              <a:ext cx="987" cy="1248"/>
            </a:xfrm>
            <a:prstGeom prst="rect">
              <a:avLst/>
            </a:prstGeom>
            <a:noFill/>
            <a:ln>
              <a:solidFill>
                <a:srgbClr val="FFFF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Text Box 5"/>
          <p:cNvSpPr txBox="1">
            <a:spLocks noChangeArrowheads="1"/>
          </p:cNvSpPr>
          <p:nvPr/>
        </p:nvSpPr>
        <p:spPr bwMode="auto">
          <a:xfrm>
            <a:off x="539750" y="720725"/>
            <a:ext cx="8353425"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        由此可见</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，查找不成功时的最多比较次数也是</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log</a:t>
            </a:r>
            <a:r>
              <a:rPr kumimoji="1" lang="en-US" altLang="zh-CN" sz="2400" baseline="-250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2</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n+1</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现在讨论一下其平均查找长度：</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从判定树可见，判定树上同一层次上所有结点的比较次</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数相等。第</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h</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层的比较次数为</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h</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，该层上的元素个数为</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2</a:t>
            </a:r>
            <a:r>
              <a:rPr kumimoji="1" lang="en-US" altLang="zh-CN" sz="2400" baseline="300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h-1</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因此，</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折半查找法的优缺点：</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t>
            </a:r>
            <a:r>
              <a:rPr kumimoji="1" lang="zh-CN" altLang="en-US"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优点</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：速度快</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r>
              <a:rPr kumimoji="1" lang="zh-CN" altLang="en-US"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缺点</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：只能适用于</a:t>
            </a:r>
            <a:r>
              <a:rPr kumimoji="1" lang="zh-CN" altLang="en-US" sz="24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有序表</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，且仅限于</a:t>
            </a:r>
            <a:r>
              <a:rPr kumimoji="1" lang="zh-CN" altLang="en-US" sz="24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顺序存储结构</a:t>
            </a:r>
            <a:endParaRPr kumimoji="1" lang="zh-CN" altLang="en-US" sz="24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p:txBody>
      </p:sp>
      <p:graphicFrame>
        <p:nvGraphicFramePr>
          <p:cNvPr id="36870" name="Object 6"/>
          <p:cNvGraphicFramePr>
            <a:graphicFrameLocks noChangeAspect="1"/>
          </p:cNvGraphicFramePr>
          <p:nvPr/>
        </p:nvGraphicFramePr>
        <p:xfrm>
          <a:off x="1339850" y="3206750"/>
          <a:ext cx="6400800" cy="942975"/>
        </p:xfrm>
        <a:graphic>
          <a:graphicData uri="http://schemas.openxmlformats.org/presentationml/2006/ole">
            <mc:AlternateContent xmlns:mc="http://schemas.openxmlformats.org/markup-compatibility/2006">
              <mc:Choice xmlns:v="urn:schemas-microsoft-com:vml" Requires="v">
                <p:oleObj spid="_x0000_s37007" name="公式" r:id="rId1" imgW="3009900" imgH="444500" progId="Equation.3">
                  <p:embed/>
                </p:oleObj>
              </mc:Choice>
              <mc:Fallback>
                <p:oleObj name="公式" r:id="rId1" imgW="3009900" imgH="4445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9850" y="3206750"/>
                        <a:ext cx="6400800" cy="942975"/>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lstStyle/>
          <a:p>
            <a:pPr algn="l"/>
            <a:r>
              <a:rPr lang="zh-CN" altLang="en-US" b="1" kern="1200" dirty="0"/>
              <a:t>例子</a:t>
            </a:r>
            <a:r>
              <a:rPr lang="en-US" altLang="zh-CN" b="1" kern="1200" dirty="0"/>
              <a:t>(3)</a:t>
            </a:r>
            <a:endParaRPr lang="en-US" altLang="zh-CN" b="1" kern="1200" dirty="0"/>
          </a:p>
        </p:txBody>
      </p:sp>
      <p:sp>
        <p:nvSpPr>
          <p:cNvPr id="233477" name="Rectangle 5"/>
          <p:cNvSpPr>
            <a:spLocks noChangeArrowheads="1"/>
          </p:cNvSpPr>
          <p:nvPr/>
        </p:nvSpPr>
        <p:spPr bwMode="auto">
          <a:xfrm>
            <a:off x="252000" y="1552575"/>
            <a:ext cx="86400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smtClean="0">
                <a:ea typeface="幼圆" panose="02010509060101010101" pitchFamily="49" charset="-122"/>
                <a:cs typeface="Times New Roman" panose="02020603050405020304" pitchFamily="18" charset="0"/>
              </a:rPr>
              <a:t>        给</a:t>
            </a:r>
            <a:r>
              <a:rPr lang="zh-CN" altLang="en-US" sz="2400" dirty="0">
                <a:ea typeface="幼圆" panose="02010509060101010101" pitchFamily="49" charset="-122"/>
                <a:cs typeface="Times New Roman" panose="02020603050405020304" pitchFamily="18" charset="0"/>
              </a:rPr>
              <a:t>出一组表项关键码</a:t>
            </a:r>
            <a:r>
              <a:rPr lang="en-US" altLang="zh-CN" sz="2400" dirty="0">
                <a:ea typeface="幼圆" panose="02010509060101010101" pitchFamily="49" charset="-122"/>
                <a:cs typeface="Times New Roman" panose="02020603050405020304" pitchFamily="18" charset="0"/>
              </a:rPr>
              <a:t>{ Burke, </a:t>
            </a:r>
            <a:r>
              <a:rPr lang="en-US" altLang="zh-CN" sz="2400" dirty="0" err="1">
                <a:ea typeface="幼圆" panose="02010509060101010101" pitchFamily="49" charset="-122"/>
                <a:cs typeface="Times New Roman" panose="02020603050405020304" pitchFamily="18" charset="0"/>
              </a:rPr>
              <a:t>Ekers</a:t>
            </a:r>
            <a:r>
              <a:rPr lang="en-US" altLang="zh-CN" sz="2400" dirty="0">
                <a:ea typeface="幼圆" panose="02010509060101010101" pitchFamily="49" charset="-122"/>
                <a:cs typeface="Times New Roman" panose="02020603050405020304" pitchFamily="18" charset="0"/>
              </a:rPr>
              <a:t>, Broad, Blum, Attlee, Alton, Hecht, </a:t>
            </a:r>
            <a:r>
              <a:rPr lang="en-US" altLang="zh-CN" sz="2400" dirty="0" err="1">
                <a:ea typeface="幼圆" panose="02010509060101010101" pitchFamily="49" charset="-122"/>
                <a:cs typeface="Times New Roman" panose="02020603050405020304" pitchFamily="18" charset="0"/>
              </a:rPr>
              <a:t>Ederly</a:t>
            </a:r>
            <a:r>
              <a:rPr lang="en-US" altLang="zh-CN" sz="2400" dirty="0">
                <a:ea typeface="幼圆" panose="02010509060101010101" pitchFamily="49" charset="-122"/>
                <a:cs typeface="Times New Roman" panose="02020603050405020304" pitchFamily="18" charset="0"/>
              </a:rPr>
              <a:t> }</a:t>
            </a:r>
            <a:r>
              <a:rPr lang="zh-CN" altLang="en-US" sz="2400" dirty="0">
                <a:ea typeface="幼圆" panose="02010509060101010101" pitchFamily="49" charset="-122"/>
                <a:cs typeface="Times New Roman" panose="02020603050405020304" pitchFamily="18" charset="0"/>
              </a:rPr>
              <a:t>。</a:t>
            </a:r>
            <a:endParaRPr lang="zh-CN" altLang="en-US" sz="2400" dirty="0">
              <a:ea typeface="幼圆" panose="02010509060101010101" pitchFamily="49" charset="-122"/>
              <a:cs typeface="Times New Roman" panose="02020603050405020304" pitchFamily="18" charset="0"/>
            </a:endParaRPr>
          </a:p>
          <a:p>
            <a:pPr>
              <a:spcBef>
                <a:spcPct val="50000"/>
              </a:spcBef>
            </a:pPr>
            <a:r>
              <a:rPr lang="zh-CN" altLang="en-US" sz="2400" dirty="0" smtClean="0">
                <a:ea typeface="幼圆" panose="02010509060101010101" pitchFamily="49" charset="-122"/>
                <a:cs typeface="Times New Roman" panose="02020603050405020304" pitchFamily="18" charset="0"/>
              </a:rPr>
              <a:t>        散</a:t>
            </a:r>
            <a:r>
              <a:rPr lang="zh-CN" altLang="en-US" sz="2400" dirty="0">
                <a:ea typeface="幼圆" panose="02010509060101010101" pitchFamily="49" charset="-122"/>
                <a:cs typeface="Times New Roman" panose="02020603050405020304" pitchFamily="18" charset="0"/>
              </a:rPr>
              <a:t>列函数为：</a:t>
            </a:r>
            <a:r>
              <a:rPr lang="en-US" altLang="zh-CN" sz="2400" dirty="0">
                <a:solidFill>
                  <a:srgbClr val="FFFF00"/>
                </a:solidFill>
                <a:ea typeface="幼圆" panose="02010509060101010101" pitchFamily="49" charset="-122"/>
                <a:cs typeface="Times New Roman" panose="02020603050405020304" pitchFamily="18" charset="0"/>
              </a:rPr>
              <a:t>Hash (x)</a:t>
            </a:r>
            <a:r>
              <a:rPr lang="zh-CN" altLang="en-US" sz="2400" dirty="0">
                <a:solidFill>
                  <a:srgbClr val="FFFF00"/>
                </a:solidFill>
                <a:ea typeface="幼圆" panose="02010509060101010101" pitchFamily="49" charset="-122"/>
                <a:cs typeface="Times New Roman" panose="02020603050405020304" pitchFamily="18" charset="0"/>
              </a:rPr>
              <a:t>＝</a:t>
            </a:r>
            <a:r>
              <a:rPr lang="en-US" altLang="zh-CN" sz="2400" dirty="0" err="1">
                <a:solidFill>
                  <a:srgbClr val="FFFF00"/>
                </a:solidFill>
                <a:ea typeface="幼圆" panose="02010509060101010101" pitchFamily="49" charset="-122"/>
                <a:cs typeface="Times New Roman" panose="02020603050405020304" pitchFamily="18" charset="0"/>
              </a:rPr>
              <a:t>ord</a:t>
            </a:r>
            <a:r>
              <a:rPr lang="en-US" altLang="zh-CN" sz="2400" dirty="0">
                <a:solidFill>
                  <a:srgbClr val="FFFF00"/>
                </a:solidFill>
                <a:ea typeface="幼圆" panose="02010509060101010101" pitchFamily="49" charset="-122"/>
                <a:cs typeface="Times New Roman" panose="02020603050405020304" pitchFamily="18" charset="0"/>
              </a:rPr>
              <a:t> (x)</a:t>
            </a:r>
            <a:r>
              <a:rPr lang="zh-CN" altLang="en-US" sz="2400" dirty="0">
                <a:solidFill>
                  <a:srgbClr val="FFFF00"/>
                </a:solidFill>
                <a:ea typeface="幼圆" panose="02010509060101010101" pitchFamily="49" charset="-122"/>
                <a:cs typeface="Times New Roman" panose="02020603050405020304" pitchFamily="18" charset="0"/>
              </a:rPr>
              <a:t>－</a:t>
            </a:r>
            <a:r>
              <a:rPr lang="en-US" altLang="zh-CN" sz="2400" dirty="0" err="1">
                <a:solidFill>
                  <a:srgbClr val="FFFF00"/>
                </a:solidFill>
                <a:ea typeface="幼圆" panose="02010509060101010101" pitchFamily="49" charset="-122"/>
                <a:cs typeface="Times New Roman" panose="02020603050405020304" pitchFamily="18" charset="0"/>
              </a:rPr>
              <a:t>ord</a:t>
            </a:r>
            <a:r>
              <a:rPr lang="en-US" altLang="zh-CN" sz="2400" dirty="0">
                <a:solidFill>
                  <a:srgbClr val="FFFF00"/>
                </a:solidFill>
                <a:ea typeface="幼圆" panose="02010509060101010101" pitchFamily="49" charset="-122"/>
                <a:cs typeface="Times New Roman" panose="02020603050405020304" pitchFamily="18" charset="0"/>
              </a:rPr>
              <a:t> ('A')</a:t>
            </a:r>
            <a:endParaRPr lang="en-US" altLang="zh-CN" sz="2400" dirty="0">
              <a:solidFill>
                <a:srgbClr val="FFFF00"/>
              </a:solidFill>
              <a:ea typeface="幼圆" panose="02010509060101010101" pitchFamily="49" charset="-122"/>
              <a:cs typeface="Times New Roman" panose="02020603050405020304" pitchFamily="18" charset="0"/>
            </a:endParaRPr>
          </a:p>
          <a:p>
            <a:pPr>
              <a:spcBef>
                <a:spcPct val="50000"/>
              </a:spcBef>
            </a:pPr>
            <a:r>
              <a:rPr lang="zh-CN" altLang="en-US" sz="2400" dirty="0" smtClean="0">
                <a:ea typeface="幼圆" panose="02010509060101010101" pitchFamily="49" charset="-122"/>
                <a:cs typeface="Times New Roman" panose="02020603050405020304" pitchFamily="18" charset="0"/>
              </a:rPr>
              <a:t>        用</a:t>
            </a:r>
            <a:r>
              <a:rPr lang="zh-CN" altLang="en-US" sz="2400" dirty="0">
                <a:ea typeface="幼圆" panose="02010509060101010101" pitchFamily="49" charset="-122"/>
                <a:cs typeface="Times New Roman" panose="02020603050405020304" pitchFamily="18" charset="0"/>
              </a:rPr>
              <a:t>它计算可得：</a:t>
            </a:r>
            <a:endParaRPr lang="zh-CN" altLang="en-US" sz="2400" dirty="0">
              <a:ea typeface="幼圆" panose="02010509060101010101" pitchFamily="49" charset="-122"/>
              <a:cs typeface="Times New Roman" panose="02020603050405020304" pitchFamily="18" charset="0"/>
            </a:endParaRPr>
          </a:p>
          <a:p>
            <a:pPr>
              <a:spcBef>
                <a:spcPct val="50000"/>
              </a:spcBef>
            </a:pPr>
            <a:r>
              <a:rPr lang="zh-CN" altLang="en-US" sz="2400" dirty="0">
                <a:ea typeface="幼圆" panose="02010509060101010101" pitchFamily="49" charset="-122"/>
                <a:cs typeface="Times New Roman" panose="02020603050405020304" pitchFamily="18" charset="0"/>
              </a:rPr>
              <a:t>       </a:t>
            </a:r>
            <a:r>
              <a:rPr lang="zh-CN" altLang="en-US" sz="2400" dirty="0" smtClean="0">
                <a:ea typeface="幼圆" panose="02010509060101010101" pitchFamily="49" charset="-122"/>
                <a:cs typeface="Times New Roman" panose="02020603050405020304" pitchFamily="18" charset="0"/>
              </a:rPr>
              <a:t> </a:t>
            </a:r>
            <a:r>
              <a:rPr lang="en-US" altLang="zh-CN" sz="2400" dirty="0" smtClean="0">
                <a:ea typeface="幼圆" panose="02010509060101010101" pitchFamily="49" charset="-122"/>
                <a:cs typeface="Times New Roman" panose="02020603050405020304" pitchFamily="18" charset="0"/>
              </a:rPr>
              <a:t>Hash </a:t>
            </a:r>
            <a:r>
              <a:rPr lang="en-US" altLang="zh-CN" sz="2400" dirty="0">
                <a:ea typeface="幼圆" panose="02010509060101010101" pitchFamily="49" charset="-122"/>
                <a:cs typeface="Times New Roman" panose="02020603050405020304" pitchFamily="18" charset="0"/>
              </a:rPr>
              <a:t>(Burke) = 1       Hash (</a:t>
            </a:r>
            <a:r>
              <a:rPr lang="en-US" altLang="zh-CN" sz="2400" dirty="0" err="1">
                <a:ea typeface="幼圆" panose="02010509060101010101" pitchFamily="49" charset="-122"/>
                <a:cs typeface="Times New Roman" panose="02020603050405020304" pitchFamily="18" charset="0"/>
              </a:rPr>
              <a:t>Ekers</a:t>
            </a:r>
            <a:r>
              <a:rPr lang="en-US" altLang="zh-CN" sz="2400" dirty="0">
                <a:ea typeface="幼圆" panose="02010509060101010101" pitchFamily="49" charset="-122"/>
                <a:cs typeface="Times New Roman" panose="02020603050405020304" pitchFamily="18" charset="0"/>
              </a:rPr>
              <a:t>) = 4</a:t>
            </a:r>
            <a:endParaRPr lang="en-US" altLang="zh-CN" sz="2400" dirty="0">
              <a:ea typeface="幼圆" panose="02010509060101010101" pitchFamily="49" charset="-122"/>
              <a:cs typeface="Times New Roman" panose="02020603050405020304" pitchFamily="18" charset="0"/>
            </a:endParaRPr>
          </a:p>
          <a:p>
            <a:pPr>
              <a:spcBef>
                <a:spcPct val="50000"/>
              </a:spcBef>
            </a:pPr>
            <a:r>
              <a:rPr lang="en-US" altLang="zh-CN" sz="2400" dirty="0">
                <a:ea typeface="幼圆" panose="02010509060101010101" pitchFamily="49" charset="-122"/>
                <a:cs typeface="Times New Roman" panose="02020603050405020304" pitchFamily="18" charset="0"/>
              </a:rPr>
              <a:t>       </a:t>
            </a:r>
            <a:r>
              <a:rPr lang="en-US" altLang="zh-CN" sz="2400" dirty="0" smtClean="0">
                <a:ea typeface="幼圆" panose="02010509060101010101" pitchFamily="49" charset="-122"/>
                <a:cs typeface="Times New Roman" panose="02020603050405020304" pitchFamily="18" charset="0"/>
              </a:rPr>
              <a:t> Hash </a:t>
            </a:r>
            <a:r>
              <a:rPr lang="en-US" altLang="zh-CN" sz="2400" dirty="0">
                <a:ea typeface="幼圆" panose="02010509060101010101" pitchFamily="49" charset="-122"/>
                <a:cs typeface="Times New Roman" panose="02020603050405020304" pitchFamily="18" charset="0"/>
              </a:rPr>
              <a:t>(Broad) = 1       Hash (Blum) = 1</a:t>
            </a:r>
            <a:endParaRPr lang="en-US" altLang="zh-CN" sz="2400" dirty="0">
              <a:ea typeface="幼圆" panose="02010509060101010101" pitchFamily="49" charset="-122"/>
              <a:cs typeface="Times New Roman" panose="02020603050405020304" pitchFamily="18" charset="0"/>
            </a:endParaRPr>
          </a:p>
          <a:p>
            <a:pPr>
              <a:spcBef>
                <a:spcPct val="50000"/>
              </a:spcBef>
            </a:pPr>
            <a:r>
              <a:rPr lang="en-US" altLang="zh-CN" sz="2400" dirty="0">
                <a:ea typeface="幼圆" panose="02010509060101010101" pitchFamily="49" charset="-122"/>
                <a:cs typeface="Times New Roman" panose="02020603050405020304" pitchFamily="18" charset="0"/>
              </a:rPr>
              <a:t>       </a:t>
            </a:r>
            <a:r>
              <a:rPr lang="en-US" altLang="zh-CN" sz="2400" dirty="0" smtClean="0">
                <a:ea typeface="幼圆" panose="02010509060101010101" pitchFamily="49" charset="-122"/>
                <a:cs typeface="Times New Roman" panose="02020603050405020304" pitchFamily="18" charset="0"/>
              </a:rPr>
              <a:t> Hash </a:t>
            </a:r>
            <a:r>
              <a:rPr lang="en-US" altLang="zh-CN" sz="2400" dirty="0">
                <a:ea typeface="幼圆" panose="02010509060101010101" pitchFamily="49" charset="-122"/>
                <a:cs typeface="Times New Roman" panose="02020603050405020304" pitchFamily="18" charset="0"/>
              </a:rPr>
              <a:t>(Attlee) = 0        Hash (Hecht) = 7</a:t>
            </a:r>
            <a:endParaRPr lang="en-US" altLang="zh-CN" sz="2400" dirty="0">
              <a:ea typeface="幼圆" panose="02010509060101010101" pitchFamily="49" charset="-122"/>
              <a:cs typeface="Times New Roman" panose="02020603050405020304" pitchFamily="18" charset="0"/>
            </a:endParaRPr>
          </a:p>
          <a:p>
            <a:pPr>
              <a:spcBef>
                <a:spcPct val="50000"/>
              </a:spcBef>
            </a:pPr>
            <a:r>
              <a:rPr lang="en-US" altLang="zh-CN" sz="2400" dirty="0">
                <a:ea typeface="幼圆" panose="02010509060101010101" pitchFamily="49" charset="-122"/>
                <a:cs typeface="Times New Roman" panose="02020603050405020304" pitchFamily="18" charset="0"/>
              </a:rPr>
              <a:t>       </a:t>
            </a:r>
            <a:r>
              <a:rPr lang="en-US" altLang="zh-CN" sz="2400" dirty="0" smtClean="0">
                <a:ea typeface="幼圆" panose="02010509060101010101" pitchFamily="49" charset="-122"/>
                <a:cs typeface="Times New Roman" panose="02020603050405020304" pitchFamily="18" charset="0"/>
              </a:rPr>
              <a:t> Hash </a:t>
            </a:r>
            <a:r>
              <a:rPr lang="en-US" altLang="zh-CN" sz="2400" dirty="0">
                <a:ea typeface="幼圆" panose="02010509060101010101" pitchFamily="49" charset="-122"/>
                <a:cs typeface="Times New Roman" panose="02020603050405020304" pitchFamily="18" charset="0"/>
              </a:rPr>
              <a:t>(Alton) = 0         Hash (</a:t>
            </a:r>
            <a:r>
              <a:rPr lang="en-US" altLang="zh-CN" sz="2400" dirty="0" err="1">
                <a:ea typeface="幼圆" panose="02010509060101010101" pitchFamily="49" charset="-122"/>
                <a:cs typeface="Times New Roman" panose="02020603050405020304" pitchFamily="18" charset="0"/>
              </a:rPr>
              <a:t>Ederly</a:t>
            </a:r>
            <a:r>
              <a:rPr lang="en-US" altLang="zh-CN" sz="2400" dirty="0">
                <a:ea typeface="幼圆" panose="02010509060101010101" pitchFamily="49" charset="-122"/>
                <a:cs typeface="Times New Roman" panose="02020603050405020304" pitchFamily="18" charset="0"/>
              </a:rPr>
              <a:t>) = 4</a:t>
            </a:r>
            <a:endParaRPr lang="en-US" altLang="zh-CN" sz="2400" dirty="0">
              <a:ea typeface="幼圆" panose="02010509060101010101" pitchFamily="49" charset="-122"/>
              <a:cs typeface="Times New Roman" panose="02020603050405020304" pitchFamily="18" charset="0"/>
            </a:endParaRPr>
          </a:p>
          <a:p>
            <a:pPr>
              <a:spcBef>
                <a:spcPct val="50000"/>
              </a:spcBef>
            </a:pPr>
            <a:r>
              <a:rPr lang="zh-CN" altLang="en-US" sz="2400" dirty="0">
                <a:ea typeface="幼圆" panose="02010509060101010101" pitchFamily="49" charset="-122"/>
                <a:cs typeface="Times New Roman" panose="02020603050405020304" pitchFamily="18" charset="0"/>
              </a:rPr>
              <a:t>散列表为 </a:t>
            </a:r>
            <a:r>
              <a:rPr lang="en-US" altLang="zh-CN" sz="2400" dirty="0">
                <a:solidFill>
                  <a:srgbClr val="FFFF00"/>
                </a:solidFill>
                <a:ea typeface="幼圆" panose="02010509060101010101" pitchFamily="49" charset="-122"/>
                <a:cs typeface="Times New Roman" panose="02020603050405020304" pitchFamily="18" charset="0"/>
              </a:rPr>
              <a:t>HT[0..25]</a:t>
            </a:r>
            <a:r>
              <a:rPr lang="zh-CN" altLang="en-US" sz="2400" dirty="0">
                <a:solidFill>
                  <a:srgbClr val="FFFF00"/>
                </a:solidFill>
                <a:ea typeface="幼圆" panose="02010509060101010101" pitchFamily="49" charset="-122"/>
                <a:cs typeface="Times New Roman" panose="02020603050405020304" pitchFamily="18" charset="0"/>
              </a:rPr>
              <a:t>，</a:t>
            </a:r>
            <a:r>
              <a:rPr lang="en-US" altLang="zh-CN" sz="2400" dirty="0">
                <a:solidFill>
                  <a:srgbClr val="FFFF00"/>
                </a:solidFill>
                <a:ea typeface="幼圆" panose="02010509060101010101" pitchFamily="49" charset="-122"/>
                <a:cs typeface="Times New Roman" panose="02020603050405020304" pitchFamily="18" charset="0"/>
              </a:rPr>
              <a:t>m = 26</a:t>
            </a:r>
            <a:r>
              <a:rPr lang="zh-CN" altLang="en-US" sz="2400" dirty="0">
                <a:ea typeface="幼圆" panose="02010509060101010101" pitchFamily="49" charset="-122"/>
                <a:cs typeface="Times New Roman" panose="02020603050405020304" pitchFamily="18" charset="0"/>
              </a:rPr>
              <a:t>。	</a:t>
            </a:r>
            <a:endParaRPr lang="zh-CN" altLang="en-US" sz="2400" dirty="0">
              <a:ea typeface="幼圆" panose="020105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500" name="AutoShape 4"/>
          <p:cNvSpPr>
            <a:spLocks noChangeArrowheads="1"/>
          </p:cNvSpPr>
          <p:nvPr/>
        </p:nvSpPr>
        <p:spPr bwMode="auto">
          <a:xfrm>
            <a:off x="3581400" y="2733675"/>
            <a:ext cx="685800" cy="152400"/>
          </a:xfrm>
          <a:prstGeom prst="rightArrow">
            <a:avLst>
              <a:gd name="adj1" fmla="val 50000"/>
              <a:gd name="adj2" fmla="val 112500"/>
            </a:avLst>
          </a:prstGeom>
          <a:gradFill rotWithShape="0">
            <a:gsLst>
              <a:gs pos="0">
                <a:srgbClr val="CCFF99">
                  <a:gamma/>
                  <a:shade val="46275"/>
                  <a:invGamma/>
                </a:srgbClr>
              </a:gs>
              <a:gs pos="50000">
                <a:srgbClr val="CCFF99"/>
              </a:gs>
              <a:gs pos="100000">
                <a:srgbClr val="CCFF99">
                  <a:gamma/>
                  <a:shade val="46275"/>
                  <a:invGamma/>
                </a:srgbClr>
              </a:gs>
            </a:gsLst>
            <a:lin ang="5400000" scaled="1"/>
          </a:gradFill>
          <a:ln w="9525">
            <a:solidFill>
              <a:srgbClr val="99FF33"/>
            </a:solidFill>
            <a:miter lim="800000"/>
          </a:ln>
          <a:effectLst>
            <a:outerShdw dist="35921" dir="2700000" algn="ctr" rotWithShape="0">
              <a:schemeClr val="bg2"/>
            </a:outerShdw>
          </a:effectLst>
        </p:spPr>
        <p:txBody>
          <a:bodyPr wrap="none" anchor="ctr"/>
          <a:lstStyle/>
          <a:p>
            <a:endParaRPr lang="zh-CN" altLang="en-US"/>
          </a:p>
        </p:txBody>
      </p:sp>
      <p:sp>
        <p:nvSpPr>
          <p:cNvPr id="234501" name="AutoShape 5"/>
          <p:cNvSpPr>
            <a:spLocks noChangeArrowheads="1"/>
          </p:cNvSpPr>
          <p:nvPr/>
        </p:nvSpPr>
        <p:spPr bwMode="auto">
          <a:xfrm>
            <a:off x="5638800" y="1119188"/>
            <a:ext cx="685800" cy="152400"/>
          </a:xfrm>
          <a:prstGeom prst="rightArrow">
            <a:avLst>
              <a:gd name="adj1" fmla="val 50000"/>
              <a:gd name="adj2" fmla="val 112500"/>
            </a:avLst>
          </a:prstGeom>
          <a:gradFill rotWithShape="0">
            <a:gsLst>
              <a:gs pos="0">
                <a:srgbClr val="CCFF99">
                  <a:gamma/>
                  <a:shade val="46275"/>
                  <a:invGamma/>
                </a:srgbClr>
              </a:gs>
              <a:gs pos="50000">
                <a:srgbClr val="CCFF99"/>
              </a:gs>
              <a:gs pos="100000">
                <a:srgbClr val="CCFF99">
                  <a:gamma/>
                  <a:shade val="46275"/>
                  <a:invGamma/>
                </a:srgbClr>
              </a:gs>
            </a:gsLst>
            <a:lin ang="5400000" scaled="1"/>
          </a:gradFill>
          <a:ln w="9525">
            <a:solidFill>
              <a:srgbClr val="99FF33"/>
            </a:solidFill>
            <a:miter lim="800000"/>
          </a:ln>
          <a:effectLst>
            <a:outerShdw dist="35921" dir="2700000" algn="ctr" rotWithShape="0">
              <a:schemeClr val="bg2"/>
            </a:outerShdw>
          </a:effectLst>
        </p:spPr>
        <p:txBody>
          <a:bodyPr wrap="none" anchor="ctr"/>
          <a:lstStyle/>
          <a:p>
            <a:endParaRPr lang="zh-CN" altLang="en-US"/>
          </a:p>
        </p:txBody>
      </p:sp>
      <p:sp>
        <p:nvSpPr>
          <p:cNvPr id="234502" name="AutoShape 6"/>
          <p:cNvSpPr>
            <a:spLocks noChangeArrowheads="1"/>
          </p:cNvSpPr>
          <p:nvPr/>
        </p:nvSpPr>
        <p:spPr bwMode="auto">
          <a:xfrm>
            <a:off x="3581400" y="1119188"/>
            <a:ext cx="685800" cy="152400"/>
          </a:xfrm>
          <a:prstGeom prst="rightArrow">
            <a:avLst>
              <a:gd name="adj1" fmla="val 50000"/>
              <a:gd name="adj2" fmla="val 112500"/>
            </a:avLst>
          </a:prstGeom>
          <a:gradFill rotWithShape="0">
            <a:gsLst>
              <a:gs pos="0">
                <a:srgbClr val="CCFF99">
                  <a:gamma/>
                  <a:shade val="46275"/>
                  <a:invGamma/>
                </a:srgbClr>
              </a:gs>
              <a:gs pos="50000">
                <a:srgbClr val="CCFF99"/>
              </a:gs>
              <a:gs pos="100000">
                <a:srgbClr val="CCFF99">
                  <a:gamma/>
                  <a:shade val="46275"/>
                  <a:invGamma/>
                </a:srgbClr>
              </a:gs>
            </a:gsLst>
            <a:lin ang="5400000" scaled="1"/>
          </a:gradFill>
          <a:ln w="9525">
            <a:solidFill>
              <a:srgbClr val="99FF33"/>
            </a:solidFill>
            <a:miter lim="800000"/>
          </a:ln>
          <a:effectLst>
            <a:outerShdw dist="35921" dir="2700000" algn="ctr" rotWithShape="0">
              <a:schemeClr val="bg2"/>
            </a:outerShdw>
          </a:effectLst>
        </p:spPr>
        <p:txBody>
          <a:bodyPr wrap="none" anchor="ctr"/>
          <a:lstStyle/>
          <a:p>
            <a:endParaRPr lang="zh-CN" altLang="en-US"/>
          </a:p>
        </p:txBody>
      </p:sp>
      <p:sp>
        <p:nvSpPr>
          <p:cNvPr id="234503" name="AutoShape 7"/>
          <p:cNvSpPr>
            <a:spLocks noChangeArrowheads="1"/>
          </p:cNvSpPr>
          <p:nvPr/>
        </p:nvSpPr>
        <p:spPr bwMode="auto">
          <a:xfrm>
            <a:off x="3581400" y="585788"/>
            <a:ext cx="685800" cy="152400"/>
          </a:xfrm>
          <a:prstGeom prst="rightArrow">
            <a:avLst>
              <a:gd name="adj1" fmla="val 50000"/>
              <a:gd name="adj2" fmla="val 112500"/>
            </a:avLst>
          </a:prstGeom>
          <a:gradFill rotWithShape="0">
            <a:gsLst>
              <a:gs pos="0">
                <a:srgbClr val="CCFF99">
                  <a:gamma/>
                  <a:shade val="46275"/>
                  <a:invGamma/>
                </a:srgbClr>
              </a:gs>
              <a:gs pos="50000">
                <a:srgbClr val="CCFF99"/>
              </a:gs>
              <a:gs pos="100000">
                <a:srgbClr val="CCFF99">
                  <a:gamma/>
                  <a:shade val="46275"/>
                  <a:invGamma/>
                </a:srgbClr>
              </a:gs>
            </a:gsLst>
            <a:lin ang="5400000" scaled="1"/>
          </a:gradFill>
          <a:ln w="9525">
            <a:solidFill>
              <a:srgbClr val="99FF33"/>
            </a:solidFill>
            <a:miter lim="800000"/>
          </a:ln>
          <a:effectLst>
            <a:outerShdw dist="35921" dir="2700000" algn="ctr" rotWithShape="0">
              <a:schemeClr val="bg2"/>
            </a:outerShdw>
          </a:effectLst>
        </p:spPr>
        <p:txBody>
          <a:bodyPr wrap="none" anchor="ctr"/>
          <a:lstStyle/>
          <a:p>
            <a:endParaRPr lang="zh-CN" altLang="en-US"/>
          </a:p>
        </p:txBody>
      </p:sp>
      <p:sp>
        <p:nvSpPr>
          <p:cNvPr id="234504" name="Rectangle 8"/>
          <p:cNvSpPr>
            <a:spLocks noChangeArrowheads="1"/>
          </p:cNvSpPr>
          <p:nvPr/>
        </p:nvSpPr>
        <p:spPr bwMode="auto">
          <a:xfrm>
            <a:off x="990600" y="457200"/>
            <a:ext cx="685800" cy="6019800"/>
          </a:xfrm>
          <a:prstGeom prst="rect">
            <a:avLst/>
          </a:prstGeom>
          <a:gradFill rotWithShape="0">
            <a:gsLst>
              <a:gs pos="0">
                <a:srgbClr val="F8F8F8">
                  <a:gamma/>
                  <a:shade val="46275"/>
                  <a:invGamma/>
                </a:srgbClr>
              </a:gs>
              <a:gs pos="100000">
                <a:srgbClr val="F8F8F8"/>
              </a:gs>
            </a:gsLst>
            <a:lin ang="0" scaled="1"/>
          </a:gradFill>
          <a:ln w="28575">
            <a:solidFill>
              <a:srgbClr val="008000"/>
            </a:solidFill>
            <a:miter lim="800000"/>
          </a:ln>
          <a:effectLst>
            <a:outerShdw dist="35921" dir="2700000" algn="ctr" rotWithShape="0">
              <a:schemeClr val="bg2"/>
            </a:outerShdw>
          </a:effectLst>
        </p:spPr>
        <p:txBody>
          <a:bodyPr wrap="none" anchor="ctr"/>
          <a:lstStyle/>
          <a:p>
            <a:endParaRPr lang="zh-CN" altLang="en-US"/>
          </a:p>
        </p:txBody>
      </p:sp>
      <p:sp>
        <p:nvSpPr>
          <p:cNvPr id="234505" name="Line 9"/>
          <p:cNvSpPr>
            <a:spLocks noChangeShapeType="1"/>
          </p:cNvSpPr>
          <p:nvPr/>
        </p:nvSpPr>
        <p:spPr bwMode="auto">
          <a:xfrm>
            <a:off x="990600" y="990600"/>
            <a:ext cx="685800" cy="0"/>
          </a:xfrm>
          <a:prstGeom prst="line">
            <a:avLst/>
          </a:prstGeom>
          <a:noFill/>
          <a:ln w="2857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06" name="Text Box 10"/>
          <p:cNvSpPr txBox="1">
            <a:spLocks noChangeArrowheads="1"/>
          </p:cNvSpPr>
          <p:nvPr/>
        </p:nvSpPr>
        <p:spPr bwMode="auto">
          <a:xfrm>
            <a:off x="323850" y="469900"/>
            <a:ext cx="622300" cy="585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125000"/>
              </a:lnSpc>
              <a:spcBef>
                <a:spcPct val="20000"/>
              </a:spcBef>
            </a:pP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a:p>
            <a:pPr algn="r">
              <a:lnSpc>
                <a:spcPct val="125000"/>
              </a:lnSpc>
              <a:spcBef>
                <a:spcPct val="20000"/>
              </a:spcBef>
            </a:pP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a:p>
            <a:pPr algn="r">
              <a:lnSpc>
                <a:spcPct val="125000"/>
              </a:lnSpc>
              <a:spcBef>
                <a:spcPct val="20000"/>
              </a:spcBef>
            </a:pPr>
            <a:r>
              <a:rPr kumimoji="1" lang="en-US" altLang="zh-CN" sz="2400" b="1">
                <a:latin typeface="Times New Roman" panose="02020603050405020304" pitchFamily="18" charset="0"/>
              </a:rPr>
              <a:t>2</a:t>
            </a:r>
            <a:endParaRPr kumimoji="1" lang="en-US" altLang="zh-CN" sz="2400" b="1">
              <a:latin typeface="Times New Roman" panose="02020603050405020304" pitchFamily="18" charset="0"/>
            </a:endParaRPr>
          </a:p>
          <a:p>
            <a:pPr algn="r">
              <a:lnSpc>
                <a:spcPct val="125000"/>
              </a:lnSpc>
              <a:spcBef>
                <a:spcPct val="20000"/>
              </a:spcBef>
            </a:pPr>
            <a:r>
              <a:rPr kumimoji="1" lang="en-US" altLang="zh-CN" sz="2400" b="1">
                <a:latin typeface="Times New Roman" panose="02020603050405020304" pitchFamily="18" charset="0"/>
              </a:rPr>
              <a:t>3</a:t>
            </a:r>
            <a:endParaRPr kumimoji="1" lang="en-US" altLang="zh-CN" sz="2400" b="1">
              <a:latin typeface="Times New Roman" panose="02020603050405020304" pitchFamily="18" charset="0"/>
            </a:endParaRPr>
          </a:p>
          <a:p>
            <a:pPr algn="r">
              <a:lnSpc>
                <a:spcPct val="125000"/>
              </a:lnSpc>
              <a:spcBef>
                <a:spcPct val="20000"/>
              </a:spcBef>
            </a:pPr>
            <a:r>
              <a:rPr kumimoji="1" lang="en-US" altLang="zh-CN" sz="2400" b="1">
                <a:latin typeface="Times New Roman" panose="02020603050405020304" pitchFamily="18" charset="0"/>
              </a:rPr>
              <a:t>4</a:t>
            </a:r>
            <a:endParaRPr kumimoji="1" lang="en-US" altLang="zh-CN" sz="2400" b="1">
              <a:latin typeface="Times New Roman" panose="02020603050405020304" pitchFamily="18" charset="0"/>
            </a:endParaRPr>
          </a:p>
          <a:p>
            <a:pPr algn="r">
              <a:lnSpc>
                <a:spcPct val="125000"/>
              </a:lnSpc>
              <a:spcBef>
                <a:spcPct val="20000"/>
              </a:spcBef>
            </a:pPr>
            <a:r>
              <a:rPr kumimoji="1" lang="en-US" altLang="zh-CN" sz="2400" b="1">
                <a:latin typeface="Times New Roman" panose="02020603050405020304" pitchFamily="18" charset="0"/>
              </a:rPr>
              <a:t>5</a:t>
            </a:r>
            <a:endParaRPr kumimoji="1" lang="en-US" altLang="zh-CN" sz="2400" b="1">
              <a:latin typeface="Times New Roman" panose="02020603050405020304" pitchFamily="18" charset="0"/>
            </a:endParaRPr>
          </a:p>
          <a:p>
            <a:pPr algn="r">
              <a:lnSpc>
                <a:spcPct val="125000"/>
              </a:lnSpc>
              <a:spcBef>
                <a:spcPct val="20000"/>
              </a:spcBef>
            </a:pPr>
            <a:r>
              <a:rPr kumimoji="1" lang="en-US" altLang="zh-CN" sz="2400" b="1">
                <a:latin typeface="Times New Roman" panose="02020603050405020304" pitchFamily="18" charset="0"/>
              </a:rPr>
              <a:t>6</a:t>
            </a:r>
            <a:endParaRPr kumimoji="1" lang="en-US" altLang="zh-CN" sz="2400" b="1">
              <a:latin typeface="Times New Roman" panose="02020603050405020304" pitchFamily="18" charset="0"/>
            </a:endParaRPr>
          </a:p>
          <a:p>
            <a:pPr algn="r">
              <a:lnSpc>
                <a:spcPct val="125000"/>
              </a:lnSpc>
              <a:spcBef>
                <a:spcPct val="20000"/>
              </a:spcBef>
            </a:pPr>
            <a:r>
              <a:rPr kumimoji="1" lang="en-US" altLang="zh-CN" sz="2400" b="1">
                <a:latin typeface="Times New Roman" panose="02020603050405020304" pitchFamily="18" charset="0"/>
              </a:rPr>
              <a:t>7</a:t>
            </a:r>
            <a:endParaRPr kumimoji="1" lang="en-US" altLang="zh-CN" sz="2400" b="1">
              <a:latin typeface="Times New Roman" panose="02020603050405020304" pitchFamily="18" charset="0"/>
            </a:endParaRPr>
          </a:p>
          <a:p>
            <a:pPr algn="r">
              <a:lnSpc>
                <a:spcPct val="125000"/>
              </a:lnSpc>
              <a:spcBef>
                <a:spcPct val="20000"/>
              </a:spcBef>
            </a:pPr>
            <a:r>
              <a:rPr kumimoji="1" lang="en-US" altLang="zh-CN" sz="2400" b="1">
                <a:latin typeface="Times New Roman" panose="02020603050405020304" pitchFamily="18" charset="0"/>
              </a:rPr>
              <a:t>8</a:t>
            </a:r>
            <a:endParaRPr kumimoji="1" lang="en-US" altLang="zh-CN" sz="2400" b="1">
              <a:latin typeface="Times New Roman" panose="02020603050405020304" pitchFamily="18" charset="0"/>
            </a:endParaRPr>
          </a:p>
          <a:p>
            <a:pPr algn="r">
              <a:lnSpc>
                <a:spcPct val="125000"/>
              </a:lnSpc>
              <a:spcBef>
                <a:spcPct val="20000"/>
              </a:spcBef>
            </a:pPr>
            <a:r>
              <a:rPr kumimoji="1" lang="en-US" altLang="zh-CN" sz="2400" b="1">
                <a:latin typeface="Times New Roman" panose="02020603050405020304" pitchFamily="18" charset="0"/>
              </a:rPr>
              <a:t>.</a:t>
            </a:r>
            <a:endParaRPr kumimoji="1" lang="en-US" altLang="zh-CN" sz="2400" b="1">
              <a:latin typeface="Times New Roman" panose="02020603050405020304" pitchFamily="18" charset="0"/>
            </a:endParaRPr>
          </a:p>
          <a:p>
            <a:pPr algn="r">
              <a:lnSpc>
                <a:spcPct val="125000"/>
              </a:lnSpc>
              <a:spcBef>
                <a:spcPct val="20000"/>
              </a:spcBef>
            </a:pPr>
            <a:r>
              <a:rPr kumimoji="1" lang="en-US" altLang="zh-CN" sz="2400" b="1">
                <a:latin typeface="Times New Roman" panose="02020603050405020304" pitchFamily="18" charset="0"/>
              </a:rPr>
              <a:t>25</a:t>
            </a:r>
            <a:endParaRPr kumimoji="1" lang="en-US" altLang="zh-CN" sz="2400" b="1">
              <a:latin typeface="Times New Roman" panose="02020603050405020304" pitchFamily="18" charset="0"/>
            </a:endParaRPr>
          </a:p>
        </p:txBody>
      </p:sp>
      <p:sp>
        <p:nvSpPr>
          <p:cNvPr id="234507" name="Line 11"/>
          <p:cNvSpPr>
            <a:spLocks noChangeShapeType="1"/>
          </p:cNvSpPr>
          <p:nvPr/>
        </p:nvSpPr>
        <p:spPr bwMode="auto">
          <a:xfrm>
            <a:off x="990600" y="1524000"/>
            <a:ext cx="685800" cy="0"/>
          </a:xfrm>
          <a:prstGeom prst="line">
            <a:avLst/>
          </a:prstGeom>
          <a:noFill/>
          <a:ln w="2857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08" name="Line 12"/>
          <p:cNvSpPr>
            <a:spLocks noChangeShapeType="1"/>
          </p:cNvSpPr>
          <p:nvPr/>
        </p:nvSpPr>
        <p:spPr bwMode="auto">
          <a:xfrm>
            <a:off x="990600" y="2057400"/>
            <a:ext cx="685800" cy="0"/>
          </a:xfrm>
          <a:prstGeom prst="line">
            <a:avLst/>
          </a:prstGeom>
          <a:noFill/>
          <a:ln w="2857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09" name="Line 13"/>
          <p:cNvSpPr>
            <a:spLocks noChangeShapeType="1"/>
          </p:cNvSpPr>
          <p:nvPr/>
        </p:nvSpPr>
        <p:spPr bwMode="auto">
          <a:xfrm>
            <a:off x="990600" y="2590800"/>
            <a:ext cx="685800" cy="0"/>
          </a:xfrm>
          <a:prstGeom prst="line">
            <a:avLst/>
          </a:prstGeom>
          <a:noFill/>
          <a:ln w="2857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10" name="Line 14"/>
          <p:cNvSpPr>
            <a:spLocks noChangeShapeType="1"/>
          </p:cNvSpPr>
          <p:nvPr/>
        </p:nvSpPr>
        <p:spPr bwMode="auto">
          <a:xfrm>
            <a:off x="990600" y="3124200"/>
            <a:ext cx="685800" cy="0"/>
          </a:xfrm>
          <a:prstGeom prst="line">
            <a:avLst/>
          </a:prstGeom>
          <a:noFill/>
          <a:ln w="2857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11" name="Line 15"/>
          <p:cNvSpPr>
            <a:spLocks noChangeShapeType="1"/>
          </p:cNvSpPr>
          <p:nvPr/>
        </p:nvSpPr>
        <p:spPr bwMode="auto">
          <a:xfrm>
            <a:off x="990600" y="3657600"/>
            <a:ext cx="685800" cy="0"/>
          </a:xfrm>
          <a:prstGeom prst="line">
            <a:avLst/>
          </a:prstGeom>
          <a:noFill/>
          <a:ln w="2857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12" name="Line 16"/>
          <p:cNvSpPr>
            <a:spLocks noChangeShapeType="1"/>
          </p:cNvSpPr>
          <p:nvPr/>
        </p:nvSpPr>
        <p:spPr bwMode="auto">
          <a:xfrm>
            <a:off x="990600" y="4191000"/>
            <a:ext cx="685800" cy="0"/>
          </a:xfrm>
          <a:prstGeom prst="line">
            <a:avLst/>
          </a:prstGeom>
          <a:noFill/>
          <a:ln w="2857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13" name="Line 17"/>
          <p:cNvSpPr>
            <a:spLocks noChangeShapeType="1"/>
          </p:cNvSpPr>
          <p:nvPr/>
        </p:nvSpPr>
        <p:spPr bwMode="auto">
          <a:xfrm>
            <a:off x="990600" y="4724400"/>
            <a:ext cx="685800" cy="0"/>
          </a:xfrm>
          <a:prstGeom prst="line">
            <a:avLst/>
          </a:prstGeom>
          <a:noFill/>
          <a:ln w="2857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14" name="Line 18"/>
          <p:cNvSpPr>
            <a:spLocks noChangeShapeType="1"/>
          </p:cNvSpPr>
          <p:nvPr/>
        </p:nvSpPr>
        <p:spPr bwMode="auto">
          <a:xfrm>
            <a:off x="990600" y="5257800"/>
            <a:ext cx="685800" cy="0"/>
          </a:xfrm>
          <a:prstGeom prst="line">
            <a:avLst/>
          </a:prstGeom>
          <a:noFill/>
          <a:ln w="2857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15" name="Line 19"/>
          <p:cNvSpPr>
            <a:spLocks noChangeShapeType="1"/>
          </p:cNvSpPr>
          <p:nvPr/>
        </p:nvSpPr>
        <p:spPr bwMode="auto">
          <a:xfrm>
            <a:off x="990600" y="5791200"/>
            <a:ext cx="685800" cy="0"/>
          </a:xfrm>
          <a:prstGeom prst="line">
            <a:avLst/>
          </a:prstGeom>
          <a:noFill/>
          <a:ln w="2857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16" name="Rectangle 20"/>
          <p:cNvSpPr>
            <a:spLocks noChangeArrowheads="1"/>
          </p:cNvSpPr>
          <p:nvPr/>
        </p:nvSpPr>
        <p:spPr bwMode="auto">
          <a:xfrm>
            <a:off x="2209800" y="433388"/>
            <a:ext cx="1447800" cy="457200"/>
          </a:xfrm>
          <a:prstGeom prst="rect">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rgbClr val="CC0000"/>
                </a:solidFill>
                <a:latin typeface="Times New Roman" panose="02020603050405020304" pitchFamily="18" charset="0"/>
              </a:rPr>
              <a:t>Attlee</a:t>
            </a:r>
            <a:endParaRPr kumimoji="1" lang="en-US" altLang="zh-CN" sz="2400" b="1">
              <a:solidFill>
                <a:srgbClr val="CC0000"/>
              </a:solidFill>
              <a:latin typeface="Times New Roman" panose="02020603050405020304" pitchFamily="18" charset="0"/>
            </a:endParaRPr>
          </a:p>
        </p:txBody>
      </p:sp>
      <p:sp>
        <p:nvSpPr>
          <p:cNvPr id="234517" name="Rectangle 21"/>
          <p:cNvSpPr>
            <a:spLocks noChangeArrowheads="1"/>
          </p:cNvSpPr>
          <p:nvPr/>
        </p:nvSpPr>
        <p:spPr bwMode="auto">
          <a:xfrm>
            <a:off x="4267200" y="433388"/>
            <a:ext cx="1447800" cy="457200"/>
          </a:xfrm>
          <a:prstGeom prst="rect">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rgbClr val="CC0000"/>
                </a:solidFill>
                <a:latin typeface="Times New Roman" panose="02020603050405020304" pitchFamily="18" charset="0"/>
              </a:rPr>
              <a:t>Alton</a:t>
            </a:r>
            <a:endParaRPr kumimoji="1" lang="en-US" altLang="zh-CN" sz="2400" b="1">
              <a:solidFill>
                <a:srgbClr val="CC0000"/>
              </a:solidFill>
              <a:latin typeface="Times New Roman" panose="02020603050405020304" pitchFamily="18" charset="0"/>
            </a:endParaRPr>
          </a:p>
        </p:txBody>
      </p:sp>
      <p:sp>
        <p:nvSpPr>
          <p:cNvPr id="234518" name="Line 22"/>
          <p:cNvSpPr>
            <a:spLocks noChangeShapeType="1"/>
          </p:cNvSpPr>
          <p:nvPr/>
        </p:nvSpPr>
        <p:spPr bwMode="auto">
          <a:xfrm>
            <a:off x="3429000" y="433388"/>
            <a:ext cx="0" cy="457200"/>
          </a:xfrm>
          <a:prstGeom prst="line">
            <a:avLst/>
          </a:prstGeom>
          <a:noFill/>
          <a:ln w="28575">
            <a:solidFill>
              <a:srgbClr val="99FF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19" name="Line 23"/>
          <p:cNvSpPr>
            <a:spLocks noChangeShapeType="1"/>
          </p:cNvSpPr>
          <p:nvPr/>
        </p:nvSpPr>
        <p:spPr bwMode="auto">
          <a:xfrm>
            <a:off x="5486400" y="433388"/>
            <a:ext cx="0" cy="457200"/>
          </a:xfrm>
          <a:prstGeom prst="line">
            <a:avLst/>
          </a:prstGeom>
          <a:noFill/>
          <a:ln w="28575">
            <a:solidFill>
              <a:srgbClr val="99FF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20" name="AutoShape 24"/>
          <p:cNvSpPr>
            <a:spLocks noChangeArrowheads="1"/>
          </p:cNvSpPr>
          <p:nvPr/>
        </p:nvSpPr>
        <p:spPr bwMode="auto">
          <a:xfrm>
            <a:off x="1371600" y="585788"/>
            <a:ext cx="838200" cy="152400"/>
          </a:xfrm>
          <a:prstGeom prst="rightArrow">
            <a:avLst>
              <a:gd name="adj1" fmla="val 50000"/>
              <a:gd name="adj2" fmla="val 137500"/>
            </a:avLst>
          </a:prstGeom>
          <a:gradFill rotWithShape="0">
            <a:gsLst>
              <a:gs pos="0">
                <a:srgbClr val="CCFF99">
                  <a:gamma/>
                  <a:shade val="46275"/>
                  <a:invGamma/>
                </a:srgbClr>
              </a:gs>
              <a:gs pos="50000">
                <a:srgbClr val="CCFF99"/>
              </a:gs>
              <a:gs pos="100000">
                <a:srgbClr val="CCFF99">
                  <a:gamma/>
                  <a:shade val="46275"/>
                  <a:invGamma/>
                </a:srgbClr>
              </a:gs>
            </a:gsLst>
            <a:lin ang="5400000" scaled="1"/>
          </a:gradFill>
          <a:ln w="9525">
            <a:solidFill>
              <a:srgbClr val="99FF33"/>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21" name="AutoShape 25"/>
          <p:cNvSpPr>
            <a:spLocks noChangeArrowheads="1"/>
          </p:cNvSpPr>
          <p:nvPr/>
        </p:nvSpPr>
        <p:spPr bwMode="auto">
          <a:xfrm>
            <a:off x="1371600" y="1119188"/>
            <a:ext cx="838200" cy="152400"/>
          </a:xfrm>
          <a:prstGeom prst="rightArrow">
            <a:avLst>
              <a:gd name="adj1" fmla="val 50000"/>
              <a:gd name="adj2" fmla="val 137500"/>
            </a:avLst>
          </a:prstGeom>
          <a:gradFill rotWithShape="0">
            <a:gsLst>
              <a:gs pos="0">
                <a:srgbClr val="CCFF99">
                  <a:gamma/>
                  <a:shade val="46275"/>
                  <a:invGamma/>
                </a:srgbClr>
              </a:gs>
              <a:gs pos="50000">
                <a:srgbClr val="CCFF99"/>
              </a:gs>
              <a:gs pos="100000">
                <a:srgbClr val="CCFF99">
                  <a:gamma/>
                  <a:shade val="46275"/>
                  <a:invGamma/>
                </a:srgbClr>
              </a:gs>
            </a:gsLst>
            <a:lin ang="5400000" scaled="1"/>
          </a:gradFill>
          <a:ln w="9525">
            <a:solidFill>
              <a:srgbClr val="99FF33"/>
            </a:solidFill>
            <a:miter lim="800000"/>
          </a:ln>
          <a:effectLst>
            <a:outerShdw dist="35921" dir="2700000" algn="ctr" rotWithShape="0">
              <a:schemeClr val="bg2"/>
            </a:outerShdw>
          </a:effectLst>
        </p:spPr>
        <p:txBody>
          <a:bodyPr wrap="none" anchor="ctr"/>
          <a:lstStyle/>
          <a:p>
            <a:endParaRPr lang="zh-CN" altLang="en-US"/>
          </a:p>
        </p:txBody>
      </p:sp>
      <p:sp>
        <p:nvSpPr>
          <p:cNvPr id="234522" name="Rectangle 26"/>
          <p:cNvSpPr>
            <a:spLocks noChangeArrowheads="1"/>
          </p:cNvSpPr>
          <p:nvPr/>
        </p:nvSpPr>
        <p:spPr bwMode="auto">
          <a:xfrm>
            <a:off x="2209800" y="966788"/>
            <a:ext cx="1447800" cy="457200"/>
          </a:xfrm>
          <a:prstGeom prst="rect">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rgbClr val="CC0000"/>
                </a:solidFill>
                <a:latin typeface="Times New Roman" panose="02020603050405020304" pitchFamily="18" charset="0"/>
              </a:rPr>
              <a:t>Burke</a:t>
            </a:r>
            <a:endParaRPr kumimoji="1" lang="en-US" altLang="zh-CN" sz="2400" b="1">
              <a:solidFill>
                <a:srgbClr val="CC0000"/>
              </a:solidFill>
              <a:latin typeface="Times New Roman" panose="02020603050405020304" pitchFamily="18" charset="0"/>
            </a:endParaRPr>
          </a:p>
        </p:txBody>
      </p:sp>
      <p:sp>
        <p:nvSpPr>
          <p:cNvPr id="234523" name="Line 27"/>
          <p:cNvSpPr>
            <a:spLocks noChangeShapeType="1"/>
          </p:cNvSpPr>
          <p:nvPr/>
        </p:nvSpPr>
        <p:spPr bwMode="auto">
          <a:xfrm>
            <a:off x="3429000" y="966788"/>
            <a:ext cx="0" cy="457200"/>
          </a:xfrm>
          <a:prstGeom prst="line">
            <a:avLst/>
          </a:prstGeom>
          <a:noFill/>
          <a:ln w="28575">
            <a:solidFill>
              <a:srgbClr val="99FF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24" name="Rectangle 28"/>
          <p:cNvSpPr>
            <a:spLocks noChangeArrowheads="1"/>
          </p:cNvSpPr>
          <p:nvPr/>
        </p:nvSpPr>
        <p:spPr bwMode="auto">
          <a:xfrm>
            <a:off x="4267200" y="966788"/>
            <a:ext cx="1447800" cy="457200"/>
          </a:xfrm>
          <a:prstGeom prst="rect">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rgbClr val="CC0000"/>
                </a:solidFill>
                <a:latin typeface="Times New Roman" panose="02020603050405020304" pitchFamily="18" charset="0"/>
              </a:rPr>
              <a:t>Broad</a:t>
            </a:r>
            <a:endParaRPr kumimoji="1" lang="en-US" altLang="zh-CN" sz="2400" b="1">
              <a:solidFill>
                <a:srgbClr val="CC0000"/>
              </a:solidFill>
              <a:latin typeface="Times New Roman" panose="02020603050405020304" pitchFamily="18" charset="0"/>
            </a:endParaRPr>
          </a:p>
        </p:txBody>
      </p:sp>
      <p:sp>
        <p:nvSpPr>
          <p:cNvPr id="234525" name="Line 29"/>
          <p:cNvSpPr>
            <a:spLocks noChangeShapeType="1"/>
          </p:cNvSpPr>
          <p:nvPr/>
        </p:nvSpPr>
        <p:spPr bwMode="auto">
          <a:xfrm>
            <a:off x="5486400" y="966788"/>
            <a:ext cx="0" cy="457200"/>
          </a:xfrm>
          <a:prstGeom prst="line">
            <a:avLst/>
          </a:prstGeom>
          <a:noFill/>
          <a:ln w="28575">
            <a:solidFill>
              <a:srgbClr val="99FF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26" name="Rectangle 30"/>
          <p:cNvSpPr>
            <a:spLocks noChangeArrowheads="1"/>
          </p:cNvSpPr>
          <p:nvPr/>
        </p:nvSpPr>
        <p:spPr bwMode="auto">
          <a:xfrm>
            <a:off x="6324600" y="966788"/>
            <a:ext cx="1447800" cy="457200"/>
          </a:xfrm>
          <a:prstGeom prst="rect">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rgbClr val="CC0000"/>
                </a:solidFill>
                <a:latin typeface="Times New Roman" panose="02020603050405020304" pitchFamily="18" charset="0"/>
              </a:rPr>
              <a:t>Blum</a:t>
            </a:r>
            <a:endParaRPr kumimoji="1" lang="en-US" altLang="zh-CN" sz="2400" b="1">
              <a:solidFill>
                <a:srgbClr val="CC0000"/>
              </a:solidFill>
              <a:latin typeface="Times New Roman" panose="02020603050405020304" pitchFamily="18" charset="0"/>
            </a:endParaRPr>
          </a:p>
        </p:txBody>
      </p:sp>
      <p:sp>
        <p:nvSpPr>
          <p:cNvPr id="234527" name="Line 31"/>
          <p:cNvSpPr>
            <a:spLocks noChangeShapeType="1"/>
          </p:cNvSpPr>
          <p:nvPr/>
        </p:nvSpPr>
        <p:spPr bwMode="auto">
          <a:xfrm>
            <a:off x="7543800" y="966788"/>
            <a:ext cx="0" cy="457200"/>
          </a:xfrm>
          <a:prstGeom prst="line">
            <a:avLst/>
          </a:prstGeom>
          <a:noFill/>
          <a:ln w="28575">
            <a:solidFill>
              <a:srgbClr val="99FF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28" name="AutoShape 32"/>
          <p:cNvSpPr>
            <a:spLocks noChangeArrowheads="1"/>
          </p:cNvSpPr>
          <p:nvPr/>
        </p:nvSpPr>
        <p:spPr bwMode="auto">
          <a:xfrm>
            <a:off x="1371600" y="2733675"/>
            <a:ext cx="838200" cy="152400"/>
          </a:xfrm>
          <a:prstGeom prst="rightArrow">
            <a:avLst>
              <a:gd name="adj1" fmla="val 50000"/>
              <a:gd name="adj2" fmla="val 137500"/>
            </a:avLst>
          </a:prstGeom>
          <a:gradFill rotWithShape="0">
            <a:gsLst>
              <a:gs pos="0">
                <a:srgbClr val="CCFF99">
                  <a:gamma/>
                  <a:shade val="46275"/>
                  <a:invGamma/>
                </a:srgbClr>
              </a:gs>
              <a:gs pos="50000">
                <a:srgbClr val="CCFF99"/>
              </a:gs>
              <a:gs pos="100000">
                <a:srgbClr val="CCFF99">
                  <a:gamma/>
                  <a:shade val="46275"/>
                  <a:invGamma/>
                </a:srgbClr>
              </a:gs>
            </a:gsLst>
            <a:lin ang="5400000" scaled="1"/>
          </a:gradFill>
          <a:ln w="9525">
            <a:solidFill>
              <a:srgbClr val="99FF33"/>
            </a:solidFill>
            <a:miter lim="800000"/>
          </a:ln>
          <a:effectLst>
            <a:outerShdw dist="35921" dir="2700000" algn="ctr" rotWithShape="0">
              <a:schemeClr val="bg2"/>
            </a:outerShdw>
          </a:effectLst>
        </p:spPr>
        <p:txBody>
          <a:bodyPr wrap="none" anchor="ctr"/>
          <a:lstStyle/>
          <a:p>
            <a:endParaRPr lang="zh-CN" altLang="en-US"/>
          </a:p>
        </p:txBody>
      </p:sp>
      <p:sp>
        <p:nvSpPr>
          <p:cNvPr id="234529" name="AutoShape 33"/>
          <p:cNvSpPr>
            <a:spLocks noChangeArrowheads="1"/>
          </p:cNvSpPr>
          <p:nvPr/>
        </p:nvSpPr>
        <p:spPr bwMode="auto">
          <a:xfrm>
            <a:off x="1371600" y="4305300"/>
            <a:ext cx="838200" cy="152400"/>
          </a:xfrm>
          <a:prstGeom prst="rightArrow">
            <a:avLst>
              <a:gd name="adj1" fmla="val 50000"/>
              <a:gd name="adj2" fmla="val 137500"/>
            </a:avLst>
          </a:prstGeom>
          <a:gradFill rotWithShape="0">
            <a:gsLst>
              <a:gs pos="0">
                <a:srgbClr val="CCFF99">
                  <a:gamma/>
                  <a:shade val="46275"/>
                  <a:invGamma/>
                </a:srgbClr>
              </a:gs>
              <a:gs pos="50000">
                <a:srgbClr val="CCFF99"/>
              </a:gs>
              <a:gs pos="100000">
                <a:srgbClr val="CCFF99">
                  <a:gamma/>
                  <a:shade val="46275"/>
                  <a:invGamma/>
                </a:srgbClr>
              </a:gs>
            </a:gsLst>
            <a:lin ang="5400000" scaled="1"/>
          </a:gradFill>
          <a:ln w="9525">
            <a:solidFill>
              <a:srgbClr val="99FF33"/>
            </a:solidFill>
            <a:miter lim="800000"/>
          </a:ln>
          <a:effectLst>
            <a:outerShdw dist="35921" dir="2700000" algn="ctr" rotWithShape="0">
              <a:schemeClr val="bg2"/>
            </a:outerShdw>
          </a:effectLst>
        </p:spPr>
        <p:txBody>
          <a:bodyPr wrap="none" anchor="ctr"/>
          <a:lstStyle/>
          <a:p>
            <a:endParaRPr lang="zh-CN" altLang="en-US"/>
          </a:p>
        </p:txBody>
      </p:sp>
      <p:sp>
        <p:nvSpPr>
          <p:cNvPr id="234530" name="Rectangle 34"/>
          <p:cNvSpPr>
            <a:spLocks noChangeArrowheads="1"/>
          </p:cNvSpPr>
          <p:nvPr/>
        </p:nvSpPr>
        <p:spPr bwMode="auto">
          <a:xfrm>
            <a:off x="2209800" y="2581275"/>
            <a:ext cx="1447800" cy="457200"/>
          </a:xfrm>
          <a:prstGeom prst="rect">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rgbClr val="CC0000"/>
                </a:solidFill>
                <a:latin typeface="Times New Roman" panose="02020603050405020304" pitchFamily="18" charset="0"/>
              </a:rPr>
              <a:t>Ekers</a:t>
            </a:r>
            <a:endParaRPr kumimoji="1" lang="en-US" altLang="zh-CN" sz="2400" b="1">
              <a:solidFill>
                <a:srgbClr val="CC0000"/>
              </a:solidFill>
              <a:latin typeface="Times New Roman" panose="02020603050405020304" pitchFamily="18" charset="0"/>
            </a:endParaRPr>
          </a:p>
        </p:txBody>
      </p:sp>
      <p:sp>
        <p:nvSpPr>
          <p:cNvPr id="234531" name="Line 35"/>
          <p:cNvSpPr>
            <a:spLocks noChangeShapeType="1"/>
          </p:cNvSpPr>
          <p:nvPr/>
        </p:nvSpPr>
        <p:spPr bwMode="auto">
          <a:xfrm>
            <a:off x="3429000" y="2581275"/>
            <a:ext cx="0" cy="457200"/>
          </a:xfrm>
          <a:prstGeom prst="line">
            <a:avLst/>
          </a:prstGeom>
          <a:noFill/>
          <a:ln w="28575">
            <a:solidFill>
              <a:srgbClr val="99FF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32" name="Rectangle 36"/>
          <p:cNvSpPr>
            <a:spLocks noChangeArrowheads="1"/>
          </p:cNvSpPr>
          <p:nvPr/>
        </p:nvSpPr>
        <p:spPr bwMode="auto">
          <a:xfrm>
            <a:off x="4267200" y="2581275"/>
            <a:ext cx="1447800" cy="457200"/>
          </a:xfrm>
          <a:prstGeom prst="rect">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rgbClr val="CC0000"/>
                </a:solidFill>
                <a:latin typeface="Times New Roman" panose="02020603050405020304" pitchFamily="18" charset="0"/>
              </a:rPr>
              <a:t>Ederly</a:t>
            </a:r>
            <a:endParaRPr kumimoji="1" lang="en-US" altLang="zh-CN" sz="2400" b="1">
              <a:solidFill>
                <a:srgbClr val="CC0000"/>
              </a:solidFill>
              <a:latin typeface="Times New Roman" panose="02020603050405020304" pitchFamily="18" charset="0"/>
            </a:endParaRPr>
          </a:p>
        </p:txBody>
      </p:sp>
      <p:sp>
        <p:nvSpPr>
          <p:cNvPr id="234533" name="Line 37"/>
          <p:cNvSpPr>
            <a:spLocks noChangeShapeType="1"/>
          </p:cNvSpPr>
          <p:nvPr/>
        </p:nvSpPr>
        <p:spPr bwMode="auto">
          <a:xfrm>
            <a:off x="5486400" y="2581275"/>
            <a:ext cx="0" cy="457200"/>
          </a:xfrm>
          <a:prstGeom prst="line">
            <a:avLst/>
          </a:prstGeom>
          <a:noFill/>
          <a:ln w="28575">
            <a:solidFill>
              <a:srgbClr val="99FF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34" name="Rectangle 38"/>
          <p:cNvSpPr>
            <a:spLocks noChangeArrowheads="1"/>
          </p:cNvSpPr>
          <p:nvPr/>
        </p:nvSpPr>
        <p:spPr bwMode="auto">
          <a:xfrm>
            <a:off x="2209800" y="4152900"/>
            <a:ext cx="1447800" cy="457200"/>
          </a:xfrm>
          <a:prstGeom prst="rect">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rgbClr val="CC0000"/>
                </a:solidFill>
                <a:latin typeface="Times New Roman" panose="02020603050405020304" pitchFamily="18" charset="0"/>
              </a:rPr>
              <a:t>Hecht</a:t>
            </a:r>
            <a:endParaRPr kumimoji="1" lang="en-US" altLang="zh-CN" sz="2800" b="1">
              <a:solidFill>
                <a:srgbClr val="CC0000"/>
              </a:solidFill>
              <a:latin typeface="Times New Roman" panose="02020603050405020304" pitchFamily="18" charset="0"/>
            </a:endParaRPr>
          </a:p>
        </p:txBody>
      </p:sp>
      <p:sp>
        <p:nvSpPr>
          <p:cNvPr id="234535" name="Line 39"/>
          <p:cNvSpPr>
            <a:spLocks noChangeShapeType="1"/>
          </p:cNvSpPr>
          <p:nvPr/>
        </p:nvSpPr>
        <p:spPr bwMode="auto">
          <a:xfrm>
            <a:off x="3429000" y="4149725"/>
            <a:ext cx="0" cy="457200"/>
          </a:xfrm>
          <a:prstGeom prst="line">
            <a:avLst/>
          </a:prstGeom>
          <a:noFill/>
          <a:ln w="28575">
            <a:solidFill>
              <a:srgbClr val="99FF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4536" name="Object 40"/>
          <p:cNvGraphicFramePr/>
          <p:nvPr/>
        </p:nvGraphicFramePr>
        <p:xfrm>
          <a:off x="2713038" y="4797425"/>
          <a:ext cx="5789612" cy="838200"/>
        </p:xfrm>
        <a:graphic>
          <a:graphicData uri="http://schemas.openxmlformats.org/presentationml/2006/ole">
            <mc:AlternateContent xmlns:mc="http://schemas.openxmlformats.org/markup-compatibility/2006">
              <mc:Choice xmlns:v="urn:schemas-microsoft-com:vml" Requires="v">
                <p:oleObj spid="_x0000_s234817" name="Equation" r:id="rId1" imgW="2895600" imgH="419100" progId="Equation.DSMT4">
                  <p:embed/>
                </p:oleObj>
              </mc:Choice>
              <mc:Fallback>
                <p:oleObj name="Equation" r:id="rId1" imgW="2895600" imgH="419100" progId="Equation.DSMT4">
                  <p:embed/>
                  <p:pic>
                    <p:nvPicPr>
                      <p:cNvPr id="0" name="Object 4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3038" y="4797425"/>
                        <a:ext cx="5789612" cy="8382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4537" name="Object 41"/>
          <p:cNvGraphicFramePr>
            <a:graphicFrameLocks noChangeAspect="1"/>
          </p:cNvGraphicFramePr>
          <p:nvPr/>
        </p:nvGraphicFramePr>
        <p:xfrm>
          <a:off x="2711450" y="5734050"/>
          <a:ext cx="4371975" cy="784225"/>
        </p:xfrm>
        <a:graphic>
          <a:graphicData uri="http://schemas.openxmlformats.org/presentationml/2006/ole">
            <mc:AlternateContent xmlns:mc="http://schemas.openxmlformats.org/markup-compatibility/2006">
              <mc:Choice xmlns:v="urn:schemas-microsoft-com:vml" Requires="v">
                <p:oleObj spid="_x0000_s234818" name="Equation" r:id="rId3" imgW="2184400" imgH="393700" progId="Equation.DSMT4">
                  <p:embed/>
                </p:oleObj>
              </mc:Choice>
              <mc:Fallback>
                <p:oleObj name="Equation" r:id="rId3" imgW="2184400" imgH="393700" progId="Equation.DSMT4">
                  <p:embed/>
                  <p:pic>
                    <p:nvPicPr>
                      <p:cNvPr id="0" name="Object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1450" y="5734050"/>
                        <a:ext cx="4371975" cy="7842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4538" name="Oval 42"/>
          <p:cNvSpPr>
            <a:spLocks noChangeArrowheads="1"/>
          </p:cNvSpPr>
          <p:nvPr/>
        </p:nvSpPr>
        <p:spPr bwMode="auto">
          <a:xfrm>
            <a:off x="1187450" y="1628775"/>
            <a:ext cx="288925" cy="287338"/>
          </a:xfrm>
          <a:prstGeom prst="ellipse">
            <a:avLst/>
          </a:prstGeom>
          <a:noFill/>
          <a:ln w="28575">
            <a:solidFill>
              <a:srgbClr val="CC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39" name="Oval 43"/>
          <p:cNvSpPr>
            <a:spLocks noChangeArrowheads="1"/>
          </p:cNvSpPr>
          <p:nvPr/>
        </p:nvSpPr>
        <p:spPr bwMode="auto">
          <a:xfrm>
            <a:off x="1187450" y="2133600"/>
            <a:ext cx="288925" cy="287338"/>
          </a:xfrm>
          <a:prstGeom prst="ellipse">
            <a:avLst/>
          </a:prstGeom>
          <a:noFill/>
          <a:ln w="28575">
            <a:solidFill>
              <a:srgbClr val="CC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40" name="Oval 44"/>
          <p:cNvSpPr>
            <a:spLocks noChangeArrowheads="1"/>
          </p:cNvSpPr>
          <p:nvPr/>
        </p:nvSpPr>
        <p:spPr bwMode="auto">
          <a:xfrm>
            <a:off x="1187450" y="3213100"/>
            <a:ext cx="288925" cy="287338"/>
          </a:xfrm>
          <a:prstGeom prst="ellipse">
            <a:avLst/>
          </a:prstGeom>
          <a:noFill/>
          <a:ln w="28575">
            <a:solidFill>
              <a:srgbClr val="CC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41" name="Oval 45"/>
          <p:cNvSpPr>
            <a:spLocks noChangeArrowheads="1"/>
          </p:cNvSpPr>
          <p:nvPr/>
        </p:nvSpPr>
        <p:spPr bwMode="auto">
          <a:xfrm>
            <a:off x="1187450" y="3789363"/>
            <a:ext cx="288925" cy="287337"/>
          </a:xfrm>
          <a:prstGeom prst="ellipse">
            <a:avLst/>
          </a:prstGeom>
          <a:noFill/>
          <a:ln w="28575">
            <a:solidFill>
              <a:srgbClr val="CC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42" name="Oval 46"/>
          <p:cNvSpPr>
            <a:spLocks noChangeArrowheads="1"/>
          </p:cNvSpPr>
          <p:nvPr/>
        </p:nvSpPr>
        <p:spPr bwMode="auto">
          <a:xfrm>
            <a:off x="1187450" y="4870450"/>
            <a:ext cx="288925" cy="287338"/>
          </a:xfrm>
          <a:prstGeom prst="ellipse">
            <a:avLst/>
          </a:prstGeom>
          <a:noFill/>
          <a:ln w="28575">
            <a:solidFill>
              <a:srgbClr val="CC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43" name="Oval 47"/>
          <p:cNvSpPr>
            <a:spLocks noChangeArrowheads="1"/>
          </p:cNvSpPr>
          <p:nvPr/>
        </p:nvSpPr>
        <p:spPr bwMode="auto">
          <a:xfrm>
            <a:off x="1187450" y="5373688"/>
            <a:ext cx="288925" cy="287337"/>
          </a:xfrm>
          <a:prstGeom prst="ellipse">
            <a:avLst/>
          </a:prstGeom>
          <a:noFill/>
          <a:ln w="28575">
            <a:solidFill>
              <a:srgbClr val="CC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44" name="Oval 48"/>
          <p:cNvSpPr>
            <a:spLocks noChangeArrowheads="1"/>
          </p:cNvSpPr>
          <p:nvPr/>
        </p:nvSpPr>
        <p:spPr bwMode="auto">
          <a:xfrm>
            <a:off x="1187450" y="5949950"/>
            <a:ext cx="288925" cy="287338"/>
          </a:xfrm>
          <a:prstGeom prst="ellipse">
            <a:avLst/>
          </a:prstGeom>
          <a:noFill/>
          <a:ln w="28575">
            <a:solidFill>
              <a:srgbClr val="CC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0036" name="Picture 4"/>
          <p:cNvPicPr>
            <a:picLocks noChangeAspect="1" noChangeArrowheads="1"/>
          </p:cNvPicPr>
          <p:nvPr/>
        </p:nvPicPr>
        <p:blipFill>
          <a:blip r:embed="rId1">
            <a:extLst>
              <a:ext uri="{28A0092B-C50C-407E-A947-70E740481C1C}">
                <a14:useLocalDpi xmlns:a14="http://schemas.microsoft.com/office/drawing/2010/main" val="0"/>
              </a:ext>
            </a:extLst>
          </a:blip>
          <a:srcRect b="1080"/>
          <a:stretch>
            <a:fillRect/>
          </a:stretch>
        </p:blipFill>
        <p:spPr bwMode="auto">
          <a:xfrm>
            <a:off x="238125" y="73025"/>
            <a:ext cx="8667750" cy="659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0036" name="Picture 4"/>
          <p:cNvPicPr>
            <a:picLocks noChangeAspect="1" noChangeArrowheads="1"/>
          </p:cNvPicPr>
          <p:nvPr/>
        </p:nvPicPr>
        <p:blipFill>
          <a:blip r:embed="rId1">
            <a:extLst>
              <a:ext uri="{28A0092B-C50C-407E-A947-70E740481C1C}">
                <a14:useLocalDpi xmlns:a14="http://schemas.microsoft.com/office/drawing/2010/main" val="0"/>
              </a:ext>
            </a:extLst>
          </a:blip>
          <a:srcRect b="1080"/>
          <a:stretch>
            <a:fillRect/>
          </a:stretch>
        </p:blipFill>
        <p:spPr bwMode="auto">
          <a:xfrm>
            <a:off x="238125" y="73025"/>
            <a:ext cx="8667750" cy="659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00037" name="Object 5"/>
          <p:cNvGraphicFramePr>
            <a:graphicFrameLocks noChangeAspect="1"/>
          </p:cNvGraphicFramePr>
          <p:nvPr/>
        </p:nvGraphicFramePr>
        <p:xfrm>
          <a:off x="3851275" y="854075"/>
          <a:ext cx="4922838" cy="630238"/>
        </p:xfrm>
        <a:graphic>
          <a:graphicData uri="http://schemas.openxmlformats.org/presentationml/2006/ole">
            <mc:AlternateContent xmlns:mc="http://schemas.openxmlformats.org/markup-compatibility/2006">
              <mc:Choice xmlns:v="urn:schemas-microsoft-com:vml" Requires="v">
                <p:oleObj spid="_x0000_s300311" name="Equation" r:id="rId2" imgW="3276600" imgH="419100" progId="Equation.DSMT4">
                  <p:embed/>
                </p:oleObj>
              </mc:Choice>
              <mc:Fallback>
                <p:oleObj name="Equation" r:id="rId2" imgW="3276600" imgH="41910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275" y="854075"/>
                        <a:ext cx="4922838" cy="630238"/>
                      </a:xfrm>
                      <a:prstGeom prst="rect">
                        <a:avLst/>
                      </a:prstGeom>
                      <a:solidFill>
                        <a:schemeClr val="tx1"/>
                      </a:solidFill>
                      <a:ln w="9525">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0038" name="Object 6"/>
          <p:cNvGraphicFramePr>
            <a:graphicFrameLocks noChangeAspect="1"/>
          </p:cNvGraphicFramePr>
          <p:nvPr/>
        </p:nvGraphicFramePr>
        <p:xfrm>
          <a:off x="5387975" y="4149725"/>
          <a:ext cx="3386138" cy="590550"/>
        </p:xfrm>
        <a:graphic>
          <a:graphicData uri="http://schemas.openxmlformats.org/presentationml/2006/ole">
            <mc:AlternateContent xmlns:mc="http://schemas.openxmlformats.org/markup-compatibility/2006">
              <mc:Choice xmlns:v="urn:schemas-microsoft-com:vml" Requires="v">
                <p:oleObj spid="_x0000_s300312" name="Equation" r:id="rId4" imgW="2247900" imgH="393700" progId="Equation.DSMT4">
                  <p:embed/>
                </p:oleObj>
              </mc:Choice>
              <mc:Fallback>
                <p:oleObj name="Equation" r:id="rId4" imgW="2247900" imgH="3937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7975" y="4149725"/>
                        <a:ext cx="3386138" cy="590550"/>
                      </a:xfrm>
                      <a:prstGeom prst="rect">
                        <a:avLst/>
                      </a:prstGeom>
                      <a:solidFill>
                        <a:schemeClr val="tx1"/>
                      </a:solidFill>
                      <a:ln w="9525">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2"/>
          <p:cNvSpPr txBox="1">
            <a:spLocks noChangeArrowheads="1"/>
          </p:cNvSpPr>
          <p:nvPr/>
        </p:nvSpPr>
        <p:spPr bwMode="auto">
          <a:xfrm>
            <a:off x="1893888" y="1989138"/>
            <a:ext cx="5918200" cy="3600450"/>
          </a:xfrm>
          <a:prstGeom prst="rect">
            <a:avLst/>
          </a:prstGeom>
          <a:noFill/>
          <a:ln>
            <a:noFill/>
          </a:ln>
          <a:effectLst/>
          <a:extLst>
            <a:ext uri="{909E8E84-426E-40DD-AFC4-6F175D3DCCD1}">
              <a14:hiddenFill xmlns:a14="http://schemas.microsoft.com/office/drawing/2010/main">
                <a:solidFill>
                  <a:srgbClr val="6E6E6E"/>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kumimoji="1" lang="en-US" altLang="zh-CN" sz="2800"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(1) </a:t>
            </a:r>
            <a:r>
              <a:rPr kumimoji="1" lang="zh-CN" altLang="en-US" sz="2800"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哈希表的定义</a:t>
            </a:r>
            <a:endParaRPr kumimoji="1" lang="zh-CN" altLang="en-US" sz="2800" b="1" dirty="0">
              <a:latin typeface="Times New Roman" panose="02020603050405020304" pitchFamily="18" charset="0"/>
              <a:ea typeface="幼圆" panose="02010509060101010101" pitchFamily="49" charset="-122"/>
              <a:cs typeface="Times New Roman" panose="02020603050405020304" pitchFamily="18" charset="0"/>
            </a:endParaRPr>
          </a:p>
          <a:p>
            <a:endParaRPr kumimoji="1" lang="zh-CN" altLang="en-US" sz="2800" b="1"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800"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(2) </a:t>
            </a:r>
            <a:r>
              <a:rPr kumimoji="1" lang="zh-CN" altLang="en-US" sz="2800"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rPr>
              <a:t>哈希函数的构造方法</a:t>
            </a:r>
            <a:endParaRPr kumimoji="1" lang="zh-CN" altLang="en-US" sz="2800" b="1" dirty="0">
              <a:latin typeface="Times New Roman" panose="02020603050405020304" pitchFamily="18" charset="0"/>
              <a:ea typeface="幼圆" panose="02010509060101010101" pitchFamily="49" charset="-122"/>
              <a:cs typeface="Times New Roman" panose="02020603050405020304" pitchFamily="18" charset="0"/>
            </a:endParaRPr>
          </a:p>
          <a:p>
            <a:endParaRPr kumimoji="1" lang="zh-CN" altLang="en-US" sz="2800" b="1"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800"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(3) </a:t>
            </a:r>
            <a:r>
              <a:rPr kumimoji="1" lang="zh-CN" altLang="en-US" sz="2800"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rPr>
              <a:t>冲突处理方法</a:t>
            </a:r>
            <a:endParaRPr kumimoji="1" lang="zh-CN" altLang="en-US" sz="28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endParaRPr kumimoji="1" lang="zh-CN" altLang="en-US" sz="2800" b="1"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800" b="1"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(4) </a:t>
            </a:r>
            <a:r>
              <a:rPr kumimoji="1" lang="zh-CN" altLang="en-US" sz="28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哈希表的查找和分析</a:t>
            </a:r>
            <a:endParaRPr kumimoji="1" lang="zh-CN" altLang="en-US" sz="28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p:txBody>
      </p:sp>
      <p:sp>
        <p:nvSpPr>
          <p:cNvPr id="128003" name="Rectangle 3"/>
          <p:cNvSpPr>
            <a:spLocks noGrp="1" noChangeArrowheads="1"/>
          </p:cNvSpPr>
          <p:nvPr>
            <p:ph type="title" idx="4294967295"/>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lstStyle/>
          <a:p>
            <a:pPr algn="l"/>
            <a:r>
              <a:rPr lang="en-US" altLang="zh-CN" b="1" kern="1200" dirty="0" smtClean="0"/>
              <a:t>8.6 </a:t>
            </a:r>
            <a:r>
              <a:rPr lang="zh-CN" altLang="en-US" dirty="0"/>
              <a:t>哈希</a:t>
            </a:r>
            <a:r>
              <a:rPr lang="zh-CN" altLang="en-US" dirty="0" smtClean="0"/>
              <a:t>表</a:t>
            </a:r>
            <a:r>
              <a:rPr lang="en-US" altLang="zh-CN" dirty="0" smtClean="0"/>
              <a:t>(</a:t>
            </a:r>
            <a:r>
              <a:rPr lang="en-US" altLang="zh-CN" b="1" kern="1200" dirty="0" smtClean="0"/>
              <a:t>Hash Table)</a:t>
            </a:r>
            <a:endParaRPr lang="en-US" altLang="zh-CN" b="1" kern="1200" dirty="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p:cNvSpPr txBox="1">
            <a:spLocks noChangeArrowheads="1"/>
          </p:cNvSpPr>
          <p:nvPr/>
        </p:nvSpPr>
        <p:spPr bwMode="auto">
          <a:xfrm>
            <a:off x="252000" y="1470620"/>
            <a:ext cx="8640000"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ea typeface="幼圆" panose="02010509060101010101" pitchFamily="49" charset="-122"/>
                <a:cs typeface="Times New Roman" panose="02020603050405020304" pitchFamily="18" charset="0"/>
              </a:rPr>
              <a:t>        </a:t>
            </a:r>
            <a:r>
              <a:rPr kumimoji="1" lang="zh-CN" altLang="en-US" sz="2400" dirty="0">
                <a:ea typeface="幼圆" panose="02010509060101010101" pitchFamily="49" charset="-122"/>
                <a:cs typeface="Times New Roman" panose="02020603050405020304" pitchFamily="18" charset="0"/>
              </a:rPr>
              <a:t>在哈希表上进行查找和哈希造表的过程基本一致。</a:t>
            </a:r>
            <a:endParaRPr kumimoji="1" lang="zh-CN" altLang="en-US" sz="2400" dirty="0">
              <a:ea typeface="幼圆" panose="02010509060101010101" pitchFamily="49" charset="-122"/>
              <a:cs typeface="Times New Roman" panose="02020603050405020304" pitchFamily="18" charset="0"/>
            </a:endParaRPr>
          </a:p>
          <a:p>
            <a:r>
              <a:rPr kumimoji="1" lang="zh-CN" altLang="en-US" sz="2400" dirty="0">
                <a:ea typeface="幼圆" panose="02010509060101010101" pitchFamily="49" charset="-122"/>
                <a:cs typeface="Times New Roman" panose="02020603050405020304" pitchFamily="18" charset="0"/>
              </a:rPr>
              <a:t>        给定</a:t>
            </a:r>
            <a:r>
              <a:rPr kumimoji="1" lang="en-US" altLang="zh-CN" sz="2400" dirty="0">
                <a:ea typeface="幼圆" panose="02010509060101010101" pitchFamily="49" charset="-122"/>
                <a:cs typeface="Times New Roman" panose="02020603050405020304" pitchFamily="18" charset="0"/>
              </a:rPr>
              <a:t>K</a:t>
            </a:r>
            <a:r>
              <a:rPr kumimoji="1" lang="zh-CN" altLang="en-US" sz="2400" dirty="0">
                <a:ea typeface="幼圆" panose="02010509060101010101" pitchFamily="49" charset="-122"/>
                <a:cs typeface="Times New Roman" panose="02020603050405020304" pitchFamily="18" charset="0"/>
              </a:rPr>
              <a:t>值，根据造表时设定的哈希函数求得哈希地址，若表中没有记录，则查找不成功；否则比较关键字，若和给定值相等，则查找成功；否则根据造表时设定的冲突处理方法找“</a:t>
            </a:r>
            <a:r>
              <a:rPr kumimoji="1" lang="zh-CN" altLang="en-US" sz="2400" b="1" dirty="0">
                <a:solidFill>
                  <a:srgbClr val="FFFF00"/>
                </a:solidFill>
                <a:ea typeface="幼圆" panose="02010509060101010101" pitchFamily="49" charset="-122"/>
                <a:cs typeface="Times New Roman" panose="02020603050405020304" pitchFamily="18" charset="0"/>
              </a:rPr>
              <a:t>下一地址</a:t>
            </a:r>
            <a:r>
              <a:rPr kumimoji="1" lang="zh-CN" altLang="en-US" sz="2400" dirty="0">
                <a:ea typeface="幼圆" panose="02010509060101010101" pitchFamily="49" charset="-122"/>
                <a:cs typeface="Times New Roman" panose="02020603050405020304" pitchFamily="18" charset="0"/>
              </a:rPr>
              <a:t>”，直到哈希表</a:t>
            </a:r>
            <a:r>
              <a:rPr kumimoji="1" lang="zh-CN" altLang="en-US" sz="2400" dirty="0">
                <a:solidFill>
                  <a:srgbClr val="FFFF00"/>
                </a:solidFill>
                <a:ea typeface="幼圆" panose="02010509060101010101" pitchFamily="49" charset="-122"/>
                <a:cs typeface="Times New Roman" panose="02020603050405020304" pitchFamily="18" charset="0"/>
              </a:rPr>
              <a:t>某个位置为空</a:t>
            </a:r>
            <a:r>
              <a:rPr kumimoji="1" lang="zh-CN" altLang="en-US" sz="2400" dirty="0">
                <a:ea typeface="幼圆" panose="02010509060101010101" pitchFamily="49" charset="-122"/>
                <a:cs typeface="Times New Roman" panose="02020603050405020304" pitchFamily="18" charset="0"/>
              </a:rPr>
              <a:t>或</a:t>
            </a:r>
            <a:r>
              <a:rPr kumimoji="1" lang="zh-CN" altLang="en-US" sz="2400" dirty="0">
                <a:solidFill>
                  <a:srgbClr val="FFFF00"/>
                </a:solidFill>
                <a:ea typeface="幼圆" panose="02010509060101010101" pitchFamily="49" charset="-122"/>
                <a:cs typeface="Times New Roman" panose="02020603050405020304" pitchFamily="18" charset="0"/>
              </a:rPr>
              <a:t>表中所填记录的关键字等于给定值</a:t>
            </a:r>
            <a:r>
              <a:rPr kumimoji="1" lang="zh-CN" altLang="en-US" sz="2400" dirty="0">
                <a:ea typeface="幼圆" panose="02010509060101010101" pitchFamily="49" charset="-122"/>
                <a:cs typeface="Times New Roman" panose="02020603050405020304" pitchFamily="18" charset="0"/>
              </a:rPr>
              <a:t>时为止。</a:t>
            </a:r>
            <a:endParaRPr kumimoji="1" lang="zh-CN" altLang="en-US" sz="2400" dirty="0">
              <a:ea typeface="幼圆" panose="02010509060101010101" pitchFamily="49" charset="-122"/>
              <a:cs typeface="Times New Roman" panose="02020603050405020304" pitchFamily="18" charset="0"/>
            </a:endParaRPr>
          </a:p>
          <a:p>
            <a:endParaRPr kumimoji="1" lang="zh-CN" altLang="en-US" sz="2400" dirty="0">
              <a:ea typeface="幼圆" panose="02010509060101010101" pitchFamily="49" charset="-122"/>
              <a:cs typeface="Times New Roman" panose="02020603050405020304" pitchFamily="18" charset="0"/>
            </a:endParaRPr>
          </a:p>
          <a:p>
            <a:r>
              <a:rPr kumimoji="1" lang="zh-CN" altLang="en-US" sz="2400" dirty="0">
                <a:ea typeface="幼圆" panose="02010509060101010101" pitchFamily="49" charset="-122"/>
                <a:cs typeface="Times New Roman" panose="02020603050405020304" pitchFamily="18" charset="0"/>
              </a:rPr>
              <a:t>        下面给出开放定址哈希表的存储结构：</a:t>
            </a:r>
            <a:endParaRPr kumimoji="1" lang="zh-CN" altLang="en-US" sz="2400" dirty="0">
              <a:ea typeface="幼圆" panose="02010509060101010101" pitchFamily="49" charset="-122"/>
              <a:cs typeface="Times New Roman" panose="02020603050405020304" pitchFamily="18" charset="0"/>
            </a:endParaRPr>
          </a:p>
          <a:p>
            <a:r>
              <a:rPr kumimoji="1" lang="zh-CN" altLang="en-US" sz="2400" dirty="0">
                <a:ea typeface="幼圆" panose="02010509060101010101" pitchFamily="49" charset="-122"/>
                <a:cs typeface="Times New Roman" panose="02020603050405020304" pitchFamily="18" charset="0"/>
              </a:rPr>
              <a:t>        </a:t>
            </a:r>
            <a:r>
              <a:rPr kumimoji="1" lang="en-US" altLang="zh-CN" sz="2400" dirty="0" err="1">
                <a:ea typeface="幼圆" panose="02010509060101010101" pitchFamily="49" charset="-122"/>
                <a:cs typeface="Times New Roman" panose="02020603050405020304" pitchFamily="18" charset="0"/>
              </a:rPr>
              <a:t>typedef</a:t>
            </a:r>
            <a:r>
              <a:rPr kumimoji="1" lang="en-US" altLang="zh-CN" sz="2400" dirty="0">
                <a:ea typeface="幼圆" panose="02010509060101010101" pitchFamily="49" charset="-122"/>
                <a:cs typeface="Times New Roman" panose="02020603050405020304" pitchFamily="18" charset="0"/>
              </a:rPr>
              <a:t> </a:t>
            </a:r>
            <a:r>
              <a:rPr kumimoji="1" lang="en-US" altLang="zh-CN" sz="2400" dirty="0" err="1">
                <a:ea typeface="幼圆" panose="02010509060101010101" pitchFamily="49" charset="-122"/>
                <a:cs typeface="Times New Roman" panose="02020603050405020304" pitchFamily="18" charset="0"/>
              </a:rPr>
              <a:t>struct</a:t>
            </a:r>
            <a:endParaRPr kumimoji="1" lang="en-US" altLang="zh-CN" sz="2400" dirty="0">
              <a:ea typeface="幼圆" panose="02010509060101010101" pitchFamily="49" charset="-122"/>
              <a:cs typeface="Times New Roman" panose="02020603050405020304" pitchFamily="18" charset="0"/>
            </a:endParaRPr>
          </a:p>
          <a:p>
            <a:r>
              <a:rPr kumimoji="1" lang="en-US" altLang="zh-CN" sz="2400" dirty="0">
                <a:ea typeface="幼圆" panose="02010509060101010101" pitchFamily="49" charset="-122"/>
                <a:cs typeface="Times New Roman" panose="02020603050405020304" pitchFamily="18" charset="0"/>
              </a:rPr>
              <a:t>        {</a:t>
            </a:r>
            <a:endParaRPr kumimoji="1" lang="en-US" altLang="zh-CN" sz="2400" dirty="0">
              <a:ea typeface="幼圆" panose="02010509060101010101" pitchFamily="49" charset="-122"/>
              <a:cs typeface="Times New Roman" panose="02020603050405020304" pitchFamily="18" charset="0"/>
            </a:endParaRPr>
          </a:p>
          <a:p>
            <a:r>
              <a:rPr kumimoji="1" lang="en-US" altLang="zh-CN" sz="2400" dirty="0">
                <a:ea typeface="幼圆" panose="02010509060101010101" pitchFamily="49" charset="-122"/>
                <a:cs typeface="Times New Roman" panose="02020603050405020304" pitchFamily="18" charset="0"/>
              </a:rPr>
              <a:t>	</a:t>
            </a:r>
            <a:r>
              <a:rPr kumimoji="1" lang="en-US" altLang="zh-CN" sz="2400" dirty="0" err="1">
                <a:ea typeface="幼圆" panose="02010509060101010101" pitchFamily="49" charset="-122"/>
                <a:cs typeface="Times New Roman" panose="02020603050405020304" pitchFamily="18" charset="0"/>
              </a:rPr>
              <a:t>DicElement</a:t>
            </a:r>
            <a:r>
              <a:rPr kumimoji="1" lang="en-US" altLang="zh-CN" sz="2400" dirty="0">
                <a:ea typeface="幼圆" panose="02010509060101010101" pitchFamily="49" charset="-122"/>
                <a:cs typeface="Times New Roman" panose="02020603050405020304" pitchFamily="18" charset="0"/>
              </a:rPr>
              <a:t>	element[</a:t>
            </a:r>
            <a:r>
              <a:rPr kumimoji="1" lang="en-US" altLang="zh-CN" sz="2400" dirty="0" err="1">
                <a:ea typeface="幼圆" panose="02010509060101010101" pitchFamily="49" charset="-122"/>
                <a:cs typeface="Times New Roman" panose="02020603050405020304" pitchFamily="18" charset="0"/>
              </a:rPr>
              <a:t>REGION_LEN</a:t>
            </a:r>
            <a:r>
              <a:rPr kumimoji="1" lang="en-US" altLang="zh-CN" sz="2400" dirty="0">
                <a:ea typeface="幼圆" panose="02010509060101010101" pitchFamily="49" charset="-122"/>
                <a:cs typeface="Times New Roman" panose="02020603050405020304" pitchFamily="18" charset="0"/>
              </a:rPr>
              <a:t>];</a:t>
            </a:r>
            <a:endParaRPr kumimoji="1" lang="en-US" altLang="zh-CN" sz="2400" dirty="0">
              <a:ea typeface="幼圆" panose="02010509060101010101" pitchFamily="49" charset="-122"/>
              <a:cs typeface="Times New Roman" panose="02020603050405020304" pitchFamily="18" charset="0"/>
            </a:endParaRPr>
          </a:p>
          <a:p>
            <a:r>
              <a:rPr kumimoji="1" lang="en-US" altLang="zh-CN" sz="2400" dirty="0">
                <a:ea typeface="幼圆" panose="02010509060101010101" pitchFamily="49" charset="-122"/>
                <a:cs typeface="Times New Roman" panose="02020603050405020304" pitchFamily="18" charset="0"/>
              </a:rPr>
              <a:t>	</a:t>
            </a:r>
            <a:r>
              <a:rPr kumimoji="1" lang="en-US" altLang="zh-CN" sz="2400" dirty="0" err="1">
                <a:ea typeface="幼圆" panose="02010509060101010101" pitchFamily="49" charset="-122"/>
                <a:cs typeface="Times New Roman" panose="02020603050405020304" pitchFamily="18" charset="0"/>
              </a:rPr>
              <a:t>int   </a:t>
            </a:r>
            <a:r>
              <a:rPr kumimoji="1" lang="en-US" altLang="zh-CN" sz="2400" dirty="0">
                <a:ea typeface="幼圆" panose="02010509060101010101" pitchFamily="49" charset="-122"/>
                <a:cs typeface="Times New Roman" panose="02020603050405020304" pitchFamily="18" charset="0"/>
              </a:rPr>
              <a:t>m;</a:t>
            </a:r>
            <a:endParaRPr kumimoji="1" lang="en-US" altLang="zh-CN" sz="2400" dirty="0">
              <a:ea typeface="幼圆" panose="02010509060101010101" pitchFamily="49" charset="-122"/>
              <a:cs typeface="Times New Roman" panose="02020603050405020304" pitchFamily="18" charset="0"/>
            </a:endParaRPr>
          </a:p>
          <a:p>
            <a:r>
              <a:rPr kumimoji="1" lang="en-US" altLang="zh-CN" sz="2400" dirty="0">
                <a:ea typeface="幼圆" panose="02010509060101010101" pitchFamily="49" charset="-122"/>
                <a:cs typeface="Times New Roman" panose="02020603050405020304" pitchFamily="18" charset="0"/>
              </a:rPr>
              <a:t>        }</a:t>
            </a:r>
            <a:r>
              <a:rPr kumimoji="1" lang="en-US" altLang="zh-CN" sz="2400" dirty="0" err="1">
                <a:solidFill>
                  <a:srgbClr val="FFFF00"/>
                </a:solidFill>
                <a:ea typeface="幼圆" panose="02010509060101010101" pitchFamily="49" charset="-122"/>
                <a:cs typeface="Times New Roman" panose="02020603050405020304" pitchFamily="18" charset="0"/>
              </a:rPr>
              <a:t>HashDictionary</a:t>
            </a:r>
            <a:r>
              <a:rPr kumimoji="1" lang="en-US" altLang="zh-CN" sz="2400" dirty="0">
                <a:ea typeface="幼圆" panose="02010509060101010101" pitchFamily="49" charset="-122"/>
                <a:cs typeface="Times New Roman" panose="02020603050405020304" pitchFamily="18" charset="0"/>
              </a:rPr>
              <a:t>;</a:t>
            </a:r>
            <a:endParaRPr kumimoji="1" lang="en-US" altLang="zh-CN" sz="2400" dirty="0">
              <a:ea typeface="幼圆" panose="02010509060101010101" pitchFamily="49" charset="-122"/>
              <a:cs typeface="Times New Roman" panose="02020603050405020304" pitchFamily="18" charset="0"/>
            </a:endParaRPr>
          </a:p>
        </p:txBody>
      </p:sp>
      <p:sp>
        <p:nvSpPr>
          <p:cNvPr id="5" name="Rectangle 3"/>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9pPr>
          </a:lstStyle>
          <a:p>
            <a:pPr algn="l"/>
            <a:r>
              <a:rPr lang="en-US" altLang="zh-CN" b="1" dirty="0"/>
              <a:t>8.6.4 </a:t>
            </a:r>
            <a:r>
              <a:rPr lang="zh-CN" altLang="en-US" b="1" dirty="0"/>
              <a:t>哈希表的查找和分析</a:t>
            </a:r>
            <a:endParaRPr lang="en-US" altLang="zh-CN" dirty="0"/>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p:cNvSpPr txBox="1">
            <a:spLocks noChangeArrowheads="1"/>
          </p:cNvSpPr>
          <p:nvPr/>
        </p:nvSpPr>
        <p:spPr bwMode="auto">
          <a:xfrm>
            <a:off x="252000" y="404813"/>
            <a:ext cx="8640000" cy="6185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int</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linearSearch</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HashDictionary</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phash</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KeyType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key,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int</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*position)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int</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d,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inc</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d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h(key);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d</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为散列地址，散列函数为</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h(key) */</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for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inc</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=0;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inc</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&lt;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phash</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-&gt;m;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inc</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solidFill>
                  <a:srgbClr val="00B050"/>
                </a:solidFill>
                <a:latin typeface="Times New Roman" panose="02020603050405020304" pitchFamily="18" charset="0"/>
                <a:ea typeface="幼圆" panose="02010509060101010101" pitchFamily="49" charset="-122"/>
                <a:cs typeface="Times New Roman" panose="02020603050405020304" pitchFamily="18" charset="0"/>
              </a:rPr>
              <a:t>//</a:t>
            </a:r>
            <a:r>
              <a:rPr kumimoji="1" lang="zh-CN" altLang="en-US" sz="2200" dirty="0" smtClean="0">
                <a:solidFill>
                  <a:srgbClr val="00B050"/>
                </a:solidFill>
                <a:latin typeface="Times New Roman" panose="02020603050405020304" pitchFamily="18" charset="0"/>
                <a:ea typeface="幼圆" panose="02010509060101010101" pitchFamily="49" charset="-122"/>
                <a:cs typeface="Times New Roman" panose="02020603050405020304" pitchFamily="18" charset="0"/>
              </a:rPr>
              <a:t>最多探测</a:t>
            </a:r>
            <a:r>
              <a:rPr kumimoji="1" lang="en-US" altLang="zh-CN" sz="2200" dirty="0" err="1">
                <a:solidFill>
                  <a:srgbClr val="00B050"/>
                </a:solidFill>
                <a:latin typeface="Times New Roman" panose="02020603050405020304" pitchFamily="18" charset="0"/>
                <a:ea typeface="幼圆" panose="02010509060101010101" pitchFamily="49" charset="-122"/>
                <a:cs typeface="Times New Roman" panose="02020603050405020304" pitchFamily="18" charset="0"/>
                <a:sym typeface="+mn-ea"/>
              </a:rPr>
              <a:t>phash</a:t>
            </a:r>
            <a:r>
              <a:rPr kumimoji="1" lang="en-US" altLang="zh-CN" sz="2200" dirty="0">
                <a:solidFill>
                  <a:srgbClr val="00B050"/>
                </a:solidFill>
                <a:latin typeface="Times New Roman" panose="02020603050405020304" pitchFamily="18" charset="0"/>
                <a:ea typeface="幼圆" panose="02010509060101010101" pitchFamily="49" charset="-122"/>
                <a:cs typeface="Times New Roman" panose="02020603050405020304" pitchFamily="18" charset="0"/>
                <a:sym typeface="+mn-ea"/>
              </a:rPr>
              <a:t>-&gt;m</a:t>
            </a:r>
            <a:r>
              <a:rPr kumimoji="1" lang="zh-CN" altLang="en-US" sz="2200" dirty="0">
                <a:solidFill>
                  <a:srgbClr val="00B050"/>
                </a:solidFill>
                <a:latin typeface="Times New Roman" panose="02020603050405020304" pitchFamily="18" charset="0"/>
                <a:ea typeface="幼圆" panose="02010509060101010101" pitchFamily="49" charset="-122"/>
                <a:cs typeface="Times New Roman" panose="02020603050405020304" pitchFamily="18" charset="0"/>
                <a:sym typeface="+mn-ea"/>
              </a:rPr>
              <a:t>次</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if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phash</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-&gt;element[d].key==key)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position=d;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检索成功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return(TRUE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else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if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phash</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-&gt;element[d].key==nil</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position=d;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检索失败，找到插入位置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return(FALSE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d</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d+1</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phash</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-&gt;m;</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position=-1;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散列表溢出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return(FALSE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137219" name="Rectangle 3"/>
          <p:cNvSpPr>
            <a:spLocks noChangeArrowheads="1"/>
          </p:cNvSpPr>
          <p:nvPr/>
        </p:nvSpPr>
        <p:spPr bwMode="auto">
          <a:xfrm>
            <a:off x="755576" y="4797425"/>
            <a:ext cx="2879725" cy="431800"/>
          </a:xfrm>
          <a:prstGeom prst="rect">
            <a:avLst/>
          </a:prstGeom>
          <a:noFill/>
          <a:ln w="3810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2"/>
          <p:cNvSpPr txBox="1">
            <a:spLocks noChangeArrowheads="1"/>
          </p:cNvSpPr>
          <p:nvPr/>
        </p:nvSpPr>
        <p:spPr bwMode="auto">
          <a:xfrm>
            <a:off x="252000" y="476250"/>
            <a:ext cx="86400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int</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linearInsert</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HashDictionary</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phash</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KeyType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key)</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int</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position;</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if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linearSearch</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phash</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key, &amp;position) ==TRUE )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散列表中已有关键码为</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key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的结点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printf</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(“Find\n”);</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else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if (position!=-1</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phash</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&gt;element[position].key=key;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插入结点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else</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dirty="0">
                <a:ea typeface="幼圆" panose="02010509060101010101" pitchFamily="49" charset="-122"/>
                <a:cs typeface="Times New Roman" panose="02020603050405020304" pitchFamily="18" charset="0"/>
              </a:rPr>
              <a:t>  </a:t>
            </a:r>
            <a:r>
              <a:rPr kumimoji="1" lang="en-US" altLang="zh-CN" dirty="0" smtClean="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return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(FALSE);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散列表溢出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pPr algn="just"/>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return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(TRUE);</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p:cNvSpPr txBox="1">
            <a:spLocks noChangeArrowheads="1"/>
          </p:cNvSpPr>
          <p:nvPr/>
        </p:nvSpPr>
        <p:spPr bwMode="auto">
          <a:xfrm>
            <a:off x="323850" y="158750"/>
            <a:ext cx="8108950" cy="553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kumimoji="1" lang="zh-CN" altLang="en-US" sz="2400" b="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分析：</a:t>
            </a:r>
            <a:endParaRPr kumimoji="1" lang="zh-CN" altLang="en-US" sz="24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nSpc>
                <a:spcPct val="60000"/>
              </a:lnSpc>
            </a:pPr>
            <a:endParaRPr kumimoji="1" lang="zh-CN" altLang="en-US" sz="2400" b="1">
              <a:latin typeface="Times New Roman" panose="02020603050405020304" pitchFamily="18" charset="0"/>
              <a:ea typeface="幼圆" panose="02010509060101010101" pitchFamily="49" charset="-122"/>
              <a:cs typeface="Times New Roman" panose="02020603050405020304" pitchFamily="18" charset="0"/>
            </a:endParaRPr>
          </a:p>
          <a:p>
            <a:pPr>
              <a:lnSpc>
                <a:spcPct val="130000"/>
              </a:lnSpc>
            </a:pP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       哈希表的装填因子：</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a:p>
            <a:pPr>
              <a:lnSpc>
                <a:spcPct val="130000"/>
              </a:lnSpc>
            </a:pP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a:p>
            <a:pPr>
              <a:lnSpc>
                <a:spcPct val="130000"/>
              </a:lnSpc>
            </a:pP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a:p>
            <a:pPr>
              <a:lnSpc>
                <a:spcPct val="130000"/>
              </a:lnSpc>
            </a:pP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        线性探测再散列查找成功时的平均查找长度为：</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a:p>
            <a:pPr>
              <a:lnSpc>
                <a:spcPct val="130000"/>
              </a:lnSpc>
            </a:pP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a:p>
            <a:pPr>
              <a:lnSpc>
                <a:spcPct val="130000"/>
              </a:lnSpc>
            </a:pP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a:p>
            <a:pPr>
              <a:lnSpc>
                <a:spcPct val="130000"/>
              </a:lnSpc>
            </a:pP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        随机探测再散列、二次探测再散列和再哈希的长度为：</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a:p>
            <a:pPr>
              <a:lnSpc>
                <a:spcPct val="130000"/>
              </a:lnSpc>
            </a:pP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a:p>
            <a:pPr>
              <a:lnSpc>
                <a:spcPct val="130000"/>
              </a:lnSpc>
            </a:pP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a:p>
            <a:pPr>
              <a:lnSpc>
                <a:spcPct val="130000"/>
              </a:lnSpc>
            </a:pP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        链地址法的长度为：</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p:txBody>
      </p:sp>
      <p:graphicFrame>
        <p:nvGraphicFramePr>
          <p:cNvPr id="139267" name="Object 3"/>
          <p:cNvGraphicFramePr>
            <a:graphicFrameLocks noChangeAspect="1"/>
          </p:cNvGraphicFramePr>
          <p:nvPr/>
        </p:nvGraphicFramePr>
        <p:xfrm>
          <a:off x="2627313" y="1447800"/>
          <a:ext cx="3276600" cy="901700"/>
        </p:xfrm>
        <a:graphic>
          <a:graphicData uri="http://schemas.openxmlformats.org/presentationml/2006/ole">
            <mc:AlternateContent xmlns:mc="http://schemas.openxmlformats.org/markup-compatibility/2006">
              <mc:Choice xmlns:v="urn:schemas-microsoft-com:vml" Requires="v">
                <p:oleObj spid="_x0000_s139815" name="公式" r:id="rId1" imgW="1524000" imgH="419100" progId="Equation.3">
                  <p:embed/>
                </p:oleObj>
              </mc:Choice>
              <mc:Fallback>
                <p:oleObj name="公式" r:id="rId1" imgW="1524000" imgH="4191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1447800"/>
                        <a:ext cx="3276600" cy="90170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68" name="Object 4"/>
          <p:cNvGraphicFramePr>
            <a:graphicFrameLocks noChangeAspect="1"/>
          </p:cNvGraphicFramePr>
          <p:nvPr/>
        </p:nvGraphicFramePr>
        <p:xfrm>
          <a:off x="2667000" y="2890838"/>
          <a:ext cx="2133600" cy="765175"/>
        </p:xfrm>
        <a:graphic>
          <a:graphicData uri="http://schemas.openxmlformats.org/presentationml/2006/ole">
            <mc:AlternateContent xmlns:mc="http://schemas.openxmlformats.org/markup-compatibility/2006">
              <mc:Choice xmlns:v="urn:schemas-microsoft-com:vml" Requires="v">
                <p:oleObj spid="_x0000_s139816" name="公式" r:id="rId3" imgW="1091565" imgH="393700" progId="Equation.3">
                  <p:embed/>
                </p:oleObj>
              </mc:Choice>
              <mc:Fallback>
                <p:oleObj name="公式" r:id="rId3" imgW="1091565" imgH="3937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890838"/>
                        <a:ext cx="2133600" cy="765175"/>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69" name="Object 5"/>
          <p:cNvGraphicFramePr>
            <a:graphicFrameLocks noChangeAspect="1"/>
          </p:cNvGraphicFramePr>
          <p:nvPr/>
        </p:nvGraphicFramePr>
        <p:xfrm>
          <a:off x="2667000" y="4313238"/>
          <a:ext cx="2362200" cy="809625"/>
        </p:xfrm>
        <a:graphic>
          <a:graphicData uri="http://schemas.openxmlformats.org/presentationml/2006/ole">
            <mc:AlternateContent xmlns:mc="http://schemas.openxmlformats.org/markup-compatibility/2006">
              <mc:Choice xmlns:v="urn:schemas-microsoft-com:vml" Requires="v">
                <p:oleObj spid="_x0000_s139817" name="公式" r:id="rId5" imgW="1143000" imgH="393700" progId="Equation.3">
                  <p:embed/>
                </p:oleObj>
              </mc:Choice>
              <mc:Fallback>
                <p:oleObj name="公式" r:id="rId5" imgW="1143000" imgH="3937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4313238"/>
                        <a:ext cx="2362200" cy="809625"/>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70" name="Object 6"/>
          <p:cNvGraphicFramePr>
            <a:graphicFrameLocks noChangeAspect="1"/>
          </p:cNvGraphicFramePr>
          <p:nvPr/>
        </p:nvGraphicFramePr>
        <p:xfrm>
          <a:off x="2667000" y="5678488"/>
          <a:ext cx="1447800" cy="812800"/>
        </p:xfrm>
        <a:graphic>
          <a:graphicData uri="http://schemas.openxmlformats.org/presentationml/2006/ole">
            <mc:AlternateContent xmlns:mc="http://schemas.openxmlformats.org/markup-compatibility/2006">
              <mc:Choice xmlns:v="urn:schemas-microsoft-com:vml" Requires="v">
                <p:oleObj spid="_x0000_s139818" name="公式" r:id="rId7" imgW="698500" imgH="393700" progId="Equation.3">
                  <p:embed/>
                </p:oleObj>
              </mc:Choice>
              <mc:Fallback>
                <p:oleObj name="公式" r:id="rId7" imgW="698500" imgH="3937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5678488"/>
                        <a:ext cx="1447800" cy="81280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zh-CN" altLang="en-US"/>
              <a:t>结	论</a:t>
            </a:r>
            <a:endParaRPr lang="zh-CN" altLang="en-US"/>
          </a:p>
        </p:txBody>
      </p:sp>
      <p:sp>
        <p:nvSpPr>
          <p:cNvPr id="235525" name="Rectangle 5"/>
          <p:cNvSpPr>
            <a:spLocks noGrp="1" noChangeArrowheads="1"/>
          </p:cNvSpPr>
          <p:nvPr>
            <p:ph type="body" idx="1"/>
          </p:nvPr>
        </p:nvSpPr>
        <p:spPr>
          <a:xfrm>
            <a:off x="368300" y="1773238"/>
            <a:ext cx="8380413" cy="4114800"/>
          </a:xfrm>
          <a:noFill/>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Lst>
        </p:spPr>
        <p:txBody>
          <a:bodyPr lIns="92075" tIns="46038" rIns="92075" bIns="46038"/>
          <a:lstStyle/>
          <a:p>
            <a:pPr algn="just"/>
            <a:r>
              <a:rPr lang="zh-CN" altLang="en-US" sz="3000">
                <a:latin typeface="Times New Roman" panose="02020603050405020304" pitchFamily="18" charset="0"/>
              </a:rPr>
              <a:t>散列表的装填因子</a:t>
            </a:r>
            <a:r>
              <a:rPr lang="zh-CN" altLang="en-US" sz="3000">
                <a:solidFill>
                  <a:srgbClr val="FFFF00"/>
                </a:solidFill>
                <a:latin typeface="Times New Roman" panose="02020603050405020304" pitchFamily="18" charset="0"/>
                <a:sym typeface="Symbol" panose="05050102010706020507" pitchFamily="18" charset="2"/>
              </a:rPr>
              <a:t></a:t>
            </a:r>
            <a:r>
              <a:rPr lang="zh-CN" altLang="en-US" sz="3000">
                <a:latin typeface="Times New Roman" panose="02020603050405020304" pitchFamily="18" charset="0"/>
              </a:rPr>
              <a:t>表明了表中的装满程度。越大，说明表越满，再插入新元素时发生冲突的可能性就越大。</a:t>
            </a:r>
            <a:endParaRPr lang="zh-CN" altLang="en-US" sz="3000">
              <a:latin typeface="Times New Roman" panose="02020603050405020304" pitchFamily="18" charset="0"/>
            </a:endParaRPr>
          </a:p>
          <a:p>
            <a:pPr algn="just"/>
            <a:r>
              <a:rPr lang="zh-CN" altLang="en-US" sz="3000">
                <a:latin typeface="Times New Roman" panose="02020603050405020304" pitchFamily="18" charset="0"/>
              </a:rPr>
              <a:t>散列表的搜索性能，即平均搜索长度依赖于散列表的装填因子</a:t>
            </a:r>
            <a:r>
              <a:rPr lang="zh-CN" altLang="en-US" sz="3000">
                <a:solidFill>
                  <a:srgbClr val="FFFF00"/>
                </a:solidFill>
                <a:latin typeface="Times New Roman" panose="02020603050405020304" pitchFamily="18" charset="0"/>
                <a:sym typeface="Symbol" panose="05050102010706020507" pitchFamily="18" charset="2"/>
              </a:rPr>
              <a:t></a:t>
            </a:r>
            <a:r>
              <a:rPr lang="zh-CN" altLang="en-US" sz="3000">
                <a:latin typeface="Times New Roman" panose="02020603050405020304" pitchFamily="18" charset="0"/>
              </a:rPr>
              <a:t> ，不直接依赖于 </a:t>
            </a:r>
            <a:r>
              <a:rPr lang="en-US" altLang="zh-CN" sz="3000" i="1">
                <a:latin typeface="Times New Roman" panose="02020603050405020304" pitchFamily="18" charset="0"/>
              </a:rPr>
              <a:t>n </a:t>
            </a:r>
            <a:r>
              <a:rPr lang="zh-CN" altLang="en-US" sz="3000">
                <a:latin typeface="Times New Roman" panose="02020603050405020304" pitchFamily="18" charset="0"/>
              </a:rPr>
              <a:t>或 </a:t>
            </a:r>
            <a:r>
              <a:rPr lang="en-US" altLang="zh-CN" sz="3000" i="1">
                <a:latin typeface="Times New Roman" panose="02020603050405020304" pitchFamily="18" charset="0"/>
              </a:rPr>
              <a:t>m</a:t>
            </a:r>
            <a:r>
              <a:rPr lang="zh-CN" altLang="en-US" sz="3000">
                <a:latin typeface="Times New Roman" panose="02020603050405020304" pitchFamily="18" charset="0"/>
              </a:rPr>
              <a:t>。</a:t>
            </a:r>
            <a:endParaRPr lang="zh-CN" altLang="en-US" sz="3000">
              <a:latin typeface="Times New Roman" panose="02020603050405020304" pitchFamily="18" charset="0"/>
            </a:endParaRPr>
          </a:p>
          <a:p>
            <a:pPr algn="just"/>
            <a:r>
              <a:rPr lang="zh-CN" altLang="en-US" sz="3000">
                <a:latin typeface="Times New Roman" panose="02020603050405020304" pitchFamily="18" charset="0"/>
              </a:rPr>
              <a:t>不论表的长度有多大，我们总能选择一个合适的装填因子，以把平均搜索长度限制在一定范围内。</a:t>
            </a:r>
            <a:endParaRPr lang="zh-CN" altLang="en-US" sz="30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r>
              <a:rPr lang="en-US" altLang="zh-CN"/>
              <a:t>Question?</a:t>
            </a:r>
            <a:endParaRPr lang="en-US" altLang="zh-CN"/>
          </a:p>
        </p:txBody>
      </p:sp>
      <p:sp>
        <p:nvSpPr>
          <p:cNvPr id="263171" name="Rectangle 3"/>
          <p:cNvSpPr>
            <a:spLocks noGrp="1" noChangeArrowheads="1"/>
          </p:cNvSpPr>
          <p:nvPr>
            <p:ph type="body" idx="1"/>
          </p:nvPr>
        </p:nvSpPr>
        <p:spPr>
          <a:xfrm>
            <a:off x="323850" y="1485265"/>
            <a:ext cx="8404225" cy="4530725"/>
          </a:xfrm>
        </p:spPr>
        <p:txBody>
          <a:bodyPr/>
          <a:lstStyle/>
          <a:p>
            <a:r>
              <a:rPr lang="zh-CN" altLang="en-US" sz="2800" dirty="0"/>
              <a:t>如果有序表中各记录的查找概率不等，情况如何呢？</a:t>
            </a:r>
            <a:endParaRPr lang="zh-CN" altLang="en-US" sz="2800" dirty="0"/>
          </a:p>
          <a:p>
            <a:r>
              <a:rPr lang="zh-CN" altLang="en-US" sz="2800" dirty="0"/>
              <a:t>简单地按照原来的思路，构造的二叉查找树未必是最优的。</a:t>
            </a:r>
            <a:endParaRPr lang="zh-CN" altLang="en-US" sz="2800" dirty="0"/>
          </a:p>
          <a:p>
            <a:r>
              <a:rPr lang="zh-CN" altLang="en-US" sz="2800" dirty="0"/>
              <a:t>在只考虑查找成功的情况下，产生性能最佳的判定树的目标是使                （带权内路径）最小。</a:t>
            </a:r>
            <a:endParaRPr lang="zh-CN" altLang="en-US" sz="2800" dirty="0"/>
          </a:p>
          <a:p>
            <a:endParaRPr lang="zh-CN" altLang="en-US" sz="2800" dirty="0"/>
          </a:p>
          <a:p>
            <a:r>
              <a:rPr lang="en-US" altLang="zh-CN" sz="2800" dirty="0"/>
              <a:t>PH</a:t>
            </a:r>
            <a:r>
              <a:rPr lang="zh-CN" altLang="en-US" sz="2800" dirty="0"/>
              <a:t>值最小的二叉树叫</a:t>
            </a:r>
            <a:r>
              <a:rPr lang="zh-CN" altLang="en-US" sz="2800" dirty="0">
                <a:solidFill>
                  <a:srgbClr val="FFFF00"/>
                </a:solidFill>
              </a:rPr>
              <a:t>静态最优查找树</a:t>
            </a:r>
            <a:r>
              <a:rPr lang="zh-CN" altLang="en-US" sz="2800" dirty="0">
                <a:solidFill>
                  <a:schemeClr val="tx1"/>
                </a:solidFill>
              </a:rPr>
              <a:t>，该树构造困难，不做讨论</a:t>
            </a:r>
            <a:r>
              <a:rPr lang="zh-CN" altLang="en-US" sz="2800" dirty="0"/>
              <a:t>。</a:t>
            </a:r>
            <a:endParaRPr lang="zh-CN" altLang="en-US" sz="2800" dirty="0"/>
          </a:p>
          <a:p>
            <a:r>
              <a:rPr lang="zh-CN" altLang="en-US" sz="2800" dirty="0"/>
              <a:t>可构造与最优查找树近似的</a:t>
            </a:r>
            <a:r>
              <a:rPr lang="zh-CN" altLang="en-US" sz="2800" dirty="0">
                <a:solidFill>
                  <a:srgbClr val="FFFF00"/>
                </a:solidFill>
              </a:rPr>
              <a:t>次优查找树</a:t>
            </a:r>
            <a:r>
              <a:rPr lang="zh-CN" altLang="en-US" sz="2800" dirty="0">
                <a:solidFill>
                  <a:schemeClr val="tx1"/>
                </a:solidFill>
              </a:rPr>
              <a:t>，其思想为：令左右子树高度相近</a:t>
            </a:r>
            <a:endParaRPr lang="zh-CN" altLang="en-US" sz="2800" dirty="0">
              <a:solidFill>
                <a:schemeClr val="tx1"/>
              </a:solidFill>
            </a:endParaRPr>
          </a:p>
        </p:txBody>
      </p:sp>
      <p:graphicFrame>
        <p:nvGraphicFramePr>
          <p:cNvPr id="263172" name="Object 4"/>
          <p:cNvGraphicFramePr>
            <a:graphicFrameLocks noChangeAspect="1"/>
          </p:cNvGraphicFramePr>
          <p:nvPr/>
        </p:nvGraphicFramePr>
        <p:xfrm>
          <a:off x="2915920" y="3285490"/>
          <a:ext cx="1512570" cy="768985"/>
        </p:xfrm>
        <a:graphic>
          <a:graphicData uri="http://schemas.openxmlformats.org/presentationml/2006/ole">
            <mc:AlternateContent xmlns:mc="http://schemas.openxmlformats.org/markup-compatibility/2006">
              <mc:Choice xmlns:v="urn:schemas-microsoft-com:vml" Requires="v">
                <p:oleObj spid="_x0000_s263312" name="Equation" r:id="rId1" imgW="723900" imgH="368300" progId="Equation.DSMT4">
                  <p:embed/>
                </p:oleObj>
              </mc:Choice>
              <mc:Fallback>
                <p:oleObj name="Equation" r:id="rId1" imgW="723900" imgH="368300" progId="Equation.DSMT4">
                  <p:embed/>
                  <p:pic>
                    <p:nvPicPr>
                      <p:cNvPr id="0" name="Object 4"/>
                      <p:cNvPicPr>
                        <a:picLocks noChangeAspect="1" noChangeArrowheads="1"/>
                      </p:cNvPicPr>
                      <p:nvPr/>
                    </p:nvPicPr>
                    <p:blipFill>
                      <a:blip r:embed="rId2"/>
                      <a:srcRect/>
                      <a:stretch>
                        <a:fillRect/>
                      </a:stretch>
                    </p:blipFill>
                    <p:spPr bwMode="auto">
                      <a:xfrm>
                        <a:off x="2915920" y="3285490"/>
                        <a:ext cx="1512570" cy="7689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r>
              <a:rPr lang="zh-CN" altLang="en-US"/>
              <a:t>练习</a:t>
            </a:r>
            <a:endParaRPr lang="zh-CN" altLang="en-US"/>
          </a:p>
        </p:txBody>
      </p:sp>
      <p:sp>
        <p:nvSpPr>
          <p:cNvPr id="276485" name="Rectangle 5"/>
          <p:cNvSpPr>
            <a:spLocks noGrp="1" noChangeArrowheads="1"/>
          </p:cNvSpPr>
          <p:nvPr>
            <p:ph type="body" idx="1"/>
          </p:nvPr>
        </p:nvSpPr>
        <p:spPr>
          <a:xfrm>
            <a:off x="252000" y="1600200"/>
            <a:ext cx="8640000" cy="4530725"/>
          </a:xfrm>
          <a:noFill/>
        </p:spPr>
        <p:txBody>
          <a:bodyPr/>
          <a:lstStyle/>
          <a:p>
            <a:pPr marL="0" indent="0">
              <a:lnSpc>
                <a:spcPct val="90000"/>
              </a:lnSpc>
              <a:buClr>
                <a:schemeClr val="tx1"/>
              </a:buClr>
              <a:buFontTx/>
              <a:buNone/>
            </a:pPr>
            <a:r>
              <a:rPr lang="en-US" altLang="zh-CN" sz="2800" dirty="0">
                <a:solidFill>
                  <a:srgbClr val="FFFFFF"/>
                </a:solidFill>
                <a:latin typeface="Times New Roman" panose="02020603050405020304" pitchFamily="18" charset="0"/>
              </a:rPr>
              <a:t>        </a:t>
            </a:r>
            <a:r>
              <a:rPr lang="zh-CN" altLang="en-US" sz="2800" dirty="0">
                <a:solidFill>
                  <a:srgbClr val="FFFFFF"/>
                </a:solidFill>
                <a:latin typeface="Times New Roman" panose="02020603050405020304" pitchFamily="18" charset="0"/>
              </a:rPr>
              <a:t>设散列表为</a:t>
            </a:r>
            <a:r>
              <a:rPr lang="en-US" altLang="zh-CN" sz="2800" dirty="0">
                <a:solidFill>
                  <a:srgbClr val="FFFFFF"/>
                </a:solidFill>
                <a:latin typeface="Times New Roman" panose="02020603050405020304" pitchFamily="18" charset="0"/>
              </a:rPr>
              <a:t>HT[13], </a:t>
            </a:r>
            <a:r>
              <a:rPr lang="zh-CN" altLang="en-US" sz="2800" dirty="0">
                <a:solidFill>
                  <a:srgbClr val="FFFFFF"/>
                </a:solidFill>
                <a:latin typeface="Times New Roman" panose="02020603050405020304" pitchFamily="18" charset="0"/>
              </a:rPr>
              <a:t>散列函数为 </a:t>
            </a:r>
            <a:r>
              <a:rPr lang="en-US" altLang="zh-CN" sz="2800" dirty="0">
                <a:solidFill>
                  <a:srgbClr val="FFFF00"/>
                </a:solidFill>
                <a:latin typeface="Times New Roman" panose="02020603050405020304" pitchFamily="18" charset="0"/>
              </a:rPr>
              <a:t>H (</a:t>
            </a:r>
            <a:r>
              <a:rPr lang="en-US" altLang="zh-CN" sz="2800" i="1" dirty="0">
                <a:solidFill>
                  <a:srgbClr val="FFFF00"/>
                </a:solidFill>
                <a:latin typeface="Times New Roman" panose="02020603050405020304" pitchFamily="18" charset="0"/>
              </a:rPr>
              <a:t>key</a:t>
            </a:r>
            <a:r>
              <a:rPr lang="en-US" altLang="zh-CN" sz="2800" dirty="0">
                <a:solidFill>
                  <a:srgbClr val="FFFF00"/>
                </a:solidFill>
                <a:latin typeface="Times New Roman" panose="02020603050405020304" pitchFamily="18" charset="0"/>
              </a:rPr>
              <a:t>) = </a:t>
            </a:r>
            <a:r>
              <a:rPr lang="en-US" altLang="zh-CN" sz="2800" i="1" dirty="0">
                <a:solidFill>
                  <a:srgbClr val="FFFF00"/>
                </a:solidFill>
                <a:latin typeface="Times New Roman" panose="02020603050405020304" pitchFamily="18" charset="0"/>
              </a:rPr>
              <a:t>key</a:t>
            </a:r>
            <a:r>
              <a:rPr lang="en-US" altLang="zh-CN" sz="2800" dirty="0">
                <a:solidFill>
                  <a:srgbClr val="FFFF00"/>
                </a:solidFill>
                <a:latin typeface="Times New Roman" panose="02020603050405020304" pitchFamily="18" charset="0"/>
              </a:rPr>
              <a:t> %13</a:t>
            </a:r>
            <a:r>
              <a:rPr lang="zh-CN" altLang="en-US" sz="2800" dirty="0">
                <a:solidFill>
                  <a:srgbClr val="FFFFFF"/>
                </a:solidFill>
                <a:latin typeface="Times New Roman" panose="02020603050405020304" pitchFamily="18" charset="0"/>
              </a:rPr>
              <a:t>。用闭散列法解决冲突</a:t>
            </a:r>
            <a:r>
              <a:rPr lang="en-US" altLang="zh-CN" sz="2800" dirty="0">
                <a:solidFill>
                  <a:srgbClr val="FFFFFF"/>
                </a:solidFill>
                <a:latin typeface="Times New Roman" panose="02020603050405020304" pitchFamily="18" charset="0"/>
              </a:rPr>
              <a:t>, </a:t>
            </a:r>
            <a:r>
              <a:rPr lang="zh-CN" altLang="en-US" sz="2800" dirty="0">
                <a:solidFill>
                  <a:srgbClr val="FFFFFF"/>
                </a:solidFill>
                <a:latin typeface="Times New Roman" panose="02020603050405020304" pitchFamily="18" charset="0"/>
              </a:rPr>
              <a:t>对下列关键码序列 </a:t>
            </a:r>
            <a:r>
              <a:rPr lang="en-US" altLang="zh-CN" sz="2800" b="1" dirty="0">
                <a:solidFill>
                  <a:srgbClr val="FFFF00"/>
                </a:solidFill>
                <a:latin typeface="Times New Roman" panose="02020603050405020304" pitchFamily="18" charset="0"/>
              </a:rPr>
              <a:t>12, 23, 45, 57, 20, 03, 78, 31, 15, 36</a:t>
            </a:r>
            <a:r>
              <a:rPr lang="en-US" altLang="zh-CN" sz="2800" dirty="0">
                <a:solidFill>
                  <a:srgbClr val="FFFFFF"/>
                </a:solidFill>
                <a:latin typeface="Times New Roman" panose="02020603050405020304" pitchFamily="18" charset="0"/>
              </a:rPr>
              <a:t> </a:t>
            </a:r>
            <a:r>
              <a:rPr lang="zh-CN" altLang="en-US" sz="2800" dirty="0">
                <a:solidFill>
                  <a:srgbClr val="FFFFFF"/>
                </a:solidFill>
                <a:latin typeface="Times New Roman" panose="02020603050405020304" pitchFamily="18" charset="0"/>
              </a:rPr>
              <a:t>造表。</a:t>
            </a:r>
            <a:endParaRPr lang="zh-CN" altLang="en-US" sz="2800" dirty="0">
              <a:solidFill>
                <a:srgbClr val="FFFFFF"/>
              </a:solidFill>
              <a:latin typeface="Times New Roman" panose="02020603050405020304" pitchFamily="18" charset="0"/>
            </a:endParaRPr>
          </a:p>
          <a:p>
            <a:pPr marL="0" indent="0">
              <a:lnSpc>
                <a:spcPct val="90000"/>
              </a:lnSpc>
              <a:buClr>
                <a:schemeClr val="tx1"/>
              </a:buClr>
              <a:buFontTx/>
              <a:buNone/>
            </a:pPr>
            <a:r>
              <a:rPr lang="zh-CN" altLang="en-US" sz="2800" dirty="0">
                <a:solidFill>
                  <a:srgbClr val="FFFFFF"/>
                </a:solidFill>
                <a:latin typeface="Times New Roman" panose="02020603050405020304" pitchFamily="18" charset="0"/>
              </a:rPr>
              <a:t>        </a:t>
            </a:r>
            <a:r>
              <a:rPr lang="en-US" altLang="zh-CN" sz="2800" dirty="0">
                <a:solidFill>
                  <a:srgbClr val="FFFFFF"/>
                </a:solidFill>
                <a:latin typeface="Times New Roman" panose="02020603050405020304" pitchFamily="18" charset="0"/>
              </a:rPr>
              <a:t>(1) </a:t>
            </a:r>
            <a:r>
              <a:rPr lang="zh-CN" altLang="en-US" sz="2800" dirty="0">
                <a:solidFill>
                  <a:srgbClr val="FFFFFF"/>
                </a:solidFill>
                <a:latin typeface="Times New Roman" panose="02020603050405020304" pitchFamily="18" charset="0"/>
              </a:rPr>
              <a:t>采用线性探查法寻找下一个空位</a:t>
            </a:r>
            <a:r>
              <a:rPr lang="en-US" altLang="zh-CN" sz="2800" dirty="0">
                <a:solidFill>
                  <a:srgbClr val="FFFFFF"/>
                </a:solidFill>
                <a:latin typeface="Times New Roman" panose="02020603050405020304" pitchFamily="18" charset="0"/>
              </a:rPr>
              <a:t>, </a:t>
            </a:r>
            <a:r>
              <a:rPr lang="zh-CN" altLang="en-US" sz="2800" dirty="0">
                <a:solidFill>
                  <a:srgbClr val="FFFFFF"/>
                </a:solidFill>
                <a:latin typeface="Times New Roman" panose="02020603050405020304" pitchFamily="18" charset="0"/>
              </a:rPr>
              <a:t>画出相应的散列表</a:t>
            </a:r>
            <a:r>
              <a:rPr lang="en-US" altLang="zh-CN" sz="2800" dirty="0">
                <a:solidFill>
                  <a:srgbClr val="FFFFFF"/>
                </a:solidFill>
                <a:latin typeface="Times New Roman" panose="02020603050405020304" pitchFamily="18" charset="0"/>
              </a:rPr>
              <a:t>, </a:t>
            </a:r>
            <a:r>
              <a:rPr lang="zh-CN" altLang="en-US" sz="2800" dirty="0">
                <a:solidFill>
                  <a:srgbClr val="FFFFFF"/>
                </a:solidFill>
                <a:latin typeface="Times New Roman" panose="02020603050405020304" pitchFamily="18" charset="0"/>
              </a:rPr>
              <a:t>并计算等概率下搜索成功的平均搜索长度和搜索不成功的平均搜索长度。</a:t>
            </a:r>
            <a:endParaRPr lang="zh-CN" altLang="en-US" sz="2800" dirty="0">
              <a:solidFill>
                <a:srgbClr val="FFFFFF"/>
              </a:solidFill>
              <a:latin typeface="Times New Roman" panose="02020603050405020304" pitchFamily="18" charset="0"/>
            </a:endParaRPr>
          </a:p>
          <a:p>
            <a:pPr marL="0" indent="0">
              <a:lnSpc>
                <a:spcPct val="90000"/>
              </a:lnSpc>
              <a:buClr>
                <a:schemeClr val="tx1"/>
              </a:buClr>
              <a:buFontTx/>
              <a:buNone/>
            </a:pPr>
            <a:r>
              <a:rPr lang="zh-CN" altLang="en-US" sz="2800" dirty="0">
                <a:solidFill>
                  <a:srgbClr val="FFFFFF"/>
                </a:solidFill>
                <a:latin typeface="Times New Roman" panose="02020603050405020304" pitchFamily="18" charset="0"/>
              </a:rPr>
              <a:t>        </a:t>
            </a:r>
            <a:r>
              <a:rPr lang="en-US" altLang="zh-CN" sz="2800" dirty="0">
                <a:solidFill>
                  <a:srgbClr val="FFFFFF"/>
                </a:solidFill>
                <a:latin typeface="Times New Roman" panose="02020603050405020304" pitchFamily="18" charset="0"/>
              </a:rPr>
              <a:t>(2) </a:t>
            </a:r>
            <a:r>
              <a:rPr lang="zh-CN" altLang="en-US" sz="2800" dirty="0">
                <a:solidFill>
                  <a:srgbClr val="FFFFFF"/>
                </a:solidFill>
                <a:latin typeface="Times New Roman" panose="02020603050405020304" pitchFamily="18" charset="0"/>
              </a:rPr>
              <a:t>采用双散列法寻找下一个空位</a:t>
            </a:r>
            <a:r>
              <a:rPr lang="en-US" altLang="zh-CN" sz="2800" dirty="0">
                <a:solidFill>
                  <a:srgbClr val="FFFFFF"/>
                </a:solidFill>
                <a:latin typeface="Times New Roman" panose="02020603050405020304" pitchFamily="18" charset="0"/>
              </a:rPr>
              <a:t>, </a:t>
            </a:r>
            <a:r>
              <a:rPr lang="zh-CN" altLang="en-US" sz="2800" dirty="0">
                <a:solidFill>
                  <a:srgbClr val="FFFFFF"/>
                </a:solidFill>
                <a:latin typeface="Times New Roman" panose="02020603050405020304" pitchFamily="18" charset="0"/>
              </a:rPr>
              <a:t>再散列函数为 </a:t>
            </a:r>
            <a:r>
              <a:rPr lang="en-US" altLang="zh-CN" sz="2800" dirty="0">
                <a:solidFill>
                  <a:srgbClr val="FFFF00"/>
                </a:solidFill>
                <a:latin typeface="Times New Roman" panose="02020603050405020304" pitchFamily="18" charset="0"/>
              </a:rPr>
              <a:t>RH (</a:t>
            </a:r>
            <a:r>
              <a:rPr lang="en-US" altLang="zh-CN" sz="2800" i="1" dirty="0">
                <a:solidFill>
                  <a:srgbClr val="FFFF00"/>
                </a:solidFill>
                <a:latin typeface="Times New Roman" panose="02020603050405020304" pitchFamily="18" charset="0"/>
              </a:rPr>
              <a:t>key</a:t>
            </a:r>
            <a:r>
              <a:rPr lang="en-US" altLang="zh-CN" sz="2800" dirty="0">
                <a:solidFill>
                  <a:srgbClr val="FFFF00"/>
                </a:solidFill>
                <a:latin typeface="Times New Roman" panose="02020603050405020304" pitchFamily="18" charset="0"/>
              </a:rPr>
              <a:t>) = (7*</a:t>
            </a:r>
            <a:r>
              <a:rPr lang="en-US" altLang="zh-CN" sz="2800" i="1" dirty="0">
                <a:solidFill>
                  <a:srgbClr val="FFFF00"/>
                </a:solidFill>
                <a:latin typeface="Times New Roman" panose="02020603050405020304" pitchFamily="18" charset="0"/>
              </a:rPr>
              <a:t>key</a:t>
            </a:r>
            <a:r>
              <a:rPr lang="en-US" altLang="zh-CN" sz="2800" dirty="0">
                <a:solidFill>
                  <a:srgbClr val="FFFF00"/>
                </a:solidFill>
                <a:latin typeface="Times New Roman" panose="02020603050405020304" pitchFamily="18" charset="0"/>
              </a:rPr>
              <a:t>) % 10 + 1</a:t>
            </a:r>
            <a:r>
              <a:rPr lang="en-US" altLang="zh-CN" sz="2800" dirty="0">
                <a:solidFill>
                  <a:srgbClr val="FFFFFF"/>
                </a:solidFill>
                <a:latin typeface="Times New Roman" panose="02020603050405020304" pitchFamily="18" charset="0"/>
              </a:rPr>
              <a:t>, </a:t>
            </a:r>
            <a:r>
              <a:rPr lang="zh-CN" altLang="en-US" sz="2800" dirty="0">
                <a:solidFill>
                  <a:srgbClr val="FFFFFF"/>
                </a:solidFill>
                <a:latin typeface="Times New Roman" panose="02020603050405020304" pitchFamily="18" charset="0"/>
              </a:rPr>
              <a:t>寻找下一个空位的公式为 </a:t>
            </a:r>
            <a:r>
              <a:rPr lang="en-US" altLang="zh-CN" sz="2800" dirty="0">
                <a:solidFill>
                  <a:srgbClr val="FFFF00"/>
                </a:solidFill>
                <a:latin typeface="Times New Roman" panose="02020603050405020304" pitchFamily="18" charset="0"/>
              </a:rPr>
              <a:t>H</a:t>
            </a:r>
            <a:r>
              <a:rPr lang="en-US" altLang="zh-CN" sz="2800" baseline="-25000" dirty="0">
                <a:solidFill>
                  <a:srgbClr val="FFFF00"/>
                </a:solidFill>
                <a:latin typeface="Times New Roman" panose="02020603050405020304" pitchFamily="18" charset="0"/>
              </a:rPr>
              <a:t>i</a:t>
            </a:r>
            <a:r>
              <a:rPr lang="en-US" altLang="zh-CN" sz="2800" dirty="0">
                <a:solidFill>
                  <a:srgbClr val="FFFF00"/>
                </a:solidFill>
                <a:latin typeface="Times New Roman" panose="02020603050405020304" pitchFamily="18" charset="0"/>
              </a:rPr>
              <a:t> = (H</a:t>
            </a:r>
            <a:r>
              <a:rPr lang="en-US" altLang="zh-CN" sz="2800" baseline="-25000" dirty="0">
                <a:solidFill>
                  <a:srgbClr val="FFFF00"/>
                </a:solidFill>
                <a:latin typeface="Times New Roman" panose="02020603050405020304" pitchFamily="18" charset="0"/>
              </a:rPr>
              <a:t>i-1</a:t>
            </a:r>
            <a:r>
              <a:rPr lang="en-US" altLang="zh-CN" sz="2800" dirty="0">
                <a:solidFill>
                  <a:srgbClr val="FFFF00"/>
                </a:solidFill>
                <a:latin typeface="Times New Roman" panose="02020603050405020304" pitchFamily="18" charset="0"/>
              </a:rPr>
              <a:t> + RH (</a:t>
            </a:r>
            <a:r>
              <a:rPr lang="en-US" altLang="zh-CN" sz="2800" i="1" dirty="0">
                <a:solidFill>
                  <a:srgbClr val="FFFF00"/>
                </a:solidFill>
                <a:latin typeface="Times New Roman" panose="02020603050405020304" pitchFamily="18" charset="0"/>
              </a:rPr>
              <a:t>key</a:t>
            </a:r>
            <a:r>
              <a:rPr lang="en-US" altLang="zh-CN" sz="2800" dirty="0">
                <a:solidFill>
                  <a:srgbClr val="FFFF00"/>
                </a:solidFill>
                <a:latin typeface="Times New Roman" panose="02020603050405020304" pitchFamily="18" charset="0"/>
              </a:rPr>
              <a:t>)) % 13</a:t>
            </a:r>
            <a:r>
              <a:rPr lang="en-US" altLang="zh-CN" sz="2800" dirty="0">
                <a:solidFill>
                  <a:srgbClr val="FFFFFF"/>
                </a:solidFill>
                <a:latin typeface="Times New Roman" panose="02020603050405020304" pitchFamily="18" charset="0"/>
              </a:rPr>
              <a:t>, </a:t>
            </a:r>
            <a:r>
              <a:rPr lang="en-US" altLang="zh-CN" sz="2800" dirty="0" err="1">
                <a:solidFill>
                  <a:srgbClr val="FFFFFF"/>
                </a:solidFill>
                <a:latin typeface="Times New Roman" panose="02020603050405020304" pitchFamily="18" charset="0"/>
              </a:rPr>
              <a:t>H1</a:t>
            </a:r>
            <a:r>
              <a:rPr lang="en-US" altLang="zh-CN" sz="2800" dirty="0">
                <a:solidFill>
                  <a:srgbClr val="FFFFFF"/>
                </a:solidFill>
                <a:latin typeface="Times New Roman" panose="02020603050405020304" pitchFamily="18" charset="0"/>
              </a:rPr>
              <a:t> = H (</a:t>
            </a:r>
            <a:r>
              <a:rPr lang="en-US" altLang="zh-CN" sz="2800" i="1" dirty="0">
                <a:solidFill>
                  <a:srgbClr val="FFFFFF"/>
                </a:solidFill>
                <a:latin typeface="Times New Roman" panose="02020603050405020304" pitchFamily="18" charset="0"/>
              </a:rPr>
              <a:t>key</a:t>
            </a:r>
            <a:r>
              <a:rPr lang="en-US" altLang="zh-CN" sz="2800" dirty="0">
                <a:solidFill>
                  <a:srgbClr val="FFFFFF"/>
                </a:solidFill>
                <a:latin typeface="Times New Roman" panose="02020603050405020304" pitchFamily="18" charset="0"/>
              </a:rPr>
              <a:t>)</a:t>
            </a:r>
            <a:r>
              <a:rPr lang="zh-CN" altLang="en-US" sz="2800" dirty="0">
                <a:solidFill>
                  <a:srgbClr val="FFFFFF"/>
                </a:solidFill>
                <a:latin typeface="Times New Roman" panose="02020603050405020304" pitchFamily="18" charset="0"/>
              </a:rPr>
              <a:t>。画出相应的散列表</a:t>
            </a:r>
            <a:r>
              <a:rPr lang="en-US" altLang="zh-CN" sz="2800" dirty="0">
                <a:solidFill>
                  <a:srgbClr val="FFFFFF"/>
                </a:solidFill>
                <a:latin typeface="Times New Roman" panose="02020603050405020304" pitchFamily="18" charset="0"/>
              </a:rPr>
              <a:t>, </a:t>
            </a:r>
            <a:r>
              <a:rPr lang="zh-CN" altLang="en-US" sz="2800" dirty="0">
                <a:solidFill>
                  <a:srgbClr val="FFFFFF"/>
                </a:solidFill>
                <a:latin typeface="Times New Roman" panose="02020603050405020304" pitchFamily="18" charset="0"/>
              </a:rPr>
              <a:t>并计算等概率下搜索成功的平均搜索长度。</a:t>
            </a:r>
            <a:endParaRPr lang="zh-CN" altLang="en-US" sz="2800" dirty="0">
              <a:solidFill>
                <a:srgbClr val="FFFFFF"/>
              </a:solidFill>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ltLang="zh-CN"/>
              <a:t>Contents</a:t>
            </a:r>
            <a:endParaRPr lang="en-US" altLang="zh-CN"/>
          </a:p>
        </p:txBody>
      </p:sp>
      <p:sp>
        <p:nvSpPr>
          <p:cNvPr id="122883" name="Rectangle 3"/>
          <p:cNvSpPr>
            <a:spLocks noGrp="1" noChangeArrowheads="1"/>
          </p:cNvSpPr>
          <p:nvPr>
            <p:ph type="body" idx="1"/>
          </p:nvPr>
        </p:nvSpPr>
        <p:spPr/>
        <p:txBody>
          <a:bodyPr/>
          <a:lstStyle/>
          <a:p>
            <a:r>
              <a:rPr lang="en-US" altLang="zh-CN" dirty="0">
                <a:solidFill>
                  <a:schemeClr val="tx1"/>
                </a:solidFill>
              </a:rPr>
              <a:t>Definition of searching (Retrieval)</a:t>
            </a:r>
            <a:endParaRPr lang="en-US" altLang="zh-CN" dirty="0">
              <a:solidFill>
                <a:schemeClr val="tx1"/>
              </a:solidFill>
            </a:endParaRPr>
          </a:p>
          <a:p>
            <a:r>
              <a:rPr lang="en-US" altLang="zh-CN" dirty="0"/>
              <a:t>Static searching table</a:t>
            </a:r>
            <a:endParaRPr lang="en-US" altLang="zh-CN" dirty="0"/>
          </a:p>
          <a:p>
            <a:r>
              <a:rPr lang="en-US" altLang="zh-CN" dirty="0"/>
              <a:t>Dynamic searching table</a:t>
            </a:r>
            <a:endParaRPr lang="en-US" altLang="zh-CN" dirty="0"/>
          </a:p>
          <a:p>
            <a:r>
              <a:rPr lang="en-US" altLang="zh-CN" dirty="0">
                <a:solidFill>
                  <a:schemeClr val="tx1"/>
                </a:solidFill>
              </a:rPr>
              <a:t>Hash table</a:t>
            </a:r>
            <a:endParaRPr lang="en-US" altLang="zh-CN" dirty="0"/>
          </a:p>
          <a:p>
            <a:r>
              <a:rPr lang="en-US" altLang="zh-CN" dirty="0">
                <a:solidFill>
                  <a:srgbClr val="FFFF00"/>
                </a:solidFill>
              </a:rPr>
              <a:t>Searching efficiency analysis</a:t>
            </a:r>
            <a:endParaRPr lang="en-US" altLang="zh-CN" dirty="0">
              <a:solidFill>
                <a:srgbClr val="FFFF00"/>
              </a:solidFill>
            </a:endParaRPr>
          </a:p>
          <a:p>
            <a:pPr marL="0" indent="0">
              <a:buNone/>
            </a:pPr>
            <a:endParaRPr lang="en-US" altLang="zh-CN" dirty="0"/>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ChangeArrowheads="1"/>
          </p:cNvSpPr>
          <p:nvPr/>
        </p:nvSpPr>
        <p:spPr bwMode="auto">
          <a:xfrm>
            <a:off x="252000" y="1470025"/>
            <a:ext cx="86400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1. </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静态</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字典</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1</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）顺序表示</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A. </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顺序检索：简单，常用于未排序元素的检索，但检索效率不高；</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B</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二分法检索：仅用于排序元素，检索效率较高，当插入、删除运算时会引起大量数据的移动。</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2</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）散列表示：检索操作达到近乎随机存取的速度。但散列表示经常出现碰撞与堆积现象，增加了检索长度。</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3</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）二叉树表示</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二叉排序树：元素插入次序不同，会构成不同的二叉排序树。最佳二叉排序树的平均检索长度为</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O(</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rPr>
              <a:t>log</a:t>
            </a:r>
            <a:r>
              <a:rPr kumimoji="1" lang="en-US" altLang="zh-CN" sz="2400" baseline="-30000" dirty="0" err="1">
                <a:latin typeface="Times New Roman" panose="02020603050405020304" pitchFamily="18" charset="0"/>
                <a:ea typeface="幼圆" panose="02010509060101010101" pitchFamily="49" charset="-122"/>
                <a:cs typeface="Times New Roman" panose="02020603050405020304" pitchFamily="18" charset="0"/>
              </a:rPr>
              <a:t>2</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rPr>
              <a:t>n</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115716" name="Rectangle 4"/>
          <p:cNvSpPr>
            <a:spLocks noGrp="1" noChangeArrowheads="1"/>
          </p:cNvSpPr>
          <p:nvPr>
            <p:ph type="title"/>
          </p:nvPr>
        </p:nvSpPr>
        <p:spPr/>
        <p:txBody>
          <a:bodyPr/>
          <a:lstStyle/>
          <a:p>
            <a:r>
              <a:rPr lang="en-US" altLang="zh-CN"/>
              <a:t>8.7 </a:t>
            </a:r>
            <a:r>
              <a:rPr lang="zh-CN" altLang="en-US"/>
              <a:t>字典的各种表示的比较 </a:t>
            </a:r>
            <a:endParaRPr lang="zh-CN" altLang="en-US"/>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252000" y="548680"/>
            <a:ext cx="86400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2. </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动态</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字典</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pPr eaLnBrk="0" hangingPunct="0">
              <a:spcBef>
                <a:spcPct val="50000"/>
              </a:spcBef>
            </a:pP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        平衡</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二叉排序树表示：维持较高的检索效率。</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pPr eaLnBrk="0" hangingPunct="0">
              <a:spcBef>
                <a:spcPct val="50000"/>
              </a:spcBef>
            </a:pP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3. </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B</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树或</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B+</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树</a:t>
            </a:r>
            <a:endPar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endParaRPr>
          </a:p>
          <a:p>
            <a:pPr eaLnBrk="0" hangingPunct="0">
              <a:spcBef>
                <a:spcPct val="50000"/>
              </a:spcBef>
            </a:pP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对于</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较大的必须存放在外存贮器上的字典，应采用</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B</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树或</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B+</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树表示。</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B+</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树是</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B</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树的变种。</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B</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树和</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B+</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树都能动态地调整，保持均衡，而使动态字典保持较高的检索效率。</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pPr eaLnBrk="0" hangingPunct="0">
              <a:spcBef>
                <a:spcPct val="50000"/>
              </a:spcBef>
            </a:pP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4. </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其它</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字典</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pPr eaLnBrk="0" hangingPunct="0">
              <a:spcBef>
                <a:spcPct val="50000"/>
              </a:spcBef>
            </a:pP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        键</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树 </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400" dirty="0" err="1" smtClean="0">
                <a:latin typeface="Times New Roman" panose="02020603050405020304" pitchFamily="18" charset="0"/>
                <a:ea typeface="幼圆" panose="02010509060101010101" pitchFamily="49" charset="-122"/>
                <a:cs typeface="Times New Roman" panose="02020603050405020304" pitchFamily="18" charset="0"/>
              </a:rPr>
              <a:t>Trie</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Tree)</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a:p>
            <a:pPr eaLnBrk="0" hangingPunct="0">
              <a:spcBef>
                <a:spcPct val="50000"/>
              </a:spcBef>
            </a:pP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        Splay</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树</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pPr eaLnBrk="0" hangingPunct="0">
              <a:spcBef>
                <a:spcPct val="50000"/>
              </a:spcBef>
            </a:pP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        红</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黑</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树 </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(Red</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Black Tree)</a:t>
            </a:r>
            <a:endPar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endParaRPr>
          </a:p>
          <a:p>
            <a:pPr eaLnBrk="0" hangingPunct="0">
              <a:spcBef>
                <a:spcPct val="50000"/>
              </a:spcBef>
            </a:pP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字典树 </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(Vocabulary Tree)</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2" name="矩形 1"/>
          <p:cNvSpPr/>
          <p:nvPr/>
        </p:nvSpPr>
        <p:spPr>
          <a:xfrm>
            <a:off x="4355976" y="5229200"/>
            <a:ext cx="4572000" cy="307777"/>
          </a:xfrm>
          <a:prstGeom prst="rect">
            <a:avLst/>
          </a:prstGeom>
        </p:spPr>
        <p:txBody>
          <a:bodyPr>
            <a:spAutoFit/>
          </a:bodyPr>
          <a:lstStyle/>
          <a:p>
            <a:r>
              <a:rPr lang="en-US" altLang="zh-CN" sz="1400" dirty="0">
                <a:solidFill>
                  <a:srgbClr val="FFFF00"/>
                </a:solidFill>
                <a:hlinkClick r:id="rId1"/>
              </a:rPr>
              <a:t>http://</a:t>
            </a:r>
            <a:r>
              <a:rPr lang="en-US" altLang="zh-CN" sz="1400" dirty="0" err="1">
                <a:solidFill>
                  <a:srgbClr val="FFFF00"/>
                </a:solidFill>
                <a:hlinkClick r:id="rId1"/>
              </a:rPr>
              <a:t>blog.csdn.net</a:t>
            </a:r>
            <a:r>
              <a:rPr lang="en-US" altLang="zh-CN" sz="1400" dirty="0">
                <a:solidFill>
                  <a:srgbClr val="FFFF00"/>
                </a:solidFill>
                <a:hlinkClick r:id="rId1"/>
              </a:rPr>
              <a:t>/</a:t>
            </a:r>
            <a:r>
              <a:rPr lang="en-US" altLang="zh-CN" sz="1400" dirty="0" err="1">
                <a:solidFill>
                  <a:srgbClr val="FFFF00"/>
                </a:solidFill>
                <a:hlinkClick r:id="rId1"/>
              </a:rPr>
              <a:t>a130098300</a:t>
            </a:r>
            <a:r>
              <a:rPr lang="en-US" altLang="zh-CN" sz="1400" dirty="0">
                <a:solidFill>
                  <a:srgbClr val="FFFF00"/>
                </a:solidFill>
                <a:hlinkClick r:id="rId1"/>
              </a:rPr>
              <a:t>/article/details/7484049</a:t>
            </a:r>
            <a:endParaRPr lang="zh-CN" altLang="en-US" sz="1400" dirty="0">
              <a:solidFill>
                <a:srgbClr val="FFFF00"/>
              </a:solidFill>
            </a:endParaRP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5702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1450" y="1457325"/>
            <a:ext cx="8799513" cy="4535488"/>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7029" name="Rectangle 5"/>
          <p:cNvSpPr>
            <a:spLocks noGrp="1" noChangeArrowheads="1"/>
          </p:cNvSpPr>
          <p:nvPr>
            <p:ph type="title"/>
          </p:nvPr>
        </p:nvSpPr>
        <p:spPr/>
        <p:txBody>
          <a:bodyPr/>
          <a:lstStyle/>
          <a:p>
            <a:r>
              <a:rPr lang="zh-CN" altLang="en-US" dirty="0"/>
              <a:t>键树</a:t>
            </a:r>
            <a:r>
              <a:rPr lang="en-US" altLang="zh-CN" dirty="0"/>
              <a:t>(</a:t>
            </a:r>
            <a:r>
              <a:rPr lang="en-US" altLang="zh-CN" dirty="0" err="1" smtClean="0"/>
              <a:t>Trie</a:t>
            </a:r>
            <a:r>
              <a:rPr lang="zh-CN" altLang="en-US" dirty="0"/>
              <a:t> </a:t>
            </a:r>
            <a:r>
              <a:rPr lang="en-US" altLang="zh-CN" dirty="0" smtClean="0"/>
              <a:t>Tree)</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54982" name="Object 6"/>
          <p:cNvGraphicFramePr>
            <a:graphicFrameLocks noChangeAspect="1"/>
          </p:cNvGraphicFramePr>
          <p:nvPr/>
        </p:nvGraphicFramePr>
        <p:xfrm>
          <a:off x="303213" y="1412875"/>
          <a:ext cx="8535987" cy="4894263"/>
        </p:xfrm>
        <a:graphic>
          <a:graphicData uri="http://schemas.openxmlformats.org/presentationml/2006/ole">
            <mc:AlternateContent xmlns:mc="http://schemas.openxmlformats.org/markup-compatibility/2006">
              <mc:Choice xmlns:v="urn:schemas-microsoft-com:vml" Requires="v">
                <p:oleObj spid="_x0000_s255121" name="Image" r:id="rId1" imgW="10718800" imgH="6146800" progId="Photoshop.Image.6">
                  <p:embed/>
                </p:oleObj>
              </mc:Choice>
              <mc:Fallback>
                <p:oleObj name="Image" r:id="rId1" imgW="10718800" imgH="6146800" progId="Photoshop.Image.6">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13" y="1412875"/>
                        <a:ext cx="8535987" cy="4894263"/>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54983" name="Rectangle 7"/>
          <p:cNvSpPr>
            <a:spLocks noGrp="1" noChangeArrowheads="1"/>
          </p:cNvSpPr>
          <p:nvPr>
            <p:ph type="title"/>
          </p:nvPr>
        </p:nvSpPr>
        <p:spPr/>
        <p:txBody>
          <a:bodyPr/>
          <a:lstStyle/>
          <a:p>
            <a:r>
              <a:rPr lang="en-US" altLang="zh-CN" dirty="0"/>
              <a:t>Splay</a:t>
            </a:r>
            <a:r>
              <a:rPr lang="zh-CN" altLang="en-US" dirty="0"/>
              <a:t>树</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altLang="zh-CN" b="1"/>
              <a:t>Assignments (7)</a:t>
            </a:r>
            <a:endParaRPr lang="en-US" altLang="zh-CN" b="1"/>
          </a:p>
        </p:txBody>
      </p:sp>
      <p:sp>
        <p:nvSpPr>
          <p:cNvPr id="260099" name="Rectangle 3"/>
          <p:cNvSpPr>
            <a:spLocks noGrp="1" noChangeArrowheads="1"/>
          </p:cNvSpPr>
          <p:nvPr>
            <p:ph type="body" idx="1"/>
          </p:nvPr>
        </p:nvSpPr>
        <p:spPr/>
        <p:txBody>
          <a:bodyPr/>
          <a:lstStyle/>
          <a:p>
            <a:r>
              <a:rPr lang="en-US" altLang="zh-CN" dirty="0" err="1"/>
              <a:t>P55</a:t>
            </a:r>
            <a:r>
              <a:rPr lang="en-US" altLang="zh-CN" dirty="0"/>
              <a:t> 9.5</a:t>
            </a:r>
            <a:endParaRPr lang="en-US" altLang="zh-CN" dirty="0"/>
          </a:p>
          <a:p>
            <a:r>
              <a:rPr lang="en-US" altLang="zh-CN" dirty="0" err="1"/>
              <a:t>P56</a:t>
            </a:r>
            <a:r>
              <a:rPr lang="en-US" altLang="zh-CN" dirty="0"/>
              <a:t> 9.11</a:t>
            </a:r>
            <a:endParaRPr lang="en-US" altLang="zh-CN" dirty="0"/>
          </a:p>
          <a:p>
            <a:r>
              <a:rPr lang="en-US" altLang="zh-CN" dirty="0" err="1"/>
              <a:t>P57</a:t>
            </a:r>
            <a:r>
              <a:rPr lang="en-US" altLang="zh-CN" dirty="0"/>
              <a:t> 9.19</a:t>
            </a:r>
            <a:endParaRPr lang="en-US" altLang="zh-CN" dirty="0"/>
          </a:p>
          <a:p>
            <a:r>
              <a:rPr lang="en-US" altLang="zh-CN" dirty="0" err="1"/>
              <a:t>P58</a:t>
            </a:r>
            <a:r>
              <a:rPr lang="en-US" altLang="zh-CN" dirty="0"/>
              <a:t> 9.31 9.33 9.35</a:t>
            </a:r>
            <a:endParaRPr lang="en-US" altLang="zh-CN" dirty="0"/>
          </a:p>
          <a:p>
            <a:r>
              <a:rPr lang="en-US" altLang="zh-CN" dirty="0" err="1"/>
              <a:t>P59</a:t>
            </a:r>
            <a:r>
              <a:rPr lang="en-US" altLang="zh-CN" dirty="0"/>
              <a:t> 9.38</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altLang="zh-CN" b="1"/>
              <a:t>Assignments (7)</a:t>
            </a:r>
            <a:endParaRPr lang="en-US" altLang="zh-CN" b="1"/>
          </a:p>
        </p:txBody>
      </p:sp>
      <p:sp>
        <p:nvSpPr>
          <p:cNvPr id="260099" name="Rectangle 3"/>
          <p:cNvSpPr>
            <a:spLocks noGrp="1" noChangeArrowheads="1"/>
          </p:cNvSpPr>
          <p:nvPr>
            <p:ph type="body" idx="1"/>
          </p:nvPr>
        </p:nvSpPr>
        <p:spPr/>
        <p:txBody>
          <a:bodyPr/>
          <a:lstStyle/>
          <a:p>
            <a:r>
              <a:rPr lang="en-US" altLang="zh-CN" dirty="0" err="1"/>
              <a:t>P55</a:t>
            </a:r>
            <a:r>
              <a:rPr lang="en-US" altLang="zh-CN" dirty="0"/>
              <a:t> 9.5</a:t>
            </a:r>
            <a:endParaRPr lang="en-US" altLang="zh-CN" dirty="0"/>
          </a:p>
          <a:p>
            <a:r>
              <a:rPr lang="en-US" altLang="zh-CN" dirty="0" err="1"/>
              <a:t>P56</a:t>
            </a:r>
            <a:r>
              <a:rPr lang="en-US" altLang="zh-CN" dirty="0"/>
              <a:t> 9.11</a:t>
            </a:r>
            <a:endParaRPr lang="en-US" altLang="zh-CN" dirty="0"/>
          </a:p>
          <a:p>
            <a:r>
              <a:rPr lang="en-US" altLang="zh-CN" dirty="0" err="1"/>
              <a:t>P57</a:t>
            </a:r>
            <a:r>
              <a:rPr lang="en-US" altLang="zh-CN" dirty="0"/>
              <a:t> 9.19</a:t>
            </a:r>
            <a:endParaRPr lang="en-US" altLang="zh-CN" dirty="0"/>
          </a:p>
          <a:p>
            <a:r>
              <a:rPr lang="en-US" altLang="zh-CN" dirty="0" err="1"/>
              <a:t>P58</a:t>
            </a:r>
            <a:r>
              <a:rPr lang="en-US" altLang="zh-CN" dirty="0"/>
              <a:t> 9.31 9.33 9.35</a:t>
            </a:r>
            <a:endParaRPr lang="en-US" altLang="zh-CN" dirty="0"/>
          </a:p>
          <a:p>
            <a:r>
              <a:rPr lang="en-US" altLang="zh-CN" dirty="0" err="1"/>
              <a:t>P59</a:t>
            </a:r>
            <a:r>
              <a:rPr lang="en-US" altLang="zh-CN" dirty="0"/>
              <a:t> 9.38</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zh-CN" altLang="en-US"/>
              <a:t>上机实习</a:t>
            </a:r>
            <a:endParaRPr lang="zh-CN" altLang="en-US"/>
          </a:p>
        </p:txBody>
      </p:sp>
      <p:sp>
        <p:nvSpPr>
          <p:cNvPr id="261123" name="Rectangle 3"/>
          <p:cNvSpPr>
            <a:spLocks noGrp="1" noChangeArrowheads="1"/>
          </p:cNvSpPr>
          <p:nvPr>
            <p:ph type="body" idx="1"/>
          </p:nvPr>
        </p:nvSpPr>
        <p:spPr/>
        <p:txBody>
          <a:bodyPr/>
          <a:lstStyle/>
          <a:p>
            <a:r>
              <a:rPr lang="zh-CN" altLang="en-US"/>
              <a:t>编制构建二叉排序树的程序，并使用一组数据进行验证。</a:t>
            </a:r>
            <a:endParaRPr lang="zh-CN" altLang="en-US"/>
          </a:p>
          <a:p>
            <a:r>
              <a:rPr lang="zh-CN" altLang="en-US"/>
              <a:t>实现二叉排序树的查找算法，计算一组输入数据的查找长度。</a:t>
            </a:r>
            <a:endParaRPr lang="zh-CN" altLang="en-US"/>
          </a:p>
          <a:p>
            <a:r>
              <a:rPr lang="zh-CN" altLang="en-US"/>
              <a:t>编制构建平衡二叉树的程序，计算一组输入数据的查找长度，并与简单的二叉排序树进行对比。</a:t>
            </a:r>
            <a:endParaRPr lang="zh-CN" altLang="en-US"/>
          </a:p>
        </p:txBody>
      </p:sp>
    </p:spTree>
  </p:cSld>
  <p:clrMapOvr>
    <a:masterClrMapping/>
  </p:clrMapOvr>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zh-CN" altLang="en-US"/>
              <a:t>小	结</a:t>
            </a:r>
            <a:endParaRPr lang="zh-CN" altLang="en-US"/>
          </a:p>
        </p:txBody>
      </p:sp>
      <p:sp>
        <p:nvSpPr>
          <p:cNvPr id="222211" name="Rectangle 3"/>
          <p:cNvSpPr>
            <a:spLocks noGrp="1" noChangeArrowheads="1"/>
          </p:cNvSpPr>
          <p:nvPr>
            <p:ph type="body" idx="1"/>
          </p:nvPr>
        </p:nvSpPr>
        <p:spPr/>
        <p:txBody>
          <a:bodyPr/>
          <a:lstStyle/>
          <a:p>
            <a:r>
              <a:rPr lang="zh-CN" altLang="en-US"/>
              <a:t>查找的概念</a:t>
            </a:r>
            <a:endParaRPr lang="zh-CN" altLang="en-US"/>
          </a:p>
          <a:p>
            <a:r>
              <a:rPr lang="zh-CN" altLang="en-US"/>
              <a:t>查找的意义</a:t>
            </a:r>
            <a:endParaRPr lang="zh-CN" altLang="en-US"/>
          </a:p>
          <a:p>
            <a:r>
              <a:rPr lang="zh-CN" altLang="en-US"/>
              <a:t>查找表的设计</a:t>
            </a:r>
            <a:endParaRPr lang="zh-CN" altLang="en-US"/>
          </a:p>
          <a:p>
            <a:r>
              <a:rPr lang="zh-CN" altLang="en-US"/>
              <a:t>查找的性能分析</a:t>
            </a:r>
            <a:endParaRPr lang="zh-CN" altLang="en-US"/>
          </a:p>
          <a:p>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Text Box 5"/>
          <p:cNvSpPr txBox="1">
            <a:spLocks noChangeArrowheads="1"/>
          </p:cNvSpPr>
          <p:nvPr/>
        </p:nvSpPr>
        <p:spPr bwMode="auto">
          <a:xfrm>
            <a:off x="401638" y="1125538"/>
            <a:ext cx="8131175" cy="5223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400" dirty="0">
                <a:solidFill>
                  <a:srgbClr val="FFFF00"/>
                </a:solidFill>
                <a:ea typeface="幼圆" panose="02010509060101010101" pitchFamily="49" charset="-122"/>
                <a:cs typeface="Times New Roman" panose="02020603050405020304" pitchFamily="18" charset="0"/>
              </a:rPr>
              <a:t>(</a:t>
            </a:r>
            <a:r>
              <a:rPr kumimoji="1" lang="en-US" altLang="zh-CN" sz="2400" dirty="0" smtClean="0">
                <a:solidFill>
                  <a:srgbClr val="FFFF00"/>
                </a:solidFill>
                <a:ea typeface="幼圆" panose="02010509060101010101" pitchFamily="49" charset="-122"/>
                <a:cs typeface="Times New Roman" panose="02020603050405020304" pitchFamily="18" charset="0"/>
              </a:rPr>
              <a:t>1) 斐波那契查找和插值查找</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a:p>
            <a:pPr>
              <a:lnSpc>
                <a:spcPct val="120000"/>
              </a:lnSpc>
            </a:pP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对于有序表，除了折半查找法外，还有</a:t>
            </a:r>
            <a:r>
              <a:rPr kumimoji="1" lang="zh-CN" altLang="en-US" sz="2400" b="1" u="sng"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斐波那契查找</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和</a:t>
            </a:r>
            <a:r>
              <a:rPr kumimoji="1" lang="zh-CN" altLang="en-US" sz="2400" b="1" u="sng"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插值查找</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pPr>
              <a:lnSpc>
                <a:spcPct val="120000"/>
              </a:lnSpc>
            </a:pP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        斐波那契查找的平均查找长度小于折半查找，但最坏情况下的性能</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仍是</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O(</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rPr>
              <a:t>log</a:t>
            </a:r>
            <a:r>
              <a:rPr kumimoji="1" lang="en-US" altLang="zh-CN" sz="2400" baseline="-25000" dirty="0" err="1">
                <a:latin typeface="Times New Roman" panose="02020603050405020304" pitchFamily="18" charset="0"/>
                <a:ea typeface="幼圆" panose="02010509060101010101" pitchFamily="49" charset="-122"/>
                <a:cs typeface="Times New Roman" panose="02020603050405020304" pitchFamily="18" charset="0"/>
              </a:rPr>
              <a:t>2</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rPr>
              <a:t>n</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比折半查找差。</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pPr>
              <a:lnSpc>
                <a:spcPct val="120000"/>
              </a:lnSpc>
            </a:pP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        插值查找只适用于关键字分布均匀的情况，在这种情况下其平均性能比折半查找法好。其确定比较关键字的方法为：</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pPr>
              <a:lnSpc>
                <a:spcPct val="120000"/>
              </a:lnSpc>
            </a:pP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pPr>
              <a:lnSpc>
                <a:spcPct val="120000"/>
              </a:lnSpc>
            </a:pP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pPr>
              <a:lnSpc>
                <a:spcPct val="70000"/>
              </a:lnSpc>
            </a:pP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pPr>
              <a:lnSpc>
                <a:spcPct val="120000"/>
              </a:lnSpc>
            </a:pP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其中</a:t>
            </a:r>
            <a:r>
              <a:rPr kumimoji="1" lang="en-US" altLang="zh-CN" sz="2400" i="1" dirty="0" err="1">
                <a:latin typeface="Times New Roman" panose="02020603050405020304" pitchFamily="18" charset="0"/>
                <a:ea typeface="幼圆" panose="02010509060101010101" pitchFamily="49" charset="-122"/>
                <a:cs typeface="Times New Roman" panose="02020603050405020304" pitchFamily="18" charset="0"/>
              </a:rPr>
              <a:t>h,l</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为有序表中具有最小关键字和最大关键字的记录的</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pPr>
              <a:lnSpc>
                <a:spcPct val="120000"/>
              </a:lnSpc>
            </a:pP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位置。</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p:txBody>
      </p:sp>
      <p:graphicFrame>
        <p:nvGraphicFramePr>
          <p:cNvPr id="37894" name="Object 6"/>
          <p:cNvGraphicFramePr>
            <a:graphicFrameLocks noChangeAspect="1"/>
          </p:cNvGraphicFramePr>
          <p:nvPr/>
        </p:nvGraphicFramePr>
        <p:xfrm>
          <a:off x="1764130" y="4365494"/>
          <a:ext cx="5511600" cy="838080"/>
        </p:xfrm>
        <a:graphic>
          <a:graphicData uri="http://schemas.openxmlformats.org/presentationml/2006/ole">
            <mc:AlternateContent xmlns:mc="http://schemas.openxmlformats.org/markup-compatibility/2006">
              <mc:Choice xmlns:v="urn:schemas-microsoft-com:vml" Requires="v">
                <p:oleObj spid="_x0000_s38032" name="Equation" r:id="rId1" imgW="2755900" imgH="419100" progId="Equation.DSMT4">
                  <p:embed/>
                </p:oleObj>
              </mc:Choice>
              <mc:Fallback>
                <p:oleObj name="Equation" r:id="rId1" imgW="2755900" imgH="419100" progId="Equation.DSMT4">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4130" y="4365494"/>
                        <a:ext cx="5511600" cy="83808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5" name="Rectangle 7"/>
          <p:cNvSpPr>
            <a:spLocks noGrp="1" noChangeArrowheads="1"/>
          </p:cNvSpPr>
          <p:nvPr>
            <p:ph type="title" idx="4294967295"/>
          </p:nvPr>
        </p:nvSpPr>
        <p:spPr>
          <a:xfrm>
            <a:off x="433388" y="384175"/>
            <a:ext cx="2011680" cy="460375"/>
          </a:xfrm>
          <a:solidFill>
            <a:schemeClr val="bg2"/>
          </a:solidFill>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prstDash val="solid"/>
                <a:miter lim="800000"/>
                <a:headEnd/>
                <a:tailEnd/>
              </a14:hiddenLine>
            </a:ext>
          </a:extLst>
        </p:spPr>
        <p:txBody>
          <a:bodyPr wrap="none" anchor="t" anchorCtr="0">
            <a:spAutoFit/>
          </a:bodyPr>
          <a:lstStyle/>
          <a:p>
            <a:pPr algn="l"/>
            <a:r>
              <a:rPr kumimoji="1" lang="zh-CN" altLang="en-US" sz="2400" dirty="0">
                <a:cs typeface="Times New Roman" panose="02020603050405020304" pitchFamily="18" charset="0"/>
              </a:rPr>
              <a:t>其他查找方法</a:t>
            </a:r>
            <a:endParaRPr kumimoji="1" lang="zh-CN" altLang="en-US" sz="2400" dirty="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2818" name="Text Box 2"/>
          <p:cNvSpPr txBox="1">
            <a:spLocks noChangeArrowheads="1"/>
          </p:cNvSpPr>
          <p:nvPr/>
        </p:nvSpPr>
        <p:spPr bwMode="auto">
          <a:xfrm>
            <a:off x="0" y="0"/>
            <a:ext cx="9144000" cy="67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void </a:t>
            </a:r>
            <a:r>
              <a:rPr kumimoji="1" lang="en-US" altLang="zh-CN" sz="22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deleteNode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PBinTree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ptree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KeyType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key)</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PBinNode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parentp</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p,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parentr</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r;</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p=*</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ptree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parentp</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=NULL;</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while (p!=NULL)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本循环用来查找关键字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	if (p-&gt;key==key)  break;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找到了关键码为</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key</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的结点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parentp</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=p;</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if (p-&gt;key&gt;key)  p=p-&gt;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llink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进入左子树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else  p=p-&gt;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rlink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进入右子树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if (p==NULL)  return;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二叉排序树中无关键码为</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key</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的结点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if (p-&gt;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llink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==NULL)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结点*</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p</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无左子树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	if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parentp</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==NULL)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ptree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=p-&gt;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rlink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被删除的结点是原二叉排						序树的根结点*</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else if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parentp</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llink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==p)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*p</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是其父结点的左子女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parentp</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llink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=p-&gt;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rlink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将*</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p</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的右子树链到							其父结点的左链上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else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parentp</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rlink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=p-&gt;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rlink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将*</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p</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的右子树链到							其父结点的右链上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42" name="Rectangle 2"/>
          <p:cNvSpPr>
            <a:spLocks noChangeArrowheads="1"/>
          </p:cNvSpPr>
          <p:nvPr/>
        </p:nvSpPr>
        <p:spPr bwMode="auto">
          <a:xfrm>
            <a:off x="0" y="206375"/>
            <a:ext cx="8964613" cy="444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200">
                <a:latin typeface="Times New Roman" panose="02020603050405020304" pitchFamily="18" charset="0"/>
                <a:ea typeface="幼圆" panose="02010509060101010101" pitchFamily="49" charset="-122"/>
                <a:cs typeface="Times New Roman" panose="02020603050405020304" pitchFamily="18" charset="0"/>
              </a:rPr>
              <a:t>	else			</a:t>
            </a:r>
            <a:r>
              <a:rPr kumimoji="1" lang="en-US" altLang="zh-CN" sz="220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结点*</a:t>
            </a:r>
            <a:r>
              <a:rPr kumimoji="1" lang="en-US" altLang="zh-CN" sz="220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p</a:t>
            </a:r>
            <a:r>
              <a:rPr kumimoji="1" lang="zh-CN" altLang="en-US" sz="220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有左子树 *</a:t>
            </a:r>
            <a:r>
              <a:rPr kumimoji="1" lang="en-US" altLang="zh-CN" sz="220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a:latin typeface="Times New Roman" panose="02020603050405020304" pitchFamily="18" charset="0"/>
                <a:ea typeface="幼圆" panose="02010509060101010101" pitchFamily="49" charset="-122"/>
                <a:cs typeface="Times New Roman" panose="02020603050405020304" pitchFamily="18" charset="0"/>
              </a:rPr>
              <a:t>	{	r=p-&gt;llink;	</a:t>
            </a:r>
            <a:r>
              <a:rPr kumimoji="1" lang="en-US" altLang="zh-CN" sz="220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进入左子树 *</a:t>
            </a:r>
            <a:r>
              <a:rPr kumimoji="1" lang="en-US" altLang="zh-CN" sz="220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a:latin typeface="Times New Roman" panose="02020603050405020304" pitchFamily="18" charset="0"/>
                <a:ea typeface="幼圆" panose="02010509060101010101" pitchFamily="49" charset="-122"/>
                <a:cs typeface="Times New Roman" panose="02020603050405020304" pitchFamily="18" charset="0"/>
              </a:rPr>
              <a:t>	  	while(r-&gt;rlink!=NULL)  r=r-&gt;rlink;	</a:t>
            </a:r>
            <a:r>
              <a:rPr kumimoji="1" lang="en-US" altLang="zh-CN" sz="220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在*</a:t>
            </a:r>
            <a:r>
              <a:rPr kumimoji="1" lang="en-US" altLang="zh-CN" sz="220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p</a:t>
            </a:r>
            <a:r>
              <a:rPr kumimoji="1" lang="zh-CN" altLang="en-US" sz="220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的左子树中</a:t>
            </a:r>
            <a:r>
              <a:rPr kumimoji="1" lang="zh-CN" altLang="en-US">
                <a:solidFill>
                  <a:srgbClr val="00CC00"/>
                </a:solidFill>
                <a:ea typeface="幼圆" panose="02010509060101010101" pitchFamily="49" charset="-122"/>
                <a:cs typeface="Times New Roman" panose="02020603050405020304" pitchFamily="18" charset="0"/>
              </a:rPr>
              <a:t>							</a:t>
            </a:r>
            <a:r>
              <a:rPr kumimoji="1" lang="zh-CN" altLang="en-US" sz="220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找最右下结点*</a:t>
            </a:r>
            <a:r>
              <a:rPr kumimoji="1" lang="en-US" altLang="zh-CN" sz="220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r */</a:t>
            </a:r>
            <a:endParaRPr kumimoji="1" lang="en-US" altLang="zh-CN" sz="220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a:latin typeface="Times New Roman" panose="02020603050405020304" pitchFamily="18" charset="0"/>
                <a:ea typeface="幼圆" panose="02010509060101010101" pitchFamily="49" charset="-122"/>
                <a:cs typeface="Times New Roman" panose="02020603050405020304" pitchFamily="18" charset="0"/>
              </a:rPr>
              <a:t>	  	r-&gt;rlink=p-&gt;rlink;	</a:t>
            </a:r>
            <a:r>
              <a:rPr kumimoji="1" lang="en-US" altLang="zh-CN" sz="220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用*</a:t>
            </a:r>
            <a:r>
              <a:rPr kumimoji="1" lang="en-US" altLang="zh-CN" sz="220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r</a:t>
            </a:r>
            <a:r>
              <a:rPr kumimoji="1" lang="zh-CN" altLang="en-US" sz="220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的右指针指向*</a:t>
            </a:r>
            <a:r>
              <a:rPr kumimoji="1" lang="en-US" altLang="zh-CN" sz="220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p</a:t>
            </a:r>
            <a:r>
              <a:rPr kumimoji="1" lang="zh-CN" altLang="en-US" sz="220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的右子女 *</a:t>
            </a:r>
            <a:r>
              <a:rPr kumimoji="1" lang="en-US" altLang="zh-CN" sz="220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a:latin typeface="Times New Roman" panose="02020603050405020304" pitchFamily="18" charset="0"/>
                <a:ea typeface="幼圆" panose="02010509060101010101" pitchFamily="49" charset="-122"/>
                <a:cs typeface="Times New Roman" panose="02020603050405020304" pitchFamily="18" charset="0"/>
              </a:rPr>
              <a:t>	  	if(parentp==NULL)  *ptree=p-&gt;llink;</a:t>
            </a:r>
            <a:endParaRPr kumimoji="1" lang="en-US" altLang="zh-CN" sz="220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a:latin typeface="Times New Roman" panose="02020603050405020304" pitchFamily="18" charset="0"/>
                <a:ea typeface="幼圆" panose="02010509060101010101" pitchFamily="49" charset="-122"/>
                <a:cs typeface="Times New Roman" panose="02020603050405020304" pitchFamily="18" charset="0"/>
              </a:rPr>
              <a:t>	  	else if(parentp-&gt;llink==p)	</a:t>
            </a:r>
            <a:r>
              <a:rPr kumimoji="1" lang="en-US" altLang="zh-CN" sz="220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用*</a:t>
            </a:r>
            <a:r>
              <a:rPr kumimoji="1" lang="en-US" altLang="zh-CN" sz="220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p</a:t>
            </a:r>
            <a:r>
              <a:rPr kumimoji="1" lang="zh-CN" altLang="en-US" sz="220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的左子女代替*</a:t>
            </a:r>
            <a:r>
              <a:rPr kumimoji="1" lang="en-US" altLang="zh-CN" sz="220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p */</a:t>
            </a:r>
            <a:endParaRPr kumimoji="1" lang="en-US" altLang="zh-CN" sz="220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a:latin typeface="Times New Roman" panose="02020603050405020304" pitchFamily="18" charset="0"/>
                <a:ea typeface="幼圆" panose="02010509060101010101" pitchFamily="49" charset="-122"/>
                <a:cs typeface="Times New Roman" panose="02020603050405020304" pitchFamily="18" charset="0"/>
              </a:rPr>
              <a:t>			parentp-&gt;llink=p-&gt;llink;</a:t>
            </a:r>
            <a:endParaRPr kumimoji="1" lang="en-US" altLang="zh-CN" sz="220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a:latin typeface="Times New Roman" panose="02020603050405020304" pitchFamily="18" charset="0"/>
                <a:ea typeface="幼圆" panose="02010509060101010101" pitchFamily="49" charset="-122"/>
                <a:cs typeface="Times New Roman" panose="02020603050405020304" pitchFamily="18" charset="0"/>
              </a:rPr>
              <a:t>	     	else</a:t>
            </a:r>
            <a:endParaRPr kumimoji="1" lang="en-US" altLang="zh-CN" sz="220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a:latin typeface="Times New Roman" panose="02020603050405020304" pitchFamily="18" charset="0"/>
                <a:ea typeface="幼圆" panose="02010509060101010101" pitchFamily="49" charset="-122"/>
                <a:cs typeface="Times New Roman" panose="02020603050405020304" pitchFamily="18" charset="0"/>
              </a:rPr>
              <a:t>			parentp-&gt;rlink=p-&gt;llink;</a:t>
            </a:r>
            <a:endParaRPr kumimoji="1" lang="en-US" altLang="zh-CN" sz="220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a:latin typeface="Times New Roman" panose="02020603050405020304" pitchFamily="18" charset="0"/>
                <a:ea typeface="幼圆" panose="02010509060101010101" pitchFamily="49" charset="-122"/>
                <a:cs typeface="Times New Roman" panose="02020603050405020304" pitchFamily="18" charset="0"/>
              </a:rPr>
              <a:t>	}</a:t>
            </a:r>
            <a:endParaRPr kumimoji="1" lang="en-US" altLang="zh-CN" sz="220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a:latin typeface="Times New Roman" panose="02020603050405020304" pitchFamily="18" charset="0"/>
                <a:ea typeface="幼圆" panose="02010509060101010101" pitchFamily="49" charset="-122"/>
                <a:cs typeface="Times New Roman" panose="02020603050405020304" pitchFamily="18" charset="0"/>
              </a:rPr>
              <a:t>	free(p);			</a:t>
            </a:r>
            <a:r>
              <a:rPr kumimoji="1" lang="en-US" altLang="zh-CN" sz="220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释放被删除结点 *</a:t>
            </a:r>
            <a:r>
              <a:rPr kumimoji="1" lang="en-US" altLang="zh-CN" sz="220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a:latin typeface="Times New Roman" panose="02020603050405020304" pitchFamily="18" charset="0"/>
                <a:ea typeface="幼圆" panose="02010509060101010101" pitchFamily="49" charset="-122"/>
                <a:cs typeface="Times New Roman" panose="02020603050405020304" pitchFamily="18" charset="0"/>
              </a:rPr>
              <a:t>} </a:t>
            </a:r>
            <a:endParaRPr kumimoji="1" lang="en-US" altLang="zh-CN" sz="2200">
              <a:latin typeface="Times New Roman" panose="02020603050405020304" pitchFamily="18" charset="0"/>
              <a:ea typeface="幼圆" panose="02010509060101010101" pitchFamily="49"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zh-CN" altLang="en-US"/>
              <a:t>最佳二叉排序树</a:t>
            </a:r>
            <a:endParaRPr lang="zh-CN" altLang="en-US"/>
          </a:p>
        </p:txBody>
      </p:sp>
      <p:sp>
        <p:nvSpPr>
          <p:cNvPr id="165891" name="Text Box 3"/>
          <p:cNvSpPr txBox="1">
            <a:spLocks noChangeArrowheads="1"/>
          </p:cNvSpPr>
          <p:nvPr/>
        </p:nvSpPr>
        <p:spPr bwMode="auto">
          <a:xfrm>
            <a:off x="762000" y="1484313"/>
            <a:ext cx="8001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n</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个结点按不同的次序插入到二叉排序树中，有</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n!</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棵二叉排序树</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其中有的形态相同</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a:t>
            </a:r>
            <a:r>
              <a:rPr kumimoji="1" lang="zh-CN" altLang="en-US" sz="2400" b="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有多少棵形态不同的二叉树？</a:t>
            </a:r>
            <a:endParaRPr kumimoji="1" lang="zh-CN" altLang="en-US" sz="24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p:txBody>
      </p:sp>
      <p:graphicFrame>
        <p:nvGraphicFramePr>
          <p:cNvPr id="165892" name="Object 4"/>
          <p:cNvGraphicFramePr>
            <a:graphicFrameLocks noChangeAspect="1"/>
          </p:cNvGraphicFramePr>
          <p:nvPr/>
        </p:nvGraphicFramePr>
        <p:xfrm>
          <a:off x="609600" y="2590800"/>
          <a:ext cx="3505200" cy="2203450"/>
        </p:xfrm>
        <a:graphic>
          <a:graphicData uri="http://schemas.openxmlformats.org/presentationml/2006/ole">
            <mc:AlternateContent xmlns:mc="http://schemas.openxmlformats.org/markup-compatibility/2006">
              <mc:Choice xmlns:v="urn:schemas-microsoft-com:vml" Requires="v">
                <p:oleObj spid="_x0000_s166167" name="" r:id="rId1" imgW="1999615" imgH="1258570" progId="Word.Picture.8">
                  <p:embed/>
                </p:oleObj>
              </mc:Choice>
              <mc:Fallback>
                <p:oleObj name="" r:id="rId1" imgW="1999615" imgH="1258570" progId="Word.Picture.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90800"/>
                        <a:ext cx="3505200" cy="2203450"/>
                      </a:xfrm>
                      <a:prstGeom prst="rect">
                        <a:avLst/>
                      </a:prstGeom>
                      <a:solidFill>
                        <a:schemeClr val="tx1"/>
                      </a:solidFill>
                    </p:spPr>
                  </p:pic>
                </p:oleObj>
              </mc:Fallback>
            </mc:AlternateContent>
          </a:graphicData>
        </a:graphic>
      </p:graphicFrame>
      <p:graphicFrame>
        <p:nvGraphicFramePr>
          <p:cNvPr id="165893" name="Object 5"/>
          <p:cNvGraphicFramePr>
            <a:graphicFrameLocks noChangeAspect="1"/>
          </p:cNvGraphicFramePr>
          <p:nvPr/>
        </p:nvGraphicFramePr>
        <p:xfrm>
          <a:off x="4343400" y="2438400"/>
          <a:ext cx="4419600" cy="2998788"/>
        </p:xfrm>
        <a:graphic>
          <a:graphicData uri="http://schemas.openxmlformats.org/presentationml/2006/ole">
            <mc:AlternateContent xmlns:mc="http://schemas.openxmlformats.org/markup-compatibility/2006">
              <mc:Choice xmlns:v="urn:schemas-microsoft-com:vml" Requires="v">
                <p:oleObj spid="_x0000_s166168" name="" r:id="rId3" imgW="2724785" imgH="1847215" progId="Word.Picture.8">
                  <p:embed/>
                </p:oleObj>
              </mc:Choice>
              <mc:Fallback>
                <p:oleObj name="" r:id="rId3" imgW="2724785" imgH="1847215"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2438400"/>
                        <a:ext cx="4419600" cy="2998788"/>
                      </a:xfrm>
                      <a:prstGeom prst="rect">
                        <a:avLst/>
                      </a:prstGeom>
                      <a:solidFill>
                        <a:schemeClr val="tx1"/>
                      </a:solidFill>
                    </p:spPr>
                  </p:pic>
                </p:oleObj>
              </mc:Fallback>
            </mc:AlternateContent>
          </a:graphicData>
        </a:graphic>
      </p:graphicFrame>
      <p:sp>
        <p:nvSpPr>
          <p:cNvPr id="165894" name="Rectangle 6"/>
          <p:cNvSpPr>
            <a:spLocks noChangeArrowheads="1"/>
          </p:cNvSpPr>
          <p:nvPr/>
        </p:nvSpPr>
        <p:spPr bwMode="auto">
          <a:xfrm>
            <a:off x="0" y="5486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tabLst>
                <a:tab pos="467995" algn="l"/>
                <a:tab pos="914400" algn="l"/>
              </a:tabLst>
            </a:pP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由同一组关键码构成的两棵形态不同的二叉排序树</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6914" name="Rectangle 2"/>
          <p:cNvSpPr>
            <a:spLocks noChangeArrowheads="1"/>
          </p:cNvSpPr>
          <p:nvPr/>
        </p:nvSpPr>
        <p:spPr bwMode="auto">
          <a:xfrm>
            <a:off x="395288" y="609600"/>
            <a:ext cx="8367712"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二叉排序树中进行检索时的平均检索长度和树的形态有关，可以用平均检索长度来评价二叉排序树的好坏。</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        如果对一棵扩充的二叉排序树进行中序遍历，则得到的中序序列是从最左下的外部结点开始，到最右下的外部结点结束，并且所有内外部结点都是交叉排列，即第</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i</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个内部结点正好位于第</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i</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个外部结点和第</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i+1</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个外部结点之间。</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        用一棵扩充的二叉排序树表示一个字典的关键码集合，每个内部结点代表一个元素的关键码，每个外部结点代表与其相邻的两个内部结点关键码之间的那些关键码。 </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p:txBody>
      </p:sp>
      <p:pic>
        <p:nvPicPr>
          <p:cNvPr id="166915" name="Picture 3" descr="扩充二叉树"/>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86400" y="3962400"/>
            <a:ext cx="2895600" cy="2646363"/>
          </a:xfrm>
          <a:prstGeom prst="rect">
            <a:avLst/>
          </a:prstGeom>
          <a:noFill/>
          <a:extLst>
            <a:ext uri="{909E8E84-426E-40DD-AFC4-6F175D3DCCD1}">
              <a14:hiddenFill xmlns:a14="http://schemas.microsoft.com/office/drawing/2010/main">
                <a:solidFill>
                  <a:srgbClr val="FFFFFF"/>
                </a:solidFill>
              </a14:hiddenFill>
            </a:ext>
          </a:extLst>
        </p:spPr>
      </p:pic>
      <p:sp>
        <p:nvSpPr>
          <p:cNvPr id="166916" name="Text Box 4"/>
          <p:cNvSpPr txBox="1">
            <a:spLocks noChangeArrowheads="1"/>
          </p:cNvSpPr>
          <p:nvPr/>
        </p:nvSpPr>
        <p:spPr bwMode="auto">
          <a:xfrm>
            <a:off x="468313" y="4343400"/>
            <a:ext cx="4865687"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右图的中序遍历为：</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a:p>
            <a:pPr>
              <a:spcBef>
                <a:spcPct val="50000"/>
              </a:spcBef>
            </a:pP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AbBaCfDdEcFeG</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7938" name="Text Box 2"/>
          <p:cNvSpPr txBox="1">
            <a:spLocks noChangeArrowheads="1"/>
          </p:cNvSpPr>
          <p:nvPr/>
        </p:nvSpPr>
        <p:spPr bwMode="auto">
          <a:xfrm>
            <a:off x="468313" y="609600"/>
            <a:ext cx="8135937"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在二叉排序树里，检索一个关键码的平均比较次数为</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a:p>
            <a:pPr>
              <a:spcBef>
                <a:spcPct val="50000"/>
              </a:spcBef>
            </a:pP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aphicFrame>
        <p:nvGraphicFramePr>
          <p:cNvPr id="167939" name="Object 3"/>
          <p:cNvGraphicFramePr>
            <a:graphicFrameLocks noChangeAspect="1"/>
          </p:cNvGraphicFramePr>
          <p:nvPr/>
        </p:nvGraphicFramePr>
        <p:xfrm>
          <a:off x="2057400" y="1219200"/>
          <a:ext cx="3962400" cy="1011238"/>
        </p:xfrm>
        <a:graphic>
          <a:graphicData uri="http://schemas.openxmlformats.org/presentationml/2006/ole">
            <mc:AlternateContent xmlns:mc="http://schemas.openxmlformats.org/markup-compatibility/2006">
              <mc:Choice xmlns:v="urn:schemas-microsoft-com:vml" Requires="v">
                <p:oleObj spid="_x0000_s168214" name="" r:id="rId1" imgW="1828800" imgH="469900" progId="Equation.3">
                  <p:embed/>
                </p:oleObj>
              </mc:Choice>
              <mc:Fallback>
                <p:oleObj name="" r:id="rId1" imgW="1828800" imgH="4699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219200"/>
                        <a:ext cx="3962400" cy="1011238"/>
                      </a:xfrm>
                      <a:prstGeom prst="rect">
                        <a:avLst/>
                      </a:prstGeom>
                      <a:solidFill>
                        <a:schemeClr val="tx1"/>
                      </a:solidFill>
                    </p:spPr>
                  </p:pic>
                </p:oleObj>
              </mc:Fallback>
            </mc:AlternateContent>
          </a:graphicData>
        </a:graphic>
      </p:graphicFrame>
      <p:sp>
        <p:nvSpPr>
          <p:cNvPr id="167940" name="Rectangle 4"/>
          <p:cNvSpPr>
            <a:spLocks noChangeArrowheads="1"/>
          </p:cNvSpPr>
          <p:nvPr/>
        </p:nvSpPr>
        <p:spPr bwMode="auto">
          <a:xfrm>
            <a:off x="468313" y="2362200"/>
            <a:ext cx="8142287"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a:spAutoFit/>
          </a:bodyPr>
          <a:lstStyle/>
          <a:p>
            <a:pPr algn="just">
              <a:tabLst>
                <a:tab pos="467995" algn="l"/>
                <a:tab pos="914400" algn="l"/>
              </a:tabLst>
            </a:pP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其中</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l</a:t>
            </a:r>
            <a:r>
              <a:rPr kumimoji="1" lang="en-US" altLang="zh-CN" sz="2400" baseline="-30000">
                <a:latin typeface="Times New Roman" panose="02020603050405020304" pitchFamily="18" charset="0"/>
                <a:ea typeface="幼圆" panose="02010509060101010101" pitchFamily="49" charset="-122"/>
                <a:cs typeface="Times New Roman" panose="02020603050405020304" pitchFamily="18" charset="0"/>
              </a:rPr>
              <a:t>i</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是第</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i</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个内部结点的层数，</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l’</a:t>
            </a:r>
            <a:r>
              <a:rPr kumimoji="1" lang="en-US" altLang="zh-CN" sz="2400" baseline="-30000">
                <a:latin typeface="Times New Roman" panose="02020603050405020304" pitchFamily="18" charset="0"/>
                <a:ea typeface="幼圆" panose="02010509060101010101" pitchFamily="49" charset="-122"/>
                <a:cs typeface="Times New Roman" panose="02020603050405020304" pitchFamily="18" charset="0"/>
              </a:rPr>
              <a:t>i</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是第</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i</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个外部结点的层数，</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p</a:t>
            </a:r>
            <a:r>
              <a:rPr kumimoji="1" lang="en-US" altLang="zh-CN" sz="2400" baseline="-30000">
                <a:latin typeface="Times New Roman" panose="02020603050405020304" pitchFamily="18" charset="0"/>
                <a:ea typeface="幼圆" panose="02010509060101010101" pitchFamily="49" charset="-122"/>
                <a:cs typeface="Times New Roman" panose="02020603050405020304" pitchFamily="18" charset="0"/>
              </a:rPr>
              <a:t>i</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是检索第</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i</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个内部结点关键码的频率，</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q</a:t>
            </a:r>
            <a:r>
              <a:rPr kumimoji="1" lang="en-US" altLang="zh-CN" sz="2400" baseline="-30000">
                <a:latin typeface="Times New Roman" panose="02020603050405020304" pitchFamily="18" charset="0"/>
                <a:ea typeface="幼圆" panose="02010509060101010101" pitchFamily="49" charset="-122"/>
                <a:cs typeface="Times New Roman" panose="02020603050405020304" pitchFamily="18" charset="0"/>
              </a:rPr>
              <a:t>i</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是被检索的关键码属于第</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i</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个外部结点关键码集合的频率，</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p</a:t>
            </a:r>
            <a:r>
              <a:rPr kumimoji="1" lang="en-US" altLang="zh-CN" sz="2400" baseline="-30000">
                <a:latin typeface="Times New Roman" panose="02020603050405020304" pitchFamily="18" charset="0"/>
                <a:ea typeface="幼圆" panose="02010509060101010101" pitchFamily="49" charset="-122"/>
                <a:cs typeface="Times New Roman" panose="02020603050405020304" pitchFamily="18" charset="0"/>
              </a:rPr>
              <a:t>i</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q</a:t>
            </a:r>
            <a:r>
              <a:rPr kumimoji="1" lang="en-US" altLang="zh-CN" sz="2400" baseline="-30000">
                <a:latin typeface="Times New Roman" panose="02020603050405020304" pitchFamily="18" charset="0"/>
                <a:ea typeface="幼圆" panose="02010509060101010101" pitchFamily="49" charset="-122"/>
                <a:cs typeface="Times New Roman" panose="02020603050405020304" pitchFamily="18" charset="0"/>
              </a:rPr>
              <a:t>i</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也叫结点的权。令</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a:p>
            <a:pPr algn="just">
              <a:tabLst>
                <a:tab pos="467995" algn="l"/>
                <a:tab pos="914400" algn="l"/>
              </a:tabLst>
            </a:pP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a:p>
            <a:pPr algn="just">
              <a:tabLst>
                <a:tab pos="467995" algn="l"/>
                <a:tab pos="914400" algn="l"/>
              </a:tabLst>
            </a:pP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a:p>
            <a:pPr algn="just">
              <a:tabLst>
                <a:tab pos="467995" algn="l"/>
                <a:tab pos="914400" algn="l"/>
              </a:tabLst>
            </a:pP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a:p>
            <a:pPr algn="just">
              <a:tabLst>
                <a:tab pos="467995" algn="l"/>
                <a:tab pos="914400" algn="l"/>
              </a:tabLst>
            </a:pP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p</a:t>
            </a:r>
            <a:r>
              <a:rPr kumimoji="1" lang="en-US" altLang="zh-CN" sz="2400" baseline="-30000">
                <a:latin typeface="Times New Roman" panose="02020603050405020304" pitchFamily="18" charset="0"/>
                <a:ea typeface="幼圆" panose="02010509060101010101" pitchFamily="49" charset="-122"/>
                <a:cs typeface="Times New Roman" panose="02020603050405020304" pitchFamily="18" charset="0"/>
              </a:rPr>
              <a:t>i</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/w</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是检索第</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i</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个内部结点关键码的概率，</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q</a:t>
            </a:r>
            <a:r>
              <a:rPr kumimoji="1" lang="en-US" altLang="zh-CN" sz="2400" baseline="-30000">
                <a:latin typeface="Times New Roman" panose="02020603050405020304" pitchFamily="18" charset="0"/>
                <a:ea typeface="幼圆" panose="02010509060101010101" pitchFamily="49" charset="-122"/>
                <a:cs typeface="Times New Roman" panose="02020603050405020304" pitchFamily="18" charset="0"/>
              </a:rPr>
              <a:t>i</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/w</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是被检索的关键码属于第</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i</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个外部结点关键码集合的概率。</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tabLst>
                <a:tab pos="467995" algn="l"/>
                <a:tab pos="914400" algn="l"/>
              </a:tabLst>
            </a:pP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        检索中平均比较次数最小，即</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E(n)</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最小的二叉排序树称作最佳二叉排序树。</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p:txBody>
      </p:sp>
      <p:graphicFrame>
        <p:nvGraphicFramePr>
          <p:cNvPr id="167941" name="Object 5"/>
          <p:cNvGraphicFramePr>
            <a:graphicFrameLocks noChangeAspect="1"/>
          </p:cNvGraphicFramePr>
          <p:nvPr/>
        </p:nvGraphicFramePr>
        <p:xfrm>
          <a:off x="2916238" y="3810000"/>
          <a:ext cx="2362200" cy="1066800"/>
        </p:xfrm>
        <a:graphic>
          <a:graphicData uri="http://schemas.openxmlformats.org/presentationml/2006/ole">
            <mc:AlternateContent xmlns:mc="http://schemas.openxmlformats.org/markup-compatibility/2006">
              <mc:Choice xmlns:v="urn:schemas-microsoft-com:vml" Requires="v">
                <p:oleObj spid="_x0000_s168215" name="" r:id="rId3" imgW="989965" imgH="444500" progId="Equation.3">
                  <p:embed/>
                </p:oleObj>
              </mc:Choice>
              <mc:Fallback>
                <p:oleObj name="" r:id="rId3" imgW="989965" imgH="4445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3810000"/>
                        <a:ext cx="2362200" cy="1066800"/>
                      </a:xfrm>
                      <a:prstGeom prst="rect">
                        <a:avLst/>
                      </a:prstGeom>
                      <a:solidFill>
                        <a:schemeClr val="tx1"/>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8962" name="Text Box 2"/>
          <p:cNvSpPr txBox="1">
            <a:spLocks noChangeArrowheads="1"/>
          </p:cNvSpPr>
          <p:nvPr/>
        </p:nvSpPr>
        <p:spPr bwMode="auto">
          <a:xfrm>
            <a:off x="685800" y="765175"/>
            <a:ext cx="7848600" cy="538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一、所有结点的检索概率都相等</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a:p>
            <a:pPr>
              <a:spcBef>
                <a:spcPct val="50000"/>
              </a:spcBef>
            </a:pP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此时有</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E(n) = (2IPL+3n)/(2n+1)</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a:p>
            <a:pPr>
              <a:spcBef>
                <a:spcPct val="100000"/>
              </a:spcBef>
            </a:pP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而</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IPL=</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a:p>
            <a:pPr>
              <a:spcBef>
                <a:spcPct val="100000"/>
              </a:spcBef>
            </a:pP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a:p>
            <a:pPr>
              <a:spcBef>
                <a:spcPct val="100000"/>
              </a:spcBef>
            </a:pP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        构造方法：</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1</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）将结点按关键码排序</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2</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）按二分法依次检索关键码，将检索中遇到的还未在二叉排序树中的结点插入树中。</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a:p>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        可以证明，对</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n!</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种二叉排序树平均，得到的平均检索长度为</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O(log</a:t>
            </a:r>
            <a:r>
              <a:rPr kumimoji="1" lang="en-US" altLang="zh-CN" sz="2400" baseline="-30000">
                <a:latin typeface="Times New Roman" panose="02020603050405020304" pitchFamily="18" charset="0"/>
                <a:ea typeface="幼圆" panose="02010509060101010101" pitchFamily="49" charset="-122"/>
                <a:cs typeface="Times New Roman" panose="02020603050405020304" pitchFamily="18" charset="0"/>
              </a:rPr>
              <a:t>2</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n)</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 </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p:txBody>
      </p:sp>
      <p:graphicFrame>
        <p:nvGraphicFramePr>
          <p:cNvPr id="168963" name="Object 3"/>
          <p:cNvGraphicFramePr>
            <a:graphicFrameLocks noChangeAspect="1"/>
          </p:cNvGraphicFramePr>
          <p:nvPr/>
        </p:nvGraphicFramePr>
        <p:xfrm>
          <a:off x="2057400" y="1890713"/>
          <a:ext cx="1600200" cy="987425"/>
        </p:xfrm>
        <a:graphic>
          <a:graphicData uri="http://schemas.openxmlformats.org/presentationml/2006/ole">
            <mc:AlternateContent xmlns:mc="http://schemas.openxmlformats.org/markup-compatibility/2006">
              <mc:Choice xmlns:v="urn:schemas-microsoft-com:vml" Requires="v">
                <p:oleObj spid="_x0000_s169237" name="Equation" r:id="rId1" imgW="698500" imgH="431800" progId="Equation.3">
                  <p:embed/>
                </p:oleObj>
              </mc:Choice>
              <mc:Fallback>
                <p:oleObj name="Equation" r:id="rId1" imgW="698500" imgH="4318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890713"/>
                        <a:ext cx="1600200" cy="987425"/>
                      </a:xfrm>
                      <a:prstGeom prst="rect">
                        <a:avLst/>
                      </a:prstGeom>
                      <a:solidFill>
                        <a:schemeClr val="tx1"/>
                      </a:solidFill>
                    </p:spPr>
                  </p:pic>
                </p:oleObj>
              </mc:Fallback>
            </mc:AlternateContent>
          </a:graphicData>
        </a:graphic>
      </p:graphicFrame>
      <p:graphicFrame>
        <p:nvGraphicFramePr>
          <p:cNvPr id="168964" name="Object 4"/>
          <p:cNvGraphicFramePr>
            <a:graphicFrameLocks noChangeAspect="1"/>
          </p:cNvGraphicFramePr>
          <p:nvPr/>
        </p:nvGraphicFramePr>
        <p:xfrm>
          <a:off x="2057400" y="2881313"/>
          <a:ext cx="3378200" cy="476250"/>
        </p:xfrm>
        <a:graphic>
          <a:graphicData uri="http://schemas.openxmlformats.org/presentationml/2006/ole">
            <mc:AlternateContent xmlns:mc="http://schemas.openxmlformats.org/markup-compatibility/2006">
              <mc:Choice xmlns:v="urn:schemas-microsoft-com:vml" Requires="v">
                <p:oleObj spid="_x0000_s169238" name="Equation" r:id="rId3" imgW="1701800" imgH="241300" progId="Equation.3">
                  <p:embed/>
                </p:oleObj>
              </mc:Choice>
              <mc:Fallback>
                <p:oleObj name="Equation" r:id="rId3" imgW="1701800" imgH="241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881313"/>
                        <a:ext cx="3378200" cy="476250"/>
                      </a:xfrm>
                      <a:prstGeom prst="rect">
                        <a:avLst/>
                      </a:prstGeom>
                      <a:solidFill>
                        <a:schemeClr val="tx1"/>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9986" name="Text Box 2"/>
          <p:cNvSpPr txBox="1">
            <a:spLocks noChangeArrowheads="1"/>
          </p:cNvSpPr>
          <p:nvPr/>
        </p:nvSpPr>
        <p:spPr bwMode="auto">
          <a:xfrm>
            <a:off x="468313" y="762000"/>
            <a:ext cx="8280400" cy="538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二、所有结点的检索概率不相等</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a:p>
            <a:pPr algn="just">
              <a:spcBef>
                <a:spcPct val="50000"/>
              </a:spcBef>
            </a:pP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        最佳二叉排序树有个特点，即它的任何子树都是最佳二叉排序树。否则，只要将非最佳二叉排序树的子树换成最佳二叉排序树的子树，整个树的花费就小于原来的花费，这与原来就是最佳二叉排序树的前提矛盾。这一特点对于构造最佳二叉排序树十分有用。</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a:p>
            <a:pPr algn="just">
              <a:spcBef>
                <a:spcPct val="50000"/>
              </a:spcBef>
            </a:pP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设关键码</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key</a:t>
            </a:r>
            <a:r>
              <a:rPr kumimoji="1" lang="en-US" altLang="zh-CN" sz="2400" baseline="-30000">
                <a:latin typeface="Times New Roman" panose="02020603050405020304" pitchFamily="18" charset="0"/>
                <a:ea typeface="幼圆" panose="02010509060101010101" pitchFamily="49" charset="-122"/>
                <a:cs typeface="Times New Roman" panose="02020603050405020304" pitchFamily="18" charset="0"/>
              </a:rPr>
              <a:t>i+1</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 key</a:t>
            </a:r>
            <a:r>
              <a:rPr kumimoji="1" lang="en-US" altLang="zh-CN" sz="2400" baseline="-30000">
                <a:latin typeface="Times New Roman" panose="02020603050405020304" pitchFamily="18" charset="0"/>
                <a:ea typeface="幼圆" panose="02010509060101010101" pitchFamily="49" charset="-122"/>
                <a:cs typeface="Times New Roman" panose="02020603050405020304" pitchFamily="18" charset="0"/>
              </a:rPr>
              <a:t>i+2</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,…,key</a:t>
            </a:r>
            <a:r>
              <a:rPr kumimoji="1" lang="en-US" altLang="zh-CN" sz="2400" baseline="-30000">
                <a:latin typeface="Times New Roman" panose="02020603050405020304" pitchFamily="18" charset="0"/>
                <a:ea typeface="幼圆" panose="02010509060101010101" pitchFamily="49" charset="-122"/>
                <a:cs typeface="Times New Roman" panose="02020603050405020304" pitchFamily="18" charset="0"/>
              </a:rPr>
              <a:t>j</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为内部结点，相应的权为</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(q</a:t>
            </a:r>
            <a:r>
              <a:rPr kumimoji="1" lang="en-US" altLang="zh-CN" sz="2400" baseline="-30000">
                <a:latin typeface="Times New Roman" panose="02020603050405020304" pitchFamily="18" charset="0"/>
                <a:ea typeface="幼圆" panose="02010509060101010101" pitchFamily="49" charset="-122"/>
                <a:cs typeface="Times New Roman" panose="02020603050405020304" pitchFamily="18" charset="0"/>
              </a:rPr>
              <a:t>i</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 p</a:t>
            </a:r>
            <a:r>
              <a:rPr kumimoji="1" lang="en-US" altLang="zh-CN" sz="2400" baseline="-30000">
                <a:latin typeface="Times New Roman" panose="02020603050405020304" pitchFamily="18" charset="0"/>
                <a:ea typeface="幼圆" panose="02010509060101010101" pitchFamily="49" charset="-122"/>
                <a:cs typeface="Times New Roman" panose="02020603050405020304" pitchFamily="18" charset="0"/>
              </a:rPr>
              <a:t>i+1</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 q</a:t>
            </a:r>
            <a:r>
              <a:rPr kumimoji="1" lang="en-US" altLang="zh-CN" sz="2400" baseline="-30000">
                <a:latin typeface="Times New Roman" panose="02020603050405020304" pitchFamily="18" charset="0"/>
                <a:ea typeface="幼圆" panose="02010509060101010101" pitchFamily="49" charset="-122"/>
                <a:cs typeface="Times New Roman" panose="02020603050405020304" pitchFamily="18" charset="0"/>
              </a:rPr>
              <a:t>i+1</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,…,p</a:t>
            </a:r>
            <a:r>
              <a:rPr kumimoji="1" lang="en-US" altLang="zh-CN" sz="2400" baseline="-30000">
                <a:latin typeface="Times New Roman" panose="02020603050405020304" pitchFamily="18" charset="0"/>
                <a:ea typeface="幼圆" panose="02010509060101010101" pitchFamily="49" charset="-122"/>
                <a:cs typeface="Times New Roman" panose="02020603050405020304" pitchFamily="18" charset="0"/>
              </a:rPr>
              <a:t>j</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 q</a:t>
            </a:r>
            <a:r>
              <a:rPr kumimoji="1" lang="en-US" altLang="zh-CN" sz="2400" baseline="-30000">
                <a:latin typeface="Times New Roman" panose="02020603050405020304" pitchFamily="18" charset="0"/>
                <a:ea typeface="幼圆" panose="02010509060101010101" pitchFamily="49" charset="-122"/>
                <a:cs typeface="Times New Roman" panose="02020603050405020304" pitchFamily="18" charset="0"/>
              </a:rPr>
              <a:t>j</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的最佳二叉排序树为</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T(i, j)</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，其根为</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R(i, j)</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，花费为</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C(i, j)</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，权的总和为</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a:p>
            <a:pPr algn="just">
              <a:spcBef>
                <a:spcPct val="50000"/>
              </a:spcBef>
            </a:pP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W(i, j)= p</a:t>
            </a:r>
            <a:r>
              <a:rPr kumimoji="1" lang="en-US" altLang="zh-CN" sz="2400" baseline="-30000">
                <a:latin typeface="Times New Roman" panose="02020603050405020304" pitchFamily="18" charset="0"/>
                <a:ea typeface="幼圆" panose="02010509060101010101" pitchFamily="49" charset="-122"/>
                <a:cs typeface="Times New Roman" panose="02020603050405020304" pitchFamily="18" charset="0"/>
              </a:rPr>
              <a:t>i+1</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 p</a:t>
            </a:r>
            <a:r>
              <a:rPr kumimoji="1" lang="en-US" altLang="zh-CN" sz="2400" baseline="-30000">
                <a:latin typeface="Times New Roman" panose="02020603050405020304" pitchFamily="18" charset="0"/>
                <a:ea typeface="幼圆" panose="02010509060101010101" pitchFamily="49" charset="-122"/>
                <a:cs typeface="Times New Roman" panose="02020603050405020304" pitchFamily="18" charset="0"/>
              </a:rPr>
              <a:t>j</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+q</a:t>
            </a:r>
            <a:r>
              <a:rPr kumimoji="1" lang="en-US" altLang="zh-CN" sz="2400" baseline="-30000">
                <a:latin typeface="Times New Roman" panose="02020603050405020304" pitchFamily="18" charset="0"/>
                <a:ea typeface="幼圆" panose="02010509060101010101" pitchFamily="49" charset="-122"/>
                <a:cs typeface="Times New Roman" panose="02020603050405020304" pitchFamily="18" charset="0"/>
              </a:rPr>
              <a:t>i</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+q</a:t>
            </a:r>
            <a:r>
              <a:rPr kumimoji="1" lang="en-US" altLang="zh-CN" sz="2400" baseline="-30000">
                <a:latin typeface="Times New Roman" panose="02020603050405020304" pitchFamily="18" charset="0"/>
                <a:ea typeface="幼圆" panose="02010509060101010101" pitchFamily="49" charset="-122"/>
                <a:cs typeface="Times New Roman" panose="02020603050405020304" pitchFamily="18" charset="0"/>
              </a:rPr>
              <a:t>i+1</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+…+q</a:t>
            </a:r>
            <a:r>
              <a:rPr kumimoji="1" lang="en-US" altLang="zh-CN" sz="2400" baseline="-30000">
                <a:latin typeface="Times New Roman" panose="02020603050405020304" pitchFamily="18" charset="0"/>
                <a:ea typeface="幼圆" panose="02010509060101010101" pitchFamily="49" charset="-122"/>
                <a:cs typeface="Times New Roman" panose="02020603050405020304" pitchFamily="18" charset="0"/>
              </a:rPr>
              <a:t>j</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(0≤i≤j≤n)</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a:p>
            <a:pPr>
              <a:spcBef>
                <a:spcPct val="50000"/>
              </a:spcBef>
            </a:pP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C(i,j) = W(i,j)+min(C(i,k-1)+C(k,j))</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a:p>
            <a:pPr>
              <a:spcBef>
                <a:spcPct val="50000"/>
              </a:spcBef>
            </a:pP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                        i&lt;k&lt;=j</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1010" name="Rectangle 2"/>
          <p:cNvSpPr>
            <a:spLocks noChangeArrowheads="1"/>
          </p:cNvSpPr>
          <p:nvPr/>
        </p:nvSpPr>
        <p:spPr bwMode="auto">
          <a:xfrm>
            <a:off x="0" y="0"/>
            <a:ext cx="9144000" cy="679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6700" algn="just">
              <a:tabLst>
                <a:tab pos="467995" algn="l"/>
                <a:tab pos="914400" algn="l"/>
              </a:tabLst>
            </a:pPr>
            <a:r>
              <a:rPr kumimoji="1" lang="zh-CN" altLang="en-US" sz="2000">
                <a:latin typeface="Times New Roman" panose="02020603050405020304" pitchFamily="18" charset="0"/>
              </a:rPr>
              <a:t>例题∶设</a:t>
            </a:r>
            <a:r>
              <a:rPr kumimoji="1" lang="en-US" altLang="zh-CN" sz="2000">
                <a:latin typeface="Times New Roman" panose="02020603050405020304" pitchFamily="18" charset="0"/>
              </a:rPr>
              <a:t>n=4</a:t>
            </a:r>
            <a:r>
              <a:rPr kumimoji="1" lang="zh-CN" altLang="en-US" sz="2000">
                <a:latin typeface="Times New Roman" panose="02020603050405020304" pitchFamily="18" charset="0"/>
              </a:rPr>
              <a:t>，且关键码集合为∶</a:t>
            </a:r>
            <a:r>
              <a:rPr kumimoji="1" lang="en-US" altLang="zh-CN" sz="2000">
                <a:latin typeface="Times New Roman" panose="02020603050405020304" pitchFamily="18" charset="0"/>
              </a:rPr>
              <a:t>{ B,   D,   F,   H}</a:t>
            </a:r>
            <a:endParaRPr kumimoji="1" lang="en-US" altLang="zh-CN" sz="2000">
              <a:latin typeface="Times New Roman" panose="02020603050405020304" pitchFamily="18" charset="0"/>
            </a:endParaRPr>
          </a:p>
          <a:p>
            <a:pPr indent="266700" algn="just" eaLnBrk="0" hangingPunct="0">
              <a:tabLst>
                <a:tab pos="467995" algn="l"/>
                <a:tab pos="914400" algn="l"/>
              </a:tabLst>
            </a:pPr>
            <a:r>
              <a:rPr kumimoji="1" lang="en-US" altLang="zh-CN" sz="2000">
                <a:latin typeface="Times New Roman" panose="02020603050405020304" pitchFamily="18" charset="0"/>
              </a:rPr>
              <a:t>key</a:t>
            </a:r>
            <a:r>
              <a:rPr kumimoji="1" lang="en-US" altLang="zh-CN" sz="2000" baseline="-30000">
                <a:latin typeface="Times New Roman" panose="02020603050405020304" pitchFamily="18" charset="0"/>
              </a:rPr>
              <a:t>1</a:t>
            </a:r>
            <a:r>
              <a:rPr kumimoji="1" lang="en-US" altLang="zh-CN" sz="2000">
                <a:latin typeface="Times New Roman" panose="02020603050405020304" pitchFamily="18" charset="0"/>
              </a:rPr>
              <a:t>, key</a:t>
            </a:r>
            <a:r>
              <a:rPr kumimoji="1" lang="en-US" altLang="zh-CN" sz="2000" baseline="-30000">
                <a:latin typeface="Times New Roman" panose="02020603050405020304" pitchFamily="18" charset="0"/>
              </a:rPr>
              <a:t>2</a:t>
            </a:r>
            <a:r>
              <a:rPr kumimoji="1" lang="en-US" altLang="zh-CN" sz="2000">
                <a:latin typeface="Times New Roman" panose="02020603050405020304" pitchFamily="18" charset="0"/>
              </a:rPr>
              <a:t>, key</a:t>
            </a:r>
            <a:r>
              <a:rPr kumimoji="1" lang="en-US" altLang="zh-CN" sz="2000" baseline="-30000">
                <a:latin typeface="Times New Roman" panose="02020603050405020304" pitchFamily="18" charset="0"/>
              </a:rPr>
              <a:t>3</a:t>
            </a:r>
            <a:r>
              <a:rPr kumimoji="1" lang="en-US" altLang="zh-CN" sz="2000">
                <a:latin typeface="Times New Roman" panose="02020603050405020304" pitchFamily="18" charset="0"/>
              </a:rPr>
              <a:t>, key</a:t>
            </a:r>
            <a:r>
              <a:rPr kumimoji="1" lang="en-US" altLang="zh-CN" sz="2000" baseline="-30000">
                <a:latin typeface="Times New Roman" panose="02020603050405020304" pitchFamily="18" charset="0"/>
              </a:rPr>
              <a:t>4</a:t>
            </a:r>
            <a:r>
              <a:rPr kumimoji="1" lang="zh-CN" altLang="en-US" sz="2000">
                <a:latin typeface="Times New Roman" panose="02020603050405020304" pitchFamily="18" charset="0"/>
              </a:rPr>
              <a:t>权的序列为∶	</a:t>
            </a:r>
            <a:endParaRPr kumimoji="1" lang="zh-CN" altLang="en-US" sz="2000">
              <a:latin typeface="Times New Roman" panose="02020603050405020304" pitchFamily="18" charset="0"/>
            </a:endParaRPr>
          </a:p>
          <a:p>
            <a:pPr indent="266700" algn="just" eaLnBrk="0" hangingPunct="0">
              <a:tabLst>
                <a:tab pos="467995" algn="l"/>
                <a:tab pos="914400" algn="l"/>
              </a:tabLst>
            </a:pPr>
            <a:r>
              <a:rPr kumimoji="1" lang="zh-CN" altLang="en-US" sz="2000">
                <a:latin typeface="Times New Roman" panose="02020603050405020304" pitchFamily="18" charset="0"/>
              </a:rPr>
              <a:t>          </a:t>
            </a:r>
            <a:r>
              <a:rPr kumimoji="1" lang="en-US" altLang="zh-CN" sz="2000">
                <a:latin typeface="Times New Roman" panose="02020603050405020304" pitchFamily="18" charset="0"/>
              </a:rPr>
              <a:t>{1,	5,	4,	3,	5,	4,	3,	2,	1}</a:t>
            </a:r>
            <a:endParaRPr kumimoji="1" lang="en-US" altLang="zh-CN" sz="2000">
              <a:latin typeface="Times New Roman" panose="02020603050405020304" pitchFamily="18" charset="0"/>
            </a:endParaRPr>
          </a:p>
          <a:p>
            <a:pPr indent="266700" algn="just" eaLnBrk="0" hangingPunct="0">
              <a:tabLst>
                <a:tab pos="467995" algn="l"/>
                <a:tab pos="914400" algn="l"/>
              </a:tabLst>
            </a:pPr>
            <a:r>
              <a:rPr kumimoji="1" lang="en-US" altLang="zh-CN" sz="2000">
                <a:latin typeface="Times New Roman" panose="02020603050405020304" pitchFamily="18" charset="0"/>
              </a:rPr>
              <a:t>	   	   p</a:t>
            </a:r>
            <a:r>
              <a:rPr kumimoji="1" lang="en-US" altLang="zh-CN" sz="2000" baseline="-30000">
                <a:latin typeface="Times New Roman" panose="02020603050405020304" pitchFamily="18" charset="0"/>
              </a:rPr>
              <a:t>1</a:t>
            </a:r>
            <a:r>
              <a:rPr kumimoji="1" lang="en-US" altLang="zh-CN" sz="2000">
                <a:latin typeface="Times New Roman" panose="02020603050405020304" pitchFamily="18" charset="0"/>
              </a:rPr>
              <a:t>,	p</a:t>
            </a:r>
            <a:r>
              <a:rPr kumimoji="1" lang="en-US" altLang="zh-CN" sz="2000" baseline="-30000">
                <a:latin typeface="Times New Roman" panose="02020603050405020304" pitchFamily="18" charset="0"/>
              </a:rPr>
              <a:t>2</a:t>
            </a:r>
            <a:r>
              <a:rPr kumimoji="1" lang="en-US" altLang="zh-CN" sz="2000">
                <a:latin typeface="Times New Roman" panose="02020603050405020304" pitchFamily="18" charset="0"/>
              </a:rPr>
              <a:t>,	p</a:t>
            </a:r>
            <a:r>
              <a:rPr kumimoji="1" lang="en-US" altLang="zh-CN" sz="2000" baseline="-30000">
                <a:latin typeface="Times New Roman" panose="02020603050405020304" pitchFamily="18" charset="0"/>
              </a:rPr>
              <a:t>3</a:t>
            </a:r>
            <a:r>
              <a:rPr kumimoji="1" lang="en-US" altLang="zh-CN" sz="2000">
                <a:latin typeface="Times New Roman" panose="02020603050405020304" pitchFamily="18" charset="0"/>
              </a:rPr>
              <a:t>,	p</a:t>
            </a:r>
            <a:r>
              <a:rPr kumimoji="1" lang="en-US" altLang="zh-CN" sz="2000" baseline="-30000">
                <a:latin typeface="Times New Roman" panose="02020603050405020304" pitchFamily="18" charset="0"/>
              </a:rPr>
              <a:t>4</a:t>
            </a:r>
            <a:r>
              <a:rPr kumimoji="1" lang="en-US" altLang="zh-CN" sz="2000">
                <a:latin typeface="Times New Roman" panose="02020603050405020304" pitchFamily="18" charset="0"/>
              </a:rPr>
              <a:t>,	q</a:t>
            </a:r>
            <a:r>
              <a:rPr kumimoji="1" lang="en-US" altLang="zh-CN" sz="2000" baseline="-30000">
                <a:latin typeface="Times New Roman" panose="02020603050405020304" pitchFamily="18" charset="0"/>
              </a:rPr>
              <a:t>0</a:t>
            </a:r>
            <a:r>
              <a:rPr kumimoji="1" lang="en-US" altLang="zh-CN" sz="2000">
                <a:latin typeface="Times New Roman" panose="02020603050405020304" pitchFamily="18" charset="0"/>
              </a:rPr>
              <a:t>,	q</a:t>
            </a:r>
            <a:r>
              <a:rPr kumimoji="1" lang="en-US" altLang="zh-CN" sz="2000" baseline="-30000">
                <a:latin typeface="Times New Roman" panose="02020603050405020304" pitchFamily="18" charset="0"/>
              </a:rPr>
              <a:t>1</a:t>
            </a:r>
            <a:r>
              <a:rPr kumimoji="1" lang="en-US" altLang="zh-CN" sz="2000">
                <a:latin typeface="Times New Roman" panose="02020603050405020304" pitchFamily="18" charset="0"/>
              </a:rPr>
              <a:t>,	q</a:t>
            </a:r>
            <a:r>
              <a:rPr kumimoji="1" lang="en-US" altLang="zh-CN" sz="2000" baseline="-30000">
                <a:latin typeface="Times New Roman" panose="02020603050405020304" pitchFamily="18" charset="0"/>
              </a:rPr>
              <a:t>2</a:t>
            </a:r>
            <a:r>
              <a:rPr kumimoji="1" lang="en-US" altLang="zh-CN" sz="2000">
                <a:latin typeface="Times New Roman" panose="02020603050405020304" pitchFamily="18" charset="0"/>
              </a:rPr>
              <a:t>,	q</a:t>
            </a:r>
            <a:r>
              <a:rPr kumimoji="1" lang="en-US" altLang="zh-CN" sz="2000" baseline="-30000">
                <a:latin typeface="Times New Roman" panose="02020603050405020304" pitchFamily="18" charset="0"/>
              </a:rPr>
              <a:t>3</a:t>
            </a:r>
            <a:r>
              <a:rPr kumimoji="1" lang="en-US" altLang="zh-CN" sz="2000">
                <a:latin typeface="Times New Roman" panose="02020603050405020304" pitchFamily="18" charset="0"/>
              </a:rPr>
              <a:t>,	q</a:t>
            </a:r>
            <a:r>
              <a:rPr kumimoji="1" lang="en-US" altLang="zh-CN" sz="2000" baseline="-30000">
                <a:latin typeface="Times New Roman" panose="02020603050405020304" pitchFamily="18" charset="0"/>
              </a:rPr>
              <a:t>4</a:t>
            </a:r>
            <a:endParaRPr kumimoji="1" lang="en-US" altLang="zh-CN" sz="2000">
              <a:latin typeface="Times New Roman" panose="02020603050405020304" pitchFamily="18" charset="0"/>
            </a:endParaRPr>
          </a:p>
          <a:p>
            <a:pPr indent="266700" algn="just" eaLnBrk="0" hangingPunct="0">
              <a:tabLst>
                <a:tab pos="467995" algn="l"/>
                <a:tab pos="914400" algn="l"/>
              </a:tabLst>
            </a:pPr>
            <a:r>
              <a:rPr kumimoji="1" lang="zh-CN" altLang="en-US" sz="2000">
                <a:latin typeface="Times New Roman" panose="02020603050405020304" pitchFamily="18" charset="0"/>
              </a:rPr>
              <a:t>要求构造最优二叉排序树。</a:t>
            </a:r>
            <a:endParaRPr kumimoji="1" lang="zh-CN" altLang="en-US" sz="2000">
              <a:latin typeface="Times New Roman" panose="02020603050405020304" pitchFamily="18" charset="0"/>
            </a:endParaRPr>
          </a:p>
          <a:p>
            <a:pPr indent="266700" algn="just" eaLnBrk="0" hangingPunct="0">
              <a:tabLst>
                <a:tab pos="467995" algn="l"/>
                <a:tab pos="914400" algn="l"/>
              </a:tabLst>
            </a:pPr>
            <a:r>
              <a:rPr kumimoji="1" lang="zh-CN" altLang="en-US" sz="2000">
                <a:latin typeface="Times New Roman" panose="02020603050405020304" pitchFamily="18" charset="0"/>
              </a:rPr>
              <a:t>初始时，</a:t>
            </a:r>
            <a:r>
              <a:rPr kumimoji="1" lang="en-US" altLang="zh-CN" sz="2000">
                <a:latin typeface="Times New Roman" panose="02020603050405020304" pitchFamily="18" charset="0"/>
              </a:rPr>
              <a:t>W(i,i)=q(i)</a:t>
            </a:r>
            <a:r>
              <a:rPr kumimoji="1" lang="zh-CN" altLang="en-US" sz="2000">
                <a:latin typeface="Times New Roman" panose="02020603050405020304" pitchFamily="18" charset="0"/>
              </a:rPr>
              <a:t>，</a:t>
            </a:r>
            <a:r>
              <a:rPr kumimoji="1" lang="en-US" altLang="zh-CN" sz="2000">
                <a:latin typeface="Times New Roman" panose="02020603050405020304" pitchFamily="18" charset="0"/>
              </a:rPr>
              <a:t>C(i,i)=0</a:t>
            </a:r>
            <a:r>
              <a:rPr kumimoji="1" lang="zh-CN" altLang="en-US" sz="2000">
                <a:latin typeface="Times New Roman" panose="02020603050405020304" pitchFamily="18" charset="0"/>
              </a:rPr>
              <a:t>，</a:t>
            </a:r>
            <a:r>
              <a:rPr kumimoji="1" lang="en-US" altLang="zh-CN" sz="2000">
                <a:latin typeface="Times New Roman" panose="02020603050405020304" pitchFamily="18" charset="0"/>
              </a:rPr>
              <a:t>R(i,i)=0</a:t>
            </a:r>
            <a:r>
              <a:rPr kumimoji="1" lang="zh-CN" altLang="en-US" sz="2000">
                <a:latin typeface="Times New Roman" panose="02020603050405020304" pitchFamily="18" charset="0"/>
              </a:rPr>
              <a:t>，</a:t>
            </a:r>
            <a:r>
              <a:rPr kumimoji="1" lang="en-US" altLang="zh-CN" sz="2000">
                <a:latin typeface="Times New Roman" panose="02020603050405020304" pitchFamily="18" charset="0"/>
              </a:rPr>
              <a:t>0≤i≤4</a:t>
            </a:r>
            <a:r>
              <a:rPr kumimoji="1" lang="zh-CN" altLang="en-US" sz="2000">
                <a:latin typeface="Times New Roman" panose="02020603050405020304" pitchFamily="18" charset="0"/>
              </a:rPr>
              <a:t>。</a:t>
            </a:r>
            <a:endParaRPr kumimoji="1" lang="zh-CN" altLang="en-US" sz="2000">
              <a:latin typeface="Times New Roman" panose="02020603050405020304" pitchFamily="18" charset="0"/>
            </a:endParaRPr>
          </a:p>
          <a:p>
            <a:pPr indent="266700" algn="just" eaLnBrk="0" hangingPunct="0">
              <a:tabLst>
                <a:tab pos="467995" algn="l"/>
                <a:tab pos="914400" algn="l"/>
              </a:tabLst>
            </a:pPr>
            <a:r>
              <a:rPr kumimoji="1" lang="zh-CN" altLang="en-US" sz="2000">
                <a:latin typeface="Times New Roman" panose="02020603050405020304" pitchFamily="18" charset="0"/>
              </a:rPr>
              <a:t>根据</a:t>
            </a:r>
            <a:r>
              <a:rPr kumimoji="1" lang="en-US" altLang="zh-CN" sz="2000">
                <a:latin typeface="Times New Roman" panose="02020603050405020304" pitchFamily="18" charset="0"/>
              </a:rPr>
              <a:t>W(i,j)=p(j)+q(j)+W(i,j-1)</a:t>
            </a:r>
            <a:r>
              <a:rPr kumimoji="1" lang="zh-CN" altLang="en-US" sz="2000">
                <a:latin typeface="Times New Roman" panose="02020603050405020304" pitchFamily="18" charset="0"/>
              </a:rPr>
              <a:t>和式</a:t>
            </a:r>
            <a:r>
              <a:rPr kumimoji="1" lang="en-US" altLang="zh-CN" sz="2000">
                <a:latin typeface="Times New Roman" panose="02020603050405020304" pitchFamily="18" charset="0"/>
              </a:rPr>
              <a:t>6.1</a:t>
            </a:r>
            <a:r>
              <a:rPr kumimoji="1" lang="zh-CN" altLang="en-US" sz="2000">
                <a:latin typeface="Times New Roman" panose="02020603050405020304" pitchFamily="18" charset="0"/>
              </a:rPr>
              <a:t>求最优二叉排序树。</a:t>
            </a:r>
            <a:endParaRPr kumimoji="1" lang="zh-CN" altLang="en-US" sz="2000">
              <a:latin typeface="Times New Roman" panose="02020603050405020304" pitchFamily="18" charset="0"/>
            </a:endParaRPr>
          </a:p>
          <a:p>
            <a:pPr indent="266700" algn="just" eaLnBrk="0" hangingPunct="0">
              <a:tabLst>
                <a:tab pos="467995" algn="l"/>
                <a:tab pos="914400" algn="l"/>
              </a:tabLst>
            </a:pPr>
            <a:r>
              <a:rPr kumimoji="1" lang="en-US" altLang="zh-CN" sz="2000">
                <a:latin typeface="Times New Roman" panose="02020603050405020304" pitchFamily="18" charset="0"/>
              </a:rPr>
              <a:t>W(0,1)=p(1)+q(1)+W(0,0)=10</a:t>
            </a:r>
            <a:endParaRPr kumimoji="1" lang="en-US" altLang="zh-CN" sz="2000">
              <a:latin typeface="Times New Roman" panose="02020603050405020304" pitchFamily="18" charset="0"/>
            </a:endParaRPr>
          </a:p>
          <a:p>
            <a:pPr indent="266700" algn="just" eaLnBrk="0" hangingPunct="0">
              <a:tabLst>
                <a:tab pos="467995" algn="l"/>
                <a:tab pos="914400" algn="l"/>
              </a:tabLst>
            </a:pPr>
            <a:r>
              <a:rPr kumimoji="1" lang="en-US" altLang="zh-CN" sz="2000">
                <a:latin typeface="Times New Roman" panose="02020603050405020304" pitchFamily="18" charset="0"/>
              </a:rPr>
              <a:t>C(0,1)=W(0,1)+min{C(0,0)+C(1,1)}=10</a:t>
            </a:r>
            <a:endParaRPr kumimoji="1" lang="en-US" altLang="zh-CN" sz="2000">
              <a:latin typeface="Times New Roman" panose="02020603050405020304" pitchFamily="18" charset="0"/>
            </a:endParaRPr>
          </a:p>
          <a:p>
            <a:pPr indent="266700" algn="just" eaLnBrk="0" hangingPunct="0">
              <a:tabLst>
                <a:tab pos="467995" algn="l"/>
                <a:tab pos="914400" algn="l"/>
              </a:tabLst>
            </a:pPr>
            <a:r>
              <a:rPr kumimoji="1" lang="en-US" altLang="zh-CN" sz="2000">
                <a:latin typeface="Times New Roman" panose="02020603050405020304" pitchFamily="18" charset="0"/>
              </a:rPr>
              <a:t>R(0,1)=1</a:t>
            </a:r>
            <a:endParaRPr kumimoji="1" lang="en-US" altLang="zh-CN" sz="2000">
              <a:latin typeface="Times New Roman" panose="02020603050405020304" pitchFamily="18" charset="0"/>
            </a:endParaRPr>
          </a:p>
          <a:p>
            <a:pPr indent="266700" algn="just" eaLnBrk="0" hangingPunct="0">
              <a:tabLst>
                <a:tab pos="467995" algn="l"/>
                <a:tab pos="914400" algn="l"/>
              </a:tabLst>
            </a:pPr>
            <a:r>
              <a:rPr kumimoji="1" lang="en-US" altLang="zh-CN" sz="2000">
                <a:latin typeface="Times New Roman" panose="02020603050405020304" pitchFamily="18" charset="0"/>
              </a:rPr>
              <a:t>W(1,2)=p(2)+q(2)+W(1,1)=12</a:t>
            </a:r>
            <a:endParaRPr kumimoji="1" lang="en-US" altLang="zh-CN" sz="2000">
              <a:latin typeface="Times New Roman" panose="02020603050405020304" pitchFamily="18" charset="0"/>
            </a:endParaRPr>
          </a:p>
          <a:p>
            <a:pPr indent="266700" algn="just" eaLnBrk="0" hangingPunct="0">
              <a:tabLst>
                <a:tab pos="467995" algn="l"/>
                <a:tab pos="914400" algn="l"/>
              </a:tabLst>
            </a:pPr>
            <a:r>
              <a:rPr kumimoji="1" lang="en-US" altLang="zh-CN" sz="2000">
                <a:latin typeface="Times New Roman" panose="02020603050405020304" pitchFamily="18" charset="0"/>
              </a:rPr>
              <a:t>C(1,2)=W(1,2)+min{C(1,1)+C(2,2)}=12</a:t>
            </a:r>
            <a:endParaRPr kumimoji="1" lang="en-US" altLang="zh-CN" sz="2000">
              <a:latin typeface="Times New Roman" panose="02020603050405020304" pitchFamily="18" charset="0"/>
            </a:endParaRPr>
          </a:p>
          <a:p>
            <a:pPr indent="266700" algn="just" eaLnBrk="0" hangingPunct="0">
              <a:tabLst>
                <a:tab pos="467995" algn="l"/>
                <a:tab pos="914400" algn="l"/>
              </a:tabLst>
            </a:pPr>
            <a:r>
              <a:rPr kumimoji="1" lang="en-US" altLang="zh-CN" sz="2000">
                <a:latin typeface="Times New Roman" panose="02020603050405020304" pitchFamily="18" charset="0"/>
              </a:rPr>
              <a:t>R(1,2)=2</a:t>
            </a:r>
            <a:endParaRPr kumimoji="1" lang="en-US" altLang="zh-CN" sz="2000">
              <a:latin typeface="Times New Roman" panose="02020603050405020304" pitchFamily="18" charset="0"/>
            </a:endParaRPr>
          </a:p>
          <a:p>
            <a:pPr indent="266700" algn="just" eaLnBrk="0" hangingPunct="0">
              <a:tabLst>
                <a:tab pos="467995" algn="l"/>
                <a:tab pos="914400" algn="l"/>
              </a:tabLst>
            </a:pPr>
            <a:r>
              <a:rPr kumimoji="1" lang="en-US" altLang="zh-CN" sz="2000">
                <a:latin typeface="Times New Roman" panose="02020603050405020304" pitchFamily="18" charset="0"/>
              </a:rPr>
              <a:t>W(2,3)=p(3)+q(3)+W(2,2)=9</a:t>
            </a:r>
            <a:endParaRPr kumimoji="1" lang="en-US" altLang="zh-CN" sz="2000">
              <a:latin typeface="Times New Roman" panose="02020603050405020304" pitchFamily="18" charset="0"/>
            </a:endParaRPr>
          </a:p>
          <a:p>
            <a:pPr indent="266700" algn="just" eaLnBrk="0" hangingPunct="0">
              <a:tabLst>
                <a:tab pos="467995" algn="l"/>
                <a:tab pos="914400" algn="l"/>
              </a:tabLst>
            </a:pPr>
            <a:r>
              <a:rPr kumimoji="1" lang="en-US" altLang="zh-CN" sz="2000">
                <a:latin typeface="Times New Roman" panose="02020603050405020304" pitchFamily="18" charset="0"/>
              </a:rPr>
              <a:t>C(2,3)=W(2,3)+min{C(2,2)+C(3,3)}=9</a:t>
            </a:r>
            <a:endParaRPr kumimoji="1" lang="en-US" altLang="zh-CN" sz="2000">
              <a:latin typeface="Times New Roman" panose="02020603050405020304" pitchFamily="18" charset="0"/>
            </a:endParaRPr>
          </a:p>
          <a:p>
            <a:pPr indent="266700" algn="just" eaLnBrk="0" hangingPunct="0">
              <a:tabLst>
                <a:tab pos="467995" algn="l"/>
                <a:tab pos="914400" algn="l"/>
              </a:tabLst>
            </a:pPr>
            <a:r>
              <a:rPr kumimoji="1" lang="en-US" altLang="zh-CN" sz="2000">
                <a:latin typeface="Times New Roman" panose="02020603050405020304" pitchFamily="18" charset="0"/>
              </a:rPr>
              <a:t>R(2,3)=3</a:t>
            </a:r>
            <a:endParaRPr kumimoji="1" lang="en-US" altLang="zh-CN" sz="2000">
              <a:latin typeface="Times New Roman" panose="02020603050405020304" pitchFamily="18" charset="0"/>
            </a:endParaRPr>
          </a:p>
          <a:p>
            <a:pPr indent="266700" algn="just" eaLnBrk="0" hangingPunct="0">
              <a:tabLst>
                <a:tab pos="467995" algn="l"/>
                <a:tab pos="914400" algn="l"/>
              </a:tabLst>
            </a:pPr>
            <a:r>
              <a:rPr kumimoji="1" lang="en-US" altLang="zh-CN" sz="2000">
                <a:latin typeface="Times New Roman" panose="02020603050405020304" pitchFamily="18" charset="0"/>
              </a:rPr>
              <a:t>W(3,4)=p(4)+q(4)+W(3,3)=6</a:t>
            </a:r>
            <a:endParaRPr kumimoji="1" lang="en-US" altLang="zh-CN" sz="2000">
              <a:latin typeface="Times New Roman" panose="02020603050405020304" pitchFamily="18" charset="0"/>
            </a:endParaRPr>
          </a:p>
          <a:p>
            <a:pPr indent="266700" algn="just" eaLnBrk="0" hangingPunct="0">
              <a:tabLst>
                <a:tab pos="467995" algn="l"/>
                <a:tab pos="914400" algn="l"/>
              </a:tabLst>
            </a:pPr>
            <a:r>
              <a:rPr kumimoji="1" lang="en-US" altLang="zh-CN" sz="2000">
                <a:latin typeface="Times New Roman" panose="02020603050405020304" pitchFamily="18" charset="0"/>
              </a:rPr>
              <a:t>C(3,4)=W(3,4)+min{C(3,3)+C(4,4)}=6</a:t>
            </a:r>
            <a:endParaRPr kumimoji="1" lang="en-US" altLang="zh-CN" sz="2000">
              <a:latin typeface="Times New Roman" panose="02020603050405020304" pitchFamily="18" charset="0"/>
            </a:endParaRPr>
          </a:p>
          <a:p>
            <a:pPr indent="266700" algn="just" eaLnBrk="0" hangingPunct="0">
              <a:tabLst>
                <a:tab pos="467995" algn="l"/>
                <a:tab pos="914400" algn="l"/>
              </a:tabLst>
            </a:pPr>
            <a:r>
              <a:rPr kumimoji="1" lang="en-US" altLang="zh-CN" sz="2000">
                <a:latin typeface="Times New Roman" panose="02020603050405020304" pitchFamily="18" charset="0"/>
              </a:rPr>
              <a:t>R(3,4)=4</a:t>
            </a:r>
            <a:endParaRPr kumimoji="1" lang="en-US" altLang="zh-CN" sz="2000">
              <a:latin typeface="Times New Roman" panose="02020603050405020304" pitchFamily="18" charset="0"/>
            </a:endParaRPr>
          </a:p>
          <a:p>
            <a:pPr indent="266700" algn="just" eaLnBrk="0" hangingPunct="0">
              <a:tabLst>
                <a:tab pos="467995" algn="l"/>
                <a:tab pos="914400" algn="l"/>
              </a:tabLst>
            </a:pPr>
            <a:r>
              <a:rPr kumimoji="1" lang="zh-CN" altLang="en-US" sz="2000">
                <a:latin typeface="Times New Roman" panose="02020603050405020304" pitchFamily="18" charset="0"/>
              </a:rPr>
              <a:t>知道了</a:t>
            </a:r>
            <a:r>
              <a:rPr kumimoji="1" lang="en-US" altLang="zh-CN" sz="2000">
                <a:latin typeface="Times New Roman" panose="02020603050405020304" pitchFamily="18" charset="0"/>
              </a:rPr>
              <a:t>W(i,i+1)</a:t>
            </a:r>
            <a:r>
              <a:rPr kumimoji="1" lang="zh-CN" altLang="en-US" sz="2000">
                <a:latin typeface="Times New Roman" panose="02020603050405020304" pitchFamily="18" charset="0"/>
              </a:rPr>
              <a:t>和</a:t>
            </a:r>
            <a:r>
              <a:rPr kumimoji="1" lang="en-US" altLang="zh-CN" sz="2000">
                <a:latin typeface="Times New Roman" panose="02020603050405020304" pitchFamily="18" charset="0"/>
              </a:rPr>
              <a:t>C(i,i+1)</a:t>
            </a:r>
            <a:r>
              <a:rPr kumimoji="1" lang="zh-CN" altLang="en-US" sz="2000">
                <a:latin typeface="Times New Roman" panose="02020603050405020304" pitchFamily="18" charset="0"/>
              </a:rPr>
              <a:t>，</a:t>
            </a:r>
            <a:r>
              <a:rPr kumimoji="1" lang="en-US" altLang="zh-CN" sz="2000">
                <a:latin typeface="Times New Roman" panose="02020603050405020304" pitchFamily="18" charset="0"/>
              </a:rPr>
              <a:t>0≤i&lt;4</a:t>
            </a:r>
            <a:r>
              <a:rPr kumimoji="1" lang="zh-CN" altLang="en-US" sz="2000">
                <a:latin typeface="Times New Roman" panose="02020603050405020304" pitchFamily="18" charset="0"/>
              </a:rPr>
              <a:t>，可以再次使用</a:t>
            </a:r>
            <a:r>
              <a:rPr kumimoji="1" lang="en-US" altLang="zh-CN" sz="2000">
                <a:latin typeface="Times New Roman" panose="02020603050405020304" pitchFamily="18" charset="0"/>
              </a:rPr>
              <a:t>6.1</a:t>
            </a:r>
            <a:r>
              <a:rPr kumimoji="1" lang="zh-CN" altLang="en-US" sz="2000">
                <a:latin typeface="Times New Roman" panose="02020603050405020304" pitchFamily="18" charset="0"/>
              </a:rPr>
              <a:t>式计算</a:t>
            </a:r>
            <a:r>
              <a:rPr kumimoji="1" lang="en-US" altLang="zh-CN" sz="2000">
                <a:latin typeface="Times New Roman" panose="02020603050405020304" pitchFamily="18" charset="0"/>
              </a:rPr>
              <a:t>W(i,i+2)</a:t>
            </a:r>
            <a:r>
              <a:rPr kumimoji="1" lang="zh-CN" altLang="en-US" sz="2000">
                <a:latin typeface="Times New Roman" panose="02020603050405020304" pitchFamily="18" charset="0"/>
              </a:rPr>
              <a:t>，</a:t>
            </a:r>
            <a:r>
              <a:rPr kumimoji="1" lang="en-US" altLang="zh-CN" sz="2000">
                <a:latin typeface="Times New Roman" panose="02020603050405020304" pitchFamily="18" charset="0"/>
              </a:rPr>
              <a:t>C(i,i+2)</a:t>
            </a:r>
            <a:r>
              <a:rPr kumimoji="1" lang="zh-CN" altLang="en-US" sz="2000">
                <a:latin typeface="Times New Roman" panose="02020603050405020304" pitchFamily="18" charset="0"/>
              </a:rPr>
              <a:t>，</a:t>
            </a:r>
            <a:r>
              <a:rPr kumimoji="1" lang="en-US" altLang="zh-CN" sz="2000">
                <a:latin typeface="Times New Roman" panose="02020603050405020304" pitchFamily="18" charset="0"/>
              </a:rPr>
              <a:t>R(i,i+2)</a:t>
            </a:r>
            <a:r>
              <a:rPr kumimoji="1" lang="zh-CN" altLang="en-US" sz="2000">
                <a:latin typeface="Times New Roman" panose="02020603050405020304" pitchFamily="18" charset="0"/>
              </a:rPr>
              <a:t>，</a:t>
            </a:r>
            <a:r>
              <a:rPr kumimoji="1" lang="en-US" altLang="zh-CN" sz="2000">
                <a:latin typeface="Times New Roman" panose="02020603050405020304" pitchFamily="18" charset="0"/>
              </a:rPr>
              <a:t>0≤i&lt;3</a:t>
            </a:r>
            <a:r>
              <a:rPr kumimoji="1" lang="zh-CN" altLang="en-US" sz="2000">
                <a:latin typeface="Times New Roman" panose="02020603050405020304" pitchFamily="18" charset="0"/>
              </a:rPr>
              <a:t>。这一过程可以重复到得出</a:t>
            </a:r>
            <a:r>
              <a:rPr kumimoji="1" lang="en-US" altLang="zh-CN" sz="2000">
                <a:latin typeface="Times New Roman" panose="02020603050405020304" pitchFamily="18" charset="0"/>
              </a:rPr>
              <a:t>W(0,4)</a:t>
            </a:r>
            <a:r>
              <a:rPr kumimoji="1" lang="zh-CN" altLang="en-US" sz="2000">
                <a:latin typeface="Times New Roman" panose="02020603050405020304" pitchFamily="18" charset="0"/>
              </a:rPr>
              <a:t>、</a:t>
            </a:r>
            <a:r>
              <a:rPr kumimoji="1" lang="en-US" altLang="zh-CN" sz="2000">
                <a:latin typeface="Times New Roman" panose="02020603050405020304" pitchFamily="18" charset="0"/>
              </a:rPr>
              <a:t>C(0,4)</a:t>
            </a:r>
            <a:r>
              <a:rPr kumimoji="1" lang="zh-CN" altLang="en-US" sz="2000">
                <a:latin typeface="Times New Roman" panose="02020603050405020304" pitchFamily="18" charset="0"/>
              </a:rPr>
              <a:t>和</a:t>
            </a:r>
            <a:r>
              <a:rPr kumimoji="1" lang="en-US" altLang="zh-CN" sz="2000">
                <a:latin typeface="Times New Roman" panose="02020603050405020304" pitchFamily="18" charset="0"/>
              </a:rPr>
              <a:t>R(0,4)</a:t>
            </a:r>
            <a:r>
              <a:rPr kumimoji="1" lang="zh-CN" altLang="en-US" sz="2000">
                <a:latin typeface="Times New Roman" panose="02020603050405020304" pitchFamily="18" charset="0"/>
              </a:rPr>
              <a:t>。</a:t>
            </a:r>
            <a:endParaRPr kumimoji="1" lang="zh-CN" altLang="en-US" sz="2000">
              <a:latin typeface="Times New Roman" panose="02020603050405020304" pitchFamily="18" charset="0"/>
            </a:endParaRPr>
          </a:p>
          <a:p>
            <a:pPr indent="266700" eaLnBrk="0" hangingPunct="0">
              <a:tabLst>
                <a:tab pos="467995" algn="l"/>
                <a:tab pos="914400" algn="l"/>
              </a:tabLst>
            </a:pPr>
            <a:endParaRPr kumimoji="1" lang="en-US" altLang="zh-CN" sz="2000">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72034" name="Object 2"/>
          <p:cNvGraphicFramePr/>
          <p:nvPr/>
        </p:nvGraphicFramePr>
        <p:xfrm>
          <a:off x="70485" y="549274"/>
          <a:ext cx="9003030" cy="4921758"/>
        </p:xfrm>
        <a:graphic>
          <a:graphicData uri="http://schemas.openxmlformats.org/presentationml/2006/ole">
            <mc:AlternateContent xmlns:mc="http://schemas.openxmlformats.org/markup-compatibility/2006">
              <mc:Choice xmlns:v="urn:schemas-microsoft-com:vml" Requires="v">
                <p:oleObj spid="_x0000_s172171" name="Picture" r:id="rId1" imgW="5295900" imgH="6562090" progId="Word.Picture.8">
                  <p:embed/>
                </p:oleObj>
              </mc:Choice>
              <mc:Fallback>
                <p:oleObj name="Picture" r:id="rId1" imgW="5295900" imgH="6562090" progId="Word.Picture.8">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b="58260"/>
                      <a:stretch>
                        <a:fillRect/>
                      </a:stretch>
                    </p:blipFill>
                    <p:spPr bwMode="auto">
                      <a:xfrm>
                        <a:off x="70485" y="549274"/>
                        <a:ext cx="9003030" cy="4921758"/>
                      </a:xfrm>
                      <a:prstGeom prst="rect">
                        <a:avLst/>
                      </a:prstGeom>
                      <a:solidFill>
                        <a:schemeClr val="tx1"/>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73058" name="Object 2"/>
          <p:cNvGraphicFramePr>
            <a:graphicFrameLocks noChangeAspect="1"/>
          </p:cNvGraphicFramePr>
          <p:nvPr/>
        </p:nvGraphicFramePr>
        <p:xfrm>
          <a:off x="68263" y="190500"/>
          <a:ext cx="8983662" cy="6551613"/>
        </p:xfrm>
        <a:graphic>
          <a:graphicData uri="http://schemas.openxmlformats.org/presentationml/2006/ole">
            <mc:AlternateContent xmlns:mc="http://schemas.openxmlformats.org/markup-compatibility/2006">
              <mc:Choice xmlns:v="urn:schemas-microsoft-com:vml" Requires="v">
                <p:oleObj spid="_x0000_s173195" name="" r:id="rId1" imgW="5295900" imgH="6562090" progId="Word.Picture.8">
                  <p:embed/>
                </p:oleObj>
              </mc:Choice>
              <mc:Fallback>
                <p:oleObj name="" r:id="rId1" imgW="5295900" imgH="6562090" progId="Word.Picture.8">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t="41151"/>
                      <a:stretch>
                        <a:fillRect/>
                      </a:stretch>
                    </p:blipFill>
                    <p:spPr bwMode="auto">
                      <a:xfrm>
                        <a:off x="68263" y="190500"/>
                        <a:ext cx="8983662" cy="6551613"/>
                      </a:xfrm>
                      <a:prstGeom prst="rect">
                        <a:avLst/>
                      </a:prstGeom>
                      <a:solidFill>
                        <a:schemeClr val="tx1"/>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Text Box 5"/>
          <p:cNvSpPr txBox="1">
            <a:spLocks noChangeArrowheads="1"/>
          </p:cNvSpPr>
          <p:nvPr/>
        </p:nvSpPr>
        <p:spPr bwMode="auto">
          <a:xfrm>
            <a:off x="395288" y="1139260"/>
            <a:ext cx="8307387"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smtClean="0">
                <a:solidFill>
                  <a:srgbClr val="FFFF00"/>
                </a:solidFill>
                <a:ea typeface="幼圆" panose="02010509060101010101" pitchFamily="49" charset="-122"/>
                <a:cs typeface="Times New Roman" panose="02020603050405020304" pitchFamily="18" charset="0"/>
              </a:rPr>
              <a:t>(2) </a:t>
            </a:r>
            <a:r>
              <a:rPr kumimoji="1" lang="en-US" altLang="zh-CN" sz="2400" dirty="0">
                <a:solidFill>
                  <a:srgbClr val="FFFF00"/>
                </a:solidFill>
                <a:ea typeface="幼圆" panose="02010509060101010101" pitchFamily="49" charset="-122"/>
                <a:cs typeface="Times New Roman" panose="02020603050405020304" pitchFamily="18" charset="0"/>
              </a:rPr>
              <a:t>Indexed sequential searching (</a:t>
            </a:r>
            <a:r>
              <a:rPr kumimoji="1" lang="zh-CN" altLang="en-US" sz="2400" dirty="0">
                <a:solidFill>
                  <a:srgbClr val="FFFF00"/>
                </a:solidFill>
                <a:ea typeface="幼圆" panose="02010509060101010101" pitchFamily="49" charset="-122"/>
                <a:cs typeface="Times New Roman" panose="02020603050405020304" pitchFamily="18" charset="0"/>
              </a:rPr>
              <a:t>索引顺序法</a:t>
            </a:r>
            <a:r>
              <a:rPr kumimoji="1" lang="en-US" altLang="zh-CN" sz="2400" dirty="0">
                <a:solidFill>
                  <a:srgbClr val="FFFF00"/>
                </a:solidFill>
                <a:ea typeface="幼圆" panose="02010509060101010101" pitchFamily="49" charset="-122"/>
                <a:cs typeface="Times New Roman" panose="02020603050405020304" pitchFamily="18" charset="0"/>
              </a:rPr>
              <a:t>)</a:t>
            </a:r>
            <a:endParaRPr kumimoji="1" lang="en-US" altLang="zh-CN" sz="2400" dirty="0">
              <a:solidFill>
                <a:srgbClr val="FFFF00"/>
              </a:solidFill>
              <a:ea typeface="幼圆" panose="02010509060101010101" pitchFamily="49" charset="-122"/>
              <a:cs typeface="Times New Roman" panose="02020603050405020304" pitchFamily="18" charset="0"/>
            </a:endParaRPr>
          </a:p>
          <a:p>
            <a:pPr algn="just"/>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分块</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查找</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索引</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顺序</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查找</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是顺序查找的一个改进方法。</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在这种查找</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法中，除顺序表外还有一个</a:t>
            </a:r>
            <a:r>
              <a:rPr kumimoji="1" lang="en-US" altLang="zh-CN" sz="2400" b="1" dirty="0">
                <a:solidFill>
                  <a:srgbClr val="FFFF00"/>
                </a:solidFill>
                <a:ea typeface="幼圆" panose="02010509060101010101" pitchFamily="49" charset="-122"/>
                <a:cs typeface="Times New Roman" panose="02020603050405020304" pitchFamily="18" charset="0"/>
              </a:rPr>
              <a:t>Index Table (</a:t>
            </a:r>
            <a:r>
              <a:rPr kumimoji="1" lang="zh-CN" altLang="en-US" sz="2400" b="1" dirty="0">
                <a:solidFill>
                  <a:srgbClr val="FFFF00"/>
                </a:solidFill>
                <a:ea typeface="幼圆" panose="02010509060101010101" pitchFamily="49" charset="-122"/>
                <a:cs typeface="Times New Roman" panose="02020603050405020304" pitchFamily="18" charset="0"/>
              </a:rPr>
              <a:t>索引表</a:t>
            </a:r>
            <a:r>
              <a:rPr kumimoji="1" lang="en-US" altLang="zh-CN" sz="2400" b="1" dirty="0">
                <a:solidFill>
                  <a:srgbClr val="FFFF00"/>
                </a:solidFill>
                <a:ea typeface="幼圆" panose="02010509060101010101" pitchFamily="49" charset="-122"/>
                <a:cs typeface="Times New Roman" panose="02020603050405020304" pitchFamily="18" charset="0"/>
              </a:rPr>
              <a:t>)</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。如下图：</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p:txBody>
      </p:sp>
      <p:grpSp>
        <p:nvGrpSpPr>
          <p:cNvPr id="38979" name="Group 67"/>
          <p:cNvGrpSpPr/>
          <p:nvPr/>
        </p:nvGrpSpPr>
        <p:grpSpPr bwMode="auto">
          <a:xfrm>
            <a:off x="533400" y="2759045"/>
            <a:ext cx="8261350" cy="2247900"/>
            <a:chOff x="336" y="1357"/>
            <a:chExt cx="5204" cy="1416"/>
          </a:xfrm>
        </p:grpSpPr>
        <p:sp>
          <p:nvSpPr>
            <p:cNvPr id="38978" name="Rectangle 66"/>
            <p:cNvSpPr>
              <a:spLocks noChangeArrowheads="1"/>
            </p:cNvSpPr>
            <p:nvPr/>
          </p:nvSpPr>
          <p:spPr bwMode="auto">
            <a:xfrm>
              <a:off x="3787" y="2478"/>
              <a:ext cx="1724" cy="295"/>
            </a:xfrm>
            <a:prstGeom prst="rect">
              <a:avLst/>
            </a:prstGeom>
            <a:solidFill>
              <a:schemeClr val="tx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77" name="Rectangle 65"/>
            <p:cNvSpPr>
              <a:spLocks noChangeArrowheads="1"/>
            </p:cNvSpPr>
            <p:nvPr/>
          </p:nvSpPr>
          <p:spPr bwMode="auto">
            <a:xfrm>
              <a:off x="2064" y="2478"/>
              <a:ext cx="1724" cy="295"/>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76" name="Rectangle 64"/>
            <p:cNvSpPr>
              <a:spLocks noChangeArrowheads="1"/>
            </p:cNvSpPr>
            <p:nvPr/>
          </p:nvSpPr>
          <p:spPr bwMode="auto">
            <a:xfrm>
              <a:off x="340" y="2478"/>
              <a:ext cx="1724" cy="29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8919" name="Group 7"/>
            <p:cNvGrpSpPr/>
            <p:nvPr/>
          </p:nvGrpSpPr>
          <p:grpSpPr bwMode="auto">
            <a:xfrm>
              <a:off x="2448" y="1619"/>
              <a:ext cx="884" cy="528"/>
              <a:chOff x="2256" y="1488"/>
              <a:chExt cx="884" cy="528"/>
            </a:xfrm>
          </p:grpSpPr>
          <p:grpSp>
            <p:nvGrpSpPr>
              <p:cNvPr id="38920" name="Group 8"/>
              <p:cNvGrpSpPr/>
              <p:nvPr/>
            </p:nvGrpSpPr>
            <p:grpSpPr bwMode="auto">
              <a:xfrm>
                <a:off x="2256" y="1536"/>
                <a:ext cx="864" cy="480"/>
                <a:chOff x="2256" y="1536"/>
                <a:chExt cx="864" cy="480"/>
              </a:xfrm>
            </p:grpSpPr>
            <p:sp>
              <p:nvSpPr>
                <p:cNvPr id="38921" name="Rectangle 9"/>
                <p:cNvSpPr>
                  <a:spLocks noChangeArrowheads="1"/>
                </p:cNvSpPr>
                <p:nvPr/>
              </p:nvSpPr>
              <p:spPr bwMode="auto">
                <a:xfrm>
                  <a:off x="2256" y="1536"/>
                  <a:ext cx="864" cy="48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38922" name="AutoShape 10"/>
                <p:cNvCxnSpPr>
                  <a:cxnSpLocks noChangeShapeType="1"/>
                  <a:stCxn id="38921" idx="1"/>
                  <a:endCxn id="38921" idx="3"/>
                </p:cNvCxnSpPr>
                <p:nvPr/>
              </p:nvCxnSpPr>
              <p:spPr bwMode="auto">
                <a:xfrm>
                  <a:off x="2256" y="1776"/>
                  <a:ext cx="864" cy="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923" name="Line 11"/>
                <p:cNvSpPr>
                  <a:spLocks noChangeShapeType="1"/>
                </p:cNvSpPr>
                <p:nvPr/>
              </p:nvSpPr>
              <p:spPr bwMode="auto">
                <a:xfrm>
                  <a:off x="2832" y="1536"/>
                  <a:ext cx="0" cy="4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4" name="Line 12"/>
                <p:cNvSpPr>
                  <a:spLocks noChangeShapeType="1"/>
                </p:cNvSpPr>
                <p:nvPr/>
              </p:nvSpPr>
              <p:spPr bwMode="auto">
                <a:xfrm>
                  <a:off x="2544" y="1536"/>
                  <a:ext cx="0" cy="4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8925" name="Text Box 13"/>
              <p:cNvSpPr txBox="1">
                <a:spLocks noChangeArrowheads="1"/>
              </p:cNvSpPr>
              <p:nvPr/>
            </p:nvSpPr>
            <p:spPr bwMode="auto">
              <a:xfrm>
                <a:off x="2256" y="148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22</a:t>
                </a:r>
                <a:endParaRPr kumimoji="1" lang="en-US" altLang="zh-CN"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p:txBody>
          </p:sp>
          <p:sp>
            <p:nvSpPr>
              <p:cNvPr id="38926" name="Text Box 14"/>
              <p:cNvSpPr txBox="1">
                <a:spLocks noChangeArrowheads="1"/>
              </p:cNvSpPr>
              <p:nvPr/>
            </p:nvSpPr>
            <p:spPr bwMode="auto">
              <a:xfrm>
                <a:off x="2304" y="172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1</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38927" name="Text Box 15"/>
              <p:cNvSpPr txBox="1">
                <a:spLocks noChangeArrowheads="1"/>
              </p:cNvSpPr>
              <p:nvPr/>
            </p:nvSpPr>
            <p:spPr bwMode="auto">
              <a:xfrm>
                <a:off x="2592" y="172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7</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38928" name="Text Box 16"/>
              <p:cNvSpPr txBox="1">
                <a:spLocks noChangeArrowheads="1"/>
              </p:cNvSpPr>
              <p:nvPr/>
            </p:nvSpPr>
            <p:spPr bwMode="auto">
              <a:xfrm>
                <a:off x="2832" y="172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13</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38929" name="Text Box 17"/>
              <p:cNvSpPr txBox="1">
                <a:spLocks noChangeArrowheads="1"/>
              </p:cNvSpPr>
              <p:nvPr/>
            </p:nvSpPr>
            <p:spPr bwMode="auto">
              <a:xfrm>
                <a:off x="2544" y="148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48</a:t>
                </a:r>
                <a:endParaRPr kumimoji="1" lang="en-US" altLang="zh-CN"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p:txBody>
          </p:sp>
          <p:sp>
            <p:nvSpPr>
              <p:cNvPr id="38930" name="Text Box 18"/>
              <p:cNvSpPr txBox="1">
                <a:spLocks noChangeArrowheads="1"/>
              </p:cNvSpPr>
              <p:nvPr/>
            </p:nvSpPr>
            <p:spPr bwMode="auto">
              <a:xfrm>
                <a:off x="2832" y="148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86</a:t>
                </a:r>
                <a:endParaRPr kumimoji="1" lang="en-US" altLang="zh-CN"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p:txBody>
          </p:sp>
        </p:grpSp>
        <p:grpSp>
          <p:nvGrpSpPr>
            <p:cNvPr id="38931" name="Group 19"/>
            <p:cNvGrpSpPr/>
            <p:nvPr/>
          </p:nvGrpSpPr>
          <p:grpSpPr bwMode="auto">
            <a:xfrm>
              <a:off x="336" y="2483"/>
              <a:ext cx="5204" cy="288"/>
              <a:chOff x="432" y="2352"/>
              <a:chExt cx="5204" cy="288"/>
            </a:xfrm>
          </p:grpSpPr>
          <p:grpSp>
            <p:nvGrpSpPr>
              <p:cNvPr id="38932" name="Group 20"/>
              <p:cNvGrpSpPr/>
              <p:nvPr/>
            </p:nvGrpSpPr>
            <p:grpSpPr bwMode="auto">
              <a:xfrm>
                <a:off x="432" y="2352"/>
                <a:ext cx="5184" cy="288"/>
                <a:chOff x="432" y="2352"/>
                <a:chExt cx="5184" cy="288"/>
              </a:xfrm>
            </p:grpSpPr>
            <p:sp>
              <p:nvSpPr>
                <p:cNvPr id="38933" name="Rectangle 21"/>
                <p:cNvSpPr>
                  <a:spLocks noChangeArrowheads="1"/>
                </p:cNvSpPr>
                <p:nvPr/>
              </p:nvSpPr>
              <p:spPr bwMode="auto">
                <a:xfrm>
                  <a:off x="432" y="2352"/>
                  <a:ext cx="5184" cy="2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38934" name="AutoShape 22"/>
                <p:cNvCxnSpPr>
                  <a:cxnSpLocks noChangeShapeType="1"/>
                </p:cNvCxnSpPr>
                <p:nvPr/>
              </p:nvCxnSpPr>
              <p:spPr bwMode="auto">
                <a:xfrm>
                  <a:off x="2448" y="2352"/>
                  <a:ext cx="0" cy="28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35" name="AutoShape 23"/>
                <p:cNvCxnSpPr>
                  <a:cxnSpLocks noChangeShapeType="1"/>
                </p:cNvCxnSpPr>
                <p:nvPr/>
              </p:nvCxnSpPr>
              <p:spPr bwMode="auto">
                <a:xfrm>
                  <a:off x="1584" y="2352"/>
                  <a:ext cx="0" cy="28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36" name="AutoShape 24"/>
                <p:cNvCxnSpPr>
                  <a:cxnSpLocks noChangeShapeType="1"/>
                </p:cNvCxnSpPr>
                <p:nvPr/>
              </p:nvCxnSpPr>
              <p:spPr bwMode="auto">
                <a:xfrm>
                  <a:off x="1008" y="2352"/>
                  <a:ext cx="0" cy="28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37" name="AutoShape 25"/>
                <p:cNvCxnSpPr>
                  <a:cxnSpLocks noChangeShapeType="1"/>
                </p:cNvCxnSpPr>
                <p:nvPr/>
              </p:nvCxnSpPr>
              <p:spPr bwMode="auto">
                <a:xfrm>
                  <a:off x="1296" y="2352"/>
                  <a:ext cx="0" cy="28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38" name="AutoShape 26"/>
                <p:cNvCxnSpPr>
                  <a:cxnSpLocks noChangeShapeType="1"/>
                </p:cNvCxnSpPr>
                <p:nvPr/>
              </p:nvCxnSpPr>
              <p:spPr bwMode="auto">
                <a:xfrm>
                  <a:off x="1872" y="2352"/>
                  <a:ext cx="0" cy="28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39" name="AutoShape 27"/>
                <p:cNvCxnSpPr>
                  <a:cxnSpLocks noChangeShapeType="1"/>
                </p:cNvCxnSpPr>
                <p:nvPr/>
              </p:nvCxnSpPr>
              <p:spPr bwMode="auto">
                <a:xfrm>
                  <a:off x="2160" y="2352"/>
                  <a:ext cx="0" cy="28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40" name="AutoShape 28"/>
                <p:cNvCxnSpPr>
                  <a:cxnSpLocks noChangeShapeType="1"/>
                </p:cNvCxnSpPr>
                <p:nvPr/>
              </p:nvCxnSpPr>
              <p:spPr bwMode="auto">
                <a:xfrm>
                  <a:off x="2736" y="2352"/>
                  <a:ext cx="0" cy="28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41" name="AutoShape 29"/>
                <p:cNvCxnSpPr>
                  <a:cxnSpLocks noChangeShapeType="1"/>
                </p:cNvCxnSpPr>
                <p:nvPr/>
              </p:nvCxnSpPr>
              <p:spPr bwMode="auto">
                <a:xfrm>
                  <a:off x="3024" y="2352"/>
                  <a:ext cx="0" cy="28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42" name="AutoShape 30"/>
                <p:cNvCxnSpPr>
                  <a:cxnSpLocks noChangeShapeType="1"/>
                </p:cNvCxnSpPr>
                <p:nvPr/>
              </p:nvCxnSpPr>
              <p:spPr bwMode="auto">
                <a:xfrm>
                  <a:off x="3312" y="2352"/>
                  <a:ext cx="0" cy="28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43" name="AutoShape 31"/>
                <p:cNvCxnSpPr>
                  <a:cxnSpLocks noChangeShapeType="1"/>
                </p:cNvCxnSpPr>
                <p:nvPr/>
              </p:nvCxnSpPr>
              <p:spPr bwMode="auto">
                <a:xfrm>
                  <a:off x="3600" y="2352"/>
                  <a:ext cx="0" cy="28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44" name="AutoShape 32"/>
                <p:cNvCxnSpPr>
                  <a:cxnSpLocks noChangeShapeType="1"/>
                </p:cNvCxnSpPr>
                <p:nvPr/>
              </p:nvCxnSpPr>
              <p:spPr bwMode="auto">
                <a:xfrm>
                  <a:off x="3888" y="2352"/>
                  <a:ext cx="0" cy="28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45" name="AutoShape 33"/>
                <p:cNvCxnSpPr>
                  <a:cxnSpLocks noChangeShapeType="1"/>
                </p:cNvCxnSpPr>
                <p:nvPr/>
              </p:nvCxnSpPr>
              <p:spPr bwMode="auto">
                <a:xfrm>
                  <a:off x="4176" y="2352"/>
                  <a:ext cx="0" cy="28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46" name="AutoShape 34"/>
                <p:cNvCxnSpPr>
                  <a:cxnSpLocks noChangeShapeType="1"/>
                </p:cNvCxnSpPr>
                <p:nvPr/>
              </p:nvCxnSpPr>
              <p:spPr bwMode="auto">
                <a:xfrm>
                  <a:off x="720" y="2352"/>
                  <a:ext cx="0" cy="28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47" name="AutoShape 35"/>
                <p:cNvCxnSpPr>
                  <a:cxnSpLocks noChangeShapeType="1"/>
                </p:cNvCxnSpPr>
                <p:nvPr/>
              </p:nvCxnSpPr>
              <p:spPr bwMode="auto">
                <a:xfrm>
                  <a:off x="4464" y="2352"/>
                  <a:ext cx="0" cy="28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48" name="AutoShape 36"/>
                <p:cNvCxnSpPr>
                  <a:cxnSpLocks noChangeShapeType="1"/>
                </p:cNvCxnSpPr>
                <p:nvPr/>
              </p:nvCxnSpPr>
              <p:spPr bwMode="auto">
                <a:xfrm>
                  <a:off x="4752" y="2352"/>
                  <a:ext cx="0" cy="28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49" name="AutoShape 37"/>
                <p:cNvCxnSpPr>
                  <a:cxnSpLocks noChangeShapeType="1"/>
                </p:cNvCxnSpPr>
                <p:nvPr/>
              </p:nvCxnSpPr>
              <p:spPr bwMode="auto">
                <a:xfrm>
                  <a:off x="5040" y="2352"/>
                  <a:ext cx="0" cy="28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50" name="AutoShape 38"/>
                <p:cNvCxnSpPr>
                  <a:cxnSpLocks noChangeShapeType="1"/>
                </p:cNvCxnSpPr>
                <p:nvPr/>
              </p:nvCxnSpPr>
              <p:spPr bwMode="auto">
                <a:xfrm>
                  <a:off x="5328" y="2352"/>
                  <a:ext cx="0" cy="28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8951" name="Text Box 39"/>
              <p:cNvSpPr txBox="1">
                <a:spLocks noChangeArrowheads="1"/>
              </p:cNvSpPr>
              <p:nvPr/>
            </p:nvSpPr>
            <p:spPr bwMode="auto">
              <a:xfrm>
                <a:off x="432" y="235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22</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38952" name="Text Box 40"/>
              <p:cNvSpPr txBox="1">
                <a:spLocks noChangeArrowheads="1"/>
              </p:cNvSpPr>
              <p:nvPr/>
            </p:nvSpPr>
            <p:spPr bwMode="auto">
              <a:xfrm>
                <a:off x="720" y="235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12</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38953" name="Text Box 41"/>
              <p:cNvSpPr txBox="1">
                <a:spLocks noChangeArrowheads="1"/>
              </p:cNvSpPr>
              <p:nvPr/>
            </p:nvSpPr>
            <p:spPr bwMode="auto">
              <a:xfrm>
                <a:off x="1008" y="235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13</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38954" name="Text Box 42"/>
              <p:cNvSpPr txBox="1">
                <a:spLocks noChangeArrowheads="1"/>
              </p:cNvSpPr>
              <p:nvPr/>
            </p:nvSpPr>
            <p:spPr bwMode="auto">
              <a:xfrm>
                <a:off x="1296" y="235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8</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38955" name="Text Box 43"/>
              <p:cNvSpPr txBox="1">
                <a:spLocks noChangeArrowheads="1"/>
              </p:cNvSpPr>
              <p:nvPr/>
            </p:nvSpPr>
            <p:spPr bwMode="auto">
              <a:xfrm>
                <a:off x="1584" y="235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9</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38956" name="Text Box 44"/>
              <p:cNvSpPr txBox="1">
                <a:spLocks noChangeArrowheads="1"/>
              </p:cNvSpPr>
              <p:nvPr/>
            </p:nvSpPr>
            <p:spPr bwMode="auto">
              <a:xfrm>
                <a:off x="1872" y="235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20</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38957" name="Text Box 45"/>
              <p:cNvSpPr txBox="1">
                <a:spLocks noChangeArrowheads="1"/>
              </p:cNvSpPr>
              <p:nvPr/>
            </p:nvSpPr>
            <p:spPr bwMode="auto">
              <a:xfrm>
                <a:off x="2160" y="235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33</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38958" name="Text Box 46"/>
              <p:cNvSpPr txBox="1">
                <a:spLocks noChangeArrowheads="1"/>
              </p:cNvSpPr>
              <p:nvPr/>
            </p:nvSpPr>
            <p:spPr bwMode="auto">
              <a:xfrm>
                <a:off x="2448" y="235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42</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38959" name="Text Box 47"/>
              <p:cNvSpPr txBox="1">
                <a:spLocks noChangeArrowheads="1"/>
              </p:cNvSpPr>
              <p:nvPr/>
            </p:nvSpPr>
            <p:spPr bwMode="auto">
              <a:xfrm>
                <a:off x="2736" y="235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44</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38960" name="Text Box 48"/>
              <p:cNvSpPr txBox="1">
                <a:spLocks noChangeArrowheads="1"/>
              </p:cNvSpPr>
              <p:nvPr/>
            </p:nvSpPr>
            <p:spPr bwMode="auto">
              <a:xfrm>
                <a:off x="3024" y="235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38</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38961" name="Text Box 49"/>
              <p:cNvSpPr txBox="1">
                <a:spLocks noChangeArrowheads="1"/>
              </p:cNvSpPr>
              <p:nvPr/>
            </p:nvSpPr>
            <p:spPr bwMode="auto">
              <a:xfrm>
                <a:off x="3312" y="235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24</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38962" name="Text Box 50"/>
              <p:cNvSpPr txBox="1">
                <a:spLocks noChangeArrowheads="1"/>
              </p:cNvSpPr>
              <p:nvPr/>
            </p:nvSpPr>
            <p:spPr bwMode="auto">
              <a:xfrm>
                <a:off x="3600" y="235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48</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38963" name="Text Box 51"/>
              <p:cNvSpPr txBox="1">
                <a:spLocks noChangeArrowheads="1"/>
              </p:cNvSpPr>
              <p:nvPr/>
            </p:nvSpPr>
            <p:spPr bwMode="auto">
              <a:xfrm>
                <a:off x="3888" y="235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60</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38964" name="Text Box 52"/>
              <p:cNvSpPr txBox="1">
                <a:spLocks noChangeArrowheads="1"/>
              </p:cNvSpPr>
              <p:nvPr/>
            </p:nvSpPr>
            <p:spPr bwMode="auto">
              <a:xfrm>
                <a:off x="4176" y="235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58</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38965" name="Text Box 53"/>
              <p:cNvSpPr txBox="1">
                <a:spLocks noChangeArrowheads="1"/>
              </p:cNvSpPr>
              <p:nvPr/>
            </p:nvSpPr>
            <p:spPr bwMode="auto">
              <a:xfrm>
                <a:off x="4464" y="235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74</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38966" name="Text Box 54"/>
              <p:cNvSpPr txBox="1">
                <a:spLocks noChangeArrowheads="1"/>
              </p:cNvSpPr>
              <p:nvPr/>
            </p:nvSpPr>
            <p:spPr bwMode="auto">
              <a:xfrm>
                <a:off x="4752" y="235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49</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38967" name="Text Box 55"/>
              <p:cNvSpPr txBox="1">
                <a:spLocks noChangeArrowheads="1"/>
              </p:cNvSpPr>
              <p:nvPr/>
            </p:nvSpPr>
            <p:spPr bwMode="auto">
              <a:xfrm>
                <a:off x="5040" y="235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86</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38968" name="Text Box 56"/>
              <p:cNvSpPr txBox="1">
                <a:spLocks noChangeArrowheads="1"/>
              </p:cNvSpPr>
              <p:nvPr/>
            </p:nvSpPr>
            <p:spPr bwMode="auto">
              <a:xfrm>
                <a:off x="5328" y="235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53</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cxnSp>
          <p:nvCxnSpPr>
            <p:cNvPr id="38969" name="AutoShape 57"/>
            <p:cNvCxnSpPr>
              <a:cxnSpLocks noChangeShapeType="1"/>
              <a:stCxn id="38926" idx="2"/>
              <a:endCxn id="38951" idx="0"/>
            </p:cNvCxnSpPr>
            <p:nvPr/>
          </p:nvCxnSpPr>
          <p:spPr bwMode="auto">
            <a:xfrm rot="5400000">
              <a:off x="1378" y="1259"/>
              <a:ext cx="336" cy="2112"/>
            </a:xfrm>
            <a:prstGeom prst="curvedConnector3">
              <a:avLst>
                <a:gd name="adj1" fmla="val 50000"/>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70" name="AutoShape 58"/>
            <p:cNvCxnSpPr>
              <a:cxnSpLocks noChangeShapeType="1"/>
              <a:stCxn id="38927" idx="2"/>
              <a:endCxn id="38957" idx="0"/>
            </p:cNvCxnSpPr>
            <p:nvPr/>
          </p:nvCxnSpPr>
          <p:spPr bwMode="auto">
            <a:xfrm rot="5400000">
              <a:off x="2386" y="1979"/>
              <a:ext cx="336" cy="672"/>
            </a:xfrm>
            <a:prstGeom prst="curvedConnector3">
              <a:avLst>
                <a:gd name="adj1" fmla="val 50000"/>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71" name="AutoShape 59"/>
            <p:cNvCxnSpPr>
              <a:cxnSpLocks noChangeShapeType="1"/>
              <a:stCxn id="38928" idx="2"/>
              <a:endCxn id="38963" idx="0"/>
            </p:cNvCxnSpPr>
            <p:nvPr/>
          </p:nvCxnSpPr>
          <p:spPr bwMode="auto">
            <a:xfrm rot="16200000" flipH="1">
              <a:off x="3394" y="1931"/>
              <a:ext cx="336" cy="768"/>
            </a:xfrm>
            <a:prstGeom prst="curvedConnector3">
              <a:avLst>
                <a:gd name="adj1" fmla="val 50000"/>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972" name="Text Box 60"/>
            <p:cNvSpPr txBox="1">
              <a:spLocks noChangeArrowheads="1"/>
            </p:cNvSpPr>
            <p:nvPr/>
          </p:nvSpPr>
          <p:spPr bwMode="auto">
            <a:xfrm>
              <a:off x="2342" y="1357"/>
              <a:ext cx="10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Index Table</a:t>
              </a:r>
              <a:endParaRPr kumimoji="1" lang="en-US" altLang="zh-CN" sz="24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p:txBody>
        </p:sp>
        <p:sp>
          <p:nvSpPr>
            <p:cNvPr id="38973" name="Text Box 61"/>
            <p:cNvSpPr txBox="1">
              <a:spLocks noChangeArrowheads="1"/>
            </p:cNvSpPr>
            <p:nvPr/>
          </p:nvSpPr>
          <p:spPr bwMode="auto">
            <a:xfrm>
              <a:off x="1488" y="1678"/>
              <a:ext cx="6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Max key</a:t>
              </a:r>
              <a:endParaRPr kumimoji="1" lang="en-US" altLang="zh-CN" sz="2400">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p:txBody>
        </p:sp>
        <p:sp>
          <p:nvSpPr>
            <p:cNvPr id="38974" name="Text Box 62"/>
            <p:cNvSpPr txBox="1">
              <a:spLocks noChangeArrowheads="1"/>
            </p:cNvSpPr>
            <p:nvPr/>
          </p:nvSpPr>
          <p:spPr bwMode="auto">
            <a:xfrm>
              <a:off x="1478" y="1916"/>
              <a:ext cx="9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Start address</a:t>
              </a:r>
              <a:endParaRPr kumimoji="1" lang="en-US" altLang="zh-CN" sz="2400">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p:txBody>
        </p:sp>
      </p:grpSp>
      <p:sp>
        <p:nvSpPr>
          <p:cNvPr id="38975" name="Text Box 63"/>
          <p:cNvSpPr txBox="1">
            <a:spLocks noChangeArrowheads="1"/>
          </p:cNvSpPr>
          <p:nvPr/>
        </p:nvSpPr>
        <p:spPr bwMode="auto">
          <a:xfrm>
            <a:off x="350838" y="5253007"/>
            <a:ext cx="846931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整个表分成三个子表，对每个子表建立一个索引项，其中包括两项内容：关键字</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项</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其</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值为该子表内的最大</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关键字</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和</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指针</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项</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指示</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该子表的第一个记录在表中的</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位置</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65" name="Rectangle 7"/>
          <p:cNvSpPr txBox="1">
            <a:spLocks noChangeArrowheads="1"/>
          </p:cNvSpPr>
          <p:nvPr/>
        </p:nvSpPr>
        <p:spPr bwMode="auto">
          <a:xfrm>
            <a:off x="433388" y="384175"/>
            <a:ext cx="4370387" cy="457200"/>
          </a:xfrm>
          <a:prstGeom prst="rect">
            <a:avLst/>
          </a:prstGeom>
          <a:solidFill>
            <a:schemeClr val="bg2"/>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prstDash val="solid"/>
                <a:miter lim="800000"/>
                <a:headEnd/>
                <a:tailEnd/>
              </a14:hiddenLine>
            </a:ext>
          </a:extLst>
        </p:spPr>
        <p:txBody>
          <a:bodyPr vert="horz" wrap="none" lIns="91440" tIns="45720" rIns="91440" bIns="45720" numCol="1" anchor="t" anchorCtr="0" compatLnSpc="1">
            <a:spAutoFit/>
          </a:bodyPr>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9pPr>
          </a:lstStyle>
          <a:p>
            <a:pPr algn="l"/>
            <a:r>
              <a:rPr kumimoji="1" lang="en-US" altLang="zh-CN" sz="2400" kern="0" smtClean="0">
                <a:cs typeface="Times New Roman" panose="02020603050405020304" pitchFamily="18" charset="0"/>
              </a:rPr>
              <a:t>8.2.4 Other searching methods</a:t>
            </a:r>
            <a:endParaRPr kumimoji="1" lang="en-US" altLang="zh-CN" sz="2400" kern="0" dirty="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838201" y="1424965"/>
            <a:ext cx="7838256"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dirty="0" smtClean="0">
                <a:latin typeface="Times New Roman" panose="02020603050405020304" pitchFamily="18" charset="0"/>
                <a:ea typeface="幼圆" panose="02010509060101010101" pitchFamily="49" charset="-122"/>
              </a:rPr>
              <a:t>        </a:t>
            </a:r>
            <a:r>
              <a:rPr kumimoji="1" lang="zh-CN" altLang="en-US" sz="2400" dirty="0" smtClean="0">
                <a:latin typeface="Times New Roman" panose="02020603050405020304" pitchFamily="18" charset="0"/>
                <a:ea typeface="幼圆" panose="02010509060101010101" pitchFamily="49" charset="-122"/>
              </a:rPr>
              <a:t>下面</a:t>
            </a:r>
            <a:r>
              <a:rPr kumimoji="1" lang="zh-CN" altLang="en-US" sz="2400" dirty="0">
                <a:latin typeface="Times New Roman" panose="02020603050405020304" pitchFamily="18" charset="0"/>
                <a:ea typeface="幼圆" panose="02010509060101010101" pitchFamily="49" charset="-122"/>
              </a:rPr>
              <a:t>介绍一种构造近似最优查找树的有序算法：</a:t>
            </a:r>
            <a:endParaRPr kumimoji="1" lang="zh-CN" altLang="en-US" sz="2400" dirty="0">
              <a:latin typeface="Times New Roman" panose="02020603050405020304" pitchFamily="18" charset="0"/>
              <a:ea typeface="幼圆" panose="02010509060101010101" pitchFamily="49" charset="-122"/>
            </a:endParaRPr>
          </a:p>
          <a:p>
            <a:r>
              <a:rPr kumimoji="1" lang="zh-CN" altLang="en-US" sz="2400" dirty="0">
                <a:latin typeface="Times New Roman" panose="02020603050405020304" pitchFamily="18" charset="0"/>
                <a:ea typeface="幼圆" panose="02010509060101010101" pitchFamily="49" charset="-122"/>
              </a:rPr>
              <a:t>        </a:t>
            </a:r>
            <a:r>
              <a:rPr kumimoji="1" lang="zh-CN" altLang="en-US" sz="2400" dirty="0" smtClean="0">
                <a:latin typeface="Times New Roman" panose="02020603050405020304" pitchFamily="18" charset="0"/>
                <a:ea typeface="幼圆" panose="02010509060101010101" pitchFamily="49" charset="-122"/>
              </a:rPr>
              <a:t>已知</a:t>
            </a:r>
            <a:r>
              <a:rPr kumimoji="1" lang="zh-CN" altLang="en-US" sz="2400" dirty="0">
                <a:latin typeface="Times New Roman" panose="02020603050405020304" pitchFamily="18" charset="0"/>
                <a:ea typeface="幼圆" panose="02010509060101010101" pitchFamily="49" charset="-122"/>
              </a:rPr>
              <a:t>一个按关键字有序的记录序列</a:t>
            </a:r>
            <a:endParaRPr kumimoji="1" lang="zh-CN" altLang="en-US" sz="2400" dirty="0">
              <a:latin typeface="Times New Roman" panose="02020603050405020304" pitchFamily="18" charset="0"/>
              <a:ea typeface="幼圆" panose="02010509060101010101" pitchFamily="49" charset="-122"/>
            </a:endParaRPr>
          </a:p>
          <a:p>
            <a:r>
              <a:rPr kumimoji="1" lang="zh-CN" altLang="en-US" sz="2400" dirty="0">
                <a:latin typeface="Times New Roman" panose="02020603050405020304" pitchFamily="18" charset="0"/>
                <a:ea typeface="幼圆" panose="02010509060101010101" pitchFamily="49" charset="-122"/>
              </a:rPr>
              <a:t>		</a:t>
            </a:r>
            <a:r>
              <a:rPr kumimoji="1" lang="en-US" altLang="zh-CN" sz="2400" dirty="0">
                <a:latin typeface="Times New Roman" panose="02020603050405020304" pitchFamily="18" charset="0"/>
                <a:ea typeface="幼圆" panose="02010509060101010101" pitchFamily="49" charset="-122"/>
              </a:rPr>
              <a:t>(</a:t>
            </a:r>
            <a:r>
              <a:rPr kumimoji="1" lang="en-US" altLang="zh-CN" sz="2400" dirty="0" err="1">
                <a:latin typeface="Times New Roman" panose="02020603050405020304" pitchFamily="18" charset="0"/>
                <a:ea typeface="幼圆" panose="02010509060101010101" pitchFamily="49" charset="-122"/>
              </a:rPr>
              <a:t>r</a:t>
            </a:r>
            <a:r>
              <a:rPr kumimoji="1" lang="en-US" altLang="zh-CN" sz="2400" baseline="-25000" dirty="0" err="1">
                <a:latin typeface="Times New Roman" panose="02020603050405020304" pitchFamily="18" charset="0"/>
                <a:ea typeface="幼圆" panose="02010509060101010101" pitchFamily="49" charset="-122"/>
              </a:rPr>
              <a:t>l</a:t>
            </a:r>
            <a:r>
              <a:rPr kumimoji="1" lang="en-US" altLang="zh-CN" sz="2400" dirty="0">
                <a:latin typeface="Times New Roman" panose="02020603050405020304" pitchFamily="18" charset="0"/>
                <a:ea typeface="幼圆" panose="02010509060101010101" pitchFamily="49" charset="-122"/>
              </a:rPr>
              <a:t>, r</a:t>
            </a:r>
            <a:r>
              <a:rPr kumimoji="1" lang="en-US" altLang="zh-CN" sz="2400" baseline="-25000" dirty="0">
                <a:latin typeface="Times New Roman" panose="02020603050405020304" pitchFamily="18" charset="0"/>
                <a:ea typeface="幼圆" panose="02010509060101010101" pitchFamily="49" charset="-122"/>
              </a:rPr>
              <a:t>l+1</a:t>
            </a:r>
            <a:r>
              <a:rPr kumimoji="1" lang="en-US" altLang="zh-CN" sz="2400" dirty="0">
                <a:latin typeface="Times New Roman" panose="02020603050405020304" pitchFamily="18" charset="0"/>
                <a:ea typeface="幼圆" panose="02010509060101010101" pitchFamily="49" charset="-122"/>
              </a:rPr>
              <a:t>, …, </a:t>
            </a:r>
            <a:r>
              <a:rPr kumimoji="1" lang="en-US" altLang="zh-CN" sz="2400" dirty="0" err="1">
                <a:latin typeface="Times New Roman" panose="02020603050405020304" pitchFamily="18" charset="0"/>
                <a:ea typeface="幼圆" panose="02010509060101010101" pitchFamily="49" charset="-122"/>
              </a:rPr>
              <a:t>r</a:t>
            </a:r>
            <a:r>
              <a:rPr kumimoji="1" lang="en-US" altLang="zh-CN" sz="2400" baseline="-25000" dirty="0" err="1">
                <a:latin typeface="Times New Roman" panose="02020603050405020304" pitchFamily="18" charset="0"/>
                <a:ea typeface="幼圆" panose="02010509060101010101" pitchFamily="49" charset="-122"/>
              </a:rPr>
              <a:t>h</a:t>
            </a:r>
            <a:r>
              <a:rPr kumimoji="1" lang="en-US" altLang="zh-CN" sz="2400" dirty="0">
                <a:latin typeface="Times New Roman" panose="02020603050405020304" pitchFamily="18" charset="0"/>
                <a:ea typeface="幼圆" panose="02010509060101010101" pitchFamily="49" charset="-122"/>
              </a:rPr>
              <a:t>)</a:t>
            </a:r>
            <a:endParaRPr kumimoji="1" lang="en-US" altLang="zh-CN" sz="2400" dirty="0">
              <a:latin typeface="Times New Roman" panose="02020603050405020304" pitchFamily="18" charset="0"/>
              <a:ea typeface="幼圆" panose="02010509060101010101" pitchFamily="49" charset="-122"/>
            </a:endParaRPr>
          </a:p>
          <a:p>
            <a:r>
              <a:rPr kumimoji="1" lang="zh-CN" altLang="en-US" sz="2400" dirty="0" smtClean="0">
                <a:latin typeface="Times New Roman" panose="02020603050405020304" pitchFamily="18" charset="0"/>
                <a:ea typeface="幼圆" panose="02010509060101010101" pitchFamily="49" charset="-122"/>
              </a:rPr>
              <a:t>其中</a:t>
            </a:r>
            <a:r>
              <a:rPr kumimoji="1" lang="en-US" altLang="zh-CN" sz="2400" dirty="0" err="1" smtClean="0">
                <a:latin typeface="Times New Roman" panose="02020603050405020304" pitchFamily="18" charset="0"/>
                <a:ea typeface="幼圆" panose="02010509060101010101" pitchFamily="49" charset="-122"/>
              </a:rPr>
              <a:t>r</a:t>
            </a:r>
            <a:r>
              <a:rPr kumimoji="1" lang="en-US" altLang="zh-CN" sz="2400" baseline="-25000" dirty="0" err="1" smtClean="0">
                <a:latin typeface="Times New Roman" panose="02020603050405020304" pitchFamily="18" charset="0"/>
                <a:ea typeface="幼圆" panose="02010509060101010101" pitchFamily="49" charset="-122"/>
              </a:rPr>
              <a:t>l</a:t>
            </a:r>
            <a:r>
              <a:rPr kumimoji="1" lang="en-US" altLang="zh-CN" sz="2400" dirty="0" err="1" smtClean="0">
                <a:latin typeface="Times New Roman" panose="02020603050405020304" pitchFamily="18" charset="0"/>
                <a:ea typeface="幼圆" panose="02010509060101010101" pitchFamily="49" charset="-122"/>
              </a:rPr>
              <a:t>.key</a:t>
            </a:r>
            <a:r>
              <a:rPr kumimoji="1" lang="en-US" altLang="zh-CN" sz="2400" dirty="0" smtClean="0">
                <a:latin typeface="Times New Roman" panose="02020603050405020304" pitchFamily="18" charset="0"/>
                <a:ea typeface="幼圆" panose="02010509060101010101" pitchFamily="49" charset="-122"/>
              </a:rPr>
              <a:t> </a:t>
            </a:r>
            <a:r>
              <a:rPr kumimoji="1" lang="en-US" altLang="zh-CN" sz="2400" dirty="0">
                <a:latin typeface="Times New Roman" panose="02020603050405020304" pitchFamily="18" charset="0"/>
                <a:ea typeface="幼圆" panose="02010509060101010101" pitchFamily="49" charset="-122"/>
              </a:rPr>
              <a:t>&lt; r</a:t>
            </a:r>
            <a:r>
              <a:rPr kumimoji="1" lang="en-US" altLang="zh-CN" sz="2400" baseline="-25000" dirty="0">
                <a:latin typeface="Times New Roman" panose="02020603050405020304" pitchFamily="18" charset="0"/>
                <a:ea typeface="幼圆" panose="02010509060101010101" pitchFamily="49" charset="-122"/>
              </a:rPr>
              <a:t>l+1</a:t>
            </a:r>
            <a:r>
              <a:rPr kumimoji="1" lang="en-US" altLang="zh-CN" sz="2400" dirty="0">
                <a:latin typeface="Times New Roman" panose="02020603050405020304" pitchFamily="18" charset="0"/>
                <a:ea typeface="幼圆" panose="02010509060101010101" pitchFamily="49" charset="-122"/>
              </a:rPr>
              <a:t>.key &lt; … &lt; </a:t>
            </a:r>
            <a:r>
              <a:rPr kumimoji="1" lang="en-US" altLang="zh-CN" sz="2400" dirty="0" err="1">
                <a:latin typeface="Times New Roman" panose="02020603050405020304" pitchFamily="18" charset="0"/>
                <a:ea typeface="幼圆" panose="02010509060101010101" pitchFamily="49" charset="-122"/>
              </a:rPr>
              <a:t>r</a:t>
            </a:r>
            <a:r>
              <a:rPr kumimoji="1" lang="en-US" altLang="zh-CN" sz="2400" baseline="-25000" dirty="0" err="1">
                <a:latin typeface="Times New Roman" panose="02020603050405020304" pitchFamily="18" charset="0"/>
                <a:ea typeface="幼圆" panose="02010509060101010101" pitchFamily="49" charset="-122"/>
              </a:rPr>
              <a:t>h</a:t>
            </a:r>
            <a:r>
              <a:rPr kumimoji="1" lang="en-US" altLang="zh-CN" sz="2400" dirty="0" err="1">
                <a:latin typeface="Times New Roman" panose="02020603050405020304" pitchFamily="18" charset="0"/>
                <a:ea typeface="幼圆" panose="02010509060101010101" pitchFamily="49" charset="-122"/>
              </a:rPr>
              <a:t>.key</a:t>
            </a:r>
            <a:endParaRPr kumimoji="1" lang="en-US" altLang="zh-CN" sz="2400" dirty="0">
              <a:latin typeface="Times New Roman" panose="02020603050405020304" pitchFamily="18" charset="0"/>
              <a:ea typeface="幼圆" panose="02010509060101010101" pitchFamily="49" charset="-122"/>
            </a:endParaRPr>
          </a:p>
          <a:p>
            <a:r>
              <a:rPr kumimoji="1" lang="zh-CN" altLang="en-US" sz="2400" dirty="0" smtClean="0">
                <a:latin typeface="Times New Roman" panose="02020603050405020304" pitchFamily="18" charset="0"/>
                <a:ea typeface="幼圆" panose="02010509060101010101" pitchFamily="49" charset="-122"/>
              </a:rPr>
              <a:t>        与</a:t>
            </a:r>
            <a:r>
              <a:rPr kumimoji="1" lang="zh-CN" altLang="en-US" sz="2400" dirty="0">
                <a:latin typeface="Times New Roman" panose="02020603050405020304" pitchFamily="18" charset="0"/>
                <a:ea typeface="幼圆" panose="02010509060101010101" pitchFamily="49" charset="-122"/>
              </a:rPr>
              <a:t>每个记录相应的权值为</a:t>
            </a:r>
            <a:endParaRPr kumimoji="1" lang="zh-CN" altLang="en-US" sz="2400" dirty="0">
              <a:latin typeface="Times New Roman" panose="02020603050405020304" pitchFamily="18" charset="0"/>
              <a:ea typeface="幼圆" panose="02010509060101010101" pitchFamily="49" charset="-122"/>
            </a:endParaRPr>
          </a:p>
          <a:p>
            <a:r>
              <a:rPr kumimoji="1" lang="zh-CN" altLang="en-US" sz="2400" dirty="0">
                <a:latin typeface="Times New Roman" panose="02020603050405020304" pitchFamily="18" charset="0"/>
                <a:ea typeface="幼圆" panose="02010509060101010101" pitchFamily="49" charset="-122"/>
              </a:rPr>
              <a:t>		</a:t>
            </a:r>
            <a:r>
              <a:rPr kumimoji="1" lang="en-US" altLang="zh-CN" sz="2400" dirty="0" err="1">
                <a:latin typeface="Times New Roman" panose="02020603050405020304" pitchFamily="18" charset="0"/>
                <a:ea typeface="幼圆" panose="02010509060101010101" pitchFamily="49" charset="-122"/>
              </a:rPr>
              <a:t>w</a:t>
            </a:r>
            <a:r>
              <a:rPr kumimoji="1" lang="en-US" altLang="zh-CN" sz="2400" baseline="-25000" dirty="0" err="1">
                <a:latin typeface="Times New Roman" panose="02020603050405020304" pitchFamily="18" charset="0"/>
                <a:ea typeface="幼圆" panose="02010509060101010101" pitchFamily="49" charset="-122"/>
              </a:rPr>
              <a:t>l</a:t>
            </a:r>
            <a:r>
              <a:rPr kumimoji="1" lang="en-US" altLang="zh-CN" sz="2400" dirty="0">
                <a:latin typeface="Times New Roman" panose="02020603050405020304" pitchFamily="18" charset="0"/>
                <a:ea typeface="幼圆" panose="02010509060101010101" pitchFamily="49" charset="-122"/>
              </a:rPr>
              <a:t>, w</a:t>
            </a:r>
            <a:r>
              <a:rPr kumimoji="1" lang="en-US" altLang="zh-CN" sz="2400" baseline="-25000" dirty="0">
                <a:latin typeface="Times New Roman" panose="02020603050405020304" pitchFamily="18" charset="0"/>
                <a:ea typeface="幼圆" panose="02010509060101010101" pitchFamily="49" charset="-122"/>
              </a:rPr>
              <a:t>l+1</a:t>
            </a:r>
            <a:r>
              <a:rPr kumimoji="1" lang="en-US" altLang="zh-CN" sz="2400" dirty="0">
                <a:latin typeface="Times New Roman" panose="02020603050405020304" pitchFamily="18" charset="0"/>
                <a:ea typeface="幼圆" panose="02010509060101010101" pitchFamily="49" charset="-122"/>
              </a:rPr>
              <a:t>, …, </a:t>
            </a:r>
            <a:r>
              <a:rPr kumimoji="1" lang="en-US" altLang="zh-CN" sz="2400" dirty="0" err="1">
                <a:latin typeface="Times New Roman" panose="02020603050405020304" pitchFamily="18" charset="0"/>
                <a:ea typeface="幼圆" panose="02010509060101010101" pitchFamily="49" charset="-122"/>
              </a:rPr>
              <a:t>w</a:t>
            </a:r>
            <a:r>
              <a:rPr kumimoji="1" lang="en-US" altLang="zh-CN" sz="2400" baseline="-25000" dirty="0" err="1">
                <a:latin typeface="Times New Roman" panose="02020603050405020304" pitchFamily="18" charset="0"/>
                <a:ea typeface="幼圆" panose="02010509060101010101" pitchFamily="49" charset="-122"/>
              </a:rPr>
              <a:t>h</a:t>
            </a:r>
            <a:endParaRPr kumimoji="1" lang="en-US" altLang="zh-CN" sz="2400" baseline="-25000" dirty="0">
              <a:latin typeface="Times New Roman" panose="02020603050405020304" pitchFamily="18" charset="0"/>
              <a:ea typeface="幼圆" panose="02010509060101010101" pitchFamily="49" charset="-122"/>
            </a:endParaRPr>
          </a:p>
          <a:p>
            <a:r>
              <a:rPr kumimoji="1" lang="zh-CN" altLang="en-US" sz="2400" dirty="0" smtClean="0">
                <a:latin typeface="Times New Roman" panose="02020603050405020304" pitchFamily="18" charset="0"/>
                <a:ea typeface="幼圆" panose="02010509060101010101" pitchFamily="49" charset="-122"/>
              </a:rPr>
              <a:t>        现</a:t>
            </a:r>
            <a:r>
              <a:rPr kumimoji="1" lang="zh-CN" altLang="en-US" sz="2400" dirty="0">
                <a:latin typeface="Times New Roman" panose="02020603050405020304" pitchFamily="18" charset="0"/>
                <a:ea typeface="幼圆" panose="02010509060101010101" pitchFamily="49" charset="-122"/>
              </a:rPr>
              <a:t>构造一棵二叉树，使这棵二叉树的</a:t>
            </a:r>
            <a:r>
              <a:rPr kumimoji="1" lang="en-US" altLang="zh-CN" sz="2400" dirty="0">
                <a:latin typeface="Times New Roman" panose="02020603050405020304" pitchFamily="18" charset="0"/>
                <a:ea typeface="幼圆" panose="02010509060101010101" pitchFamily="49" charset="-122"/>
              </a:rPr>
              <a:t>PH</a:t>
            </a:r>
            <a:r>
              <a:rPr kumimoji="1" lang="zh-CN" altLang="en-US" sz="2400" dirty="0">
                <a:latin typeface="Times New Roman" panose="02020603050405020304" pitchFamily="18" charset="0"/>
                <a:ea typeface="幼圆" panose="02010509060101010101" pitchFamily="49" charset="-122"/>
              </a:rPr>
              <a:t>值在所有具有</a:t>
            </a:r>
            <a:r>
              <a:rPr kumimoji="1" lang="zh-CN" altLang="en-US" sz="2400" dirty="0" smtClean="0">
                <a:latin typeface="Times New Roman" panose="02020603050405020304" pitchFamily="18" charset="0"/>
                <a:ea typeface="幼圆" panose="02010509060101010101" pitchFamily="49" charset="-122"/>
              </a:rPr>
              <a:t>同样权</a:t>
            </a:r>
            <a:r>
              <a:rPr kumimoji="1" lang="zh-CN" altLang="en-US" sz="2400" dirty="0">
                <a:latin typeface="Times New Roman" panose="02020603050405020304" pitchFamily="18" charset="0"/>
                <a:ea typeface="幼圆" panose="02010509060101010101" pitchFamily="49" charset="-122"/>
              </a:rPr>
              <a:t>值的二叉树中近似最小，称这类二叉树为</a:t>
            </a:r>
            <a:r>
              <a:rPr kumimoji="1" lang="zh-CN" altLang="en-US" sz="2400" b="1" dirty="0">
                <a:latin typeface="Times New Roman" panose="02020603050405020304" pitchFamily="18" charset="0"/>
                <a:ea typeface="幼圆" panose="02010509060101010101" pitchFamily="49" charset="-122"/>
              </a:rPr>
              <a:t>次优查找</a:t>
            </a:r>
            <a:r>
              <a:rPr kumimoji="1" lang="zh-CN" altLang="en-US" sz="2400" b="1" dirty="0" smtClean="0">
                <a:latin typeface="Times New Roman" panose="02020603050405020304" pitchFamily="18" charset="0"/>
                <a:ea typeface="幼圆" panose="02010509060101010101" pitchFamily="49" charset="-122"/>
              </a:rPr>
              <a:t>树</a:t>
            </a:r>
            <a:r>
              <a:rPr kumimoji="1" lang="en-US" altLang="zh-CN" sz="2400" b="1" dirty="0" smtClean="0">
                <a:latin typeface="Times New Roman" panose="02020603050405020304" pitchFamily="18" charset="0"/>
                <a:ea typeface="幼圆" panose="02010509060101010101" pitchFamily="49" charset="-122"/>
              </a:rPr>
              <a:t>(</a:t>
            </a:r>
            <a:r>
              <a:rPr kumimoji="1" lang="en-US" altLang="zh-CN" sz="2400" b="1" dirty="0">
                <a:latin typeface="Times New Roman" panose="02020603050405020304" pitchFamily="18" charset="0"/>
                <a:ea typeface="幼圆" panose="02010509060101010101" pitchFamily="49" charset="-122"/>
              </a:rPr>
              <a:t>Nearly Optimal Search Tree)</a:t>
            </a:r>
            <a:r>
              <a:rPr kumimoji="1" lang="zh-CN" altLang="en-US" sz="2400" dirty="0">
                <a:latin typeface="Times New Roman" panose="02020603050405020304" pitchFamily="18" charset="0"/>
                <a:ea typeface="幼圆" panose="02010509060101010101" pitchFamily="49" charset="-122"/>
              </a:rPr>
              <a:t>。</a:t>
            </a:r>
            <a:endParaRPr kumimoji="1" lang="zh-CN" altLang="en-US" sz="2400" dirty="0">
              <a:latin typeface="Times New Roman" panose="02020603050405020304" pitchFamily="18" charset="0"/>
              <a:ea typeface="幼圆" panose="02010509060101010101" pitchFamily="49" charset="-122"/>
            </a:endParaRPr>
          </a:p>
          <a:p>
            <a:r>
              <a:rPr kumimoji="1" lang="zh-CN" altLang="en-US" sz="2400" dirty="0">
                <a:latin typeface="Times New Roman" panose="02020603050405020304" pitchFamily="18" charset="0"/>
                <a:ea typeface="幼圆" panose="02010509060101010101" pitchFamily="49" charset="-122"/>
              </a:rPr>
              <a:t>        构造次优查找树的方法是：首先在记录序列中取第</a:t>
            </a:r>
            <a:r>
              <a:rPr kumimoji="1" lang="en-US" altLang="zh-CN" sz="2400" dirty="0" err="1">
                <a:latin typeface="Times New Roman" panose="02020603050405020304" pitchFamily="18" charset="0"/>
                <a:ea typeface="幼圆" panose="02010509060101010101" pitchFamily="49" charset="-122"/>
              </a:rPr>
              <a:t>i</a:t>
            </a:r>
            <a:r>
              <a:rPr kumimoji="1" lang="zh-CN" altLang="en-US" sz="2400" dirty="0" smtClean="0">
                <a:latin typeface="Times New Roman" panose="02020603050405020304" pitchFamily="18" charset="0"/>
                <a:ea typeface="幼圆" panose="02010509060101010101" pitchFamily="49" charset="-122"/>
              </a:rPr>
              <a:t>个记录</a:t>
            </a:r>
            <a:r>
              <a:rPr kumimoji="1" lang="zh-CN" altLang="en-US" sz="2400" dirty="0">
                <a:latin typeface="Times New Roman" panose="02020603050405020304" pitchFamily="18" charset="0"/>
                <a:ea typeface="幼圆" panose="02010509060101010101" pitchFamily="49" charset="-122"/>
              </a:rPr>
              <a:t>构造根结点</a:t>
            </a:r>
            <a:r>
              <a:rPr kumimoji="1" lang="en-US" altLang="zh-CN" sz="2400" dirty="0" err="1">
                <a:latin typeface="Times New Roman" panose="02020603050405020304" pitchFamily="18" charset="0"/>
                <a:ea typeface="幼圆" panose="02010509060101010101" pitchFamily="49" charset="-122"/>
              </a:rPr>
              <a:t>r</a:t>
            </a:r>
            <a:r>
              <a:rPr kumimoji="1" lang="en-US" altLang="zh-CN" sz="2400" baseline="-25000" dirty="0" err="1">
                <a:latin typeface="Times New Roman" panose="02020603050405020304" pitchFamily="18" charset="0"/>
                <a:ea typeface="幼圆" panose="02010509060101010101" pitchFamily="49" charset="-122"/>
              </a:rPr>
              <a:t>i</a:t>
            </a:r>
            <a:r>
              <a:rPr kumimoji="1" lang="zh-CN" altLang="en-US" sz="2400" dirty="0">
                <a:latin typeface="Times New Roman" panose="02020603050405020304" pitchFamily="18" charset="0"/>
                <a:ea typeface="幼圆" panose="02010509060101010101" pitchFamily="49" charset="-122"/>
              </a:rPr>
              <a:t>使得</a:t>
            </a:r>
            <a:endParaRPr kumimoji="1" lang="zh-CN" altLang="en-US" sz="2400" dirty="0">
              <a:latin typeface="Times New Roman" panose="02020603050405020304" pitchFamily="18" charset="0"/>
              <a:ea typeface="幼圆" panose="02010509060101010101" pitchFamily="49" charset="-122"/>
            </a:endParaRPr>
          </a:p>
        </p:txBody>
      </p:sp>
      <p:sp>
        <p:nvSpPr>
          <p:cNvPr id="174083" name="Rectangle 3"/>
          <p:cNvSpPr>
            <a:spLocks noGrp="1" noChangeArrowheads="1"/>
          </p:cNvSpPr>
          <p:nvPr>
            <p:ph type="title" idx="4294967295"/>
          </p:nvPr>
        </p:nvSpPr>
        <p:spPr>
          <a:xfrm>
            <a:off x="685800" y="384175"/>
            <a:ext cx="7772400" cy="608013"/>
          </a:xfrm>
        </p:spPr>
        <p:txBody>
          <a:bodyPr/>
          <a:lstStyle/>
          <a:p>
            <a:pPr algn="l"/>
            <a:r>
              <a:rPr lang="zh-CN" altLang="en-US" sz="2800" b="1" dirty="0">
                <a:solidFill>
                  <a:schemeClr val="tx1"/>
                </a:solidFill>
                <a:latin typeface="Times New Roman" panose="02020603050405020304" pitchFamily="18" charset="0"/>
              </a:rPr>
              <a:t>近似最优查找树</a:t>
            </a:r>
            <a:endParaRPr lang="zh-CN" altLang="en-US" sz="2800" b="1" dirty="0">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75106" name="Object 2"/>
          <p:cNvGraphicFramePr>
            <a:graphicFrameLocks noChangeAspect="1"/>
          </p:cNvGraphicFramePr>
          <p:nvPr/>
        </p:nvGraphicFramePr>
        <p:xfrm>
          <a:off x="2743200" y="609600"/>
          <a:ext cx="3352800" cy="1125538"/>
        </p:xfrm>
        <a:graphic>
          <a:graphicData uri="http://schemas.openxmlformats.org/presentationml/2006/ole">
            <mc:AlternateContent xmlns:mc="http://schemas.openxmlformats.org/markup-compatibility/2006">
              <mc:Choice xmlns:v="urn:schemas-microsoft-com:vml" Requires="v">
                <p:oleObj spid="_x0000_s175518" name="公式" r:id="rId1" imgW="1320165" imgH="444500" progId="Equation.3">
                  <p:embed/>
                </p:oleObj>
              </mc:Choice>
              <mc:Fallback>
                <p:oleObj name="公式" r:id="rId1" imgW="1320165" imgH="4445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609600"/>
                        <a:ext cx="3352800" cy="1125538"/>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5107" name="Object 3"/>
          <p:cNvGraphicFramePr>
            <a:graphicFrameLocks noChangeAspect="1"/>
          </p:cNvGraphicFramePr>
          <p:nvPr/>
        </p:nvGraphicFramePr>
        <p:xfrm>
          <a:off x="2743200" y="1914525"/>
          <a:ext cx="2628900" cy="771525"/>
        </p:xfrm>
        <a:graphic>
          <a:graphicData uri="http://schemas.openxmlformats.org/presentationml/2006/ole">
            <mc:AlternateContent xmlns:mc="http://schemas.openxmlformats.org/markup-compatibility/2006">
              <mc:Choice xmlns:v="urn:schemas-microsoft-com:vml" Requires="v">
                <p:oleObj spid="_x0000_s175519" name="公式" r:id="rId3" imgW="989965" imgH="292100" progId="Equation.3">
                  <p:embed/>
                </p:oleObj>
              </mc:Choice>
              <mc:Fallback>
                <p:oleObj name="公式" r:id="rId3" imgW="989965" imgH="2921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914525"/>
                        <a:ext cx="2628900" cy="771525"/>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5108" name="Text Box 4"/>
          <p:cNvSpPr txBox="1">
            <a:spLocks noChangeArrowheads="1"/>
          </p:cNvSpPr>
          <p:nvPr/>
        </p:nvSpPr>
        <p:spPr bwMode="auto">
          <a:xfrm>
            <a:off x="1066800" y="1990725"/>
            <a:ext cx="76581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取最小值（                                     ），然后分别对子序列</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a:p>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和构造两棵次优查找树，并分别设为根结点</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r</a:t>
            </a:r>
            <a:r>
              <a:rPr kumimoji="1" lang="en-US" altLang="zh-CN" sz="2400" baseline="-25000">
                <a:latin typeface="Times New Roman" panose="02020603050405020304" pitchFamily="18" charset="0"/>
                <a:ea typeface="幼圆" panose="02010509060101010101" pitchFamily="49" charset="-122"/>
                <a:cs typeface="Times New Roman" panose="02020603050405020304" pitchFamily="18" charset="0"/>
              </a:rPr>
              <a:t>i</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的左子树和</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右子树。</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        为便于计算</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P, </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引入累计权值和</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r>
              <a:rPr kumimoji="1" lang="zh-CN" altLang="en-US"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并设</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w</a:t>
            </a:r>
            <a:r>
              <a:rPr kumimoji="1" lang="en-US" altLang="zh-CN" sz="2400" baseline="-250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l-1</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=0</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和</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sw</a:t>
            </a:r>
            <a:r>
              <a:rPr kumimoji="1" lang="en-US" altLang="zh-CN" sz="2400" baseline="-250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l-1</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=0</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，则</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p:txBody>
      </p:sp>
      <p:graphicFrame>
        <p:nvGraphicFramePr>
          <p:cNvPr id="175109" name="Object 5"/>
          <p:cNvGraphicFramePr>
            <a:graphicFrameLocks noChangeAspect="1"/>
          </p:cNvGraphicFramePr>
          <p:nvPr/>
        </p:nvGraphicFramePr>
        <p:xfrm>
          <a:off x="3429000" y="4059238"/>
          <a:ext cx="1981200" cy="1169987"/>
        </p:xfrm>
        <a:graphic>
          <a:graphicData uri="http://schemas.openxmlformats.org/presentationml/2006/ole">
            <mc:AlternateContent xmlns:mc="http://schemas.openxmlformats.org/markup-compatibility/2006">
              <mc:Choice xmlns:v="urn:schemas-microsoft-com:vml" Requires="v">
                <p:oleObj spid="_x0000_s175520" name="公式" r:id="rId5" imgW="748665" imgH="444500" progId="Equation.3">
                  <p:embed/>
                </p:oleObj>
              </mc:Choice>
              <mc:Fallback>
                <p:oleObj name="公式" r:id="rId5" imgW="748665" imgH="4445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4059238"/>
                        <a:ext cx="1981200" cy="1169987"/>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76130" name="Object 2"/>
          <p:cNvGraphicFramePr>
            <a:graphicFrameLocks noChangeAspect="1"/>
          </p:cNvGraphicFramePr>
          <p:nvPr/>
        </p:nvGraphicFramePr>
        <p:xfrm>
          <a:off x="2362200" y="1066800"/>
          <a:ext cx="3505200" cy="2336800"/>
        </p:xfrm>
        <a:graphic>
          <a:graphicData uri="http://schemas.openxmlformats.org/presentationml/2006/ole">
            <mc:AlternateContent xmlns:mc="http://schemas.openxmlformats.org/markup-compatibility/2006">
              <mc:Choice xmlns:v="urn:schemas-microsoft-com:vml" Requires="v">
                <p:oleObj spid="_x0000_s176405" name="公式" r:id="rId1" imgW="1333500" imgH="889000" progId="Equation.3">
                  <p:embed/>
                </p:oleObj>
              </mc:Choice>
              <mc:Fallback>
                <p:oleObj name="公式" r:id="rId1" imgW="1333500" imgH="8890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066800"/>
                        <a:ext cx="3505200" cy="233680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6131" name="Object 3"/>
          <p:cNvGraphicFramePr>
            <a:graphicFrameLocks noChangeAspect="1"/>
          </p:cNvGraphicFramePr>
          <p:nvPr/>
        </p:nvGraphicFramePr>
        <p:xfrm>
          <a:off x="2362200" y="3581400"/>
          <a:ext cx="5080000" cy="1114425"/>
        </p:xfrm>
        <a:graphic>
          <a:graphicData uri="http://schemas.openxmlformats.org/presentationml/2006/ole">
            <mc:AlternateContent xmlns:mc="http://schemas.openxmlformats.org/markup-compatibility/2006">
              <mc:Choice xmlns:v="urn:schemas-microsoft-com:vml" Requires="v">
                <p:oleObj spid="_x0000_s176406" name="公式" r:id="rId3" imgW="2082800" imgH="457200" progId="Equation.3">
                  <p:embed/>
                </p:oleObj>
              </mc:Choice>
              <mc:Fallback>
                <p:oleObj name="公式" r:id="rId3" imgW="2082800" imgH="457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3581400"/>
                        <a:ext cx="5080000" cy="1114425"/>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6132" name="Text Box 4"/>
          <p:cNvSpPr txBox="1">
            <a:spLocks noChangeArrowheads="1"/>
          </p:cNvSpPr>
          <p:nvPr/>
        </p:nvSpPr>
        <p:spPr bwMode="auto">
          <a:xfrm>
            <a:off x="990600" y="4953000"/>
            <a:ext cx="5670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ea typeface="幼圆" panose="02010509060101010101" pitchFamily="49" charset="-122"/>
              </a:rPr>
              <a:t>由此，可以得到次优查找树的递归算法。</a:t>
            </a:r>
            <a:endParaRPr kumimoji="1" lang="zh-CN" altLang="en-US" sz="2400">
              <a:latin typeface="Times New Roman" panose="02020603050405020304" pitchFamily="18" charset="0"/>
              <a:ea typeface="幼圆" panose="02010509060101010101" pitchFamily="49" charset="-122"/>
            </a:endParaRPr>
          </a:p>
        </p:txBody>
      </p:sp>
    </p:spTree>
  </p:cSld>
  <p:clrMapOvr>
    <a:masterClrMapping/>
  </p:clrMapOvr>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265113" y="332656"/>
            <a:ext cx="8483600" cy="584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Status </a:t>
            </a:r>
            <a:r>
              <a:rPr kumimoji="1" lang="en-US" altLang="zh-CN" sz="2200" b="1"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SencondOptimal</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PBinTree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ElemType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R[], float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sw</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int</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low,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int</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high)</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有序表</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R[</a:t>
            </a:r>
            <a:r>
              <a:rPr kumimoji="1" lang="en-US" altLang="zh-CN" sz="2200" dirty="0" err="1">
                <a:solidFill>
                  <a:srgbClr val="00CC00"/>
                </a:solidFill>
                <a:latin typeface="Times New Roman" panose="02020603050405020304" pitchFamily="18" charset="0"/>
                <a:ea typeface="幼圆" panose="02010509060101010101" pitchFamily="49" charset="-122"/>
                <a:cs typeface="Times New Roman" panose="02020603050405020304" pitchFamily="18" charset="0"/>
              </a:rPr>
              <a:t>low..high</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及其累计权值表</a:t>
            </a:r>
            <a:r>
              <a:rPr kumimoji="1" lang="en-US" altLang="zh-CN" sz="2200" dirty="0" err="1">
                <a:solidFill>
                  <a:srgbClr val="00CC00"/>
                </a:solidFill>
                <a:latin typeface="Times New Roman" panose="02020603050405020304" pitchFamily="18" charset="0"/>
                <a:ea typeface="幼圆" panose="02010509060101010101" pitchFamily="49" charset="-122"/>
                <a:cs typeface="Times New Roman" panose="02020603050405020304" pitchFamily="18" charset="0"/>
              </a:rPr>
              <a:t>sw</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（其中</a:t>
            </a:r>
            <a:r>
              <a:rPr kumimoji="1" lang="en-US" altLang="zh-CN" sz="2200" dirty="0" err="1">
                <a:solidFill>
                  <a:srgbClr val="00CC00"/>
                </a:solidFill>
                <a:latin typeface="Times New Roman" panose="02020603050405020304" pitchFamily="18" charset="0"/>
                <a:ea typeface="幼圆" panose="02010509060101010101" pitchFamily="49" charset="-122"/>
                <a:cs typeface="Times New Roman" panose="02020603050405020304" pitchFamily="18" charset="0"/>
              </a:rPr>
              <a:t>sw</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[0] =0) */</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int</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i</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j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float</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dw</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i</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low;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min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abs(</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sw</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[high] -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sw</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[low]);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dw</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sw</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[high] +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sw</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[low-1];</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for (j=low+1</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j&lt;=high; ++j)</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if (abs(</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dw-sw</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[j</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sw</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[j-1]) &lt; min</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i</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j;</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min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abs(</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dw-sw</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[j]-</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sw</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[j-1]);</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T =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PBinTree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malloc</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sizeof</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BiTNode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assert</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T)-&gt;data = R[</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i</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8178" name="Text Box 2"/>
          <p:cNvSpPr txBox="1">
            <a:spLocks noChangeArrowheads="1"/>
          </p:cNvSpPr>
          <p:nvPr/>
        </p:nvSpPr>
        <p:spPr bwMode="auto">
          <a:xfrm>
            <a:off x="395288" y="708025"/>
            <a:ext cx="6278578"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if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i</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 low)</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T)-&gt;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llink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 NULL;</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else</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SecondOptimal</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(&amp;(*T)-&gt;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llink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R,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sw</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low, i-1);</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if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i</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 high)</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T)-&gt;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rlink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 NULL;</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else</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SecondOptimal</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(&amp;(*T)-&gt;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rlink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R,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sw</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i+1, high);</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return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OK;</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9202" name="Text Box 2"/>
          <p:cNvSpPr txBox="1">
            <a:spLocks noChangeArrowheads="1"/>
          </p:cNvSpPr>
          <p:nvPr/>
        </p:nvSpPr>
        <p:spPr bwMode="auto">
          <a:xfrm>
            <a:off x="395288" y="228600"/>
            <a:ext cx="8145462" cy="629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例：已知含</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9</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个关键字的有序表及其相应权值为：</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	关键字：	</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A  B  C  D  E  F  G  H  I</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权值：	</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1   1   2  5   3   4  4   3  5</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则按上述算法构造次优查找树的过程中累计权值</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SW</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和</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P</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r>
              <a:rPr kumimoji="1" lang="zh-CN" altLang="en-US"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的值下图：</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r>
              <a:rPr kumimoji="1" lang="zh-CN" altLang="en-US"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j	    0      1       2       3       4       5       6      7      8       9</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key</a:t>
            </a:r>
            <a:r>
              <a:rPr kumimoji="1" lang="en-US" altLang="zh-CN" sz="2400" baseline="-250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j                          </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      B       C      D      E      F      G     H       I</a:t>
            </a:r>
            <a:endParaRPr kumimoji="1" lang="en-US" altLang="zh-CN" sz="2400" baseline="-250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w</a:t>
            </a:r>
            <a:r>
              <a:rPr kumimoji="1" lang="en-US" altLang="zh-CN" sz="2400" baseline="-250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j</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0      1       1       2       5      3       4      4      3       5  </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SW</a:t>
            </a:r>
            <a:r>
              <a:rPr kumimoji="1" lang="en-US" altLang="zh-CN" sz="2400" baseline="-250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j	      </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0      1       2       4       9     12      16    20    23     28 </a:t>
            </a:r>
            <a:endParaRPr kumimoji="1" lang="en-US" altLang="zh-CN" sz="2400" baseline="-250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P</a:t>
            </a:r>
            <a:r>
              <a:rPr kumimoji="1" lang="en-US" altLang="zh-CN" sz="2400" baseline="-250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j                           </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27     25     22     15     7       0      8     15      23</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根</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i  </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P</a:t>
            </a:r>
            <a:r>
              <a:rPr kumimoji="1" lang="en-US" altLang="zh-CN" sz="2400" baseline="-250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j                            </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11      9      6       1      9                8      1        7 </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根</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i 			 i</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P</a:t>
            </a:r>
            <a:r>
              <a:rPr kumimoji="1" lang="en-US" altLang="zh-CN" sz="2400" baseline="-250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j                             </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3</a:t>
            </a:r>
            <a:r>
              <a:rPr kumimoji="1" lang="en-US" altLang="zh-CN" sz="2400" baseline="-250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1      2               0               0                0 </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根</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i</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P</a:t>
            </a:r>
            <a:r>
              <a:rPr kumimoji="1" lang="en-US" altLang="zh-CN" sz="2400" baseline="-250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j                              </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0               0</a:t>
            </a:r>
            <a:r>
              <a:rPr kumimoji="1" lang="en-US" altLang="zh-CN" sz="2400" baseline="-250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根</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I	      i</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p:txBody>
      </p:sp>
    </p:spTree>
  </p:cSld>
  <p:clrMapOvr>
    <a:masterClrMapping/>
  </p:clrMapOvr>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0226" name="Text Box 2"/>
          <p:cNvSpPr txBox="1">
            <a:spLocks noChangeArrowheads="1"/>
          </p:cNvSpPr>
          <p:nvPr/>
        </p:nvSpPr>
        <p:spPr bwMode="auto">
          <a:xfrm>
            <a:off x="539750" y="990600"/>
            <a:ext cx="79502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由于在构造次优查找树的过程中没有考虑单个关键字的相应权值，因此有可能出现被选为根的结点的关键字的权值比与它相邻的关键字的权值小，此时，应作适当的调整：选取邻近的权值较大的关键字作次优查找树的根结点。</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m-searching Tree</a:t>
            </a:r>
            <a:endParaRPr lang="zh-CN" altLang="en-US"/>
          </a:p>
        </p:txBody>
      </p:sp>
      <p:graphicFrame>
        <p:nvGraphicFramePr>
          <p:cNvPr id="184323" name="Object 3"/>
          <p:cNvGraphicFramePr>
            <a:graphicFrameLocks noChangeAspect="1"/>
          </p:cNvGraphicFramePr>
          <p:nvPr/>
        </p:nvGraphicFramePr>
        <p:xfrm>
          <a:off x="114300" y="1988820"/>
          <a:ext cx="8915400" cy="3378200"/>
        </p:xfrm>
        <a:graphic>
          <a:graphicData uri="http://schemas.openxmlformats.org/presentationml/2006/ole">
            <mc:AlternateContent xmlns:mc="http://schemas.openxmlformats.org/markup-compatibility/2006">
              <mc:Choice xmlns:v="urn:schemas-microsoft-com:vml" Requires="v">
                <p:oleObj spid="_x0000_s184478" name="" r:id="rId1" imgW="5152390" imgH="1951990" progId="Word.Picture.8">
                  <p:embed/>
                </p:oleObj>
              </mc:Choice>
              <mc:Fallback>
                <p:oleObj name="" r:id="rId1" imgW="5152390" imgH="1951990" progId="Word.Picture.8">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1988820"/>
                        <a:ext cx="8915400" cy="3378200"/>
                      </a:xfrm>
                      <a:prstGeom prst="rect">
                        <a:avLst/>
                      </a:prstGeom>
                      <a:solidFill>
                        <a:schemeClr val="tx1"/>
                      </a:solidFill>
                      <a:effectLst>
                        <a:outerShdw dist="107763" dir="2700000" algn="ctr" rotWithShape="0">
                          <a:srgbClr val="808080">
                            <a:alpha val="50000"/>
                          </a:srgbClr>
                        </a:outerShdw>
                      </a:effec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Rectangle 4"/>
          <p:cNvSpPr>
            <a:spLocks noGrp="1" noChangeArrowheads="1"/>
          </p:cNvSpPr>
          <p:nvPr>
            <p:ph type="title"/>
          </p:nvPr>
        </p:nvSpPr>
        <p:spPr>
          <a:noFill/>
        </p:spPr>
        <p:txBody>
          <a:bodyPr/>
          <a:lstStyle/>
          <a:p>
            <a:r>
              <a:rPr lang="zh-CN" altLang="en-US" b="1"/>
              <a:t>本章学习的线索</a:t>
            </a:r>
            <a:endParaRPr lang="zh-CN" altLang="en-US" b="1"/>
          </a:p>
        </p:txBody>
      </p:sp>
      <p:sp>
        <p:nvSpPr>
          <p:cNvPr id="236549" name="Rectangle 5"/>
          <p:cNvSpPr>
            <a:spLocks noGrp="1" noChangeArrowheads="1"/>
          </p:cNvSpPr>
          <p:nvPr>
            <p:ph type="body" idx="1"/>
          </p:nvPr>
        </p:nvSpPr>
        <p:spPr>
          <a:xfrm>
            <a:off x="457200" y="1600200"/>
            <a:ext cx="8229600" cy="5068888"/>
          </a:xfrm>
          <a:noFill/>
        </p:spPr>
        <p:txBody>
          <a:bodyPr/>
          <a:lstStyle/>
          <a:p>
            <a:pPr>
              <a:lnSpc>
                <a:spcPct val="90000"/>
              </a:lnSpc>
            </a:pPr>
            <a:r>
              <a:rPr lang="zh-CN" altLang="en-US"/>
              <a:t>主要线索</a:t>
            </a:r>
            <a:endParaRPr lang="zh-CN" altLang="en-US"/>
          </a:p>
          <a:p>
            <a:pPr>
              <a:lnSpc>
                <a:spcPct val="90000"/>
              </a:lnSpc>
            </a:pPr>
            <a:endParaRPr lang="zh-CN" altLang="en-US"/>
          </a:p>
          <a:p>
            <a:pPr>
              <a:lnSpc>
                <a:spcPct val="90000"/>
              </a:lnSpc>
            </a:pPr>
            <a:endParaRPr lang="zh-CN" altLang="en-US"/>
          </a:p>
          <a:p>
            <a:pPr>
              <a:lnSpc>
                <a:spcPct val="90000"/>
              </a:lnSpc>
            </a:pPr>
            <a:r>
              <a:rPr lang="zh-CN" altLang="en-US"/>
              <a:t>重点</a:t>
            </a:r>
            <a:endParaRPr lang="zh-CN" altLang="en-US"/>
          </a:p>
          <a:p>
            <a:pPr lvl="1">
              <a:lnSpc>
                <a:spcPct val="90000"/>
              </a:lnSpc>
            </a:pPr>
            <a:r>
              <a:rPr lang="zh-CN" altLang="en-US"/>
              <a:t>静态查找表：顺序查找，二分查找，索引查找</a:t>
            </a:r>
            <a:endParaRPr lang="zh-CN" altLang="en-US"/>
          </a:p>
          <a:p>
            <a:pPr lvl="1">
              <a:lnSpc>
                <a:spcPct val="90000"/>
              </a:lnSpc>
            </a:pPr>
            <a:r>
              <a:rPr lang="zh-CN" altLang="en-US"/>
              <a:t>动态查找表：概念和方法</a:t>
            </a:r>
            <a:endParaRPr lang="zh-CN" altLang="en-US"/>
          </a:p>
          <a:p>
            <a:pPr lvl="1">
              <a:lnSpc>
                <a:spcPct val="90000"/>
              </a:lnSpc>
            </a:pPr>
            <a:r>
              <a:rPr lang="zh-CN" altLang="en-US"/>
              <a:t>哈希查找表：概念和策略</a:t>
            </a:r>
            <a:endParaRPr lang="zh-CN" altLang="en-US"/>
          </a:p>
          <a:p>
            <a:pPr>
              <a:lnSpc>
                <a:spcPct val="90000"/>
              </a:lnSpc>
            </a:pPr>
            <a:r>
              <a:rPr lang="zh-CN" altLang="en-US"/>
              <a:t> 难点 </a:t>
            </a:r>
            <a:endParaRPr lang="zh-CN" altLang="en-US"/>
          </a:p>
          <a:p>
            <a:pPr lvl="1">
              <a:lnSpc>
                <a:spcPct val="90000"/>
              </a:lnSpc>
            </a:pPr>
            <a:r>
              <a:rPr lang="zh-CN" altLang="en-US"/>
              <a:t>二叉排序树和二叉平衡树</a:t>
            </a:r>
            <a:endParaRPr lang="zh-CN" altLang="en-US"/>
          </a:p>
          <a:p>
            <a:pPr lvl="1">
              <a:lnSpc>
                <a:spcPct val="90000"/>
              </a:lnSpc>
            </a:pPr>
            <a:r>
              <a:rPr lang="en-US" altLang="zh-CN"/>
              <a:t>B</a:t>
            </a:r>
            <a:r>
              <a:rPr lang="zh-CN" altLang="en-US"/>
              <a:t>树和</a:t>
            </a:r>
            <a:r>
              <a:rPr lang="en-US" altLang="zh-CN"/>
              <a:t>B</a:t>
            </a:r>
            <a:r>
              <a:rPr lang="en-US" altLang="zh-CN" baseline="30000"/>
              <a:t>+</a:t>
            </a:r>
            <a:r>
              <a:rPr lang="zh-CN" altLang="en-US"/>
              <a:t>树</a:t>
            </a:r>
            <a:endParaRPr lang="zh-CN" altLang="en-US"/>
          </a:p>
        </p:txBody>
      </p:sp>
      <p:sp>
        <p:nvSpPr>
          <p:cNvPr id="236550" name="Text Box 6"/>
          <p:cNvSpPr txBox="1">
            <a:spLocks noChangeArrowheads="1"/>
          </p:cNvSpPr>
          <p:nvPr/>
        </p:nvSpPr>
        <p:spPr bwMode="auto">
          <a:xfrm>
            <a:off x="611188" y="2562225"/>
            <a:ext cx="1439862" cy="650875"/>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ea typeface="幼圆" panose="02010509060101010101" pitchFamily="49" charset="-122"/>
              </a:rPr>
              <a:t>查找的概念及一般方法</a:t>
            </a:r>
            <a:endParaRPr lang="zh-CN" altLang="en-US">
              <a:ea typeface="幼圆" panose="02010509060101010101" pitchFamily="49" charset="-122"/>
            </a:endParaRPr>
          </a:p>
        </p:txBody>
      </p:sp>
      <p:sp>
        <p:nvSpPr>
          <p:cNvPr id="236551" name="Text Box 7"/>
          <p:cNvSpPr txBox="1">
            <a:spLocks noChangeArrowheads="1"/>
          </p:cNvSpPr>
          <p:nvPr/>
        </p:nvSpPr>
        <p:spPr bwMode="auto">
          <a:xfrm>
            <a:off x="2546350" y="2424113"/>
            <a:ext cx="1704975" cy="925512"/>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solidFill>
                  <a:srgbClr val="FFFF00"/>
                </a:solidFill>
                <a:ea typeface="幼圆" panose="02010509060101010101" pitchFamily="49" charset="-122"/>
              </a:rPr>
              <a:t>静态查找表</a:t>
            </a:r>
            <a:endParaRPr lang="zh-CN" altLang="en-US">
              <a:solidFill>
                <a:srgbClr val="FFFF00"/>
              </a:solidFill>
              <a:ea typeface="幼圆" panose="02010509060101010101" pitchFamily="49" charset="-122"/>
            </a:endParaRPr>
          </a:p>
          <a:p>
            <a:pPr algn="ctr"/>
            <a:r>
              <a:rPr lang="zh-CN" altLang="en-US">
                <a:solidFill>
                  <a:srgbClr val="FFFF00"/>
                </a:solidFill>
                <a:ea typeface="幼圆" panose="02010509060101010101" pitchFamily="49" charset="-122"/>
              </a:rPr>
              <a:t>顺序，二分和索引查找</a:t>
            </a:r>
            <a:endParaRPr lang="zh-CN" altLang="en-US">
              <a:solidFill>
                <a:srgbClr val="FFFF00"/>
              </a:solidFill>
              <a:ea typeface="幼圆" panose="02010509060101010101" pitchFamily="49" charset="-122"/>
            </a:endParaRPr>
          </a:p>
        </p:txBody>
      </p:sp>
      <p:sp>
        <p:nvSpPr>
          <p:cNvPr id="236552" name="Text Box 8"/>
          <p:cNvSpPr txBox="1">
            <a:spLocks noChangeArrowheads="1"/>
          </p:cNvSpPr>
          <p:nvPr/>
        </p:nvSpPr>
        <p:spPr bwMode="auto">
          <a:xfrm>
            <a:off x="4748213" y="2287588"/>
            <a:ext cx="1703387" cy="1200150"/>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a:ea typeface="幼圆" panose="02010509060101010101" pitchFamily="49" charset="-122"/>
              </a:rPr>
              <a:t>动态查找表</a:t>
            </a:r>
            <a:endParaRPr kumimoji="1" lang="zh-CN" altLang="en-US">
              <a:ea typeface="幼圆" panose="02010509060101010101" pitchFamily="49" charset="-122"/>
            </a:endParaRPr>
          </a:p>
          <a:p>
            <a:pPr algn="ctr"/>
            <a:r>
              <a:rPr kumimoji="1" lang="zh-CN" altLang="en-US">
                <a:ea typeface="幼圆" panose="02010509060101010101" pitchFamily="49" charset="-122"/>
              </a:rPr>
              <a:t>二叉排序树</a:t>
            </a:r>
            <a:endParaRPr kumimoji="1" lang="zh-CN" altLang="en-US">
              <a:ea typeface="幼圆" panose="02010509060101010101" pitchFamily="49" charset="-122"/>
            </a:endParaRPr>
          </a:p>
          <a:p>
            <a:pPr algn="ctr"/>
            <a:r>
              <a:rPr kumimoji="1" lang="zh-CN" altLang="en-US">
                <a:ea typeface="幼圆" panose="02010509060101010101" pitchFamily="49" charset="-122"/>
              </a:rPr>
              <a:t>二叉平衡树</a:t>
            </a:r>
            <a:endParaRPr kumimoji="1" lang="zh-CN" altLang="en-US">
              <a:ea typeface="幼圆" panose="02010509060101010101" pitchFamily="49" charset="-122"/>
            </a:endParaRPr>
          </a:p>
          <a:p>
            <a:pPr algn="ctr"/>
            <a:r>
              <a:rPr kumimoji="1" lang="en-US" altLang="zh-CN">
                <a:ea typeface="幼圆" panose="02010509060101010101" pitchFamily="49" charset="-122"/>
              </a:rPr>
              <a:t>B</a:t>
            </a:r>
            <a:r>
              <a:rPr kumimoji="1" lang="zh-CN" altLang="en-US">
                <a:ea typeface="幼圆" panose="02010509060101010101" pitchFamily="49" charset="-122"/>
              </a:rPr>
              <a:t>树和</a:t>
            </a:r>
            <a:r>
              <a:rPr kumimoji="1" lang="en-US" altLang="zh-CN">
                <a:ea typeface="幼圆" panose="02010509060101010101" pitchFamily="49" charset="-122"/>
              </a:rPr>
              <a:t>B</a:t>
            </a:r>
            <a:r>
              <a:rPr kumimoji="1" lang="en-US" altLang="zh-CN" baseline="30000">
                <a:ea typeface="幼圆" panose="02010509060101010101" pitchFamily="49" charset="-122"/>
              </a:rPr>
              <a:t>+</a:t>
            </a:r>
            <a:r>
              <a:rPr kumimoji="1" lang="zh-CN" altLang="en-US">
                <a:ea typeface="幼圆" panose="02010509060101010101" pitchFamily="49" charset="-122"/>
              </a:rPr>
              <a:t>树</a:t>
            </a:r>
            <a:endParaRPr kumimoji="1" lang="zh-CN" altLang="en-US">
              <a:ea typeface="幼圆" panose="02010509060101010101" pitchFamily="49" charset="-122"/>
            </a:endParaRPr>
          </a:p>
        </p:txBody>
      </p:sp>
      <p:sp>
        <p:nvSpPr>
          <p:cNvPr id="236553" name="Text Box 9"/>
          <p:cNvSpPr txBox="1">
            <a:spLocks noChangeArrowheads="1"/>
          </p:cNvSpPr>
          <p:nvPr/>
        </p:nvSpPr>
        <p:spPr bwMode="auto">
          <a:xfrm>
            <a:off x="6948488" y="2287588"/>
            <a:ext cx="1439862" cy="1200150"/>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a:ea typeface="幼圆" panose="02010509060101010101" pitchFamily="49" charset="-122"/>
              </a:rPr>
              <a:t>哈希查找表</a:t>
            </a:r>
            <a:endParaRPr kumimoji="1" lang="zh-CN" altLang="en-US">
              <a:ea typeface="幼圆" panose="02010509060101010101" pitchFamily="49" charset="-122"/>
            </a:endParaRPr>
          </a:p>
          <a:p>
            <a:pPr algn="ctr"/>
            <a:r>
              <a:rPr kumimoji="1" lang="zh-CN" altLang="en-US">
                <a:ea typeface="幼圆" panose="02010509060101010101" pitchFamily="49" charset="-122"/>
              </a:rPr>
              <a:t>哈希函数、冲突及解决策略</a:t>
            </a:r>
            <a:endParaRPr kumimoji="1" lang="zh-CN" altLang="en-US">
              <a:ea typeface="幼圆" panose="02010509060101010101" pitchFamily="49" charset="-122"/>
            </a:endParaRPr>
          </a:p>
        </p:txBody>
      </p:sp>
      <p:sp>
        <p:nvSpPr>
          <p:cNvPr id="236554" name="AutoShape 10"/>
          <p:cNvSpPr>
            <a:spLocks noChangeArrowheads="1"/>
          </p:cNvSpPr>
          <p:nvPr/>
        </p:nvSpPr>
        <p:spPr bwMode="auto">
          <a:xfrm>
            <a:off x="2082800" y="2779713"/>
            <a:ext cx="431800" cy="215900"/>
          </a:xfrm>
          <a:prstGeom prst="right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55" name="AutoShape 11"/>
          <p:cNvSpPr>
            <a:spLocks noChangeArrowheads="1"/>
          </p:cNvSpPr>
          <p:nvPr/>
        </p:nvSpPr>
        <p:spPr bwMode="auto">
          <a:xfrm>
            <a:off x="4284663" y="2779713"/>
            <a:ext cx="431800" cy="215900"/>
          </a:xfrm>
          <a:prstGeom prst="right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56" name="AutoShape 12"/>
          <p:cNvSpPr>
            <a:spLocks noChangeArrowheads="1"/>
          </p:cNvSpPr>
          <p:nvPr/>
        </p:nvSpPr>
        <p:spPr bwMode="auto">
          <a:xfrm>
            <a:off x="6483350" y="2779713"/>
            <a:ext cx="431800" cy="215900"/>
          </a:xfrm>
          <a:prstGeom prst="right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58" name="Rectangle 14"/>
          <p:cNvSpPr>
            <a:spLocks noChangeArrowheads="1"/>
          </p:cNvSpPr>
          <p:nvPr/>
        </p:nvSpPr>
        <p:spPr bwMode="auto">
          <a:xfrm>
            <a:off x="6227763" y="5373688"/>
            <a:ext cx="2355850" cy="547687"/>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平均检索长度</a:t>
            </a:r>
            <a:endParaRPr kumimoji="1" lang="zh-CN" altLang="en-US" sz="28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2" name="Rectangle 4"/>
          <p:cNvSpPr>
            <a:spLocks noGrp="1" noChangeArrowheads="1"/>
          </p:cNvSpPr>
          <p:nvPr>
            <p:ph type="title"/>
          </p:nvPr>
        </p:nvSpPr>
        <p:spPr>
          <a:xfrm>
            <a:off x="457200" y="274638"/>
            <a:ext cx="8229600" cy="1143000"/>
          </a:xfrm>
          <a:noFill/>
        </p:spPr>
        <p:txBody>
          <a:bodyPr anchorCtr="0"/>
          <a:lstStyle/>
          <a:p>
            <a:r>
              <a:rPr lang="en-US" altLang="zh-CN"/>
              <a:t>Static m-searching Tree</a:t>
            </a:r>
            <a:endParaRPr lang="en-US" altLang="zh-CN"/>
          </a:p>
        </p:txBody>
      </p:sp>
      <p:pic>
        <p:nvPicPr>
          <p:cNvPr id="258053"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125" y="1700213"/>
            <a:ext cx="8896350" cy="4176712"/>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85" name="Rectangle 13"/>
          <p:cNvSpPr>
            <a:spLocks noChangeArrowheads="1"/>
          </p:cNvSpPr>
          <p:nvPr/>
        </p:nvSpPr>
        <p:spPr bwMode="auto">
          <a:xfrm>
            <a:off x="71438" y="476250"/>
            <a:ext cx="8964612" cy="5473700"/>
          </a:xfrm>
          <a:prstGeom prst="rect">
            <a:avLst/>
          </a:prstGeom>
          <a:solidFill>
            <a:srgbClr val="FFFFFF"/>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259086" name="Picture 1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7475" y="512763"/>
            <a:ext cx="8893175" cy="108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9087"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8" y="1857375"/>
            <a:ext cx="8604250"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9088" name="Text Box 16"/>
          <p:cNvSpPr txBox="1">
            <a:spLocks noChangeArrowheads="1"/>
          </p:cNvSpPr>
          <p:nvPr/>
        </p:nvSpPr>
        <p:spPr bwMode="auto">
          <a:xfrm>
            <a:off x="425450" y="5973763"/>
            <a:ext cx="8467725" cy="4572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FF00"/>
                </a:solidFill>
                <a:ea typeface="仿宋_GB2312" pitchFamily="49" charset="-122"/>
              </a:rPr>
              <a:t>Multiple-level index structure based on </a:t>
            </a:r>
            <a:r>
              <a:rPr kumimoji="1" lang="en-US" altLang="zh-CN" sz="2400" b="1" i="1">
                <a:solidFill>
                  <a:srgbClr val="FFFF00"/>
                </a:solidFill>
                <a:latin typeface="Times New Roman" panose="02020603050405020304" pitchFamily="18" charset="0"/>
                <a:ea typeface="仿宋_GB2312" pitchFamily="49" charset="-122"/>
              </a:rPr>
              <a:t>m-searching tree</a:t>
            </a:r>
            <a:endParaRPr kumimoji="1" lang="en-US" altLang="zh-CN" sz="2400">
              <a:solidFill>
                <a:srgbClr val="FFFF00"/>
              </a:solidFill>
              <a:latin typeface="Times New Roman" panose="02020603050405020304" pitchFamily="18" charset="0"/>
            </a:endParaRPr>
          </a:p>
        </p:txBody>
      </p:sp>
      <p:sp>
        <p:nvSpPr>
          <p:cNvPr id="259089" name="Rectangle 17"/>
          <p:cNvSpPr>
            <a:spLocks noChangeArrowheads="1"/>
          </p:cNvSpPr>
          <p:nvPr/>
        </p:nvSpPr>
        <p:spPr bwMode="auto">
          <a:xfrm>
            <a:off x="7629525" y="5300663"/>
            <a:ext cx="1284288" cy="504825"/>
          </a:xfrm>
          <a:prstGeom prst="rect">
            <a:avLst/>
          </a:prstGeom>
          <a:solidFill>
            <a:srgbClr val="FFFF66"/>
          </a:solidFill>
          <a:ln w="9525">
            <a:solidFill>
              <a:srgbClr val="000000"/>
            </a:solidFill>
            <a:miter lim="800000"/>
          </a:ln>
          <a:effectLst>
            <a:outerShdw dist="107763" dir="2700000" algn="ctr" rotWithShape="0">
              <a:schemeClr val="bg2">
                <a:alpha val="50000"/>
              </a:schemeClr>
            </a:outerShdw>
          </a:effectLst>
        </p:spPr>
        <p:txBody>
          <a:bodyPr wrap="none" anchor="ctr"/>
          <a:lstStyle/>
          <a:p>
            <a:pPr algn="ctr"/>
            <a:r>
              <a:rPr lang="en-US" altLang="zh-CN" b="1">
                <a:solidFill>
                  <a:srgbClr val="000000"/>
                </a:solidFill>
              </a:rPr>
              <a:t>Data</a:t>
            </a:r>
            <a:endParaRPr lang="en-US" altLang="zh-CN" b="1">
              <a:solidFill>
                <a:srgbClr val="000000"/>
              </a:solidFill>
            </a:endParaRPr>
          </a:p>
        </p:txBody>
      </p:sp>
      <p:sp>
        <p:nvSpPr>
          <p:cNvPr id="259090" name="Rectangle 18"/>
          <p:cNvSpPr>
            <a:spLocks noChangeArrowheads="1"/>
          </p:cNvSpPr>
          <p:nvPr/>
        </p:nvSpPr>
        <p:spPr bwMode="auto">
          <a:xfrm>
            <a:off x="7629525" y="4581525"/>
            <a:ext cx="1303338" cy="576263"/>
          </a:xfrm>
          <a:prstGeom prst="rect">
            <a:avLst/>
          </a:prstGeom>
          <a:solidFill>
            <a:srgbClr val="FFFF66"/>
          </a:solidFill>
          <a:ln w="9525">
            <a:solidFill>
              <a:srgbClr val="000000"/>
            </a:solidFill>
            <a:miter lim="800000"/>
          </a:ln>
          <a:effectLst>
            <a:outerShdw dist="107763" dir="2700000" algn="ctr" rotWithShape="0">
              <a:schemeClr val="bg2">
                <a:alpha val="50000"/>
              </a:schemeClr>
            </a:outerShdw>
          </a:effectLst>
        </p:spPr>
        <p:txBody>
          <a:bodyPr wrap="none" anchor="ctr"/>
          <a:lstStyle/>
          <a:p>
            <a:pPr algn="ctr"/>
            <a:r>
              <a:rPr lang="en-US" altLang="zh-CN" b="1">
                <a:solidFill>
                  <a:srgbClr val="000000"/>
                </a:solidFill>
              </a:rPr>
              <a:t>1</a:t>
            </a:r>
            <a:r>
              <a:rPr lang="en-US" altLang="zh-CN" b="1" baseline="30000">
                <a:solidFill>
                  <a:srgbClr val="000000"/>
                </a:solidFill>
              </a:rPr>
              <a:t>st</a:t>
            </a:r>
            <a:r>
              <a:rPr lang="en-US" altLang="zh-CN" b="1">
                <a:solidFill>
                  <a:srgbClr val="000000"/>
                </a:solidFill>
              </a:rPr>
              <a:t> level </a:t>
            </a:r>
            <a:endParaRPr lang="en-US" altLang="zh-CN" b="1">
              <a:solidFill>
                <a:srgbClr val="000000"/>
              </a:solidFill>
            </a:endParaRPr>
          </a:p>
          <a:p>
            <a:pPr algn="ctr"/>
            <a:r>
              <a:rPr lang="en-US" altLang="zh-CN" b="1">
                <a:solidFill>
                  <a:srgbClr val="000000"/>
                </a:solidFill>
              </a:rPr>
              <a:t>index</a:t>
            </a:r>
            <a:endParaRPr lang="en-US" altLang="zh-CN" b="1">
              <a:solidFill>
                <a:srgbClr val="000000"/>
              </a:solidFill>
            </a:endParaRPr>
          </a:p>
        </p:txBody>
      </p:sp>
      <p:sp>
        <p:nvSpPr>
          <p:cNvPr id="259091" name="Rectangle 19"/>
          <p:cNvSpPr>
            <a:spLocks noChangeArrowheads="1"/>
          </p:cNvSpPr>
          <p:nvPr/>
        </p:nvSpPr>
        <p:spPr bwMode="auto">
          <a:xfrm>
            <a:off x="7629525" y="3717925"/>
            <a:ext cx="1303338" cy="576263"/>
          </a:xfrm>
          <a:prstGeom prst="rect">
            <a:avLst/>
          </a:prstGeom>
          <a:solidFill>
            <a:srgbClr val="FFFF66"/>
          </a:solidFill>
          <a:ln w="9525">
            <a:solidFill>
              <a:srgbClr val="000000"/>
            </a:solidFill>
            <a:miter lim="800000"/>
          </a:ln>
          <a:effectLst>
            <a:outerShdw dist="107763" dir="2700000" algn="ctr" rotWithShape="0">
              <a:schemeClr val="bg2">
                <a:alpha val="50000"/>
              </a:schemeClr>
            </a:outerShdw>
          </a:effectLst>
        </p:spPr>
        <p:txBody>
          <a:bodyPr wrap="none" anchor="ctr"/>
          <a:lstStyle/>
          <a:p>
            <a:pPr algn="ctr"/>
            <a:r>
              <a:rPr lang="en-US" altLang="zh-CN" b="1">
                <a:solidFill>
                  <a:srgbClr val="000000"/>
                </a:solidFill>
              </a:rPr>
              <a:t>2</a:t>
            </a:r>
            <a:r>
              <a:rPr lang="en-US" altLang="zh-CN" b="1" baseline="30000">
                <a:solidFill>
                  <a:srgbClr val="000000"/>
                </a:solidFill>
              </a:rPr>
              <a:t>nd</a:t>
            </a:r>
            <a:r>
              <a:rPr lang="en-US" altLang="zh-CN" b="1">
                <a:solidFill>
                  <a:srgbClr val="000000"/>
                </a:solidFill>
              </a:rPr>
              <a:t> level </a:t>
            </a:r>
            <a:endParaRPr lang="en-US" altLang="zh-CN" b="1">
              <a:solidFill>
                <a:srgbClr val="000000"/>
              </a:solidFill>
            </a:endParaRPr>
          </a:p>
          <a:p>
            <a:pPr algn="ctr"/>
            <a:r>
              <a:rPr lang="en-US" altLang="zh-CN" b="1">
                <a:solidFill>
                  <a:srgbClr val="000000"/>
                </a:solidFill>
              </a:rPr>
              <a:t>index</a:t>
            </a:r>
            <a:endParaRPr lang="en-US" altLang="zh-CN" b="1">
              <a:solidFill>
                <a:srgbClr val="000000"/>
              </a:solidFill>
            </a:endParaRPr>
          </a:p>
        </p:txBody>
      </p:sp>
      <p:sp>
        <p:nvSpPr>
          <p:cNvPr id="259092" name="Rectangle 20"/>
          <p:cNvSpPr>
            <a:spLocks noChangeArrowheads="1"/>
          </p:cNvSpPr>
          <p:nvPr/>
        </p:nvSpPr>
        <p:spPr bwMode="auto">
          <a:xfrm>
            <a:off x="7629525" y="2781300"/>
            <a:ext cx="1303338" cy="576263"/>
          </a:xfrm>
          <a:prstGeom prst="rect">
            <a:avLst/>
          </a:prstGeom>
          <a:solidFill>
            <a:srgbClr val="FFFF66"/>
          </a:solidFill>
          <a:ln w="9525">
            <a:solidFill>
              <a:srgbClr val="000000"/>
            </a:solidFill>
            <a:miter lim="800000"/>
          </a:ln>
          <a:effectLst>
            <a:outerShdw dist="107763" dir="2700000" algn="ctr" rotWithShape="0">
              <a:schemeClr val="bg2">
                <a:alpha val="50000"/>
              </a:schemeClr>
            </a:outerShdw>
          </a:effectLst>
        </p:spPr>
        <p:txBody>
          <a:bodyPr wrap="none" anchor="ctr"/>
          <a:lstStyle/>
          <a:p>
            <a:pPr algn="ctr"/>
            <a:r>
              <a:rPr lang="en-US" altLang="zh-CN" b="1">
                <a:solidFill>
                  <a:srgbClr val="000000"/>
                </a:solidFill>
              </a:rPr>
              <a:t>3</a:t>
            </a:r>
            <a:r>
              <a:rPr lang="en-US" altLang="zh-CN" b="1" baseline="30000">
                <a:solidFill>
                  <a:srgbClr val="000000"/>
                </a:solidFill>
              </a:rPr>
              <a:t>rd</a:t>
            </a:r>
            <a:r>
              <a:rPr lang="en-US" altLang="zh-CN" b="1">
                <a:solidFill>
                  <a:srgbClr val="000000"/>
                </a:solidFill>
              </a:rPr>
              <a:t> level</a:t>
            </a:r>
            <a:endParaRPr lang="en-US" altLang="zh-CN" b="1">
              <a:solidFill>
                <a:srgbClr val="000000"/>
              </a:solidFill>
            </a:endParaRPr>
          </a:p>
          <a:p>
            <a:pPr algn="ctr"/>
            <a:r>
              <a:rPr lang="en-US" altLang="zh-CN" b="1">
                <a:solidFill>
                  <a:srgbClr val="000000"/>
                </a:solidFill>
              </a:rPr>
              <a:t>index</a:t>
            </a:r>
            <a:endParaRPr lang="en-US" altLang="zh-CN" b="1">
              <a:solidFill>
                <a:srgbClr val="000000"/>
              </a:solidFill>
            </a:endParaRPr>
          </a:p>
        </p:txBody>
      </p:sp>
      <p:sp>
        <p:nvSpPr>
          <p:cNvPr id="259093" name="Rectangle 21"/>
          <p:cNvSpPr>
            <a:spLocks noChangeArrowheads="1"/>
          </p:cNvSpPr>
          <p:nvPr/>
        </p:nvSpPr>
        <p:spPr bwMode="auto">
          <a:xfrm>
            <a:off x="7623175" y="1917700"/>
            <a:ext cx="1303338" cy="576263"/>
          </a:xfrm>
          <a:prstGeom prst="rect">
            <a:avLst/>
          </a:prstGeom>
          <a:solidFill>
            <a:srgbClr val="FFFF66"/>
          </a:solidFill>
          <a:ln w="9525">
            <a:solidFill>
              <a:srgbClr val="000000"/>
            </a:solidFill>
            <a:miter lim="800000"/>
          </a:ln>
          <a:effectLst>
            <a:outerShdw dist="107763" dir="2700000" algn="ctr" rotWithShape="0">
              <a:schemeClr val="bg2">
                <a:alpha val="50000"/>
              </a:schemeClr>
            </a:outerShdw>
          </a:effectLst>
        </p:spPr>
        <p:txBody>
          <a:bodyPr wrap="none" anchor="ctr"/>
          <a:lstStyle/>
          <a:p>
            <a:pPr algn="ctr"/>
            <a:r>
              <a:rPr lang="en-US" altLang="zh-CN" b="1">
                <a:solidFill>
                  <a:srgbClr val="000000"/>
                </a:solidFill>
              </a:rPr>
              <a:t>4</a:t>
            </a:r>
            <a:r>
              <a:rPr lang="en-US" altLang="zh-CN" b="1" baseline="30000">
                <a:solidFill>
                  <a:srgbClr val="000000"/>
                </a:solidFill>
              </a:rPr>
              <a:t>th</a:t>
            </a:r>
            <a:r>
              <a:rPr lang="en-US" altLang="zh-CN" b="1">
                <a:solidFill>
                  <a:srgbClr val="000000"/>
                </a:solidFill>
              </a:rPr>
              <a:t> level </a:t>
            </a:r>
            <a:endParaRPr lang="en-US" altLang="zh-CN" b="1">
              <a:solidFill>
                <a:srgbClr val="000000"/>
              </a:solidFill>
            </a:endParaRPr>
          </a:p>
          <a:p>
            <a:pPr algn="ctr"/>
            <a:r>
              <a:rPr lang="en-US" altLang="zh-CN" b="1">
                <a:solidFill>
                  <a:srgbClr val="000000"/>
                </a:solidFill>
              </a:rPr>
              <a:t>index</a:t>
            </a:r>
            <a:endParaRPr lang="en-US" altLang="zh-CN" b="1">
              <a:solidFill>
                <a:srgbClr val="000000"/>
              </a:solidFill>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Text Box 5"/>
          <p:cNvSpPr txBox="1">
            <a:spLocks noChangeArrowheads="1"/>
          </p:cNvSpPr>
          <p:nvPr/>
        </p:nvSpPr>
        <p:spPr bwMode="auto">
          <a:xfrm>
            <a:off x="395288" y="630238"/>
            <a:ext cx="831532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        索引</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表按关键字有序，表或者有序或者分块有序。分块有序指的是后一个子表中所有记录的关键字均大于前一个子表中的最大关键字。</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        由此，分块查找需分</a:t>
            </a:r>
            <a:r>
              <a:rPr kumimoji="1" lang="zh-CN" altLang="en-US"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两步</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进行：</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(1) </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先确定</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待查记录所在的</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块</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子表</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(2) </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然后</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在块中顺序查找。</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        因此，分块查找的</a:t>
            </a:r>
            <a:r>
              <a:rPr kumimoji="1" lang="zh-CN" altLang="en-US"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平均查找长度</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为</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ASL </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rPr>
              <a:t>L</a:t>
            </a:r>
            <a:r>
              <a:rPr kumimoji="1" lang="en-US" altLang="zh-CN" sz="2400" baseline="-25000" dirty="0" err="1">
                <a:latin typeface="Times New Roman" panose="02020603050405020304" pitchFamily="18" charset="0"/>
                <a:ea typeface="幼圆" panose="02010509060101010101" pitchFamily="49" charset="-122"/>
                <a:cs typeface="Times New Roman" panose="02020603050405020304" pitchFamily="18" charset="0"/>
              </a:rPr>
              <a:t>b</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 + </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rPr>
              <a:t>L</a:t>
            </a:r>
            <a:r>
              <a:rPr kumimoji="1" lang="en-US" altLang="zh-CN" sz="2400" baseline="-25000" dirty="0" err="1">
                <a:latin typeface="Times New Roman" panose="02020603050405020304" pitchFamily="18" charset="0"/>
                <a:ea typeface="幼圆" panose="02010509060101010101" pitchFamily="49" charset="-122"/>
                <a:cs typeface="Times New Roman" panose="02020603050405020304" pitchFamily="18" charset="0"/>
              </a:rPr>
              <a:t>w</a:t>
            </a:r>
            <a:endParaRPr kumimoji="1" lang="en-US" altLang="zh-CN" sz="2400" baseline="-250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一般情况下，为进行分块查找，可将长度为</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n</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的表均匀地分成</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b</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块，每块含有</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s</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个记录，即</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b=</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n/s</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；再假定表中每个记录的查找概率相等，则每块查找的概率为</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1/b</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，块中每个记录的查找概率为</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1/s</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若用顺序查找确定所在块，则</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ASL = </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L</a:t>
            </a:r>
            <a:r>
              <a:rPr kumimoji="1" lang="en-US" altLang="zh-CN" sz="2400" baseline="-25000" dirty="0" err="1">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b</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 </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L</a:t>
            </a:r>
            <a:r>
              <a:rPr kumimoji="1" lang="en-US" altLang="zh-CN" sz="2400" baseline="-25000" dirty="0" err="1">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w</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 (b+1)/2 + (s+1)/2</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 n/2s + s/2 +1</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ltLang="zh-CN"/>
              <a:t>Contents</a:t>
            </a:r>
            <a:endParaRPr lang="en-US" altLang="zh-CN"/>
          </a:p>
        </p:txBody>
      </p:sp>
      <p:sp>
        <p:nvSpPr>
          <p:cNvPr id="122883" name="Rectangle 3"/>
          <p:cNvSpPr>
            <a:spLocks noGrp="1" noChangeArrowheads="1"/>
          </p:cNvSpPr>
          <p:nvPr>
            <p:ph type="body" idx="1"/>
          </p:nvPr>
        </p:nvSpPr>
        <p:spPr/>
        <p:txBody>
          <a:bodyPr/>
          <a:lstStyle/>
          <a:p>
            <a:r>
              <a:rPr lang="en-US" altLang="zh-CN" dirty="0">
                <a:solidFill>
                  <a:schemeClr val="tx1"/>
                </a:solidFill>
              </a:rPr>
              <a:t>Definition of searching (Retrieval)</a:t>
            </a:r>
            <a:endParaRPr lang="en-US" altLang="zh-CN" dirty="0">
              <a:solidFill>
                <a:schemeClr val="tx1"/>
              </a:solidFill>
            </a:endParaRPr>
          </a:p>
          <a:p>
            <a:r>
              <a:rPr lang="en-US" altLang="zh-CN" dirty="0"/>
              <a:t>Static searching table</a:t>
            </a:r>
            <a:endParaRPr lang="en-US" altLang="zh-CN" dirty="0"/>
          </a:p>
          <a:p>
            <a:r>
              <a:rPr lang="en-US" altLang="zh-CN" dirty="0">
                <a:solidFill>
                  <a:srgbClr val="FFFF00"/>
                </a:solidFill>
              </a:rPr>
              <a:t>Dynamic searching table</a:t>
            </a:r>
            <a:endParaRPr lang="en-US" altLang="zh-CN" dirty="0"/>
          </a:p>
          <a:p>
            <a:r>
              <a:rPr lang="en-US" altLang="zh-CN" dirty="0"/>
              <a:t>Hash table</a:t>
            </a:r>
            <a:endParaRPr lang="en-US" altLang="zh-CN" dirty="0"/>
          </a:p>
          <a:p>
            <a:r>
              <a:rPr lang="en-US" altLang="zh-CN" dirty="0">
                <a:solidFill>
                  <a:schemeClr val="tx1"/>
                </a:solidFill>
              </a:rPr>
              <a:t>Searching efficiency analysis</a:t>
            </a:r>
            <a:endParaRPr lang="en-US" altLang="zh-C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491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1168" y="46037"/>
            <a:ext cx="8208000" cy="3312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4917" name="Picture 5"/>
          <p:cNvPicPr>
            <a:picLocks noChangeAspect="1" noChangeArrowheads="1"/>
          </p:cNvPicPr>
          <p:nvPr/>
        </p:nvPicPr>
        <p:blipFill>
          <a:blip r:embed="rId2">
            <a:extLst>
              <a:ext uri="{28A0092B-C50C-407E-A947-70E740481C1C}">
                <a14:useLocalDpi xmlns:a14="http://schemas.microsoft.com/office/drawing/2010/main" val="0"/>
              </a:ext>
            </a:extLst>
          </a:blip>
          <a:srcRect l="414"/>
          <a:stretch>
            <a:fillRect/>
          </a:stretch>
        </p:blipFill>
        <p:spPr bwMode="auto">
          <a:xfrm>
            <a:off x="461168" y="3319464"/>
            <a:ext cx="8208000" cy="3448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755650" y="3919855"/>
            <a:ext cx="7848600" cy="155384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Text Box 5"/>
          <p:cNvSpPr txBox="1">
            <a:spLocks noChangeArrowheads="1"/>
          </p:cNvSpPr>
          <p:nvPr/>
        </p:nvSpPr>
        <p:spPr bwMode="auto">
          <a:xfrm>
            <a:off x="395605" y="2132965"/>
            <a:ext cx="8487410" cy="2584450"/>
          </a:xfrm>
          <a:prstGeom prst="rect">
            <a:avLst/>
          </a:prstGeom>
          <a:noFill/>
          <a:ln>
            <a:noFill/>
          </a:ln>
          <a:effectLst/>
          <a:extLst>
            <a:ext uri="{909E8E84-426E-40DD-AFC4-6F175D3DCCD1}">
              <a14:hiddenFill xmlns:a14="http://schemas.microsoft.com/office/drawing/2010/main">
                <a:gradFill rotWithShape="0">
                  <a:gsLst>
                    <a:gs pos="0">
                      <a:srgbClr val="6E6E6E"/>
                    </a:gs>
                    <a:gs pos="100000">
                      <a:schemeClr val="folHlink"/>
                    </a:gs>
                  </a:gsLst>
                  <a:path path="shape">
                    <a:fillToRect l="50000" t="50000" r="50000" b="5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1" latinLnBrk="0" hangingPunct="1">
              <a:spcBef>
                <a:spcPts val="1200"/>
              </a:spcBef>
              <a:spcAft>
                <a:spcPts val="1200"/>
              </a:spcAft>
              <a:buFont typeface="Wingdings" panose="05000000000000000000" charset="0"/>
              <a:buChar char="l"/>
            </a:pPr>
            <a:r>
              <a:rPr kumimoji="1" lang="en-US" altLang="zh-CN" sz="2800">
                <a:solidFill>
                  <a:srgbClr val="FFFF00"/>
                </a:solidFill>
                <a:ea typeface="幼圆" panose="02010509060101010101" pitchFamily="49" charset="-122"/>
              </a:rPr>
              <a:t>Binary searching tree (</a:t>
            </a:r>
            <a:r>
              <a:rPr kumimoji="1" lang="zh-CN" altLang="en-US" sz="2800">
                <a:solidFill>
                  <a:srgbClr val="FFFF00"/>
                </a:solidFill>
                <a:ea typeface="幼圆" panose="02010509060101010101" pitchFamily="49" charset="-122"/>
              </a:rPr>
              <a:t>二叉排序树</a:t>
            </a:r>
            <a:r>
              <a:rPr kumimoji="1" lang="en-US" altLang="zh-CN" sz="2800">
                <a:solidFill>
                  <a:srgbClr val="FFFF00"/>
                </a:solidFill>
                <a:ea typeface="幼圆" panose="02010509060101010101" pitchFamily="49" charset="-122"/>
              </a:rPr>
              <a:t>)</a:t>
            </a:r>
            <a:endParaRPr kumimoji="1" lang="en-US" altLang="zh-CN" sz="2800">
              <a:solidFill>
                <a:schemeClr val="tx1"/>
              </a:solidFill>
              <a:ea typeface="幼圆" panose="02010509060101010101" pitchFamily="49" charset="-122"/>
              <a:hlinkClick r:id="rId1" action="ppaction://hlinksldjump"/>
            </a:endParaRPr>
          </a:p>
          <a:p>
            <a:pPr marL="457200" indent="-457200" eaLnBrk="1" latinLnBrk="0" hangingPunct="1">
              <a:spcBef>
                <a:spcPts val="1200"/>
              </a:spcBef>
              <a:spcAft>
                <a:spcPts val="1200"/>
              </a:spcAft>
              <a:buFont typeface="Wingdings" panose="05000000000000000000" charset="0"/>
              <a:buChar char="l"/>
            </a:pPr>
            <a:r>
              <a:rPr kumimoji="1" lang="en-US" altLang="zh-CN" sz="2800">
                <a:solidFill>
                  <a:schemeClr val="tx1"/>
                </a:solidFill>
                <a:ea typeface="幼圆" panose="02010509060101010101" pitchFamily="49" charset="-122"/>
              </a:rPr>
              <a:t>Balanced binary searching tree  (</a:t>
            </a:r>
            <a:r>
              <a:rPr kumimoji="1" lang="zh-CN" altLang="en-US" sz="2800">
                <a:solidFill>
                  <a:schemeClr val="tx1"/>
                </a:solidFill>
                <a:ea typeface="幼圆" panose="02010509060101010101" pitchFamily="49" charset="-122"/>
              </a:rPr>
              <a:t>平衡二叉树</a:t>
            </a:r>
            <a:r>
              <a:rPr kumimoji="1" lang="en-US" altLang="zh-CN" sz="2800">
                <a:solidFill>
                  <a:schemeClr val="tx1"/>
                </a:solidFill>
                <a:ea typeface="幼圆" panose="02010509060101010101" pitchFamily="49" charset="-122"/>
              </a:rPr>
              <a:t>) AVL</a:t>
            </a:r>
            <a:endParaRPr kumimoji="1" lang="en-US" altLang="zh-CN" sz="2800">
              <a:solidFill>
                <a:schemeClr val="tx1"/>
              </a:solidFill>
              <a:ea typeface="幼圆" panose="02010509060101010101" pitchFamily="49" charset="-122"/>
            </a:endParaRPr>
          </a:p>
          <a:p>
            <a:pPr marL="457200" indent="-457200" eaLnBrk="1" latinLnBrk="0" hangingPunct="1">
              <a:spcBef>
                <a:spcPts val="1200"/>
              </a:spcBef>
              <a:spcAft>
                <a:spcPts val="1200"/>
              </a:spcAft>
              <a:buFont typeface="Wingdings" panose="05000000000000000000" charset="0"/>
              <a:buChar char="l"/>
            </a:pPr>
            <a:r>
              <a:rPr kumimoji="1" lang="en-US" altLang="zh-CN" sz="2800">
                <a:solidFill>
                  <a:schemeClr val="tx1"/>
                </a:solidFill>
                <a:ea typeface="幼圆" panose="02010509060101010101" pitchFamily="49" charset="-122"/>
              </a:rPr>
              <a:t>B tree and B</a:t>
            </a:r>
            <a:r>
              <a:rPr kumimoji="1" lang="zh-CN" altLang="en-US" sz="2800" baseline="30000">
                <a:solidFill>
                  <a:schemeClr val="tx1"/>
                </a:solidFill>
                <a:ea typeface="幼圆" panose="02010509060101010101" pitchFamily="49" charset="-122"/>
              </a:rPr>
              <a:t>＋</a:t>
            </a:r>
            <a:r>
              <a:rPr kumimoji="1" lang="zh-CN" altLang="en-US" sz="2800">
                <a:solidFill>
                  <a:schemeClr val="tx1"/>
                </a:solidFill>
                <a:ea typeface="幼圆" panose="02010509060101010101" pitchFamily="49" charset="-122"/>
              </a:rPr>
              <a:t> </a:t>
            </a:r>
            <a:r>
              <a:rPr kumimoji="1" lang="en-US" altLang="zh-CN" sz="2800">
                <a:solidFill>
                  <a:schemeClr val="tx1"/>
                </a:solidFill>
                <a:ea typeface="幼圆" panose="02010509060101010101" pitchFamily="49" charset="-122"/>
              </a:rPr>
              <a:t>tree</a:t>
            </a:r>
            <a:endParaRPr kumimoji="1" lang="en-US" altLang="zh-CN" sz="2800">
              <a:solidFill>
                <a:srgbClr val="FFFF00"/>
              </a:solidFill>
              <a:ea typeface="幼圆" panose="02010509060101010101" pitchFamily="49" charset="-122"/>
            </a:endParaRPr>
          </a:p>
          <a:p>
            <a:endParaRPr kumimoji="1" lang="en-US" altLang="zh-CN" sz="2800">
              <a:solidFill>
                <a:srgbClr val="FFFF00"/>
              </a:solidFill>
              <a:ea typeface="幼圆" panose="02010509060101010101" pitchFamily="49" charset="-122"/>
            </a:endParaRPr>
          </a:p>
        </p:txBody>
      </p:sp>
      <p:sp>
        <p:nvSpPr>
          <p:cNvPr id="53254" name="Rectangle 6"/>
          <p:cNvSpPr>
            <a:spLocks noGrp="1" noChangeArrowheads="1"/>
          </p:cNvSpPr>
          <p:nvPr>
            <p:ph type="title" idx="4294967295"/>
          </p:nvPr>
        </p:nvSpPr>
        <p:spPr/>
        <p:txBody>
          <a:bodyPr/>
          <a:lstStyle/>
          <a:p>
            <a:pPr algn="l"/>
            <a:r>
              <a:rPr lang="en-US" altLang="zh-CN" dirty="0"/>
              <a:t>Dynamic searching table</a:t>
            </a:r>
            <a:endParaRPr lang="en-US" altLang="zh-C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Text Box 5"/>
          <p:cNvSpPr txBox="1">
            <a:spLocks noChangeArrowheads="1"/>
          </p:cNvSpPr>
          <p:nvPr/>
        </p:nvSpPr>
        <p:spPr bwMode="auto">
          <a:xfrm>
            <a:off x="539750" y="1408113"/>
            <a:ext cx="8280400" cy="3709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800" dirty="0" smtClean="0">
                <a:solidFill>
                  <a:srgbClr val="FFFF00"/>
                </a:solidFill>
                <a:ea typeface="幼圆" panose="02010509060101010101" pitchFamily="49" charset="-122"/>
                <a:cs typeface="Times New Roman" panose="02020603050405020304" pitchFamily="18" charset="0"/>
              </a:rPr>
              <a:t>1) Definition</a:t>
            </a:r>
            <a:endParaRPr kumimoji="1" lang="en-US" altLang="zh-CN" sz="2800" dirty="0">
              <a:solidFill>
                <a:srgbClr val="FFFF00"/>
              </a:solidFill>
              <a:ea typeface="幼圆" panose="02010509060101010101" pitchFamily="49" charset="-122"/>
              <a:cs typeface="Times New Roman" panose="02020603050405020304" pitchFamily="18" charset="0"/>
            </a:endParaRPr>
          </a:p>
          <a:p>
            <a:pPr>
              <a:lnSpc>
                <a:spcPct val="120000"/>
              </a:lnSpc>
            </a:pP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二叉排序</a:t>
            </a:r>
            <a:r>
              <a:rPr kumimoji="1" lang="en-US" altLang="zh-CN"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a:t>
            </a:r>
            <a:r>
              <a:rPr kumimoji="1" lang="zh-CN" altLang="en-US"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搜索</a:t>
            </a:r>
            <a:r>
              <a:rPr kumimoji="1" lang="en-US" altLang="zh-CN"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a:t>
            </a:r>
            <a:r>
              <a:rPr kumimoji="1" lang="zh-CN" altLang="en-US"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树 </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(Binary </a:t>
            </a:r>
            <a:r>
              <a:rPr kumimoji="1" lang="en-US" altLang="en-US" sz="2400" dirty="0">
                <a:latin typeface="Times New Roman" panose="02020603050405020304" pitchFamily="18" charset="0"/>
                <a:ea typeface="幼圆" panose="02010509060101010101" pitchFamily="49" charset="-122"/>
                <a:cs typeface="Times New Roman" panose="02020603050405020304" pitchFamily="18" charset="0"/>
              </a:rPr>
              <a:t>searching </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Tree)</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或者是一棵空</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二叉树，或者是具有</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下列性质的二叉树：</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pPr>
              <a:lnSpc>
                <a:spcPct val="120000"/>
              </a:lnSpc>
            </a:pP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(1) </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若它的左子树不空，则左子树上所有结点的值均</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小于</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它的根结点的值；</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pPr>
              <a:lnSpc>
                <a:spcPct val="120000"/>
              </a:lnSpc>
            </a:pP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(2) </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若</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它的右子树不空，则右子树上所有结点的值</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均大于</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它的根结点的</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值；</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pPr>
              <a:lnSpc>
                <a:spcPct val="120000"/>
              </a:lnSpc>
            </a:pP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(3) </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它的左右子树也分别为</a:t>
            </a:r>
            <a:r>
              <a:rPr kumimoji="1" lang="zh-CN" altLang="en-US"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二叉</a:t>
            </a:r>
            <a:r>
              <a:rPr kumimoji="1" lang="zh-CN" altLang="en-US" sz="2400" b="1"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排序</a:t>
            </a:r>
            <a:r>
              <a:rPr kumimoji="1" lang="en-US" altLang="zh-CN" sz="2400" b="1"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a:t>
            </a:r>
            <a:r>
              <a:rPr kumimoji="1" lang="zh-CN" altLang="en-US" sz="2400" b="1"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搜索</a:t>
            </a:r>
            <a:r>
              <a:rPr kumimoji="1" lang="en-US" altLang="zh-CN" sz="2400" b="1"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a:t>
            </a:r>
            <a:r>
              <a:rPr kumimoji="1" lang="zh-CN" altLang="en-US" sz="2400" b="1"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树</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a:t>
            </a:r>
            <a:endPar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54279" name="Rectangle 7"/>
          <p:cNvSpPr>
            <a:spLocks noGrp="1" noChangeArrowheads="1"/>
          </p:cNvSpPr>
          <p:nvPr>
            <p:ph type="title"/>
          </p:nvPr>
        </p:nvSpPr>
        <p:spPr/>
        <p:txBody>
          <a:bodyPr/>
          <a:lstStyle/>
          <a:p>
            <a:r>
              <a:rPr lang="en-US" altLang="zh-CN" dirty="0"/>
              <a:t>Binary searching tree</a:t>
            </a:r>
            <a:endParaRPr lang="en-US" altLang="zh-C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22" name="Text Box 26"/>
          <p:cNvSpPr txBox="1">
            <a:spLocks noChangeArrowheads="1"/>
          </p:cNvSpPr>
          <p:nvPr/>
        </p:nvSpPr>
        <p:spPr bwMode="auto">
          <a:xfrm>
            <a:off x="252000" y="3213100"/>
            <a:ext cx="847407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二叉排序树的存储结构：</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rPr>
              <a:t>typedef</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rPr>
              <a:t>struct</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BinNode</a:t>
            </a:r>
            <a:endParaRPr kumimoji="1" lang="en-US" altLang="zh-CN" sz="24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err="1" smtClean="0">
                <a:latin typeface="Times New Roman" panose="02020603050405020304" pitchFamily="18" charset="0"/>
                <a:ea typeface="幼圆" panose="02010509060101010101" pitchFamily="49" charset="-122"/>
                <a:cs typeface="Times New Roman" panose="02020603050405020304" pitchFamily="18" charset="0"/>
              </a:rPr>
              <a:t>KeyType</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key;			</a:t>
            </a:r>
            <a:r>
              <a:rPr kumimoji="1" lang="en-US" altLang="zh-CN" sz="24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4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结点的关键码字段 *</a:t>
            </a:r>
            <a:r>
              <a:rPr kumimoji="1" lang="en-US" altLang="zh-CN" sz="24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4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err="1" smtClean="0">
                <a:latin typeface="Times New Roman" panose="02020603050405020304" pitchFamily="18" charset="0"/>
                <a:ea typeface="幼圆" panose="02010509060101010101" pitchFamily="49" charset="-122"/>
                <a:cs typeface="Times New Roman" panose="02020603050405020304" pitchFamily="18" charset="0"/>
              </a:rPr>
              <a:t>DataType</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other;		</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4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结点的属性字段 *</a:t>
            </a:r>
            <a:r>
              <a:rPr kumimoji="1" lang="en-US" altLang="zh-CN" sz="24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4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err="1" smtClean="0">
                <a:latin typeface="Times New Roman" panose="02020603050405020304" pitchFamily="18" charset="0"/>
                <a:ea typeface="幼圆" panose="02010509060101010101" pitchFamily="49" charset="-122"/>
                <a:cs typeface="Times New Roman" panose="02020603050405020304" pitchFamily="18" charset="0"/>
              </a:rPr>
              <a:t>struct</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rPr>
              <a:t>BinNode</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rPr>
              <a:t>llink</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rPr>
              <a:t>rlink</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4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二叉树的左、右指针 *</a:t>
            </a:r>
            <a:r>
              <a:rPr kumimoji="1" lang="en-US" altLang="zh-CN" sz="24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4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rPr>
              <a:t>BinNode</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rPr>
              <a:t>PBinNode</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rPr>
              <a:t>BinTree</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rPr>
              <a:t>PBinTree</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p:txBody>
      </p:sp>
      <p:pic>
        <p:nvPicPr>
          <p:cNvPr id="55326" name="Picture 3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7338" y="714375"/>
            <a:ext cx="8532812" cy="177800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3" name="Rectangle 5"/>
          <p:cNvSpPr>
            <a:spLocks noGrp="1" noChangeArrowheads="1"/>
          </p:cNvSpPr>
          <p:nvPr>
            <p:ph type="body" idx="1"/>
          </p:nvPr>
        </p:nvSpPr>
        <p:spPr>
          <a:xfrm>
            <a:off x="395605" y="981075"/>
            <a:ext cx="8507413" cy="5792788"/>
          </a:xfrm>
          <a:noFill/>
        </p:spPr>
        <p:txBody>
          <a:bodyPr/>
          <a:lstStyle/>
          <a:p>
            <a:pPr>
              <a:buFont typeface="Wingdings" panose="05000000000000000000" pitchFamily="2" charset="2"/>
              <a:buNone/>
            </a:pPr>
            <a:r>
              <a:rPr kumimoji="1" lang="en-US" altLang="zh-CN" sz="2800" dirty="0" smtClean="0">
                <a:solidFill>
                  <a:srgbClr val="FFFF00"/>
                </a:solidFill>
                <a:latin typeface="Times New Roman" panose="02020603050405020304" pitchFamily="18" charset="0"/>
              </a:rPr>
              <a:t>2) Search </a:t>
            </a:r>
            <a:r>
              <a:rPr kumimoji="1" lang="en-US" altLang="zh-CN" sz="2800" dirty="0">
                <a:solidFill>
                  <a:srgbClr val="FFFF00"/>
                </a:solidFill>
                <a:latin typeface="Times New Roman" panose="02020603050405020304" pitchFamily="18" charset="0"/>
              </a:rPr>
              <a:t>algorithm in BST</a:t>
            </a:r>
            <a:r>
              <a:rPr kumimoji="1" lang="en-US" altLang="zh-CN" sz="2800" b="1" dirty="0">
                <a:latin typeface="Times New Roman" panose="02020603050405020304" pitchFamily="18" charset="0"/>
              </a:rPr>
              <a:t> (</a:t>
            </a:r>
            <a:r>
              <a:rPr kumimoji="1" lang="zh-CN" altLang="en-US" sz="2800" b="1" dirty="0">
                <a:latin typeface="Times New Roman" panose="02020603050405020304" pitchFamily="18" charset="0"/>
              </a:rPr>
              <a:t>二叉排序树的查找</a:t>
            </a:r>
            <a:r>
              <a:rPr kumimoji="1" lang="en-US" altLang="zh-CN" sz="2800" b="1" dirty="0">
                <a:latin typeface="Times New Roman" panose="02020603050405020304" pitchFamily="18" charset="0"/>
              </a:rPr>
              <a:t>)</a:t>
            </a:r>
            <a:endParaRPr kumimoji="1" lang="en-US" altLang="zh-CN" sz="2800" b="1" dirty="0">
              <a:latin typeface="Times New Roman" panose="02020603050405020304" pitchFamily="18" charset="0"/>
            </a:endParaRPr>
          </a:p>
          <a:p>
            <a:r>
              <a:rPr lang="en-US" altLang="zh-CN" dirty="0">
                <a:latin typeface="Times New Roman" panose="02020603050405020304" pitchFamily="18" charset="0"/>
              </a:rPr>
              <a:t>Method</a:t>
            </a:r>
            <a:endParaRPr lang="en-US" altLang="zh-CN" dirty="0">
              <a:latin typeface="Times New Roman" panose="02020603050405020304" pitchFamily="18" charset="0"/>
            </a:endParaRPr>
          </a:p>
          <a:p>
            <a:pPr lvl="1"/>
            <a:r>
              <a:rPr lang="en-US" altLang="zh-CN" dirty="0">
                <a:latin typeface="Times New Roman" panose="02020603050405020304" pitchFamily="18" charset="0"/>
              </a:rPr>
              <a:t>From the root of BST, if </a:t>
            </a:r>
            <a:endParaRPr lang="en-US" altLang="zh-CN" dirty="0">
              <a:latin typeface="Times New Roman" panose="02020603050405020304" pitchFamily="18" charset="0"/>
            </a:endParaRPr>
          </a:p>
          <a:p>
            <a:pPr lvl="2"/>
            <a:r>
              <a:rPr lang="en-US" altLang="zh-CN" dirty="0">
                <a:latin typeface="Times New Roman" panose="02020603050405020304" pitchFamily="18" charset="0"/>
              </a:rPr>
              <a:t>BST == NULL, return Failure; else </a:t>
            </a:r>
            <a:r>
              <a:rPr lang="en-US" altLang="zh-CN" dirty="0" smtClean="0">
                <a:latin typeface="Times New Roman" panose="02020603050405020304" pitchFamily="18" charset="0"/>
              </a:rPr>
              <a:t>compare </a:t>
            </a:r>
            <a:r>
              <a:rPr lang="en-US" altLang="zh-CN" dirty="0">
                <a:latin typeface="Times New Roman" panose="02020603050405020304" pitchFamily="18" charset="0"/>
              </a:rPr>
              <a:t>the given key x with the key in root node</a:t>
            </a:r>
            <a:r>
              <a:rPr lang="en-US" altLang="zh-CN" dirty="0" smtClean="0">
                <a:latin typeface="Times New Roman" panose="02020603050405020304" pitchFamily="18" charset="0"/>
              </a:rPr>
              <a:t>, if</a:t>
            </a:r>
            <a:endParaRPr lang="en-US" altLang="zh-CN" dirty="0">
              <a:latin typeface="Times New Roman" panose="02020603050405020304" pitchFamily="18" charset="0"/>
            </a:endParaRPr>
          </a:p>
          <a:p>
            <a:pPr lvl="3"/>
            <a:r>
              <a:rPr lang="en-US" altLang="zh-CN" dirty="0">
                <a:latin typeface="Times New Roman" panose="02020603050405020304" pitchFamily="18" charset="0"/>
              </a:rPr>
              <a:t>Equal, return the position of the root</a:t>
            </a:r>
            <a:endParaRPr lang="en-US" altLang="zh-CN" dirty="0">
              <a:latin typeface="Times New Roman" panose="02020603050405020304" pitchFamily="18" charset="0"/>
            </a:endParaRPr>
          </a:p>
          <a:p>
            <a:pPr lvl="3"/>
            <a:r>
              <a:rPr lang="en-US" altLang="zh-CN" dirty="0">
                <a:latin typeface="Times New Roman" panose="02020603050405020304" pitchFamily="18" charset="0"/>
              </a:rPr>
              <a:t>X &lt; </a:t>
            </a:r>
            <a:r>
              <a:rPr lang="en-US" altLang="zh-CN" dirty="0" err="1">
                <a:latin typeface="Times New Roman" panose="02020603050405020304" pitchFamily="18" charset="0"/>
              </a:rPr>
              <a:t>root.getKey</a:t>
            </a:r>
            <a:r>
              <a:rPr lang="en-US" altLang="zh-CN" dirty="0">
                <a:latin typeface="Times New Roman" panose="02020603050405020304" pitchFamily="18" charset="0"/>
              </a:rPr>
              <a:t>(), search in the left sub BST</a:t>
            </a:r>
            <a:endParaRPr lang="en-US" altLang="zh-CN" dirty="0">
              <a:latin typeface="Times New Roman" panose="02020603050405020304" pitchFamily="18" charset="0"/>
            </a:endParaRPr>
          </a:p>
          <a:p>
            <a:pPr lvl="3"/>
            <a:r>
              <a:rPr lang="en-US" altLang="zh-CN" dirty="0">
                <a:latin typeface="Times New Roman" panose="02020603050405020304" pitchFamily="18" charset="0"/>
              </a:rPr>
              <a:t>X &gt; </a:t>
            </a:r>
            <a:r>
              <a:rPr lang="en-US" altLang="zh-CN" dirty="0" err="1">
                <a:latin typeface="Times New Roman" panose="02020603050405020304" pitchFamily="18" charset="0"/>
              </a:rPr>
              <a:t>root.getKey</a:t>
            </a:r>
            <a:r>
              <a:rPr lang="en-US" altLang="zh-CN" dirty="0">
                <a:latin typeface="Times New Roman" panose="02020603050405020304" pitchFamily="18" charset="0"/>
              </a:rPr>
              <a:t>(), search in the right sub BST</a:t>
            </a:r>
            <a:endParaRPr lang="en-US" altLang="zh-CN" dirty="0">
              <a:latin typeface="Times New Roman" panose="02020603050405020304" pitchFamily="18" charset="0"/>
            </a:endParaRPr>
          </a:p>
          <a:p>
            <a:pPr lvl="3"/>
            <a:r>
              <a:rPr lang="en-US" altLang="zh-CN" dirty="0">
                <a:latin typeface="Times New Roman" panose="02020603050405020304" pitchFamily="18" charset="0"/>
              </a:rPr>
              <a:t>Until found or BST== NULL</a:t>
            </a:r>
            <a:endParaRPr kumimoji="1" lang="en-US" altLang="zh-CN" sz="28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572" name="Picture 20"/>
          <p:cNvPicPr>
            <a:picLocks noGrp="1" noChangeAspect="1" noChangeArrowheads="1"/>
          </p:cNvPicPr>
          <p:nvPr>
            <p:ph sz="half" idx="2"/>
          </p:nvPr>
        </p:nvPicPr>
        <p:blipFill>
          <a:blip r:embed="rId1" cstate="print">
            <a:extLst>
              <a:ext uri="{28A0092B-C50C-407E-A947-70E740481C1C}">
                <a14:useLocalDpi xmlns:a14="http://schemas.microsoft.com/office/drawing/2010/main" val="0"/>
              </a:ext>
            </a:extLst>
          </a:blip>
          <a:srcRect b="-5684"/>
          <a:stretch>
            <a:fillRect/>
          </a:stretch>
        </p:blipFill>
        <p:spPr>
          <a:xfrm>
            <a:off x="211138" y="1433513"/>
            <a:ext cx="4760912" cy="4162425"/>
          </a:xfrm>
          <a:noFill/>
        </p:spPr>
      </p:pic>
      <p:pic>
        <p:nvPicPr>
          <p:cNvPr id="151566" name="Picture 14"/>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b="-14999"/>
          <a:stretch>
            <a:fillRect/>
          </a:stretch>
        </p:blipFill>
        <p:spPr>
          <a:xfrm>
            <a:off x="4591050" y="1433513"/>
            <a:ext cx="4440238" cy="4527550"/>
          </a:xfrm>
          <a:noFill/>
        </p:spPr>
      </p:pic>
      <p:sp>
        <p:nvSpPr>
          <p:cNvPr id="151563" name="Oval 11"/>
          <p:cNvSpPr>
            <a:spLocks noChangeArrowheads="1"/>
          </p:cNvSpPr>
          <p:nvPr/>
        </p:nvSpPr>
        <p:spPr bwMode="auto">
          <a:xfrm>
            <a:off x="944563" y="4240213"/>
            <a:ext cx="503237" cy="504825"/>
          </a:xfrm>
          <a:prstGeom prst="ellipse">
            <a:avLst/>
          </a:prstGeom>
          <a:noFill/>
          <a:ln w="38100">
            <a:solidFill>
              <a:srgbClr val="CC000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565" name="Oval 13"/>
          <p:cNvSpPr>
            <a:spLocks noChangeArrowheads="1"/>
          </p:cNvSpPr>
          <p:nvPr/>
        </p:nvSpPr>
        <p:spPr bwMode="auto">
          <a:xfrm>
            <a:off x="7720013" y="4722813"/>
            <a:ext cx="468312" cy="468312"/>
          </a:xfrm>
          <a:prstGeom prst="ellipse">
            <a:avLst/>
          </a:prstGeom>
          <a:solidFill>
            <a:srgbClr val="FFFF00">
              <a:alpha val="50000"/>
            </a:srgbClr>
          </a:solidFill>
          <a:ln w="38100">
            <a:solidFill>
              <a:srgbClr val="CC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任意多边形 2"/>
          <p:cNvSpPr/>
          <p:nvPr/>
        </p:nvSpPr>
        <p:spPr>
          <a:xfrm>
            <a:off x="2657475" y="1571625"/>
            <a:ext cx="1552575" cy="352425"/>
          </a:xfrm>
          <a:custGeom>
            <a:avLst/>
            <a:gdLst>
              <a:gd name="connsiteX0" fmla="*/ 0 w 1552575"/>
              <a:gd name="connsiteY0" fmla="*/ 0 h 352425"/>
              <a:gd name="connsiteX1" fmla="*/ 28575 w 1552575"/>
              <a:gd name="connsiteY1" fmla="*/ 295275 h 352425"/>
              <a:gd name="connsiteX2" fmla="*/ 1533525 w 1552575"/>
              <a:gd name="connsiteY2" fmla="*/ 352425 h 352425"/>
              <a:gd name="connsiteX3" fmla="*/ 1552575 w 1552575"/>
              <a:gd name="connsiteY3" fmla="*/ 9525 h 352425"/>
              <a:gd name="connsiteX4" fmla="*/ 0 w 1552575"/>
              <a:gd name="connsiteY4" fmla="*/ 0 h 35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575" h="352425">
                <a:moveTo>
                  <a:pt x="0" y="0"/>
                </a:moveTo>
                <a:lnTo>
                  <a:pt x="28575" y="295275"/>
                </a:lnTo>
                <a:lnTo>
                  <a:pt x="1533525" y="352425"/>
                </a:lnTo>
                <a:lnTo>
                  <a:pt x="1552575" y="9525"/>
                </a:lnTo>
                <a:lnTo>
                  <a:pt x="0" y="0"/>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2600325" y="1895475"/>
            <a:ext cx="638175" cy="457200"/>
          </a:xfrm>
          <a:custGeom>
            <a:avLst/>
            <a:gdLst>
              <a:gd name="connsiteX0" fmla="*/ 0 w 638175"/>
              <a:gd name="connsiteY0" fmla="*/ 0 h 457200"/>
              <a:gd name="connsiteX1" fmla="*/ 0 w 638175"/>
              <a:gd name="connsiteY1" fmla="*/ 0 h 457200"/>
              <a:gd name="connsiteX2" fmla="*/ 19050 w 638175"/>
              <a:gd name="connsiteY2" fmla="*/ 114300 h 457200"/>
              <a:gd name="connsiteX3" fmla="*/ 38100 w 638175"/>
              <a:gd name="connsiteY3" fmla="*/ 142875 h 457200"/>
              <a:gd name="connsiteX4" fmla="*/ 66675 w 638175"/>
              <a:gd name="connsiteY4" fmla="*/ 152400 h 457200"/>
              <a:gd name="connsiteX5" fmla="*/ 85725 w 638175"/>
              <a:gd name="connsiteY5" fmla="*/ 180975 h 457200"/>
              <a:gd name="connsiteX6" fmla="*/ 142875 w 638175"/>
              <a:gd name="connsiteY6" fmla="*/ 219075 h 457200"/>
              <a:gd name="connsiteX7" fmla="*/ 161925 w 638175"/>
              <a:gd name="connsiteY7" fmla="*/ 247650 h 457200"/>
              <a:gd name="connsiteX8" fmla="*/ 219075 w 638175"/>
              <a:gd name="connsiteY8" fmla="*/ 285750 h 457200"/>
              <a:gd name="connsiteX9" fmla="*/ 276225 w 638175"/>
              <a:gd name="connsiteY9" fmla="*/ 314325 h 457200"/>
              <a:gd name="connsiteX10" fmla="*/ 304800 w 638175"/>
              <a:gd name="connsiteY10" fmla="*/ 342900 h 457200"/>
              <a:gd name="connsiteX11" fmla="*/ 371475 w 638175"/>
              <a:gd name="connsiteY11" fmla="*/ 381000 h 457200"/>
              <a:gd name="connsiteX12" fmla="*/ 400050 w 638175"/>
              <a:gd name="connsiteY12" fmla="*/ 390525 h 457200"/>
              <a:gd name="connsiteX13" fmla="*/ 428625 w 638175"/>
              <a:gd name="connsiteY13" fmla="*/ 409575 h 457200"/>
              <a:gd name="connsiteX14" fmla="*/ 485775 w 638175"/>
              <a:gd name="connsiteY14" fmla="*/ 428625 h 457200"/>
              <a:gd name="connsiteX15" fmla="*/ 514350 w 638175"/>
              <a:gd name="connsiteY15" fmla="*/ 438150 h 457200"/>
              <a:gd name="connsiteX16" fmla="*/ 542925 w 638175"/>
              <a:gd name="connsiteY16" fmla="*/ 447675 h 457200"/>
              <a:gd name="connsiteX17" fmla="*/ 571500 w 638175"/>
              <a:gd name="connsiteY17" fmla="*/ 457200 h 457200"/>
              <a:gd name="connsiteX18" fmla="*/ 638175 w 638175"/>
              <a:gd name="connsiteY18" fmla="*/ 438150 h 457200"/>
              <a:gd name="connsiteX19" fmla="*/ 638175 w 638175"/>
              <a:gd name="connsiteY19" fmla="*/ 438150 h 457200"/>
              <a:gd name="connsiteX20" fmla="*/ 590550 w 638175"/>
              <a:gd name="connsiteY20" fmla="*/ 295275 h 457200"/>
              <a:gd name="connsiteX21" fmla="*/ 533400 w 638175"/>
              <a:gd name="connsiteY21" fmla="*/ 257175 h 457200"/>
              <a:gd name="connsiteX22" fmla="*/ 504825 w 638175"/>
              <a:gd name="connsiteY22" fmla="*/ 238125 h 457200"/>
              <a:gd name="connsiteX23" fmla="*/ 485775 w 638175"/>
              <a:gd name="connsiteY23" fmla="*/ 209550 h 457200"/>
              <a:gd name="connsiteX24" fmla="*/ 447675 w 638175"/>
              <a:gd name="connsiteY24" fmla="*/ 190500 h 457200"/>
              <a:gd name="connsiteX25" fmla="*/ 390525 w 638175"/>
              <a:gd name="connsiteY25" fmla="*/ 152400 h 457200"/>
              <a:gd name="connsiteX26" fmla="*/ 333375 w 638175"/>
              <a:gd name="connsiteY26" fmla="*/ 104775 h 457200"/>
              <a:gd name="connsiteX27" fmla="*/ 304800 w 638175"/>
              <a:gd name="connsiteY27" fmla="*/ 95250 h 457200"/>
              <a:gd name="connsiteX28" fmla="*/ 219075 w 638175"/>
              <a:gd name="connsiteY28" fmla="*/ 38100 h 457200"/>
              <a:gd name="connsiteX29" fmla="*/ 161925 w 638175"/>
              <a:gd name="connsiteY29" fmla="*/ 19050 h 457200"/>
              <a:gd name="connsiteX30" fmla="*/ 133350 w 638175"/>
              <a:gd name="connsiteY30" fmla="*/ 9525 h 457200"/>
              <a:gd name="connsiteX31" fmla="*/ 104775 w 638175"/>
              <a:gd name="connsiteY31" fmla="*/ 0 h 457200"/>
              <a:gd name="connsiteX32" fmla="*/ 0 w 638175"/>
              <a:gd name="connsiteY32" fmla="*/ 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38175" h="457200">
                <a:moveTo>
                  <a:pt x="0" y="0"/>
                </a:moveTo>
                <a:lnTo>
                  <a:pt x="0" y="0"/>
                </a:lnTo>
                <a:cubicBezTo>
                  <a:pt x="3018" y="27162"/>
                  <a:pt x="3093" y="82385"/>
                  <a:pt x="19050" y="114300"/>
                </a:cubicBezTo>
                <a:cubicBezTo>
                  <a:pt x="24170" y="124539"/>
                  <a:pt x="29161" y="135724"/>
                  <a:pt x="38100" y="142875"/>
                </a:cubicBezTo>
                <a:cubicBezTo>
                  <a:pt x="45940" y="149147"/>
                  <a:pt x="57150" y="149225"/>
                  <a:pt x="66675" y="152400"/>
                </a:cubicBezTo>
                <a:cubicBezTo>
                  <a:pt x="73025" y="161925"/>
                  <a:pt x="77110" y="173437"/>
                  <a:pt x="85725" y="180975"/>
                </a:cubicBezTo>
                <a:cubicBezTo>
                  <a:pt x="102955" y="196052"/>
                  <a:pt x="142875" y="219075"/>
                  <a:pt x="142875" y="219075"/>
                </a:cubicBezTo>
                <a:cubicBezTo>
                  <a:pt x="149225" y="228600"/>
                  <a:pt x="153310" y="240112"/>
                  <a:pt x="161925" y="247650"/>
                </a:cubicBezTo>
                <a:cubicBezTo>
                  <a:pt x="179155" y="262727"/>
                  <a:pt x="200025" y="273050"/>
                  <a:pt x="219075" y="285750"/>
                </a:cubicBezTo>
                <a:cubicBezTo>
                  <a:pt x="256004" y="310369"/>
                  <a:pt x="236790" y="301180"/>
                  <a:pt x="276225" y="314325"/>
                </a:cubicBezTo>
                <a:cubicBezTo>
                  <a:pt x="285750" y="323850"/>
                  <a:pt x="294452" y="334276"/>
                  <a:pt x="304800" y="342900"/>
                </a:cubicBezTo>
                <a:cubicBezTo>
                  <a:pt x="321681" y="356967"/>
                  <a:pt x="352294" y="372780"/>
                  <a:pt x="371475" y="381000"/>
                </a:cubicBezTo>
                <a:cubicBezTo>
                  <a:pt x="380703" y="384955"/>
                  <a:pt x="390525" y="387350"/>
                  <a:pt x="400050" y="390525"/>
                </a:cubicBezTo>
                <a:cubicBezTo>
                  <a:pt x="409575" y="396875"/>
                  <a:pt x="418164" y="404926"/>
                  <a:pt x="428625" y="409575"/>
                </a:cubicBezTo>
                <a:cubicBezTo>
                  <a:pt x="446975" y="417730"/>
                  <a:pt x="466725" y="422275"/>
                  <a:pt x="485775" y="428625"/>
                </a:cubicBezTo>
                <a:lnTo>
                  <a:pt x="514350" y="438150"/>
                </a:lnTo>
                <a:lnTo>
                  <a:pt x="542925" y="447675"/>
                </a:lnTo>
                <a:lnTo>
                  <a:pt x="571500" y="457200"/>
                </a:lnTo>
                <a:cubicBezTo>
                  <a:pt x="626087" y="446283"/>
                  <a:pt x="604645" y="454915"/>
                  <a:pt x="638175" y="438150"/>
                </a:cubicBezTo>
                <a:lnTo>
                  <a:pt x="638175" y="438150"/>
                </a:lnTo>
                <a:cubicBezTo>
                  <a:pt x="626122" y="329670"/>
                  <a:pt x="644598" y="376347"/>
                  <a:pt x="590550" y="295275"/>
                </a:cubicBezTo>
                <a:cubicBezTo>
                  <a:pt x="577850" y="276225"/>
                  <a:pt x="552450" y="269875"/>
                  <a:pt x="533400" y="257175"/>
                </a:cubicBezTo>
                <a:lnTo>
                  <a:pt x="504825" y="238125"/>
                </a:lnTo>
                <a:cubicBezTo>
                  <a:pt x="498475" y="228600"/>
                  <a:pt x="494569" y="216879"/>
                  <a:pt x="485775" y="209550"/>
                </a:cubicBezTo>
                <a:cubicBezTo>
                  <a:pt x="474867" y="200460"/>
                  <a:pt x="459851" y="197805"/>
                  <a:pt x="447675" y="190500"/>
                </a:cubicBezTo>
                <a:cubicBezTo>
                  <a:pt x="428042" y="178720"/>
                  <a:pt x="406714" y="168589"/>
                  <a:pt x="390525" y="152400"/>
                </a:cubicBezTo>
                <a:cubicBezTo>
                  <a:pt x="369459" y="131334"/>
                  <a:pt x="359897" y="118036"/>
                  <a:pt x="333375" y="104775"/>
                </a:cubicBezTo>
                <a:cubicBezTo>
                  <a:pt x="324395" y="100285"/>
                  <a:pt x="314325" y="98425"/>
                  <a:pt x="304800" y="95250"/>
                </a:cubicBezTo>
                <a:lnTo>
                  <a:pt x="219075" y="38100"/>
                </a:lnTo>
                <a:cubicBezTo>
                  <a:pt x="202367" y="26961"/>
                  <a:pt x="180975" y="25400"/>
                  <a:pt x="161925" y="19050"/>
                </a:cubicBezTo>
                <a:lnTo>
                  <a:pt x="133350" y="9525"/>
                </a:lnTo>
                <a:cubicBezTo>
                  <a:pt x="123825" y="6350"/>
                  <a:pt x="114815" y="0"/>
                  <a:pt x="104775" y="0"/>
                </a:cubicBezTo>
                <a:lnTo>
                  <a:pt x="0" y="0"/>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3589796" y="2760557"/>
            <a:ext cx="305929" cy="439843"/>
          </a:xfrm>
          <a:custGeom>
            <a:avLst/>
            <a:gdLst>
              <a:gd name="connsiteX0" fmla="*/ 48754 w 305929"/>
              <a:gd name="connsiteY0" fmla="*/ 1693 h 439843"/>
              <a:gd name="connsiteX1" fmla="*/ 48754 w 305929"/>
              <a:gd name="connsiteY1" fmla="*/ 1693 h 439843"/>
              <a:gd name="connsiteX2" fmla="*/ 1129 w 305929"/>
              <a:gd name="connsiteY2" fmla="*/ 68368 h 439843"/>
              <a:gd name="connsiteX3" fmla="*/ 20179 w 305929"/>
              <a:gd name="connsiteY3" fmla="*/ 163618 h 439843"/>
              <a:gd name="connsiteX4" fmla="*/ 29704 w 305929"/>
              <a:gd name="connsiteY4" fmla="*/ 201718 h 439843"/>
              <a:gd name="connsiteX5" fmla="*/ 58279 w 305929"/>
              <a:gd name="connsiteY5" fmla="*/ 220768 h 439843"/>
              <a:gd name="connsiteX6" fmla="*/ 105904 w 305929"/>
              <a:gd name="connsiteY6" fmla="*/ 287443 h 439843"/>
              <a:gd name="connsiteX7" fmla="*/ 172579 w 305929"/>
              <a:gd name="connsiteY7" fmla="*/ 373168 h 439843"/>
              <a:gd name="connsiteX8" fmla="*/ 182104 w 305929"/>
              <a:gd name="connsiteY8" fmla="*/ 401743 h 439843"/>
              <a:gd name="connsiteX9" fmla="*/ 201154 w 305929"/>
              <a:gd name="connsiteY9" fmla="*/ 430318 h 439843"/>
              <a:gd name="connsiteX10" fmla="*/ 248779 w 305929"/>
              <a:gd name="connsiteY10" fmla="*/ 439843 h 439843"/>
              <a:gd name="connsiteX11" fmla="*/ 267829 w 305929"/>
              <a:gd name="connsiteY11" fmla="*/ 354118 h 439843"/>
              <a:gd name="connsiteX12" fmla="*/ 305929 w 305929"/>
              <a:gd name="connsiteY12" fmla="*/ 296968 h 439843"/>
              <a:gd name="connsiteX13" fmla="*/ 296404 w 305929"/>
              <a:gd name="connsiteY13" fmla="*/ 258868 h 439843"/>
              <a:gd name="connsiteX14" fmla="*/ 239254 w 305929"/>
              <a:gd name="connsiteY14" fmla="*/ 192193 h 439843"/>
              <a:gd name="connsiteX15" fmla="*/ 210679 w 305929"/>
              <a:gd name="connsiteY15" fmla="*/ 182668 h 439843"/>
              <a:gd name="connsiteX16" fmla="*/ 144004 w 305929"/>
              <a:gd name="connsiteY16" fmla="*/ 115993 h 439843"/>
              <a:gd name="connsiteX17" fmla="*/ 124954 w 305929"/>
              <a:gd name="connsiteY17" fmla="*/ 58843 h 439843"/>
              <a:gd name="connsiteX18" fmla="*/ 96379 w 305929"/>
              <a:gd name="connsiteY18" fmla="*/ 1693 h 439843"/>
              <a:gd name="connsiteX19" fmla="*/ 48754 w 305929"/>
              <a:gd name="connsiteY19" fmla="*/ 1693 h 439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05929" h="439843">
                <a:moveTo>
                  <a:pt x="48754" y="1693"/>
                </a:moveTo>
                <a:lnTo>
                  <a:pt x="48754" y="1693"/>
                </a:lnTo>
                <a:cubicBezTo>
                  <a:pt x="32879" y="23918"/>
                  <a:pt x="5875" y="41471"/>
                  <a:pt x="1129" y="68368"/>
                </a:cubicBezTo>
                <a:cubicBezTo>
                  <a:pt x="-4498" y="100254"/>
                  <a:pt x="12326" y="132206"/>
                  <a:pt x="20179" y="163618"/>
                </a:cubicBezTo>
                <a:cubicBezTo>
                  <a:pt x="23354" y="176318"/>
                  <a:pt x="22442" y="190826"/>
                  <a:pt x="29704" y="201718"/>
                </a:cubicBezTo>
                <a:cubicBezTo>
                  <a:pt x="36054" y="211243"/>
                  <a:pt x="48754" y="214418"/>
                  <a:pt x="58279" y="220768"/>
                </a:cubicBezTo>
                <a:cubicBezTo>
                  <a:pt x="99635" y="303480"/>
                  <a:pt x="51843" y="217936"/>
                  <a:pt x="105904" y="287443"/>
                </a:cubicBezTo>
                <a:cubicBezTo>
                  <a:pt x="185655" y="389980"/>
                  <a:pt x="107705" y="308294"/>
                  <a:pt x="172579" y="373168"/>
                </a:cubicBezTo>
                <a:cubicBezTo>
                  <a:pt x="175754" y="382693"/>
                  <a:pt x="177614" y="392763"/>
                  <a:pt x="182104" y="401743"/>
                </a:cubicBezTo>
                <a:cubicBezTo>
                  <a:pt x="187224" y="411982"/>
                  <a:pt x="201154" y="430318"/>
                  <a:pt x="201154" y="430318"/>
                </a:cubicBezTo>
                <a:lnTo>
                  <a:pt x="248779" y="439843"/>
                </a:lnTo>
                <a:cubicBezTo>
                  <a:pt x="255129" y="411268"/>
                  <a:pt x="256958" y="381296"/>
                  <a:pt x="267829" y="354118"/>
                </a:cubicBezTo>
                <a:cubicBezTo>
                  <a:pt x="276332" y="332860"/>
                  <a:pt x="305929" y="296968"/>
                  <a:pt x="305929" y="296968"/>
                </a:cubicBezTo>
                <a:cubicBezTo>
                  <a:pt x="302754" y="284268"/>
                  <a:pt x="301561" y="270900"/>
                  <a:pt x="296404" y="258868"/>
                </a:cubicBezTo>
                <a:cubicBezTo>
                  <a:pt x="287520" y="238139"/>
                  <a:pt x="253868" y="202631"/>
                  <a:pt x="239254" y="192193"/>
                </a:cubicBezTo>
                <a:cubicBezTo>
                  <a:pt x="231084" y="186357"/>
                  <a:pt x="220204" y="185843"/>
                  <a:pt x="210679" y="182668"/>
                </a:cubicBezTo>
                <a:cubicBezTo>
                  <a:pt x="167010" y="117164"/>
                  <a:pt x="194299" y="132758"/>
                  <a:pt x="144004" y="115993"/>
                </a:cubicBezTo>
                <a:lnTo>
                  <a:pt x="124954" y="58843"/>
                </a:lnTo>
                <a:cubicBezTo>
                  <a:pt x="119006" y="41000"/>
                  <a:pt x="112792" y="14003"/>
                  <a:pt x="96379" y="1693"/>
                </a:cubicBezTo>
                <a:cubicBezTo>
                  <a:pt x="91299" y="-2117"/>
                  <a:pt x="56691" y="1693"/>
                  <a:pt x="48754" y="1693"/>
                </a:cubicBez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4057650" y="3723218"/>
            <a:ext cx="295275" cy="429682"/>
          </a:xfrm>
          <a:custGeom>
            <a:avLst/>
            <a:gdLst>
              <a:gd name="connsiteX0" fmla="*/ 47625 w 295275"/>
              <a:gd name="connsiteY0" fmla="*/ 1057 h 429682"/>
              <a:gd name="connsiteX1" fmla="*/ 47625 w 295275"/>
              <a:gd name="connsiteY1" fmla="*/ 1057 h 429682"/>
              <a:gd name="connsiteX2" fmla="*/ 9525 w 295275"/>
              <a:gd name="connsiteY2" fmla="*/ 77257 h 429682"/>
              <a:gd name="connsiteX3" fmla="*/ 0 w 295275"/>
              <a:gd name="connsiteY3" fmla="*/ 105832 h 429682"/>
              <a:gd name="connsiteX4" fmla="*/ 9525 w 295275"/>
              <a:gd name="connsiteY4" fmla="*/ 134407 h 429682"/>
              <a:gd name="connsiteX5" fmla="*/ 28575 w 295275"/>
              <a:gd name="connsiteY5" fmla="*/ 201082 h 429682"/>
              <a:gd name="connsiteX6" fmla="*/ 57150 w 295275"/>
              <a:gd name="connsiteY6" fmla="*/ 220132 h 429682"/>
              <a:gd name="connsiteX7" fmla="*/ 76200 w 295275"/>
              <a:gd name="connsiteY7" fmla="*/ 248707 h 429682"/>
              <a:gd name="connsiteX8" fmla="*/ 104775 w 295275"/>
              <a:gd name="connsiteY8" fmla="*/ 267757 h 429682"/>
              <a:gd name="connsiteX9" fmla="*/ 142875 w 295275"/>
              <a:gd name="connsiteY9" fmla="*/ 315382 h 429682"/>
              <a:gd name="connsiteX10" fmla="*/ 161925 w 295275"/>
              <a:gd name="connsiteY10" fmla="*/ 343957 h 429682"/>
              <a:gd name="connsiteX11" fmla="*/ 171450 w 295275"/>
              <a:gd name="connsiteY11" fmla="*/ 382057 h 429682"/>
              <a:gd name="connsiteX12" fmla="*/ 257175 w 295275"/>
              <a:gd name="connsiteY12" fmla="*/ 429682 h 429682"/>
              <a:gd name="connsiteX13" fmla="*/ 285750 w 295275"/>
              <a:gd name="connsiteY13" fmla="*/ 420157 h 429682"/>
              <a:gd name="connsiteX14" fmla="*/ 295275 w 295275"/>
              <a:gd name="connsiteY14" fmla="*/ 391582 h 429682"/>
              <a:gd name="connsiteX15" fmla="*/ 285750 w 295275"/>
              <a:gd name="connsiteY15" fmla="*/ 286807 h 429682"/>
              <a:gd name="connsiteX16" fmla="*/ 247650 w 295275"/>
              <a:gd name="connsiteY16" fmla="*/ 201082 h 429682"/>
              <a:gd name="connsiteX17" fmla="*/ 238125 w 295275"/>
              <a:gd name="connsiteY17" fmla="*/ 172507 h 429682"/>
              <a:gd name="connsiteX18" fmla="*/ 200025 w 295275"/>
              <a:gd name="connsiteY18" fmla="*/ 115357 h 429682"/>
              <a:gd name="connsiteX19" fmla="*/ 190500 w 295275"/>
              <a:gd name="connsiteY19" fmla="*/ 86782 h 429682"/>
              <a:gd name="connsiteX20" fmla="*/ 152400 w 295275"/>
              <a:gd name="connsiteY20" fmla="*/ 58207 h 429682"/>
              <a:gd name="connsiteX21" fmla="*/ 104775 w 295275"/>
              <a:gd name="connsiteY21" fmla="*/ 20107 h 429682"/>
              <a:gd name="connsiteX22" fmla="*/ 47625 w 295275"/>
              <a:gd name="connsiteY22" fmla="*/ 1057 h 429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95275" h="429682">
                <a:moveTo>
                  <a:pt x="47625" y="1057"/>
                </a:moveTo>
                <a:lnTo>
                  <a:pt x="47625" y="1057"/>
                </a:lnTo>
                <a:cubicBezTo>
                  <a:pt x="34925" y="26457"/>
                  <a:pt x="21276" y="51404"/>
                  <a:pt x="9525" y="77257"/>
                </a:cubicBezTo>
                <a:cubicBezTo>
                  <a:pt x="5370" y="86397"/>
                  <a:pt x="0" y="95792"/>
                  <a:pt x="0" y="105832"/>
                </a:cubicBezTo>
                <a:cubicBezTo>
                  <a:pt x="0" y="115872"/>
                  <a:pt x="6767" y="124753"/>
                  <a:pt x="9525" y="134407"/>
                </a:cubicBezTo>
                <a:cubicBezTo>
                  <a:pt x="10286" y="137069"/>
                  <a:pt x="23500" y="194738"/>
                  <a:pt x="28575" y="201082"/>
                </a:cubicBezTo>
                <a:cubicBezTo>
                  <a:pt x="35726" y="210021"/>
                  <a:pt x="47625" y="213782"/>
                  <a:pt x="57150" y="220132"/>
                </a:cubicBezTo>
                <a:cubicBezTo>
                  <a:pt x="63500" y="229657"/>
                  <a:pt x="68105" y="240612"/>
                  <a:pt x="76200" y="248707"/>
                </a:cubicBezTo>
                <a:cubicBezTo>
                  <a:pt x="84295" y="256802"/>
                  <a:pt x="97624" y="258818"/>
                  <a:pt x="104775" y="267757"/>
                </a:cubicBezTo>
                <a:cubicBezTo>
                  <a:pt x="157355" y="333482"/>
                  <a:pt x="60983" y="260787"/>
                  <a:pt x="142875" y="315382"/>
                </a:cubicBezTo>
                <a:cubicBezTo>
                  <a:pt x="149225" y="324907"/>
                  <a:pt x="157416" y="333435"/>
                  <a:pt x="161925" y="343957"/>
                </a:cubicBezTo>
                <a:cubicBezTo>
                  <a:pt x="167082" y="355989"/>
                  <a:pt x="162830" y="372205"/>
                  <a:pt x="171450" y="382057"/>
                </a:cubicBezTo>
                <a:cubicBezTo>
                  <a:pt x="198422" y="412882"/>
                  <a:pt x="223777" y="418549"/>
                  <a:pt x="257175" y="429682"/>
                </a:cubicBezTo>
                <a:cubicBezTo>
                  <a:pt x="266700" y="426507"/>
                  <a:pt x="278650" y="427257"/>
                  <a:pt x="285750" y="420157"/>
                </a:cubicBezTo>
                <a:cubicBezTo>
                  <a:pt x="292850" y="413057"/>
                  <a:pt x="295275" y="401622"/>
                  <a:pt x="295275" y="391582"/>
                </a:cubicBezTo>
                <a:cubicBezTo>
                  <a:pt x="295275" y="356513"/>
                  <a:pt x="291844" y="321342"/>
                  <a:pt x="285750" y="286807"/>
                </a:cubicBezTo>
                <a:cubicBezTo>
                  <a:pt x="272346" y="210852"/>
                  <a:pt x="272556" y="250894"/>
                  <a:pt x="247650" y="201082"/>
                </a:cubicBezTo>
                <a:cubicBezTo>
                  <a:pt x="243160" y="192102"/>
                  <a:pt x="243001" y="181284"/>
                  <a:pt x="238125" y="172507"/>
                </a:cubicBezTo>
                <a:cubicBezTo>
                  <a:pt x="227006" y="152493"/>
                  <a:pt x="207265" y="137077"/>
                  <a:pt x="200025" y="115357"/>
                </a:cubicBezTo>
                <a:cubicBezTo>
                  <a:pt x="196850" y="105832"/>
                  <a:pt x="196928" y="94495"/>
                  <a:pt x="190500" y="86782"/>
                </a:cubicBezTo>
                <a:cubicBezTo>
                  <a:pt x="180337" y="74586"/>
                  <a:pt x="163625" y="69432"/>
                  <a:pt x="152400" y="58207"/>
                </a:cubicBezTo>
                <a:cubicBezTo>
                  <a:pt x="109316" y="15123"/>
                  <a:pt x="160405" y="38650"/>
                  <a:pt x="104775" y="20107"/>
                </a:cubicBezTo>
                <a:cubicBezTo>
                  <a:pt x="63083" y="-11162"/>
                  <a:pt x="57150" y="4232"/>
                  <a:pt x="47625" y="1057"/>
                </a:cubicBez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3848100" y="4657725"/>
            <a:ext cx="304800" cy="495300"/>
          </a:xfrm>
          <a:custGeom>
            <a:avLst/>
            <a:gdLst>
              <a:gd name="connsiteX0" fmla="*/ 190500 w 304800"/>
              <a:gd name="connsiteY0" fmla="*/ 0 h 495300"/>
              <a:gd name="connsiteX1" fmla="*/ 190500 w 304800"/>
              <a:gd name="connsiteY1" fmla="*/ 0 h 495300"/>
              <a:gd name="connsiteX2" fmla="*/ 95250 w 304800"/>
              <a:gd name="connsiteY2" fmla="*/ 76200 h 495300"/>
              <a:gd name="connsiteX3" fmla="*/ 66675 w 304800"/>
              <a:gd name="connsiteY3" fmla="*/ 142875 h 495300"/>
              <a:gd name="connsiteX4" fmla="*/ 28575 w 304800"/>
              <a:gd name="connsiteY4" fmla="*/ 228600 h 495300"/>
              <a:gd name="connsiteX5" fmla="*/ 0 w 304800"/>
              <a:gd name="connsiteY5" fmla="*/ 342900 h 495300"/>
              <a:gd name="connsiteX6" fmla="*/ 19050 w 304800"/>
              <a:gd name="connsiteY6" fmla="*/ 409575 h 495300"/>
              <a:gd name="connsiteX7" fmla="*/ 47625 w 304800"/>
              <a:gd name="connsiteY7" fmla="*/ 428625 h 495300"/>
              <a:gd name="connsiteX8" fmla="*/ 114300 w 304800"/>
              <a:gd name="connsiteY8" fmla="*/ 485775 h 495300"/>
              <a:gd name="connsiteX9" fmla="*/ 142875 w 304800"/>
              <a:gd name="connsiteY9" fmla="*/ 495300 h 495300"/>
              <a:gd name="connsiteX10" fmla="*/ 200025 w 304800"/>
              <a:gd name="connsiteY10" fmla="*/ 447675 h 495300"/>
              <a:gd name="connsiteX11" fmla="*/ 209550 w 304800"/>
              <a:gd name="connsiteY11" fmla="*/ 409575 h 495300"/>
              <a:gd name="connsiteX12" fmla="*/ 238125 w 304800"/>
              <a:gd name="connsiteY12" fmla="*/ 352425 h 495300"/>
              <a:gd name="connsiteX13" fmla="*/ 247650 w 304800"/>
              <a:gd name="connsiteY13" fmla="*/ 314325 h 495300"/>
              <a:gd name="connsiteX14" fmla="*/ 266700 w 304800"/>
              <a:gd name="connsiteY14" fmla="*/ 190500 h 495300"/>
              <a:gd name="connsiteX15" fmla="*/ 295275 w 304800"/>
              <a:gd name="connsiteY15" fmla="*/ 133350 h 495300"/>
              <a:gd name="connsiteX16" fmla="*/ 304800 w 304800"/>
              <a:gd name="connsiteY16" fmla="*/ 104775 h 495300"/>
              <a:gd name="connsiteX17" fmla="*/ 295275 w 304800"/>
              <a:gd name="connsiteY17" fmla="*/ 57150 h 495300"/>
              <a:gd name="connsiteX18" fmla="*/ 190500 w 304800"/>
              <a:gd name="connsiteY18" fmla="*/ 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4800" h="495300">
                <a:moveTo>
                  <a:pt x="190500" y="0"/>
                </a:moveTo>
                <a:lnTo>
                  <a:pt x="190500" y="0"/>
                </a:lnTo>
                <a:cubicBezTo>
                  <a:pt x="158750" y="25400"/>
                  <a:pt x="124001" y="47449"/>
                  <a:pt x="95250" y="76200"/>
                </a:cubicBezTo>
                <a:cubicBezTo>
                  <a:pt x="75430" y="96020"/>
                  <a:pt x="78060" y="120105"/>
                  <a:pt x="66675" y="142875"/>
                </a:cubicBezTo>
                <a:cubicBezTo>
                  <a:pt x="21392" y="233441"/>
                  <a:pt x="77722" y="81158"/>
                  <a:pt x="28575" y="228600"/>
                </a:cubicBezTo>
                <a:cubicBezTo>
                  <a:pt x="16156" y="265857"/>
                  <a:pt x="0" y="342900"/>
                  <a:pt x="0" y="342900"/>
                </a:cubicBezTo>
                <a:cubicBezTo>
                  <a:pt x="622" y="345389"/>
                  <a:pt x="14081" y="403364"/>
                  <a:pt x="19050" y="409575"/>
                </a:cubicBezTo>
                <a:cubicBezTo>
                  <a:pt x="26201" y="418514"/>
                  <a:pt x="38933" y="421175"/>
                  <a:pt x="47625" y="428625"/>
                </a:cubicBezTo>
                <a:cubicBezTo>
                  <a:pt x="80434" y="456747"/>
                  <a:pt x="79312" y="468281"/>
                  <a:pt x="114300" y="485775"/>
                </a:cubicBezTo>
                <a:cubicBezTo>
                  <a:pt x="123280" y="490265"/>
                  <a:pt x="133350" y="492125"/>
                  <a:pt x="142875" y="495300"/>
                </a:cubicBezTo>
                <a:cubicBezTo>
                  <a:pt x="161083" y="483161"/>
                  <a:pt x="188742" y="467420"/>
                  <a:pt x="200025" y="447675"/>
                </a:cubicBezTo>
                <a:cubicBezTo>
                  <a:pt x="206520" y="436309"/>
                  <a:pt x="205954" y="422162"/>
                  <a:pt x="209550" y="409575"/>
                </a:cubicBezTo>
                <a:cubicBezTo>
                  <a:pt x="219409" y="375069"/>
                  <a:pt x="217253" y="383734"/>
                  <a:pt x="238125" y="352425"/>
                </a:cubicBezTo>
                <a:cubicBezTo>
                  <a:pt x="241300" y="339725"/>
                  <a:pt x="245308" y="327205"/>
                  <a:pt x="247650" y="314325"/>
                </a:cubicBezTo>
                <a:cubicBezTo>
                  <a:pt x="255246" y="272548"/>
                  <a:pt x="257493" y="231931"/>
                  <a:pt x="266700" y="190500"/>
                </a:cubicBezTo>
                <a:cubicBezTo>
                  <a:pt x="276277" y="147406"/>
                  <a:pt x="274724" y="174451"/>
                  <a:pt x="295275" y="133350"/>
                </a:cubicBezTo>
                <a:cubicBezTo>
                  <a:pt x="299765" y="124370"/>
                  <a:pt x="301625" y="114300"/>
                  <a:pt x="304800" y="104775"/>
                </a:cubicBezTo>
                <a:cubicBezTo>
                  <a:pt x="301625" y="88900"/>
                  <a:pt x="306723" y="68598"/>
                  <a:pt x="295275" y="57150"/>
                </a:cubicBezTo>
                <a:cubicBezTo>
                  <a:pt x="274217" y="36092"/>
                  <a:pt x="207963" y="9525"/>
                  <a:pt x="190500" y="0"/>
                </a:cubicBez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564" name="Rectangle 12"/>
          <p:cNvSpPr>
            <a:spLocks noChangeArrowheads="1"/>
          </p:cNvSpPr>
          <p:nvPr/>
        </p:nvSpPr>
        <p:spPr bwMode="auto">
          <a:xfrm>
            <a:off x="3385964" y="5083845"/>
            <a:ext cx="492125" cy="433387"/>
          </a:xfrm>
          <a:prstGeom prst="rect">
            <a:avLst/>
          </a:prstGeom>
          <a:solidFill>
            <a:schemeClr val="tx1"/>
          </a:solidFill>
          <a:ln w="38100">
            <a:solidFill>
              <a:srgbClr val="96969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CC0000"/>
                </a:solidFill>
              </a:rPr>
              <a:t>F</a:t>
            </a:r>
            <a:endParaRPr lang="en-US" altLang="zh-CN" b="1">
              <a:solidFill>
                <a:srgbClr val="CC0000"/>
              </a:solidFill>
            </a:endParaRPr>
          </a:p>
        </p:txBody>
      </p:sp>
      <p:sp>
        <p:nvSpPr>
          <p:cNvPr id="8" name="任意多边形 7"/>
          <p:cNvSpPr/>
          <p:nvPr/>
        </p:nvSpPr>
        <p:spPr>
          <a:xfrm>
            <a:off x="1352032" y="1923354"/>
            <a:ext cx="638693" cy="457896"/>
          </a:xfrm>
          <a:custGeom>
            <a:avLst/>
            <a:gdLst>
              <a:gd name="connsiteX0" fmla="*/ 10043 w 638693"/>
              <a:gd name="connsiteY0" fmla="*/ 315021 h 457896"/>
              <a:gd name="connsiteX1" fmla="*/ 10043 w 638693"/>
              <a:gd name="connsiteY1" fmla="*/ 315021 h 457896"/>
              <a:gd name="connsiteX2" fmla="*/ 38618 w 638693"/>
              <a:gd name="connsiteY2" fmla="*/ 238821 h 457896"/>
              <a:gd name="connsiteX3" fmla="*/ 105293 w 638693"/>
              <a:gd name="connsiteY3" fmla="*/ 191196 h 457896"/>
              <a:gd name="connsiteX4" fmla="*/ 133868 w 638693"/>
              <a:gd name="connsiteY4" fmla="*/ 172146 h 457896"/>
              <a:gd name="connsiteX5" fmla="*/ 191018 w 638693"/>
              <a:gd name="connsiteY5" fmla="*/ 153096 h 457896"/>
              <a:gd name="connsiteX6" fmla="*/ 229118 w 638693"/>
              <a:gd name="connsiteY6" fmla="*/ 134046 h 457896"/>
              <a:gd name="connsiteX7" fmla="*/ 286268 w 638693"/>
              <a:gd name="connsiteY7" fmla="*/ 114996 h 457896"/>
              <a:gd name="connsiteX8" fmla="*/ 314843 w 638693"/>
              <a:gd name="connsiteY8" fmla="*/ 95946 h 457896"/>
              <a:gd name="connsiteX9" fmla="*/ 381518 w 638693"/>
              <a:gd name="connsiteY9" fmla="*/ 86421 h 457896"/>
              <a:gd name="connsiteX10" fmla="*/ 410093 w 638693"/>
              <a:gd name="connsiteY10" fmla="*/ 76896 h 457896"/>
              <a:gd name="connsiteX11" fmla="*/ 438668 w 638693"/>
              <a:gd name="connsiteY11" fmla="*/ 57846 h 457896"/>
              <a:gd name="connsiteX12" fmla="*/ 486293 w 638693"/>
              <a:gd name="connsiteY12" fmla="*/ 48321 h 457896"/>
              <a:gd name="connsiteX13" fmla="*/ 552968 w 638693"/>
              <a:gd name="connsiteY13" fmla="*/ 29271 h 457896"/>
              <a:gd name="connsiteX14" fmla="*/ 610118 w 638693"/>
              <a:gd name="connsiteY14" fmla="*/ 696 h 457896"/>
              <a:gd name="connsiteX15" fmla="*/ 638693 w 638693"/>
              <a:gd name="connsiteY15" fmla="*/ 696 h 457896"/>
              <a:gd name="connsiteX16" fmla="*/ 638693 w 638693"/>
              <a:gd name="connsiteY16" fmla="*/ 696 h 457896"/>
              <a:gd name="connsiteX17" fmla="*/ 600593 w 638693"/>
              <a:gd name="connsiteY17" fmla="*/ 105471 h 457896"/>
              <a:gd name="connsiteX18" fmla="*/ 562493 w 638693"/>
              <a:gd name="connsiteY18" fmla="*/ 162621 h 457896"/>
              <a:gd name="connsiteX19" fmla="*/ 505343 w 638693"/>
              <a:gd name="connsiteY19" fmla="*/ 181671 h 457896"/>
              <a:gd name="connsiteX20" fmla="*/ 476768 w 638693"/>
              <a:gd name="connsiteY20" fmla="*/ 200721 h 457896"/>
              <a:gd name="connsiteX21" fmla="*/ 419618 w 638693"/>
              <a:gd name="connsiteY21" fmla="*/ 219771 h 457896"/>
              <a:gd name="connsiteX22" fmla="*/ 400568 w 638693"/>
              <a:gd name="connsiteY22" fmla="*/ 248346 h 457896"/>
              <a:gd name="connsiteX23" fmla="*/ 343418 w 638693"/>
              <a:gd name="connsiteY23" fmla="*/ 267396 h 457896"/>
              <a:gd name="connsiteX24" fmla="*/ 305318 w 638693"/>
              <a:gd name="connsiteY24" fmla="*/ 315021 h 457896"/>
              <a:gd name="connsiteX25" fmla="*/ 248168 w 638693"/>
              <a:gd name="connsiteY25" fmla="*/ 343596 h 457896"/>
              <a:gd name="connsiteX26" fmla="*/ 238643 w 638693"/>
              <a:gd name="connsiteY26" fmla="*/ 372171 h 457896"/>
              <a:gd name="connsiteX27" fmla="*/ 162443 w 638693"/>
              <a:gd name="connsiteY27" fmla="*/ 438846 h 457896"/>
              <a:gd name="connsiteX28" fmla="*/ 133868 w 638693"/>
              <a:gd name="connsiteY28" fmla="*/ 457896 h 457896"/>
              <a:gd name="connsiteX29" fmla="*/ 19568 w 638693"/>
              <a:gd name="connsiteY29" fmla="*/ 448371 h 457896"/>
              <a:gd name="connsiteX30" fmla="*/ 518 w 638693"/>
              <a:gd name="connsiteY30" fmla="*/ 419796 h 457896"/>
              <a:gd name="connsiteX31" fmla="*/ 10043 w 638693"/>
              <a:gd name="connsiteY31" fmla="*/ 324546 h 457896"/>
              <a:gd name="connsiteX32" fmla="*/ 10043 w 638693"/>
              <a:gd name="connsiteY32" fmla="*/ 315021 h 45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38693" h="457896">
                <a:moveTo>
                  <a:pt x="10043" y="315021"/>
                </a:moveTo>
                <a:lnTo>
                  <a:pt x="10043" y="315021"/>
                </a:lnTo>
                <a:cubicBezTo>
                  <a:pt x="19568" y="289621"/>
                  <a:pt x="25628" y="262636"/>
                  <a:pt x="38618" y="238821"/>
                </a:cubicBezTo>
                <a:cubicBezTo>
                  <a:pt x="54426" y="209841"/>
                  <a:pt x="79186" y="206114"/>
                  <a:pt x="105293" y="191196"/>
                </a:cubicBezTo>
                <a:cubicBezTo>
                  <a:pt x="115232" y="185516"/>
                  <a:pt x="123407" y="176795"/>
                  <a:pt x="133868" y="172146"/>
                </a:cubicBezTo>
                <a:cubicBezTo>
                  <a:pt x="152218" y="163991"/>
                  <a:pt x="173057" y="162076"/>
                  <a:pt x="191018" y="153096"/>
                </a:cubicBezTo>
                <a:cubicBezTo>
                  <a:pt x="203718" y="146746"/>
                  <a:pt x="215935" y="139319"/>
                  <a:pt x="229118" y="134046"/>
                </a:cubicBezTo>
                <a:cubicBezTo>
                  <a:pt x="247762" y="126588"/>
                  <a:pt x="286268" y="114996"/>
                  <a:pt x="286268" y="114996"/>
                </a:cubicBezTo>
                <a:cubicBezTo>
                  <a:pt x="295793" y="108646"/>
                  <a:pt x="303878" y="99235"/>
                  <a:pt x="314843" y="95946"/>
                </a:cubicBezTo>
                <a:cubicBezTo>
                  <a:pt x="336347" y="89495"/>
                  <a:pt x="359503" y="90824"/>
                  <a:pt x="381518" y="86421"/>
                </a:cubicBezTo>
                <a:cubicBezTo>
                  <a:pt x="391363" y="84452"/>
                  <a:pt x="400568" y="80071"/>
                  <a:pt x="410093" y="76896"/>
                </a:cubicBezTo>
                <a:cubicBezTo>
                  <a:pt x="419618" y="70546"/>
                  <a:pt x="427949" y="61866"/>
                  <a:pt x="438668" y="57846"/>
                </a:cubicBezTo>
                <a:cubicBezTo>
                  <a:pt x="453827" y="52162"/>
                  <a:pt x="470489" y="51833"/>
                  <a:pt x="486293" y="48321"/>
                </a:cubicBezTo>
                <a:cubicBezTo>
                  <a:pt x="522173" y="40348"/>
                  <a:pt x="521147" y="39878"/>
                  <a:pt x="552968" y="29271"/>
                </a:cubicBezTo>
                <a:cubicBezTo>
                  <a:pt x="574909" y="14643"/>
                  <a:pt x="583828" y="5078"/>
                  <a:pt x="610118" y="696"/>
                </a:cubicBezTo>
                <a:cubicBezTo>
                  <a:pt x="619513" y="-870"/>
                  <a:pt x="629168" y="696"/>
                  <a:pt x="638693" y="696"/>
                </a:cubicBezTo>
                <a:lnTo>
                  <a:pt x="638693" y="696"/>
                </a:lnTo>
                <a:cubicBezTo>
                  <a:pt x="619913" y="169715"/>
                  <a:pt x="656272" y="41838"/>
                  <a:pt x="600593" y="105471"/>
                </a:cubicBezTo>
                <a:cubicBezTo>
                  <a:pt x="585516" y="122701"/>
                  <a:pt x="584213" y="155381"/>
                  <a:pt x="562493" y="162621"/>
                </a:cubicBezTo>
                <a:lnTo>
                  <a:pt x="505343" y="181671"/>
                </a:lnTo>
                <a:cubicBezTo>
                  <a:pt x="495818" y="188021"/>
                  <a:pt x="487229" y="196072"/>
                  <a:pt x="476768" y="200721"/>
                </a:cubicBezTo>
                <a:cubicBezTo>
                  <a:pt x="458418" y="208876"/>
                  <a:pt x="419618" y="219771"/>
                  <a:pt x="419618" y="219771"/>
                </a:cubicBezTo>
                <a:cubicBezTo>
                  <a:pt x="413268" y="229296"/>
                  <a:pt x="410276" y="242279"/>
                  <a:pt x="400568" y="248346"/>
                </a:cubicBezTo>
                <a:cubicBezTo>
                  <a:pt x="383540" y="258989"/>
                  <a:pt x="343418" y="267396"/>
                  <a:pt x="343418" y="267396"/>
                </a:cubicBezTo>
                <a:cubicBezTo>
                  <a:pt x="261526" y="321991"/>
                  <a:pt x="357898" y="249296"/>
                  <a:pt x="305318" y="315021"/>
                </a:cubicBezTo>
                <a:cubicBezTo>
                  <a:pt x="291889" y="331807"/>
                  <a:pt x="266992" y="337321"/>
                  <a:pt x="248168" y="343596"/>
                </a:cubicBezTo>
                <a:cubicBezTo>
                  <a:pt x="244993" y="353121"/>
                  <a:pt x="243133" y="363191"/>
                  <a:pt x="238643" y="372171"/>
                </a:cubicBezTo>
                <a:cubicBezTo>
                  <a:pt x="218799" y="411859"/>
                  <a:pt x="205306" y="410271"/>
                  <a:pt x="162443" y="438846"/>
                </a:cubicBezTo>
                <a:lnTo>
                  <a:pt x="133868" y="457896"/>
                </a:lnTo>
                <a:cubicBezTo>
                  <a:pt x="95768" y="454721"/>
                  <a:pt x="56329" y="458874"/>
                  <a:pt x="19568" y="448371"/>
                </a:cubicBezTo>
                <a:cubicBezTo>
                  <a:pt x="8561" y="445226"/>
                  <a:pt x="1396" y="431210"/>
                  <a:pt x="518" y="419796"/>
                </a:cubicBezTo>
                <a:cubicBezTo>
                  <a:pt x="-1929" y="387982"/>
                  <a:pt x="4797" y="356020"/>
                  <a:pt x="10043" y="324546"/>
                </a:cubicBezTo>
                <a:cubicBezTo>
                  <a:pt x="11210" y="317543"/>
                  <a:pt x="10043" y="316608"/>
                  <a:pt x="10043" y="315021"/>
                </a:cubicBez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428750" y="2789058"/>
            <a:ext cx="247650" cy="454893"/>
          </a:xfrm>
          <a:custGeom>
            <a:avLst/>
            <a:gdLst>
              <a:gd name="connsiteX0" fmla="*/ 0 w 247650"/>
              <a:gd name="connsiteY0" fmla="*/ 1767 h 454893"/>
              <a:gd name="connsiteX1" fmla="*/ 0 w 247650"/>
              <a:gd name="connsiteY1" fmla="*/ 1767 h 454893"/>
              <a:gd name="connsiteX2" fmla="*/ 9525 w 247650"/>
              <a:gd name="connsiteY2" fmla="*/ 135117 h 454893"/>
              <a:gd name="connsiteX3" fmla="*/ 19050 w 247650"/>
              <a:gd name="connsiteY3" fmla="*/ 163692 h 454893"/>
              <a:gd name="connsiteX4" fmla="*/ 28575 w 247650"/>
              <a:gd name="connsiteY4" fmla="*/ 211317 h 454893"/>
              <a:gd name="connsiteX5" fmla="*/ 38100 w 247650"/>
              <a:gd name="connsiteY5" fmla="*/ 287517 h 454893"/>
              <a:gd name="connsiteX6" fmla="*/ 66675 w 247650"/>
              <a:gd name="connsiteY6" fmla="*/ 306567 h 454893"/>
              <a:gd name="connsiteX7" fmla="*/ 104775 w 247650"/>
              <a:gd name="connsiteY7" fmla="*/ 363717 h 454893"/>
              <a:gd name="connsiteX8" fmla="*/ 152400 w 247650"/>
              <a:gd name="connsiteY8" fmla="*/ 430392 h 454893"/>
              <a:gd name="connsiteX9" fmla="*/ 238125 w 247650"/>
              <a:gd name="connsiteY9" fmla="*/ 439917 h 454893"/>
              <a:gd name="connsiteX10" fmla="*/ 247650 w 247650"/>
              <a:gd name="connsiteY10" fmla="*/ 401817 h 454893"/>
              <a:gd name="connsiteX11" fmla="*/ 238125 w 247650"/>
              <a:gd name="connsiteY11" fmla="*/ 287517 h 454893"/>
              <a:gd name="connsiteX12" fmla="*/ 238125 w 247650"/>
              <a:gd name="connsiteY12" fmla="*/ 201792 h 454893"/>
              <a:gd name="connsiteX13" fmla="*/ 209550 w 247650"/>
              <a:gd name="connsiteY13" fmla="*/ 116067 h 454893"/>
              <a:gd name="connsiteX14" fmla="*/ 190500 w 247650"/>
              <a:gd name="connsiteY14" fmla="*/ 77967 h 454893"/>
              <a:gd name="connsiteX15" fmla="*/ 161925 w 247650"/>
              <a:gd name="connsiteY15" fmla="*/ 68442 h 454893"/>
              <a:gd name="connsiteX16" fmla="*/ 104775 w 247650"/>
              <a:gd name="connsiteY16" fmla="*/ 20817 h 454893"/>
              <a:gd name="connsiteX17" fmla="*/ 66675 w 247650"/>
              <a:gd name="connsiteY17" fmla="*/ 1767 h 454893"/>
              <a:gd name="connsiteX18" fmla="*/ 0 w 247650"/>
              <a:gd name="connsiteY18" fmla="*/ 1767 h 45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7650" h="454893">
                <a:moveTo>
                  <a:pt x="0" y="1767"/>
                </a:moveTo>
                <a:lnTo>
                  <a:pt x="0" y="1767"/>
                </a:lnTo>
                <a:cubicBezTo>
                  <a:pt x="3175" y="46217"/>
                  <a:pt x="4318" y="90859"/>
                  <a:pt x="9525" y="135117"/>
                </a:cubicBezTo>
                <a:cubicBezTo>
                  <a:pt x="10698" y="145088"/>
                  <a:pt x="16615" y="153952"/>
                  <a:pt x="19050" y="163692"/>
                </a:cubicBezTo>
                <a:cubicBezTo>
                  <a:pt x="22977" y="179398"/>
                  <a:pt x="26113" y="195316"/>
                  <a:pt x="28575" y="211317"/>
                </a:cubicBezTo>
                <a:cubicBezTo>
                  <a:pt x="32467" y="236617"/>
                  <a:pt x="28593" y="263750"/>
                  <a:pt x="38100" y="287517"/>
                </a:cubicBezTo>
                <a:cubicBezTo>
                  <a:pt x="42352" y="298146"/>
                  <a:pt x="57150" y="300217"/>
                  <a:pt x="66675" y="306567"/>
                </a:cubicBezTo>
                <a:lnTo>
                  <a:pt x="104775" y="363717"/>
                </a:lnTo>
                <a:cubicBezTo>
                  <a:pt x="155575" y="439917"/>
                  <a:pt x="90488" y="409755"/>
                  <a:pt x="152400" y="430392"/>
                </a:cubicBezTo>
                <a:cubicBezTo>
                  <a:pt x="180957" y="449430"/>
                  <a:pt x="196824" y="469418"/>
                  <a:pt x="238125" y="439917"/>
                </a:cubicBezTo>
                <a:cubicBezTo>
                  <a:pt x="248777" y="432308"/>
                  <a:pt x="244475" y="414517"/>
                  <a:pt x="247650" y="401817"/>
                </a:cubicBezTo>
                <a:cubicBezTo>
                  <a:pt x="244475" y="363717"/>
                  <a:pt x="242592" y="325487"/>
                  <a:pt x="238125" y="287517"/>
                </a:cubicBezTo>
                <a:cubicBezTo>
                  <a:pt x="229419" y="213512"/>
                  <a:pt x="221936" y="266549"/>
                  <a:pt x="238125" y="201792"/>
                </a:cubicBezTo>
                <a:cubicBezTo>
                  <a:pt x="223764" y="115628"/>
                  <a:pt x="241064" y="171216"/>
                  <a:pt x="209550" y="116067"/>
                </a:cubicBezTo>
                <a:cubicBezTo>
                  <a:pt x="202505" y="103739"/>
                  <a:pt x="200540" y="88007"/>
                  <a:pt x="190500" y="77967"/>
                </a:cubicBezTo>
                <a:cubicBezTo>
                  <a:pt x="183400" y="70867"/>
                  <a:pt x="171450" y="71617"/>
                  <a:pt x="161925" y="68442"/>
                </a:cubicBezTo>
                <a:cubicBezTo>
                  <a:pt x="135658" y="42175"/>
                  <a:pt x="135717" y="38498"/>
                  <a:pt x="104775" y="20817"/>
                </a:cubicBezTo>
                <a:cubicBezTo>
                  <a:pt x="92447" y="13772"/>
                  <a:pt x="80645" y="4307"/>
                  <a:pt x="66675" y="1767"/>
                </a:cubicBezTo>
                <a:cubicBezTo>
                  <a:pt x="44808" y="-2209"/>
                  <a:pt x="11112" y="1767"/>
                  <a:pt x="0" y="1767"/>
                </a:cubicBez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1197149" y="3752850"/>
            <a:ext cx="228600" cy="416604"/>
          </a:xfrm>
          <a:custGeom>
            <a:avLst/>
            <a:gdLst>
              <a:gd name="connsiteX0" fmla="*/ 133350 w 228600"/>
              <a:gd name="connsiteY0" fmla="*/ 0 h 416604"/>
              <a:gd name="connsiteX1" fmla="*/ 133350 w 228600"/>
              <a:gd name="connsiteY1" fmla="*/ 0 h 416604"/>
              <a:gd name="connsiteX2" fmla="*/ 66675 w 228600"/>
              <a:gd name="connsiteY2" fmla="*/ 47625 h 416604"/>
              <a:gd name="connsiteX3" fmla="*/ 47625 w 228600"/>
              <a:gd name="connsiteY3" fmla="*/ 76200 h 416604"/>
              <a:gd name="connsiteX4" fmla="*/ 19050 w 228600"/>
              <a:gd name="connsiteY4" fmla="*/ 190500 h 416604"/>
              <a:gd name="connsiteX5" fmla="*/ 9525 w 228600"/>
              <a:gd name="connsiteY5" fmla="*/ 276225 h 416604"/>
              <a:gd name="connsiteX6" fmla="*/ 0 w 228600"/>
              <a:gd name="connsiteY6" fmla="*/ 371475 h 416604"/>
              <a:gd name="connsiteX7" fmla="*/ 66675 w 228600"/>
              <a:gd name="connsiteY7" fmla="*/ 400050 h 416604"/>
              <a:gd name="connsiteX8" fmla="*/ 95250 w 228600"/>
              <a:gd name="connsiteY8" fmla="*/ 342900 h 416604"/>
              <a:gd name="connsiteX9" fmla="*/ 133350 w 228600"/>
              <a:gd name="connsiteY9" fmla="*/ 285750 h 416604"/>
              <a:gd name="connsiteX10" fmla="*/ 142875 w 228600"/>
              <a:gd name="connsiteY10" fmla="*/ 247650 h 416604"/>
              <a:gd name="connsiteX11" fmla="*/ 190500 w 228600"/>
              <a:gd name="connsiteY11" fmla="*/ 161925 h 416604"/>
              <a:gd name="connsiteX12" fmla="*/ 228600 w 228600"/>
              <a:gd name="connsiteY12" fmla="*/ 152400 h 416604"/>
              <a:gd name="connsiteX13" fmla="*/ 219075 w 228600"/>
              <a:gd name="connsiteY13" fmla="*/ 47625 h 416604"/>
              <a:gd name="connsiteX14" fmla="*/ 209550 w 228600"/>
              <a:gd name="connsiteY14" fmla="*/ 19050 h 416604"/>
              <a:gd name="connsiteX15" fmla="*/ 133350 w 228600"/>
              <a:gd name="connsiteY15" fmla="*/ 0 h 416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8600" h="416604">
                <a:moveTo>
                  <a:pt x="133350" y="0"/>
                </a:moveTo>
                <a:lnTo>
                  <a:pt x="133350" y="0"/>
                </a:lnTo>
                <a:cubicBezTo>
                  <a:pt x="111125" y="15875"/>
                  <a:pt x="87089" y="29480"/>
                  <a:pt x="66675" y="47625"/>
                </a:cubicBezTo>
                <a:cubicBezTo>
                  <a:pt x="58119" y="55230"/>
                  <a:pt x="52274" y="65739"/>
                  <a:pt x="47625" y="76200"/>
                </a:cubicBezTo>
                <a:cubicBezTo>
                  <a:pt x="29872" y="116144"/>
                  <a:pt x="24755" y="147712"/>
                  <a:pt x="19050" y="190500"/>
                </a:cubicBezTo>
                <a:cubicBezTo>
                  <a:pt x="15250" y="218999"/>
                  <a:pt x="12535" y="247632"/>
                  <a:pt x="9525" y="276225"/>
                </a:cubicBezTo>
                <a:cubicBezTo>
                  <a:pt x="6185" y="307958"/>
                  <a:pt x="3175" y="339725"/>
                  <a:pt x="0" y="371475"/>
                </a:cubicBezTo>
                <a:cubicBezTo>
                  <a:pt x="10691" y="414240"/>
                  <a:pt x="1802" y="432486"/>
                  <a:pt x="66675" y="400050"/>
                </a:cubicBezTo>
                <a:cubicBezTo>
                  <a:pt x="86191" y="390292"/>
                  <a:pt x="86581" y="358505"/>
                  <a:pt x="95250" y="342900"/>
                </a:cubicBezTo>
                <a:cubicBezTo>
                  <a:pt x="106369" y="322886"/>
                  <a:pt x="133350" y="285750"/>
                  <a:pt x="133350" y="285750"/>
                </a:cubicBezTo>
                <a:cubicBezTo>
                  <a:pt x="136525" y="273050"/>
                  <a:pt x="139113" y="260189"/>
                  <a:pt x="142875" y="247650"/>
                </a:cubicBezTo>
                <a:cubicBezTo>
                  <a:pt x="153477" y="212310"/>
                  <a:pt x="156250" y="181496"/>
                  <a:pt x="190500" y="161925"/>
                </a:cubicBezTo>
                <a:cubicBezTo>
                  <a:pt x="201866" y="155430"/>
                  <a:pt x="215900" y="155575"/>
                  <a:pt x="228600" y="152400"/>
                </a:cubicBezTo>
                <a:cubicBezTo>
                  <a:pt x="225425" y="117475"/>
                  <a:pt x="224035" y="82342"/>
                  <a:pt x="219075" y="47625"/>
                </a:cubicBezTo>
                <a:cubicBezTo>
                  <a:pt x="217655" y="37686"/>
                  <a:pt x="216650" y="26150"/>
                  <a:pt x="209550" y="19050"/>
                </a:cubicBezTo>
                <a:cubicBezTo>
                  <a:pt x="197013" y="6513"/>
                  <a:pt x="146050" y="3175"/>
                  <a:pt x="133350" y="0"/>
                </a:cubicBez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668344" y="4581128"/>
            <a:ext cx="596403" cy="6428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533" name="Rectangle 5"/>
          <p:cNvSpPr>
            <a:spLocks noGrp="1" noChangeArrowheads="1"/>
          </p:cNvSpPr>
          <p:nvPr/>
        </p:nvSpPr>
        <p:spPr>
          <a:xfrm>
            <a:off x="211455" y="116840"/>
            <a:ext cx="8507730" cy="1142365"/>
          </a:xfrm>
          <a:prstGeom prst="rect">
            <a:avLst/>
          </a:prstGeom>
          <a:noFill/>
          <a:ln>
            <a:noFill/>
          </a:ln>
          <a:effectLst/>
        </p:spPr>
        <p:txBody>
          <a:bodyPr vert="horz" wrap="square" lIns="91440" tIns="45720" rIns="91440" bIns="45720" numCol="1" anchor="t" anchorCtr="0" compatLnSpc="1"/>
          <a:lstStyle>
            <a:lvl1pPr marL="342900" indent="-342900" algn="l" rtl="0" fontAlgn="base">
              <a:spcBef>
                <a:spcPct val="20000"/>
              </a:spcBef>
              <a:spcAft>
                <a:spcPct val="0"/>
              </a:spcAft>
              <a:buClr>
                <a:schemeClr val="hlink"/>
              </a:buClr>
              <a:buSzPct val="75000"/>
              <a:buFont typeface="Wingdings" panose="05000000000000000000" pitchFamily="2" charset="2"/>
              <a:buChar char="l"/>
              <a:defRPr sz="32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anose="05000000000000000000" pitchFamily="2" charset="2"/>
              <a:buChar char="l"/>
              <a:defRPr sz="2800">
                <a:solidFill>
                  <a:schemeClr val="tx1"/>
                </a:solidFill>
                <a:latin typeface="+mn-lt"/>
                <a:ea typeface="+mn-ea"/>
                <a:cs typeface="+mn-cs"/>
              </a:defRPr>
            </a:lvl2pPr>
            <a:lvl3pPr marL="1143000" indent="-228600" algn="l" rtl="0" fontAlgn="base">
              <a:spcBef>
                <a:spcPct val="20000"/>
              </a:spcBef>
              <a:spcAft>
                <a:spcPct val="0"/>
              </a:spcAft>
              <a:buClr>
                <a:schemeClr val="accent2"/>
              </a:buClr>
              <a:buSzPct val="75000"/>
              <a:buFont typeface="Wingdings" panose="05000000000000000000" pitchFamily="2" charset="2"/>
              <a:buChar char="l"/>
              <a:defRPr sz="2400">
                <a:solidFill>
                  <a:schemeClr val="tx1"/>
                </a:solidFill>
                <a:latin typeface="+mn-lt"/>
                <a:ea typeface="+mn-ea"/>
                <a:cs typeface="+mn-cs"/>
              </a:defRPr>
            </a:lvl3pPr>
            <a:lvl4pPr marL="1600200" indent="-228600" algn="l" rtl="0" fontAlgn="base">
              <a:spcBef>
                <a:spcPct val="20000"/>
              </a:spcBef>
              <a:spcAft>
                <a:spcPct val="0"/>
              </a:spcAft>
              <a:buClr>
                <a:schemeClr val="folHlink"/>
              </a:buClr>
              <a:buSzPct val="75000"/>
              <a:buFont typeface="Wingdings" panose="05000000000000000000" pitchFamily="2" charset="2"/>
              <a:buChar char="l"/>
              <a:defRPr sz="2000">
                <a:solidFill>
                  <a:schemeClr val="tx1"/>
                </a:solidFill>
                <a:latin typeface="+mn-lt"/>
                <a:ea typeface="+mn-ea"/>
                <a:cs typeface="+mn-cs"/>
              </a:defRPr>
            </a:lvl4pPr>
            <a:lvl5pPr marL="20574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5pPr>
            <a:lvl6pPr marL="25146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6pPr>
            <a:lvl7pPr marL="29718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7pPr>
            <a:lvl8pPr marL="34290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8pPr>
            <a:lvl9pPr marL="38862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9pPr>
          </a:lstStyle>
          <a:p>
            <a:pPr>
              <a:buFont typeface="Wingdings" panose="05000000000000000000" pitchFamily="2" charset="2"/>
              <a:buNone/>
            </a:pPr>
            <a:endParaRPr lang="en-US" altLang="zh-CN" dirty="0">
              <a:latin typeface="Times New Roman" panose="02020603050405020304" pitchFamily="18" charset="0"/>
            </a:endParaRPr>
          </a:p>
          <a:p>
            <a:r>
              <a:rPr lang="en-US" altLang="zh-CN" dirty="0">
                <a:latin typeface="Times New Roman" panose="02020603050405020304" pitchFamily="18" charset="0"/>
              </a:rPr>
              <a:t>Example</a:t>
            </a:r>
            <a:endParaRPr lang="en-US" altLang="zh-CN" dirty="0">
              <a:latin typeface="Times New Roman" panose="02020603050405020304" pitchFamily="18" charset="0"/>
            </a:endParaRPr>
          </a:p>
          <a:p>
            <a:pPr marL="0" indent="0">
              <a:buNone/>
            </a:pPr>
            <a:endParaRPr kumimoji="1" lang="en-US" altLang="zh-CN" sz="28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5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hidden"/>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15156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51566"/>
                                        </p:tgtEl>
                                        <p:attrNameLst>
                                          <p:attrName>style.visibility</p:attrName>
                                        </p:attrNameLst>
                                      </p:cBhvr>
                                      <p:to>
                                        <p:strVal val="visible"/>
                                      </p:to>
                                    </p:set>
                                  </p:childTnLst>
                                </p:cTn>
                              </p:par>
                              <p:par>
                                <p:cTn id="46" presetID="1" presetClass="entr" presetSubtype="0" fill="hold" grpId="1" nodeType="withEffect">
                                  <p:stCondLst>
                                    <p:cond delay="0"/>
                                  </p:stCondLst>
                                  <p:childTnLst>
                                    <p:set>
                                      <p:cBhvr>
                                        <p:cTn id="47" dur="1" fill="hold">
                                          <p:stCondLst>
                                            <p:cond delay="0"/>
                                          </p:stCondLst>
                                        </p:cTn>
                                        <p:tgtEl>
                                          <p:spTgt spid="1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0" nodeType="clickEffect">
                                  <p:stCondLst>
                                    <p:cond delay="0"/>
                                  </p:stCondLst>
                                  <p:childTnLst>
                                    <p:set>
                                      <p:cBhvr>
                                        <p:cTn id="51" dur="1" fill="hold">
                                          <p:stCondLst>
                                            <p:cond delay="0"/>
                                          </p:stCondLst>
                                        </p:cTn>
                                        <p:tgtEl>
                                          <p:spTgt spid="14"/>
                                        </p:tgtEl>
                                        <p:attrNameLst>
                                          <p:attrName>style.visibility</p:attrName>
                                        </p:attrNameLst>
                                      </p:cBhvr>
                                      <p:to>
                                        <p:strVal val="hidden"/>
                                      </p:to>
                                    </p:set>
                                  </p:childTnLst>
                                </p:cTn>
                              </p:par>
                            </p:childTnLst>
                          </p:cTn>
                        </p:par>
                        <p:par>
                          <p:cTn id="52" fill="hold">
                            <p:stCondLst>
                              <p:cond delay="0"/>
                            </p:stCondLst>
                            <p:childTnLst>
                              <p:par>
                                <p:cTn id="53" presetID="1" presetClass="entr" presetSubtype="0" fill="hold" grpId="0" nodeType="afterEffect">
                                  <p:stCondLst>
                                    <p:cond delay="0"/>
                                  </p:stCondLst>
                                  <p:childTnLst>
                                    <p:set>
                                      <p:cBhvr>
                                        <p:cTn id="54" dur="1" fill="hold">
                                          <p:stCondLst>
                                            <p:cond delay="0"/>
                                          </p:stCondLst>
                                        </p:cTn>
                                        <p:tgtEl>
                                          <p:spTgt spid="1515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63" grpId="0" animBg="1"/>
      <p:bldP spid="151565" grpId="0" animBg="1"/>
      <p:bldP spid="3" grpId="0" animBg="1"/>
      <p:bldP spid="4" grpId="0" animBg="1"/>
      <p:bldP spid="5" grpId="0" animBg="1"/>
      <p:bldP spid="6" grpId="0" animBg="1"/>
      <p:bldP spid="7" grpId="0" animBg="1"/>
      <p:bldP spid="151564" grpId="0" animBg="1"/>
      <p:bldP spid="8" grpId="0" animBg="1"/>
      <p:bldP spid="11" grpId="0" animBg="1"/>
      <p:bldP spid="13" grpId="0" animBg="1"/>
      <p:bldP spid="14" grpId="0" animBg="1"/>
      <p:bldP spid="14"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ltLang="zh-CN"/>
              <a:t>Contents</a:t>
            </a:r>
            <a:endParaRPr lang="en-US" altLang="zh-CN"/>
          </a:p>
        </p:txBody>
      </p:sp>
      <p:sp>
        <p:nvSpPr>
          <p:cNvPr id="122883" name="Rectangle 3"/>
          <p:cNvSpPr>
            <a:spLocks noGrp="1" noChangeArrowheads="1"/>
          </p:cNvSpPr>
          <p:nvPr>
            <p:ph type="body" idx="1"/>
          </p:nvPr>
        </p:nvSpPr>
        <p:spPr/>
        <p:txBody>
          <a:bodyPr/>
          <a:lstStyle/>
          <a:p>
            <a:r>
              <a:rPr lang="en-US" altLang="zh-CN" dirty="0">
                <a:solidFill>
                  <a:srgbClr val="FFFF00"/>
                </a:solidFill>
              </a:rPr>
              <a:t>Definition of searching (Retrieval)</a:t>
            </a:r>
            <a:endParaRPr lang="en-US" altLang="zh-CN" dirty="0"/>
          </a:p>
          <a:p>
            <a:r>
              <a:rPr lang="en-US" altLang="zh-CN" dirty="0"/>
              <a:t>Static searching table</a:t>
            </a:r>
            <a:endParaRPr lang="en-US" altLang="zh-CN" dirty="0"/>
          </a:p>
          <a:p>
            <a:r>
              <a:rPr lang="en-US" altLang="zh-CN" dirty="0"/>
              <a:t>Dynamic searching table</a:t>
            </a:r>
            <a:endParaRPr lang="en-US" altLang="zh-CN" dirty="0"/>
          </a:p>
          <a:p>
            <a:r>
              <a:rPr lang="en-US" altLang="zh-CN" dirty="0"/>
              <a:t>Hash table</a:t>
            </a:r>
            <a:endParaRPr lang="en-US" altLang="zh-CN" dirty="0"/>
          </a:p>
          <a:p>
            <a:r>
              <a:rPr lang="en-US" altLang="zh-CN" dirty="0">
                <a:solidFill>
                  <a:schemeClr val="tx1"/>
                </a:solidFill>
              </a:rPr>
              <a:t>Searching efficiency analysis</a:t>
            </a:r>
            <a:endParaRPr lang="en-US" altLang="zh-C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8" name="Text Box 4"/>
          <p:cNvSpPr txBox="1">
            <a:spLocks noChangeArrowheads="1"/>
          </p:cNvSpPr>
          <p:nvPr/>
        </p:nvSpPr>
        <p:spPr bwMode="auto">
          <a:xfrm>
            <a:off x="179610" y="981075"/>
            <a:ext cx="8640000" cy="498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gn="just" eaLnBrk="1" latinLnBrk="0" hangingPunct="1">
              <a:spcAft>
                <a:spcPts val="1200"/>
              </a:spcAft>
              <a:buFont typeface="Wingdings" panose="05000000000000000000" charset="0"/>
              <a:buChar char="n"/>
            </a:pPr>
            <a:r>
              <a:rPr kumimoji="1" lang="zh-CN" altLang="en-US" sz="22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只检索              </a:t>
            </a:r>
            <a:endParaRPr kumimoji="1" lang="en-US" altLang="zh-CN" sz="22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marL="342900" indent="-342900"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BOOL </a:t>
            </a:r>
            <a:r>
              <a:rPr kumimoji="1" lang="en-US" altLang="zh-CN" sz="22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searchBST</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PBinTree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ptree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KeyType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key,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PBinTree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pf,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PBinNode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*position)</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//指针</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p</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f指向ptree的双亲，初始调用时为NULL</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if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ptree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//如果树为空，位置定位到该树的双亲节点，等待插入</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position=pf</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return (FALSE);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else if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ptree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-&gt;key == key) {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检索成功，返回位置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position=</a:t>
            </a:r>
            <a:r>
              <a:rPr kumimoji="1" lang="en-US" altLang="zh-CN" sz="22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ptree</a:t>
            </a:r>
            <a:r>
              <a:rPr kumimoji="1" lang="en-US" altLang="zh-CN" sz="2200"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return(TRUE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else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if (key &lt;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ptree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-&gt; key)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进入左子树继续检索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return </a:t>
            </a:r>
            <a:r>
              <a:rPr kumimoji="1" lang="en-US" altLang="zh-CN" sz="22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searchBST</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ptree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llink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key,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ptree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position);</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else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进入右子树继续检索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return </a:t>
            </a:r>
            <a:r>
              <a:rPr kumimoji="1" lang="en-US" altLang="zh-CN" sz="22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searchBST</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ptree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rlink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key,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ptree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position);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159749" name="Text Box 5"/>
          <p:cNvSpPr txBox="1">
            <a:spLocks noChangeArrowheads="1"/>
          </p:cNvSpPr>
          <p:nvPr/>
        </p:nvSpPr>
        <p:spPr bwMode="auto">
          <a:xfrm>
            <a:off x="6083935" y="332740"/>
            <a:ext cx="2881313" cy="457200"/>
          </a:xfrm>
          <a:prstGeom prst="rect">
            <a:avLst/>
          </a:prstGeom>
          <a:solidFill>
            <a:schemeClr val="bg2"/>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a:solidFill>
                  <a:srgbClr val="FFFF00"/>
                </a:solidFill>
                <a:ea typeface="幼圆" panose="02010509060101010101" pitchFamily="49" charset="-122"/>
                <a:cs typeface="Times New Roman" panose="02020603050405020304" pitchFamily="18" charset="0"/>
              </a:rPr>
              <a:t>Recursive algorithm</a:t>
            </a:r>
            <a:endParaRPr kumimoji="1" lang="en-US" altLang="zh-CN" sz="2400">
              <a:solidFill>
                <a:srgbClr val="FFFF00"/>
              </a:solidFill>
              <a:ea typeface="幼圆" panose="02010509060101010101" pitchFamily="49" charset="-122"/>
              <a:cs typeface="Times New Roman" panose="02020603050405020304" pitchFamily="18" charset="0"/>
            </a:endParaRPr>
          </a:p>
        </p:txBody>
      </p:sp>
      <p:sp>
        <p:nvSpPr>
          <p:cNvPr id="150533" name="Rectangle 5"/>
          <p:cNvSpPr>
            <a:spLocks noGrp="1" noChangeArrowheads="1"/>
          </p:cNvSpPr>
          <p:nvPr>
            <p:ph type="body" idx="1"/>
          </p:nvPr>
        </p:nvSpPr>
        <p:spPr>
          <a:xfrm>
            <a:off x="0" y="-243205"/>
            <a:ext cx="8507730" cy="1520825"/>
          </a:xfrm>
          <a:noFill/>
        </p:spPr>
        <p:txBody>
          <a:bodyPr/>
          <a:p>
            <a:pPr>
              <a:buFont typeface="Wingdings" panose="05000000000000000000" pitchFamily="2" charset="2"/>
              <a:buNone/>
            </a:pPr>
            <a:endParaRPr lang="en-US" altLang="zh-CN" dirty="0">
              <a:latin typeface="Times New Roman" panose="02020603050405020304" pitchFamily="18" charset="0"/>
            </a:endParaRPr>
          </a:p>
          <a:p>
            <a:r>
              <a:rPr lang="en-US" altLang="zh-CN" dirty="0">
                <a:latin typeface="Times New Roman" panose="02020603050405020304" pitchFamily="18" charset="0"/>
              </a:rPr>
              <a:t>Implementation</a:t>
            </a:r>
            <a:endParaRPr kumimoji="1" lang="en-US" altLang="zh-CN" sz="28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179610" y="981075"/>
            <a:ext cx="8640000" cy="5662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gn="just" eaLnBrk="1" latinLnBrk="0" hangingPunct="1">
              <a:spcAft>
                <a:spcPts val="1200"/>
              </a:spcAft>
              <a:buFont typeface="Wingdings" panose="05000000000000000000" charset="0"/>
              <a:buChar char="n"/>
            </a:pPr>
            <a:r>
              <a:rPr kumimoji="1" lang="zh-CN" altLang="en-US" sz="22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mn-ea"/>
              </a:rPr>
              <a:t>只检索</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BOOL </a:t>
            </a:r>
            <a:r>
              <a:rPr kumimoji="1" lang="en-US" altLang="zh-CN" sz="22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searchBST</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PBinTree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ptree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KeyType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key,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PBinNode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*position)</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//q记录p的双亲结点，为插入做准备</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PBinNode</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p, q;     p = q =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ptree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while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(p!=NULL)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q </a:t>
            </a:r>
            <a:r>
              <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 p;</a:t>
            </a:r>
            <a:endPar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if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(p-&gt;key==key)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检索成功，返回位置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position=p;</a:t>
            </a:r>
            <a:endPar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return (TRUE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else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if (key &lt; p-&gt;key)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进入左子树继续检索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p=p-</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llink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else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进入右子树继续检索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p=p-</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rlink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position=q;</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未检索到，定位到待插入节点的双亲结点位置*</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return (FALSE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检索失败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pPr algn="just"/>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56323" name="Text Box 3"/>
          <p:cNvSpPr txBox="1">
            <a:spLocks noChangeArrowheads="1"/>
          </p:cNvSpPr>
          <p:nvPr/>
        </p:nvSpPr>
        <p:spPr bwMode="auto">
          <a:xfrm>
            <a:off x="5508625" y="260668"/>
            <a:ext cx="3406775" cy="457200"/>
          </a:xfrm>
          <a:prstGeom prst="rect">
            <a:avLst/>
          </a:prstGeom>
          <a:solidFill>
            <a:schemeClr val="bg2"/>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a:solidFill>
                  <a:srgbClr val="FFFF00"/>
                </a:solidFill>
                <a:ea typeface="幼圆" panose="02010509060101010101" pitchFamily="49" charset="-122"/>
                <a:cs typeface="Times New Roman" panose="02020603050405020304" pitchFamily="18" charset="0"/>
              </a:rPr>
              <a:t>Non recursive algorithm</a:t>
            </a:r>
            <a:endParaRPr kumimoji="1" lang="en-US" altLang="zh-CN" sz="2400">
              <a:solidFill>
                <a:srgbClr val="FFFF00"/>
              </a:solidFill>
              <a:ea typeface="幼圆" panose="02010509060101010101" pitchFamily="49" charset="-122"/>
              <a:cs typeface="Times New Roman" panose="02020603050405020304" pitchFamily="18" charset="0"/>
            </a:endParaRPr>
          </a:p>
        </p:txBody>
      </p:sp>
      <p:sp>
        <p:nvSpPr>
          <p:cNvPr id="150533" name="Rectangle 5"/>
          <p:cNvSpPr>
            <a:spLocks noGrp="1" noChangeArrowheads="1"/>
          </p:cNvSpPr>
          <p:nvPr/>
        </p:nvSpPr>
        <p:spPr>
          <a:xfrm>
            <a:off x="0" y="-243205"/>
            <a:ext cx="8507730" cy="1520825"/>
          </a:xfrm>
          <a:prstGeom prst="rect">
            <a:avLst/>
          </a:prstGeom>
          <a:noFill/>
          <a:ln>
            <a:noFill/>
          </a:ln>
          <a:effectLst/>
        </p:spPr>
        <p:txBody>
          <a:bodyPr vert="horz" wrap="square" lIns="91440" tIns="45720" rIns="91440" bIns="45720" numCol="1" anchor="t" anchorCtr="0" compatLnSpc="1"/>
          <a:lstStyle>
            <a:lvl1pPr marL="342900" indent="-342900" algn="l" rtl="0" fontAlgn="base">
              <a:spcBef>
                <a:spcPct val="20000"/>
              </a:spcBef>
              <a:spcAft>
                <a:spcPct val="0"/>
              </a:spcAft>
              <a:buClr>
                <a:schemeClr val="hlink"/>
              </a:buClr>
              <a:buSzPct val="75000"/>
              <a:buFont typeface="Wingdings" panose="05000000000000000000" pitchFamily="2" charset="2"/>
              <a:buChar char="l"/>
              <a:defRPr sz="32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anose="05000000000000000000" pitchFamily="2" charset="2"/>
              <a:buChar char="l"/>
              <a:defRPr sz="2800">
                <a:solidFill>
                  <a:schemeClr val="tx1"/>
                </a:solidFill>
                <a:latin typeface="+mn-lt"/>
                <a:ea typeface="+mn-ea"/>
                <a:cs typeface="+mn-cs"/>
              </a:defRPr>
            </a:lvl2pPr>
            <a:lvl3pPr marL="1143000" indent="-228600" algn="l" rtl="0" fontAlgn="base">
              <a:spcBef>
                <a:spcPct val="20000"/>
              </a:spcBef>
              <a:spcAft>
                <a:spcPct val="0"/>
              </a:spcAft>
              <a:buClr>
                <a:schemeClr val="accent2"/>
              </a:buClr>
              <a:buSzPct val="75000"/>
              <a:buFont typeface="Wingdings" panose="05000000000000000000" pitchFamily="2" charset="2"/>
              <a:buChar char="l"/>
              <a:defRPr sz="2400">
                <a:solidFill>
                  <a:schemeClr val="tx1"/>
                </a:solidFill>
                <a:latin typeface="+mn-lt"/>
                <a:ea typeface="+mn-ea"/>
                <a:cs typeface="+mn-cs"/>
              </a:defRPr>
            </a:lvl3pPr>
            <a:lvl4pPr marL="1600200" indent="-228600" algn="l" rtl="0" fontAlgn="base">
              <a:spcBef>
                <a:spcPct val="20000"/>
              </a:spcBef>
              <a:spcAft>
                <a:spcPct val="0"/>
              </a:spcAft>
              <a:buClr>
                <a:schemeClr val="folHlink"/>
              </a:buClr>
              <a:buSzPct val="75000"/>
              <a:buFont typeface="Wingdings" panose="05000000000000000000" pitchFamily="2" charset="2"/>
              <a:buChar char="l"/>
              <a:defRPr sz="2000">
                <a:solidFill>
                  <a:schemeClr val="tx1"/>
                </a:solidFill>
                <a:latin typeface="+mn-lt"/>
                <a:ea typeface="+mn-ea"/>
                <a:cs typeface="+mn-cs"/>
              </a:defRPr>
            </a:lvl4pPr>
            <a:lvl5pPr marL="20574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5pPr>
            <a:lvl6pPr marL="25146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6pPr>
            <a:lvl7pPr marL="29718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7pPr>
            <a:lvl8pPr marL="34290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8pPr>
            <a:lvl9pPr marL="38862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9pPr>
          </a:lstStyle>
          <a:p>
            <a:pPr>
              <a:buFont typeface="Wingdings" panose="05000000000000000000" pitchFamily="2" charset="2"/>
              <a:buNone/>
            </a:pPr>
            <a:endParaRPr lang="en-US" altLang="zh-CN" dirty="0">
              <a:latin typeface="Times New Roman" panose="02020603050405020304" pitchFamily="18" charset="0"/>
            </a:endParaRPr>
          </a:p>
          <a:p>
            <a:r>
              <a:rPr lang="en-US" altLang="zh-CN" dirty="0">
                <a:latin typeface="Times New Roman" panose="02020603050405020304" pitchFamily="18" charset="0"/>
              </a:rPr>
              <a:t>Implementation</a:t>
            </a:r>
            <a:endParaRPr kumimoji="1" lang="en-US" altLang="zh-CN" sz="28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Grp="1" noChangeArrowheads="1"/>
          </p:cNvSpPr>
          <p:nvPr>
            <p:ph type="body" idx="1"/>
          </p:nvPr>
        </p:nvSpPr>
        <p:spPr>
          <a:xfrm>
            <a:off x="395605" y="405130"/>
            <a:ext cx="8507413" cy="5792788"/>
          </a:xfrm>
        </p:spPr>
        <p:txBody>
          <a:bodyPr/>
          <a:lstStyle/>
          <a:p>
            <a:pPr marL="0" indent="0">
              <a:buFont typeface="Wingdings" panose="05000000000000000000" pitchFamily="2" charset="2"/>
              <a:buNone/>
            </a:pPr>
            <a:r>
              <a:rPr kumimoji="1" lang="en-US" altLang="zh-CN" sz="2800" dirty="0" smtClean="0">
                <a:solidFill>
                  <a:srgbClr val="FFFF00"/>
                </a:solidFill>
              </a:rPr>
              <a:t>3) </a:t>
            </a:r>
            <a:r>
              <a:rPr kumimoji="1" lang="en-US" altLang="zh-CN" sz="2800" dirty="0">
                <a:solidFill>
                  <a:srgbClr val="FFFF00"/>
                </a:solidFill>
              </a:rPr>
              <a:t>Node Insertion of BST</a:t>
            </a:r>
            <a:r>
              <a:rPr kumimoji="1" lang="en-US" altLang="zh-CN" sz="2800" b="1" dirty="0"/>
              <a:t> (</a:t>
            </a:r>
            <a:r>
              <a:rPr kumimoji="1" lang="zh-CN" altLang="en-US" sz="2800" b="1" dirty="0"/>
              <a:t>二叉排序树结点的插入</a:t>
            </a:r>
            <a:r>
              <a:rPr kumimoji="1" lang="en-US" altLang="zh-CN" sz="2800" b="1" dirty="0"/>
              <a:t>)</a:t>
            </a:r>
            <a:endParaRPr kumimoji="1" lang="en-US" altLang="zh-CN" sz="2800" b="1" dirty="0"/>
          </a:p>
          <a:p>
            <a:pPr marL="0" indent="0" algn="just">
              <a:buFont typeface="Wingdings" panose="05000000000000000000" pitchFamily="2" charset="2"/>
              <a:buNone/>
            </a:pPr>
            <a:r>
              <a:rPr kumimoji="1" lang="en-US" altLang="zh-CN" sz="2400" dirty="0" smtClean="0"/>
              <a:t>        </a:t>
            </a:r>
            <a:endParaRPr kumimoji="1" lang="en-US" altLang="zh-CN" sz="2400" dirty="0" smtClean="0"/>
          </a:p>
          <a:p>
            <a:pPr marL="0" indent="0" algn="just">
              <a:buFont typeface="Wingdings" panose="05000000000000000000" pitchFamily="2" charset="2"/>
              <a:buNone/>
            </a:pPr>
            <a:r>
              <a:rPr kumimoji="1" lang="zh-CN" altLang="en-US" sz="2400" dirty="0" smtClean="0"/>
              <a:t>       当</a:t>
            </a:r>
            <a:r>
              <a:rPr kumimoji="1" lang="zh-CN" altLang="en-US" sz="2400" dirty="0"/>
              <a:t>树中不存在关键字等于给定值的结点时，需要生成新结点并插入到二叉树中。而</a:t>
            </a:r>
            <a:r>
              <a:rPr kumimoji="1" lang="zh-CN" altLang="en-US" sz="2400" b="1" dirty="0">
                <a:solidFill>
                  <a:srgbClr val="FFFF00"/>
                </a:solidFill>
              </a:rPr>
              <a:t>新插入的结点</a:t>
            </a:r>
            <a:r>
              <a:rPr kumimoji="1" lang="zh-CN" altLang="en-US" sz="2400" dirty="0"/>
              <a:t>必定是一个</a:t>
            </a:r>
            <a:r>
              <a:rPr kumimoji="1" lang="zh-CN" altLang="en-US" sz="2400" b="1" dirty="0">
                <a:solidFill>
                  <a:srgbClr val="FFFF00"/>
                </a:solidFill>
              </a:rPr>
              <a:t>叶子结点</a:t>
            </a:r>
            <a:r>
              <a:rPr kumimoji="1" lang="zh-CN" altLang="en-US" sz="2400" dirty="0"/>
              <a:t>，并且是查找不成功时查找路径上访问的最后一个结点左孩子或右孩子结点。</a:t>
            </a:r>
            <a:endParaRPr kumimoji="1" lang="zh-CN" altLang="en-US" sz="2800" b="1" dirty="0"/>
          </a:p>
          <a:p>
            <a:pPr marL="0" indent="0">
              <a:buFont typeface="Wingdings" panose="05000000000000000000" pitchFamily="2" charset="2"/>
              <a:buNone/>
            </a:pPr>
            <a:r>
              <a:rPr kumimoji="1" lang="zh-CN" altLang="en-US" sz="2400" b="1" dirty="0" smtClean="0"/>
              <a:t>        </a:t>
            </a:r>
            <a:r>
              <a:rPr kumimoji="1" lang="zh-CN" altLang="en-US" sz="2800" b="1" dirty="0" smtClean="0"/>
              <a:t>算法</a:t>
            </a:r>
            <a:r>
              <a:rPr kumimoji="1" lang="zh-CN" altLang="en-US" sz="2800" b="1" dirty="0"/>
              <a:t>如下：</a:t>
            </a:r>
            <a:endParaRPr kumimoji="1" lang="zh-CN" altLang="en-US" sz="2800" b="1" dirty="0"/>
          </a:p>
          <a:p>
            <a:pPr marL="0" indent="0" algn="just">
              <a:buFont typeface="Wingdings" panose="05000000000000000000" pitchFamily="2" charset="2"/>
              <a:buNone/>
            </a:pPr>
            <a:r>
              <a:rPr kumimoji="1" lang="zh-CN" altLang="en-US" sz="2400" dirty="0"/>
              <a:t>        </a:t>
            </a:r>
            <a:r>
              <a:rPr kumimoji="1" lang="en-US" altLang="zh-CN" sz="2400" dirty="0" smtClean="0"/>
              <a:t>(1</a:t>
            </a:r>
            <a:r>
              <a:rPr kumimoji="1" lang="en-US" altLang="zh-CN" sz="2400" dirty="0"/>
              <a:t>) </a:t>
            </a:r>
            <a:r>
              <a:rPr kumimoji="1" lang="zh-CN" altLang="en-US" sz="2400" dirty="0"/>
              <a:t>如果二叉排序树为空，则新结点作为</a:t>
            </a:r>
            <a:r>
              <a:rPr kumimoji="1" lang="zh-CN" altLang="en-US" sz="2400" b="1" dirty="0">
                <a:solidFill>
                  <a:srgbClr val="FFFF00"/>
                </a:solidFill>
              </a:rPr>
              <a:t>根结点</a:t>
            </a:r>
            <a:r>
              <a:rPr kumimoji="1" lang="zh-CN" altLang="en-US" sz="2400" dirty="0"/>
              <a:t>；</a:t>
            </a:r>
            <a:endParaRPr kumimoji="1" lang="zh-CN" altLang="en-US" sz="2400" dirty="0"/>
          </a:p>
          <a:p>
            <a:pPr marL="0" indent="0" algn="just">
              <a:buFont typeface="Wingdings" panose="05000000000000000000" pitchFamily="2" charset="2"/>
              <a:buNone/>
            </a:pPr>
            <a:r>
              <a:rPr kumimoji="1" lang="zh-CN" altLang="en-US" sz="2400" dirty="0"/>
              <a:t>        </a:t>
            </a:r>
            <a:r>
              <a:rPr kumimoji="1" lang="en-US" altLang="zh-CN" sz="2400" dirty="0" smtClean="0"/>
              <a:t>(2</a:t>
            </a:r>
            <a:r>
              <a:rPr kumimoji="1" lang="en-US" altLang="zh-CN" sz="2400" dirty="0"/>
              <a:t>) </a:t>
            </a:r>
            <a:r>
              <a:rPr kumimoji="1" lang="zh-CN" altLang="en-US" sz="2400" dirty="0"/>
              <a:t>如果二叉排序树非空，则将新结点的关键码与根结点的关键码比较，若小于根结点的关键码，则将新结点插入到根结点的左子树中；否则，插入到右子树中；</a:t>
            </a:r>
            <a:endParaRPr kumimoji="1" lang="zh-CN" altLang="en-US" sz="2400" dirty="0"/>
          </a:p>
          <a:p>
            <a:pPr marL="0" indent="0" algn="just">
              <a:buFont typeface="Wingdings" panose="05000000000000000000" pitchFamily="2" charset="2"/>
              <a:buNone/>
            </a:pPr>
            <a:r>
              <a:rPr kumimoji="1" lang="zh-CN" altLang="en-US" sz="2400" dirty="0"/>
              <a:t>        </a:t>
            </a:r>
            <a:r>
              <a:rPr kumimoji="1" lang="en-US" altLang="zh-CN" sz="2400" dirty="0" smtClean="0"/>
              <a:t>(3</a:t>
            </a:r>
            <a:r>
              <a:rPr kumimoji="1" lang="en-US" altLang="zh-CN" sz="2400" dirty="0"/>
              <a:t>) </a:t>
            </a:r>
            <a:r>
              <a:rPr kumimoji="1" lang="zh-CN" altLang="en-US" sz="2400" dirty="0"/>
              <a:t>子树中的插入过程和树中的插入过程相同，如此进行下去，直到</a:t>
            </a:r>
            <a:r>
              <a:rPr kumimoji="1" lang="zh-CN" altLang="en-US" sz="2400" b="1" dirty="0">
                <a:solidFill>
                  <a:srgbClr val="FFFF00"/>
                </a:solidFill>
              </a:rPr>
              <a:t>找到该结点</a:t>
            </a:r>
            <a:r>
              <a:rPr kumimoji="1" lang="zh-CN" altLang="en-US" sz="2400" dirty="0"/>
              <a:t>，或者直到</a:t>
            </a:r>
            <a:r>
              <a:rPr kumimoji="1" lang="zh-CN" altLang="en-US" sz="2400" b="1" dirty="0">
                <a:solidFill>
                  <a:srgbClr val="FFFF00"/>
                </a:solidFill>
              </a:rPr>
              <a:t>新结点成为叶子结点</a:t>
            </a:r>
            <a:r>
              <a:rPr kumimoji="1" lang="zh-CN" altLang="en-US" sz="2400" dirty="0"/>
              <a:t>为止。</a:t>
            </a:r>
            <a:endParaRPr kumimoji="1"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78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878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878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87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en-US" altLang="zh-CN"/>
              <a:t>Example 1</a:t>
            </a:r>
            <a:endParaRPr lang="en-US" altLang="zh-CN"/>
          </a:p>
        </p:txBody>
      </p:sp>
      <p:pic>
        <p:nvPicPr>
          <p:cNvPr id="245763" name="Picture 3"/>
          <p:cNvPicPr>
            <a:picLocks noChangeAspect="1" noChangeArrowheads="1"/>
          </p:cNvPicPr>
          <p:nvPr/>
        </p:nvPicPr>
        <p:blipFill>
          <a:blip r:embed="rId1">
            <a:extLst>
              <a:ext uri="{28A0092B-C50C-407E-A947-70E740481C1C}">
                <a14:useLocalDpi xmlns:a14="http://schemas.microsoft.com/office/drawing/2010/main" val="0"/>
              </a:ext>
            </a:extLst>
          </a:blip>
          <a:srcRect b="-5188"/>
          <a:stretch>
            <a:fillRect/>
          </a:stretch>
        </p:blipFill>
        <p:spPr bwMode="auto">
          <a:xfrm>
            <a:off x="204788" y="2276475"/>
            <a:ext cx="8716962" cy="4248150"/>
          </a:xfrm>
          <a:prstGeom prst="rect">
            <a:avLst/>
          </a:prstGeom>
          <a:solidFill>
            <a:schemeClr val="tx1"/>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pic>
      <p:sp>
        <p:nvSpPr>
          <p:cNvPr id="245764" name="Text Box 4"/>
          <p:cNvSpPr txBox="1">
            <a:spLocks noChangeArrowheads="1"/>
          </p:cNvSpPr>
          <p:nvPr/>
        </p:nvSpPr>
        <p:spPr bwMode="auto">
          <a:xfrm>
            <a:off x="228600" y="1550988"/>
            <a:ext cx="7670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t>Input: { 53, 78, 65, 17, 87, 09, 81, 45, 23 }</a:t>
            </a:r>
            <a:endParaRPr lang="en-US" altLang="zh-CN" sz="3200"/>
          </a:p>
        </p:txBody>
      </p:sp>
      <p:sp>
        <p:nvSpPr>
          <p:cNvPr id="245766" name="Rectangle 6"/>
          <p:cNvSpPr>
            <a:spLocks noChangeArrowheads="1"/>
          </p:cNvSpPr>
          <p:nvPr/>
        </p:nvSpPr>
        <p:spPr bwMode="auto">
          <a:xfrm>
            <a:off x="827088" y="2349500"/>
            <a:ext cx="1081087" cy="1079500"/>
          </a:xfrm>
          <a:prstGeom prst="rect">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67" name="Rectangle 7"/>
          <p:cNvSpPr>
            <a:spLocks noChangeArrowheads="1"/>
          </p:cNvSpPr>
          <p:nvPr/>
        </p:nvSpPr>
        <p:spPr bwMode="auto">
          <a:xfrm>
            <a:off x="1908175" y="2349500"/>
            <a:ext cx="1081088" cy="1584325"/>
          </a:xfrm>
          <a:prstGeom prst="rect">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68" name="Rectangle 8"/>
          <p:cNvSpPr>
            <a:spLocks noChangeArrowheads="1"/>
          </p:cNvSpPr>
          <p:nvPr/>
        </p:nvSpPr>
        <p:spPr bwMode="auto">
          <a:xfrm>
            <a:off x="3005138" y="2349500"/>
            <a:ext cx="1584325" cy="1584325"/>
          </a:xfrm>
          <a:prstGeom prst="rect">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69" name="Rectangle 9"/>
          <p:cNvSpPr>
            <a:spLocks noChangeArrowheads="1"/>
          </p:cNvSpPr>
          <p:nvPr/>
        </p:nvSpPr>
        <p:spPr bwMode="auto">
          <a:xfrm>
            <a:off x="4702175" y="2349500"/>
            <a:ext cx="1871663" cy="1584325"/>
          </a:xfrm>
          <a:prstGeom prst="rect">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70" name="Rectangle 10"/>
          <p:cNvSpPr>
            <a:spLocks noChangeArrowheads="1"/>
          </p:cNvSpPr>
          <p:nvPr/>
        </p:nvSpPr>
        <p:spPr bwMode="auto">
          <a:xfrm>
            <a:off x="6588125" y="2349500"/>
            <a:ext cx="2232025" cy="1584325"/>
          </a:xfrm>
          <a:prstGeom prst="rect">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71" name="Rectangle 11"/>
          <p:cNvSpPr>
            <a:spLocks noChangeArrowheads="1"/>
          </p:cNvSpPr>
          <p:nvPr/>
        </p:nvSpPr>
        <p:spPr bwMode="auto">
          <a:xfrm>
            <a:off x="712788" y="4076700"/>
            <a:ext cx="2232025" cy="2232025"/>
          </a:xfrm>
          <a:prstGeom prst="rect">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72" name="Rectangle 12"/>
          <p:cNvSpPr>
            <a:spLocks noChangeArrowheads="1"/>
          </p:cNvSpPr>
          <p:nvPr/>
        </p:nvSpPr>
        <p:spPr bwMode="auto">
          <a:xfrm>
            <a:off x="3563938" y="4005263"/>
            <a:ext cx="2232025" cy="2232025"/>
          </a:xfrm>
          <a:prstGeom prst="rect">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73" name="Rectangle 13"/>
          <p:cNvSpPr>
            <a:spLocks noChangeArrowheads="1"/>
          </p:cNvSpPr>
          <p:nvPr/>
        </p:nvSpPr>
        <p:spPr bwMode="auto">
          <a:xfrm>
            <a:off x="6300788" y="4005263"/>
            <a:ext cx="2232025" cy="2232025"/>
          </a:xfrm>
          <a:prstGeom prst="rect">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4576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4576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4576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4576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4577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24577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24577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2457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6" grpId="0" animBg="1"/>
      <p:bldP spid="245767" grpId="0" animBg="1"/>
      <p:bldP spid="245768" grpId="0" animBg="1"/>
      <p:bldP spid="245769" grpId="0" animBg="1"/>
      <p:bldP spid="245770" grpId="0" animBg="1"/>
      <p:bldP spid="245771" grpId="0" animBg="1"/>
      <p:bldP spid="245772" grpId="0" animBg="1"/>
      <p:bldP spid="24577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5"/>
          <p:cNvSpPr txBox="1">
            <a:spLocks noChangeArrowheads="1"/>
          </p:cNvSpPr>
          <p:nvPr/>
        </p:nvSpPr>
        <p:spPr bwMode="auto">
          <a:xfrm>
            <a:off x="251460" y="1701165"/>
            <a:ext cx="8569325" cy="138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zh-CN" altLang="en-US" sz="2800" dirty="0">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800" dirty="0" smtClean="0">
                <a:latin typeface="Times New Roman" panose="02020603050405020304" pitchFamily="18" charset="0"/>
                <a:ea typeface="幼圆" panose="02010509060101010101" pitchFamily="49" charset="-122"/>
                <a:cs typeface="Times New Roman" panose="02020603050405020304" pitchFamily="18" charset="0"/>
              </a:rPr>
              <a:t>       从</a:t>
            </a:r>
            <a:r>
              <a:rPr kumimoji="1" lang="zh-CN" altLang="en-US" sz="2800" dirty="0">
                <a:latin typeface="Times New Roman" panose="02020603050405020304" pitchFamily="18" charset="0"/>
                <a:ea typeface="幼圆" panose="02010509060101010101" pitchFamily="49" charset="-122"/>
                <a:cs typeface="Times New Roman" panose="02020603050405020304" pitchFamily="18" charset="0"/>
              </a:rPr>
              <a:t>空树出发，经过一系列的查找和插入操作以后，可生成一棵二叉树。设查找的关键字序列为</a:t>
            </a:r>
            <a:r>
              <a:rPr kumimoji="1" lang="en-US" altLang="zh-CN" sz="2800" dirty="0">
                <a:latin typeface="Times New Roman" panose="02020603050405020304" pitchFamily="18" charset="0"/>
                <a:ea typeface="幼圆" panose="02010509060101010101" pitchFamily="49" charset="-122"/>
                <a:cs typeface="Times New Roman" panose="02020603050405020304" pitchFamily="18" charset="0"/>
              </a:rPr>
              <a:t>{45</a:t>
            </a:r>
            <a:r>
              <a:rPr kumimoji="1" lang="en-US" altLang="zh-CN" sz="2800" dirty="0" smtClean="0">
                <a:latin typeface="Times New Roman" panose="02020603050405020304" pitchFamily="18" charset="0"/>
                <a:ea typeface="幼圆" panose="02010509060101010101" pitchFamily="49" charset="-122"/>
                <a:cs typeface="Times New Roman" panose="02020603050405020304" pitchFamily="18" charset="0"/>
              </a:rPr>
              <a:t>, 24, 53, </a:t>
            </a:r>
            <a:r>
              <a:rPr kumimoji="1" lang="en-US" altLang="zh-CN" sz="2800"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45</a:t>
            </a:r>
            <a:r>
              <a:rPr kumimoji="1" lang="en-US" altLang="zh-CN" sz="2800" dirty="0" smtClean="0">
                <a:latin typeface="Times New Roman" panose="02020603050405020304" pitchFamily="18" charset="0"/>
                <a:ea typeface="幼圆" panose="02010509060101010101" pitchFamily="49" charset="-122"/>
                <a:cs typeface="Times New Roman" panose="02020603050405020304" pitchFamily="18" charset="0"/>
              </a:rPr>
              <a:t>, 12, 24, 90}</a:t>
            </a:r>
            <a:r>
              <a:rPr kumimoji="1" lang="zh-CN" altLang="en-US" sz="2800" dirty="0" smtClean="0">
                <a:latin typeface="Times New Roman" panose="02020603050405020304" pitchFamily="18" charset="0"/>
                <a:ea typeface="幼圆" panose="02010509060101010101" pitchFamily="49" charset="-122"/>
                <a:cs typeface="Times New Roman" panose="02020603050405020304" pitchFamily="18" charset="0"/>
              </a:rPr>
              <a:t>，则</a:t>
            </a:r>
            <a:r>
              <a:rPr kumimoji="1" lang="zh-CN" altLang="en-US" sz="2800" dirty="0">
                <a:latin typeface="Times New Roman" panose="02020603050405020304" pitchFamily="18" charset="0"/>
                <a:ea typeface="幼圆" panose="02010509060101010101" pitchFamily="49" charset="-122"/>
                <a:cs typeface="Times New Roman" panose="02020603050405020304" pitchFamily="18" charset="0"/>
              </a:rPr>
              <a:t>生成二叉树的过程如下：</a:t>
            </a:r>
            <a:endParaRPr kumimoji="1" lang="zh-CN" altLang="en-US" sz="2800" dirty="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58374" name="Oval 6"/>
          <p:cNvSpPr>
            <a:spLocks noChangeArrowheads="1"/>
          </p:cNvSpPr>
          <p:nvPr/>
        </p:nvSpPr>
        <p:spPr bwMode="auto">
          <a:xfrm>
            <a:off x="1403266" y="3547428"/>
            <a:ext cx="457200" cy="457200"/>
          </a:xfrm>
          <a:prstGeom prst="ellipse">
            <a:avLst/>
          </a:prstGeom>
          <a:noFill/>
          <a:ln w="28575">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45</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nvGrpSpPr>
          <p:cNvPr id="58412" name="Group 44"/>
          <p:cNvGrpSpPr/>
          <p:nvPr/>
        </p:nvGrpSpPr>
        <p:grpSpPr bwMode="auto">
          <a:xfrm>
            <a:off x="539419" y="3618869"/>
            <a:ext cx="360363" cy="360363"/>
            <a:chOff x="592" y="1570"/>
            <a:chExt cx="227" cy="227"/>
          </a:xfrm>
        </p:grpSpPr>
        <p:sp>
          <p:nvSpPr>
            <p:cNvPr id="58375" name="Oval 7"/>
            <p:cNvSpPr>
              <a:spLocks noChangeArrowheads="1"/>
            </p:cNvSpPr>
            <p:nvPr/>
          </p:nvSpPr>
          <p:spPr bwMode="auto">
            <a:xfrm>
              <a:off x="633" y="1611"/>
              <a:ext cx="144" cy="14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6" name="Line 8"/>
            <p:cNvSpPr>
              <a:spLocks noChangeAspect="1" noChangeShapeType="1"/>
            </p:cNvSpPr>
            <p:nvPr/>
          </p:nvSpPr>
          <p:spPr bwMode="auto">
            <a:xfrm flipH="1">
              <a:off x="592" y="1570"/>
              <a:ext cx="227" cy="22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8377" name="Group 9"/>
          <p:cNvGrpSpPr/>
          <p:nvPr/>
        </p:nvGrpSpPr>
        <p:grpSpPr bwMode="auto">
          <a:xfrm>
            <a:off x="2061210" y="3547429"/>
            <a:ext cx="914400" cy="1027113"/>
            <a:chOff x="1344" y="1248"/>
            <a:chExt cx="576" cy="647"/>
          </a:xfrm>
        </p:grpSpPr>
        <p:sp>
          <p:nvSpPr>
            <p:cNvPr id="58378" name="Oval 10"/>
            <p:cNvSpPr>
              <a:spLocks noChangeArrowheads="1"/>
            </p:cNvSpPr>
            <p:nvPr/>
          </p:nvSpPr>
          <p:spPr bwMode="auto">
            <a:xfrm>
              <a:off x="1632" y="1248"/>
              <a:ext cx="288"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45</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58379" name="Oval 11"/>
            <p:cNvSpPr>
              <a:spLocks noChangeArrowheads="1"/>
            </p:cNvSpPr>
            <p:nvPr/>
          </p:nvSpPr>
          <p:spPr bwMode="auto">
            <a:xfrm>
              <a:off x="1344" y="1607"/>
              <a:ext cx="288" cy="288"/>
            </a:xfrm>
            <a:prstGeom prst="ellipse">
              <a:avLst/>
            </a:prstGeom>
            <a:noFill/>
            <a:ln w="28575">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24</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p:txBody>
        </p:sp>
        <p:cxnSp>
          <p:nvCxnSpPr>
            <p:cNvPr id="58380" name="AutoShape 12"/>
            <p:cNvCxnSpPr>
              <a:cxnSpLocks noChangeShapeType="1"/>
              <a:stCxn id="58378" idx="3"/>
              <a:endCxn id="58379" idx="0"/>
            </p:cNvCxnSpPr>
            <p:nvPr/>
          </p:nvCxnSpPr>
          <p:spPr bwMode="auto">
            <a:xfrm flipH="1">
              <a:off x="1488" y="1494"/>
              <a:ext cx="186" cy="113"/>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8381" name="Group 13"/>
          <p:cNvGrpSpPr/>
          <p:nvPr/>
        </p:nvGrpSpPr>
        <p:grpSpPr bwMode="auto">
          <a:xfrm>
            <a:off x="2975610" y="3547429"/>
            <a:ext cx="1295400" cy="1027113"/>
            <a:chOff x="1920" y="1296"/>
            <a:chExt cx="816" cy="647"/>
          </a:xfrm>
        </p:grpSpPr>
        <p:grpSp>
          <p:nvGrpSpPr>
            <p:cNvPr id="58382" name="Group 14"/>
            <p:cNvGrpSpPr/>
            <p:nvPr/>
          </p:nvGrpSpPr>
          <p:grpSpPr bwMode="auto">
            <a:xfrm>
              <a:off x="1920" y="1296"/>
              <a:ext cx="552" cy="647"/>
              <a:chOff x="1344" y="1248"/>
              <a:chExt cx="552" cy="647"/>
            </a:xfrm>
          </p:grpSpPr>
          <p:sp>
            <p:nvSpPr>
              <p:cNvPr id="58383" name="Oval 15"/>
              <p:cNvSpPr>
                <a:spLocks noChangeArrowheads="1"/>
              </p:cNvSpPr>
              <p:nvPr/>
            </p:nvSpPr>
            <p:spPr bwMode="auto">
              <a:xfrm>
                <a:off x="1608" y="1248"/>
                <a:ext cx="288"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45</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58384" name="Oval 16"/>
              <p:cNvSpPr>
                <a:spLocks noChangeArrowheads="1"/>
              </p:cNvSpPr>
              <p:nvPr/>
            </p:nvSpPr>
            <p:spPr bwMode="auto">
              <a:xfrm>
                <a:off x="1344" y="1607"/>
                <a:ext cx="288"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24</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p:txBody>
          </p:sp>
          <p:cxnSp>
            <p:nvCxnSpPr>
              <p:cNvPr id="58385" name="AutoShape 17"/>
              <p:cNvCxnSpPr>
                <a:cxnSpLocks noChangeShapeType="1"/>
                <a:stCxn id="58383" idx="3"/>
                <a:endCxn id="58384" idx="0"/>
              </p:cNvCxnSpPr>
              <p:nvPr/>
            </p:nvCxnSpPr>
            <p:spPr bwMode="auto">
              <a:xfrm flipH="1">
                <a:off x="1488" y="1494"/>
                <a:ext cx="162" cy="113"/>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8386" name="Oval 18"/>
            <p:cNvSpPr>
              <a:spLocks noChangeArrowheads="1"/>
            </p:cNvSpPr>
            <p:nvPr/>
          </p:nvSpPr>
          <p:spPr bwMode="auto">
            <a:xfrm>
              <a:off x="2448" y="1655"/>
              <a:ext cx="288" cy="288"/>
            </a:xfrm>
            <a:prstGeom prst="ellipse">
              <a:avLst/>
            </a:prstGeom>
            <a:noFill/>
            <a:ln w="28575">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53</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p:txBody>
        </p:sp>
        <p:cxnSp>
          <p:nvCxnSpPr>
            <p:cNvPr id="58387" name="AutoShape 19"/>
            <p:cNvCxnSpPr>
              <a:cxnSpLocks noChangeShapeType="1"/>
              <a:stCxn id="58383" idx="5"/>
              <a:endCxn id="58386" idx="0"/>
            </p:cNvCxnSpPr>
            <p:nvPr/>
          </p:nvCxnSpPr>
          <p:spPr bwMode="auto">
            <a:xfrm>
              <a:off x="2430" y="1542"/>
              <a:ext cx="162" cy="113"/>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8388" name="Group 20"/>
          <p:cNvGrpSpPr/>
          <p:nvPr/>
        </p:nvGrpSpPr>
        <p:grpSpPr bwMode="auto">
          <a:xfrm>
            <a:off x="4271010" y="3547428"/>
            <a:ext cx="1752600" cy="1600200"/>
            <a:chOff x="2736" y="1248"/>
            <a:chExt cx="1104" cy="1008"/>
          </a:xfrm>
        </p:grpSpPr>
        <p:grpSp>
          <p:nvGrpSpPr>
            <p:cNvPr id="58389" name="Group 21"/>
            <p:cNvGrpSpPr/>
            <p:nvPr/>
          </p:nvGrpSpPr>
          <p:grpSpPr bwMode="auto">
            <a:xfrm>
              <a:off x="3024" y="1248"/>
              <a:ext cx="816" cy="648"/>
              <a:chOff x="1920" y="1296"/>
              <a:chExt cx="816" cy="648"/>
            </a:xfrm>
          </p:grpSpPr>
          <p:grpSp>
            <p:nvGrpSpPr>
              <p:cNvPr id="58390" name="Group 22"/>
              <p:cNvGrpSpPr/>
              <p:nvPr/>
            </p:nvGrpSpPr>
            <p:grpSpPr bwMode="auto">
              <a:xfrm>
                <a:off x="1920" y="1296"/>
                <a:ext cx="552" cy="648"/>
                <a:chOff x="1344" y="1248"/>
                <a:chExt cx="552" cy="648"/>
              </a:xfrm>
            </p:grpSpPr>
            <p:sp>
              <p:nvSpPr>
                <p:cNvPr id="58391" name="Oval 23"/>
                <p:cNvSpPr>
                  <a:spLocks noChangeArrowheads="1"/>
                </p:cNvSpPr>
                <p:nvPr/>
              </p:nvSpPr>
              <p:spPr bwMode="auto">
                <a:xfrm>
                  <a:off x="1608" y="1248"/>
                  <a:ext cx="288"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45</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58392" name="Oval 24"/>
                <p:cNvSpPr>
                  <a:spLocks noChangeArrowheads="1"/>
                </p:cNvSpPr>
                <p:nvPr/>
              </p:nvSpPr>
              <p:spPr bwMode="auto">
                <a:xfrm>
                  <a:off x="1344" y="1608"/>
                  <a:ext cx="288"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24</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p:txBody>
            </p:sp>
            <p:cxnSp>
              <p:nvCxnSpPr>
                <p:cNvPr id="58393" name="AutoShape 25"/>
                <p:cNvCxnSpPr>
                  <a:cxnSpLocks noChangeShapeType="1"/>
                  <a:stCxn id="58391" idx="3"/>
                  <a:endCxn id="58392" idx="0"/>
                </p:cNvCxnSpPr>
                <p:nvPr/>
              </p:nvCxnSpPr>
              <p:spPr bwMode="auto">
                <a:xfrm flipH="1">
                  <a:off x="1488" y="1494"/>
                  <a:ext cx="162" cy="114"/>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8394" name="Oval 26"/>
              <p:cNvSpPr>
                <a:spLocks noChangeArrowheads="1"/>
              </p:cNvSpPr>
              <p:nvPr/>
            </p:nvSpPr>
            <p:spPr bwMode="auto">
              <a:xfrm>
                <a:off x="2448" y="1656"/>
                <a:ext cx="288"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53</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cxnSp>
            <p:nvCxnSpPr>
              <p:cNvPr id="58395" name="AutoShape 27"/>
              <p:cNvCxnSpPr>
                <a:cxnSpLocks noChangeShapeType="1"/>
                <a:stCxn id="58391" idx="5"/>
                <a:endCxn id="58394" idx="0"/>
              </p:cNvCxnSpPr>
              <p:nvPr/>
            </p:nvCxnSpPr>
            <p:spPr bwMode="auto">
              <a:xfrm>
                <a:off x="2430" y="1542"/>
                <a:ext cx="162" cy="114"/>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8396" name="Oval 28"/>
            <p:cNvSpPr>
              <a:spLocks noChangeArrowheads="1"/>
            </p:cNvSpPr>
            <p:nvPr/>
          </p:nvSpPr>
          <p:spPr bwMode="auto">
            <a:xfrm>
              <a:off x="2736" y="1968"/>
              <a:ext cx="288" cy="288"/>
            </a:xfrm>
            <a:prstGeom prst="ellipse">
              <a:avLst/>
            </a:prstGeom>
            <a:noFill/>
            <a:ln w="28575">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12</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p:txBody>
        </p:sp>
        <p:cxnSp>
          <p:nvCxnSpPr>
            <p:cNvPr id="58397" name="AutoShape 29"/>
            <p:cNvCxnSpPr>
              <a:cxnSpLocks noChangeShapeType="1"/>
              <a:stCxn id="58392" idx="3"/>
              <a:endCxn id="58396" idx="0"/>
            </p:cNvCxnSpPr>
            <p:nvPr/>
          </p:nvCxnSpPr>
          <p:spPr bwMode="auto">
            <a:xfrm flipH="1">
              <a:off x="2880" y="1854"/>
              <a:ext cx="186" cy="114"/>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8398" name="Group 30"/>
          <p:cNvGrpSpPr/>
          <p:nvPr/>
        </p:nvGrpSpPr>
        <p:grpSpPr bwMode="auto">
          <a:xfrm>
            <a:off x="6099810" y="3547428"/>
            <a:ext cx="2209800" cy="1676400"/>
            <a:chOff x="3888" y="1248"/>
            <a:chExt cx="1392" cy="1056"/>
          </a:xfrm>
        </p:grpSpPr>
        <p:grpSp>
          <p:nvGrpSpPr>
            <p:cNvPr id="58399" name="Group 31"/>
            <p:cNvGrpSpPr/>
            <p:nvPr/>
          </p:nvGrpSpPr>
          <p:grpSpPr bwMode="auto">
            <a:xfrm>
              <a:off x="3888" y="1248"/>
              <a:ext cx="1116" cy="1008"/>
              <a:chOff x="2736" y="1248"/>
              <a:chExt cx="1116" cy="1008"/>
            </a:xfrm>
          </p:grpSpPr>
          <p:grpSp>
            <p:nvGrpSpPr>
              <p:cNvPr id="58400" name="Group 32"/>
              <p:cNvGrpSpPr/>
              <p:nvPr/>
            </p:nvGrpSpPr>
            <p:grpSpPr bwMode="auto">
              <a:xfrm>
                <a:off x="3012" y="1248"/>
                <a:ext cx="840" cy="648"/>
                <a:chOff x="1908" y="1296"/>
                <a:chExt cx="840" cy="648"/>
              </a:xfrm>
            </p:grpSpPr>
            <p:grpSp>
              <p:nvGrpSpPr>
                <p:cNvPr id="58401" name="Group 33"/>
                <p:cNvGrpSpPr/>
                <p:nvPr/>
              </p:nvGrpSpPr>
              <p:grpSpPr bwMode="auto">
                <a:xfrm>
                  <a:off x="1908" y="1296"/>
                  <a:ext cx="564" cy="648"/>
                  <a:chOff x="1332" y="1248"/>
                  <a:chExt cx="564" cy="648"/>
                </a:xfrm>
              </p:grpSpPr>
              <p:sp>
                <p:nvSpPr>
                  <p:cNvPr id="58402" name="Oval 34"/>
                  <p:cNvSpPr>
                    <a:spLocks noChangeArrowheads="1"/>
                  </p:cNvSpPr>
                  <p:nvPr/>
                </p:nvSpPr>
                <p:spPr bwMode="auto">
                  <a:xfrm>
                    <a:off x="1608" y="1248"/>
                    <a:ext cx="288"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45</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58403" name="Oval 35"/>
                  <p:cNvSpPr>
                    <a:spLocks noChangeArrowheads="1"/>
                  </p:cNvSpPr>
                  <p:nvPr/>
                </p:nvSpPr>
                <p:spPr bwMode="auto">
                  <a:xfrm>
                    <a:off x="1332" y="1608"/>
                    <a:ext cx="288"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24</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cxnSp>
                <p:nvCxnSpPr>
                  <p:cNvPr id="58404" name="AutoShape 36"/>
                  <p:cNvCxnSpPr>
                    <a:cxnSpLocks noChangeShapeType="1"/>
                    <a:stCxn id="58402" idx="3"/>
                    <a:endCxn id="58403" idx="0"/>
                  </p:cNvCxnSpPr>
                  <p:nvPr/>
                </p:nvCxnSpPr>
                <p:spPr bwMode="auto">
                  <a:xfrm flipH="1">
                    <a:off x="1476" y="1494"/>
                    <a:ext cx="174" cy="114"/>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8405" name="Oval 37"/>
                <p:cNvSpPr>
                  <a:spLocks noChangeArrowheads="1"/>
                </p:cNvSpPr>
                <p:nvPr/>
              </p:nvSpPr>
              <p:spPr bwMode="auto">
                <a:xfrm>
                  <a:off x="2460" y="1656"/>
                  <a:ext cx="288"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53</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cxnSp>
              <p:nvCxnSpPr>
                <p:cNvPr id="58406" name="AutoShape 38"/>
                <p:cNvCxnSpPr>
                  <a:cxnSpLocks noChangeShapeType="1"/>
                  <a:stCxn id="58402" idx="5"/>
                  <a:endCxn id="58405" idx="0"/>
                </p:cNvCxnSpPr>
                <p:nvPr/>
              </p:nvCxnSpPr>
              <p:spPr bwMode="auto">
                <a:xfrm>
                  <a:off x="2430" y="1542"/>
                  <a:ext cx="174" cy="114"/>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8407" name="Oval 39"/>
              <p:cNvSpPr>
                <a:spLocks noChangeArrowheads="1"/>
              </p:cNvSpPr>
              <p:nvPr/>
            </p:nvSpPr>
            <p:spPr bwMode="auto">
              <a:xfrm>
                <a:off x="2736" y="1968"/>
                <a:ext cx="288"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12</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p:txBody>
          </p:sp>
          <p:cxnSp>
            <p:nvCxnSpPr>
              <p:cNvPr id="58408" name="AutoShape 40"/>
              <p:cNvCxnSpPr>
                <a:cxnSpLocks noChangeShapeType="1"/>
                <a:stCxn id="58403" idx="3"/>
                <a:endCxn id="58407" idx="0"/>
              </p:cNvCxnSpPr>
              <p:nvPr/>
            </p:nvCxnSpPr>
            <p:spPr bwMode="auto">
              <a:xfrm flipH="1">
                <a:off x="2880" y="1854"/>
                <a:ext cx="174" cy="114"/>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8409" name="Oval 41"/>
            <p:cNvSpPr>
              <a:spLocks noChangeArrowheads="1"/>
            </p:cNvSpPr>
            <p:nvPr/>
          </p:nvSpPr>
          <p:spPr bwMode="auto">
            <a:xfrm>
              <a:off x="4992" y="2016"/>
              <a:ext cx="288" cy="288"/>
            </a:xfrm>
            <a:prstGeom prst="ellipse">
              <a:avLst/>
            </a:prstGeom>
            <a:noFill/>
            <a:ln w="28575">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90</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cxnSp>
          <p:nvCxnSpPr>
            <p:cNvPr id="58410" name="AutoShape 42"/>
            <p:cNvCxnSpPr>
              <a:cxnSpLocks noChangeShapeType="1"/>
              <a:stCxn id="58405" idx="5"/>
              <a:endCxn id="58409" idx="0"/>
            </p:cNvCxnSpPr>
            <p:nvPr/>
          </p:nvCxnSpPr>
          <p:spPr bwMode="auto">
            <a:xfrm>
              <a:off x="4962" y="1854"/>
              <a:ext cx="174" cy="16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8411" name="Text Box 43"/>
          <p:cNvSpPr txBox="1">
            <a:spLocks noChangeArrowheads="1"/>
          </p:cNvSpPr>
          <p:nvPr/>
        </p:nvSpPr>
        <p:spPr bwMode="auto">
          <a:xfrm>
            <a:off x="251460" y="4931728"/>
            <a:ext cx="8569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kumimoji="1" lang="zh-CN" altLang="zh-CN" sz="2400">
              <a:solidFill>
                <a:srgbClr val="FFFFFF"/>
              </a:solidFill>
              <a:latin typeface="Times New Roman" panose="02020603050405020304" pitchFamily="18" charset="0"/>
              <a:ea typeface="幼圆" panose="02010509060101010101" pitchFamily="49" charset="-122"/>
              <a:cs typeface="Times New Roman" panose="02020603050405020304" pitchFamily="18" charset="0"/>
            </a:endParaRPr>
          </a:p>
        </p:txBody>
      </p:sp>
      <p:sp>
        <p:nvSpPr>
          <p:cNvPr id="245762" name="Rectangle 2"/>
          <p:cNvSpPr>
            <a:spLocks noGrp="1" noChangeArrowheads="1"/>
          </p:cNvSpPr>
          <p:nvPr/>
        </p:nvSpPr>
        <p:spPr>
          <a:xfrm>
            <a:off x="457200" y="277813"/>
            <a:ext cx="8229600" cy="1139825"/>
          </a:xfrm>
          <a:prstGeom prst="rect">
            <a:avLst/>
          </a:prstGeom>
          <a:noFill/>
          <a:ln>
            <a:noFill/>
          </a:ln>
          <a:effectLst/>
        </p:spPr>
        <p:txBody>
          <a:bodyPr vert="horz" wrap="square" lIns="91440" tIns="45720" rIns="91440" bIns="45720" numCol="1" anchor="ctr" anchorCtr="1" compatLnSpc="1"/>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9pPr>
          </a:lstStyle>
          <a:p>
            <a:r>
              <a:rPr lang="en-US" altLang="zh-CN"/>
              <a:t>Example 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8412"/>
                                        </p:tgtEl>
                                        <p:attrNameLst>
                                          <p:attrName>style.visibility</p:attrName>
                                        </p:attrNameLst>
                                      </p:cBhvr>
                                      <p:to>
                                        <p:strVal val="visible"/>
                                      </p:to>
                                    </p:set>
                                    <p:anim calcmode="lin" valueType="num">
                                      <p:cBhvr additive="base">
                                        <p:cTn id="7" dur="500" fill="hold"/>
                                        <p:tgtEl>
                                          <p:spTgt spid="58412"/>
                                        </p:tgtEl>
                                        <p:attrNameLst>
                                          <p:attrName>ppt_x</p:attrName>
                                        </p:attrNameLst>
                                      </p:cBhvr>
                                      <p:tavLst>
                                        <p:tav tm="0">
                                          <p:val>
                                            <p:strVal val="1+#ppt_w/2"/>
                                          </p:val>
                                        </p:tav>
                                        <p:tav tm="100000">
                                          <p:val>
                                            <p:strVal val="#ppt_x"/>
                                          </p:val>
                                        </p:tav>
                                      </p:tavLst>
                                    </p:anim>
                                    <p:anim calcmode="lin" valueType="num">
                                      <p:cBhvr additive="base">
                                        <p:cTn id="8" dur="500" fill="hold"/>
                                        <p:tgtEl>
                                          <p:spTgt spid="584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8374"/>
                                        </p:tgtEl>
                                        <p:attrNameLst>
                                          <p:attrName>style.visibility</p:attrName>
                                        </p:attrNameLst>
                                      </p:cBhvr>
                                      <p:to>
                                        <p:strVal val="visible"/>
                                      </p:to>
                                    </p:set>
                                    <p:anim calcmode="lin" valueType="num">
                                      <p:cBhvr additive="base">
                                        <p:cTn id="13" dur="500" fill="hold"/>
                                        <p:tgtEl>
                                          <p:spTgt spid="58374"/>
                                        </p:tgtEl>
                                        <p:attrNameLst>
                                          <p:attrName>ppt_x</p:attrName>
                                        </p:attrNameLst>
                                      </p:cBhvr>
                                      <p:tavLst>
                                        <p:tav tm="0">
                                          <p:val>
                                            <p:strVal val="1+#ppt_w/2"/>
                                          </p:val>
                                        </p:tav>
                                        <p:tav tm="100000">
                                          <p:val>
                                            <p:strVal val="#ppt_x"/>
                                          </p:val>
                                        </p:tav>
                                      </p:tavLst>
                                    </p:anim>
                                    <p:anim calcmode="lin" valueType="num">
                                      <p:cBhvr additive="base">
                                        <p:cTn id="14" dur="500" fill="hold"/>
                                        <p:tgtEl>
                                          <p:spTgt spid="5837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8377"/>
                                        </p:tgtEl>
                                        <p:attrNameLst>
                                          <p:attrName>style.visibility</p:attrName>
                                        </p:attrNameLst>
                                      </p:cBhvr>
                                      <p:to>
                                        <p:strVal val="visible"/>
                                      </p:to>
                                    </p:set>
                                    <p:anim calcmode="lin" valueType="num">
                                      <p:cBhvr additive="base">
                                        <p:cTn id="19" dur="500" fill="hold"/>
                                        <p:tgtEl>
                                          <p:spTgt spid="58377"/>
                                        </p:tgtEl>
                                        <p:attrNameLst>
                                          <p:attrName>ppt_x</p:attrName>
                                        </p:attrNameLst>
                                      </p:cBhvr>
                                      <p:tavLst>
                                        <p:tav tm="0">
                                          <p:val>
                                            <p:strVal val="1+#ppt_w/2"/>
                                          </p:val>
                                        </p:tav>
                                        <p:tav tm="100000">
                                          <p:val>
                                            <p:strVal val="#ppt_x"/>
                                          </p:val>
                                        </p:tav>
                                      </p:tavLst>
                                    </p:anim>
                                    <p:anim calcmode="lin" valueType="num">
                                      <p:cBhvr additive="base">
                                        <p:cTn id="20" dur="500" fill="hold"/>
                                        <p:tgtEl>
                                          <p:spTgt spid="5837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8381"/>
                                        </p:tgtEl>
                                        <p:attrNameLst>
                                          <p:attrName>style.visibility</p:attrName>
                                        </p:attrNameLst>
                                      </p:cBhvr>
                                      <p:to>
                                        <p:strVal val="visible"/>
                                      </p:to>
                                    </p:set>
                                    <p:anim calcmode="lin" valueType="num">
                                      <p:cBhvr additive="base">
                                        <p:cTn id="25" dur="500" fill="hold"/>
                                        <p:tgtEl>
                                          <p:spTgt spid="58381"/>
                                        </p:tgtEl>
                                        <p:attrNameLst>
                                          <p:attrName>ppt_x</p:attrName>
                                        </p:attrNameLst>
                                      </p:cBhvr>
                                      <p:tavLst>
                                        <p:tav tm="0">
                                          <p:val>
                                            <p:strVal val="1+#ppt_w/2"/>
                                          </p:val>
                                        </p:tav>
                                        <p:tav tm="100000">
                                          <p:val>
                                            <p:strVal val="#ppt_x"/>
                                          </p:val>
                                        </p:tav>
                                      </p:tavLst>
                                    </p:anim>
                                    <p:anim calcmode="lin" valueType="num">
                                      <p:cBhvr additive="base">
                                        <p:cTn id="26" dur="500" fill="hold"/>
                                        <p:tgtEl>
                                          <p:spTgt spid="5838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8388"/>
                                        </p:tgtEl>
                                        <p:attrNameLst>
                                          <p:attrName>style.visibility</p:attrName>
                                        </p:attrNameLst>
                                      </p:cBhvr>
                                      <p:to>
                                        <p:strVal val="visible"/>
                                      </p:to>
                                    </p:set>
                                    <p:anim calcmode="lin" valueType="num">
                                      <p:cBhvr additive="base">
                                        <p:cTn id="31" dur="500" fill="hold"/>
                                        <p:tgtEl>
                                          <p:spTgt spid="58388"/>
                                        </p:tgtEl>
                                        <p:attrNameLst>
                                          <p:attrName>ppt_x</p:attrName>
                                        </p:attrNameLst>
                                      </p:cBhvr>
                                      <p:tavLst>
                                        <p:tav tm="0">
                                          <p:val>
                                            <p:strVal val="1+#ppt_w/2"/>
                                          </p:val>
                                        </p:tav>
                                        <p:tav tm="100000">
                                          <p:val>
                                            <p:strVal val="#ppt_x"/>
                                          </p:val>
                                        </p:tav>
                                      </p:tavLst>
                                    </p:anim>
                                    <p:anim calcmode="lin" valueType="num">
                                      <p:cBhvr additive="base">
                                        <p:cTn id="32" dur="500" fill="hold"/>
                                        <p:tgtEl>
                                          <p:spTgt spid="5838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58398"/>
                                        </p:tgtEl>
                                        <p:attrNameLst>
                                          <p:attrName>style.visibility</p:attrName>
                                        </p:attrNameLst>
                                      </p:cBhvr>
                                      <p:to>
                                        <p:strVal val="visible"/>
                                      </p:to>
                                    </p:set>
                                    <p:anim calcmode="lin" valueType="num">
                                      <p:cBhvr additive="base">
                                        <p:cTn id="37" dur="500" fill="hold"/>
                                        <p:tgtEl>
                                          <p:spTgt spid="58398"/>
                                        </p:tgtEl>
                                        <p:attrNameLst>
                                          <p:attrName>ppt_x</p:attrName>
                                        </p:attrNameLst>
                                      </p:cBhvr>
                                      <p:tavLst>
                                        <p:tav tm="0">
                                          <p:val>
                                            <p:strVal val="1+#ppt_w/2"/>
                                          </p:val>
                                        </p:tav>
                                        <p:tav tm="100000">
                                          <p:val>
                                            <p:strVal val="#ppt_x"/>
                                          </p:val>
                                        </p:tav>
                                      </p:tavLst>
                                    </p:anim>
                                    <p:anim calcmode="lin" valueType="num">
                                      <p:cBhvr additive="base">
                                        <p:cTn id="38" dur="500" fill="hold"/>
                                        <p:tgtEl>
                                          <p:spTgt spid="583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4"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80" name="Text Box 4"/>
          <p:cNvSpPr txBox="1">
            <a:spLocks noChangeArrowheads="1"/>
          </p:cNvSpPr>
          <p:nvPr/>
        </p:nvSpPr>
        <p:spPr bwMode="auto">
          <a:xfrm>
            <a:off x="6012180" y="332423"/>
            <a:ext cx="2881313" cy="457200"/>
          </a:xfrm>
          <a:prstGeom prst="rect">
            <a:avLst/>
          </a:prstGeom>
          <a:solidFill>
            <a:schemeClr val="bg2"/>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a:solidFill>
                  <a:srgbClr val="FFFF00"/>
                </a:solidFill>
                <a:ea typeface="幼圆" panose="02010509060101010101" pitchFamily="49" charset="-122"/>
                <a:cs typeface="Times New Roman" panose="02020603050405020304" pitchFamily="18" charset="0"/>
              </a:rPr>
              <a:t>Recursive algorithm</a:t>
            </a:r>
            <a:endParaRPr kumimoji="1" lang="en-US" altLang="zh-CN" sz="2400">
              <a:solidFill>
                <a:srgbClr val="FFFF00"/>
              </a:solidFill>
              <a:ea typeface="幼圆" panose="02010509060101010101" pitchFamily="49" charset="-122"/>
              <a:cs typeface="Times New Roman" panose="02020603050405020304" pitchFamily="18" charset="0"/>
            </a:endParaRPr>
          </a:p>
        </p:txBody>
      </p:sp>
      <p:sp>
        <p:nvSpPr>
          <p:cNvPr id="280582" name="Text Box 6"/>
          <p:cNvSpPr txBox="1">
            <a:spLocks noChangeArrowheads="1"/>
          </p:cNvSpPr>
          <p:nvPr/>
        </p:nvSpPr>
        <p:spPr bwMode="auto">
          <a:xfrm>
            <a:off x="403225" y="1308100"/>
            <a:ext cx="8489950" cy="415417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200" b="1" dirty="0">
                <a:latin typeface="Times New Roman" panose="02020603050405020304" pitchFamily="18" charset="0"/>
                <a:ea typeface="仿宋_GB2312" pitchFamily="49" charset="-122"/>
              </a:rPr>
              <a:t>template &lt;class Type&gt; void </a:t>
            </a:r>
            <a:r>
              <a:rPr kumimoji="1" lang="en-US" altLang="zh-CN" sz="2200" i="1" dirty="0">
                <a:latin typeface="Times New Roman" panose="02020603050405020304" pitchFamily="18" charset="0"/>
                <a:ea typeface="仿宋_GB2312" pitchFamily="49" charset="-122"/>
              </a:rPr>
              <a:t>BST</a:t>
            </a:r>
            <a:r>
              <a:rPr kumimoji="1" lang="en-US" altLang="zh-CN" sz="2200" b="1" dirty="0">
                <a:latin typeface="Times New Roman" panose="02020603050405020304" pitchFamily="18" charset="0"/>
                <a:ea typeface="仿宋_GB2312" pitchFamily="49" charset="-122"/>
              </a:rPr>
              <a:t>&lt;Type&gt;::</a:t>
            </a:r>
            <a:endParaRPr kumimoji="1" lang="en-US" altLang="zh-CN" sz="2200" b="1" dirty="0">
              <a:latin typeface="Times New Roman" panose="02020603050405020304" pitchFamily="18" charset="0"/>
              <a:ea typeface="仿宋_GB2312" pitchFamily="49" charset="-122"/>
            </a:endParaRPr>
          </a:p>
          <a:p>
            <a:r>
              <a:rPr kumimoji="1" lang="en-US" altLang="zh-CN" sz="2200" i="1" dirty="0" err="1">
                <a:solidFill>
                  <a:srgbClr val="FFFF00"/>
                </a:solidFill>
                <a:latin typeface="Times New Roman" panose="02020603050405020304" pitchFamily="18" charset="0"/>
                <a:ea typeface="仿宋_GB2312" pitchFamily="49" charset="-122"/>
              </a:rPr>
              <a:t>InsertNode</a:t>
            </a:r>
            <a:r>
              <a:rPr kumimoji="1" lang="en-US" altLang="zh-CN" sz="2200" b="1" dirty="0">
                <a:latin typeface="Times New Roman" panose="02020603050405020304" pitchFamily="18" charset="0"/>
                <a:ea typeface="仿宋_GB2312" pitchFamily="49" charset="-122"/>
              </a:rPr>
              <a:t> </a:t>
            </a:r>
            <a:r>
              <a:rPr kumimoji="1" lang="en-US" altLang="zh-CN" sz="2200" dirty="0">
                <a:latin typeface="Times New Roman" panose="02020603050405020304" pitchFamily="18" charset="0"/>
                <a:ea typeface="仿宋_GB2312" pitchFamily="49" charset="-122"/>
              </a:rPr>
              <a:t>(</a:t>
            </a:r>
            <a:r>
              <a:rPr kumimoji="1" lang="en-US" altLang="zh-CN" sz="2200" b="1" dirty="0" err="1">
                <a:latin typeface="Times New Roman" panose="02020603050405020304" pitchFamily="18" charset="0"/>
                <a:ea typeface="仿宋_GB2312" pitchFamily="49" charset="-122"/>
              </a:rPr>
              <a:t>const</a:t>
            </a:r>
            <a:r>
              <a:rPr kumimoji="1" lang="en-US" altLang="zh-CN" sz="2200" b="1" dirty="0">
                <a:latin typeface="Times New Roman" panose="02020603050405020304" pitchFamily="18" charset="0"/>
                <a:ea typeface="仿宋_GB2312" pitchFamily="49" charset="-122"/>
              </a:rPr>
              <a:t> Type &amp;</a:t>
            </a:r>
            <a:r>
              <a:rPr kumimoji="1" lang="en-US" altLang="zh-CN" sz="2200" dirty="0">
                <a:latin typeface="Times New Roman" panose="02020603050405020304" pitchFamily="18" charset="0"/>
                <a:ea typeface="仿宋_GB2312" pitchFamily="49" charset="-122"/>
              </a:rPr>
              <a:t> </a:t>
            </a:r>
            <a:r>
              <a:rPr kumimoji="1" lang="en-US" altLang="zh-CN" sz="2200" i="1" dirty="0">
                <a:latin typeface="Times New Roman" panose="02020603050405020304" pitchFamily="18" charset="0"/>
                <a:ea typeface="仿宋_GB2312" pitchFamily="49" charset="-122"/>
              </a:rPr>
              <a:t>x</a:t>
            </a:r>
            <a:r>
              <a:rPr kumimoji="1" lang="en-US" altLang="zh-CN" sz="2200" dirty="0">
                <a:latin typeface="Times New Roman" panose="02020603050405020304" pitchFamily="18" charset="0"/>
                <a:ea typeface="仿宋_GB2312" pitchFamily="49" charset="-122"/>
              </a:rPr>
              <a:t>, </a:t>
            </a:r>
            <a:r>
              <a:rPr kumimoji="1" lang="en-US" altLang="zh-CN" sz="2200" i="1" dirty="0" err="1">
                <a:latin typeface="Times New Roman" panose="02020603050405020304" pitchFamily="18" charset="0"/>
                <a:ea typeface="仿宋_GB2312" pitchFamily="49" charset="-122"/>
              </a:rPr>
              <a:t>BstNode</a:t>
            </a:r>
            <a:r>
              <a:rPr kumimoji="1" lang="en-US" altLang="zh-CN" sz="2200" b="1" dirty="0">
                <a:latin typeface="Times New Roman" panose="02020603050405020304" pitchFamily="18" charset="0"/>
                <a:ea typeface="仿宋_GB2312" pitchFamily="49" charset="-122"/>
              </a:rPr>
              <a:t>&lt;Type&gt; * &amp;</a:t>
            </a:r>
            <a:r>
              <a:rPr kumimoji="1" lang="en-US" altLang="zh-CN" sz="2200" dirty="0">
                <a:latin typeface="Times New Roman" panose="02020603050405020304" pitchFamily="18" charset="0"/>
                <a:ea typeface="仿宋_GB2312" pitchFamily="49" charset="-122"/>
              </a:rPr>
              <a:t> </a:t>
            </a:r>
            <a:r>
              <a:rPr kumimoji="1" lang="en-US" altLang="zh-CN" sz="2200" i="1" dirty="0" err="1">
                <a:latin typeface="Times New Roman" panose="02020603050405020304" pitchFamily="18" charset="0"/>
                <a:ea typeface="仿宋_GB2312" pitchFamily="49" charset="-122"/>
              </a:rPr>
              <a:t>ptr</a:t>
            </a:r>
            <a:r>
              <a:rPr kumimoji="1" lang="en-US" altLang="zh-CN" sz="2200" dirty="0">
                <a:latin typeface="Times New Roman" panose="02020603050405020304" pitchFamily="18" charset="0"/>
                <a:ea typeface="仿宋_GB2312" pitchFamily="49" charset="-122"/>
              </a:rPr>
              <a:t>) </a:t>
            </a:r>
            <a:r>
              <a:rPr kumimoji="1" lang="en-US" altLang="zh-CN" sz="2200" b="1" dirty="0">
                <a:latin typeface="Times New Roman" panose="02020603050405020304" pitchFamily="18" charset="0"/>
                <a:ea typeface="仿宋_GB2312" pitchFamily="49" charset="-122"/>
              </a:rPr>
              <a:t>{</a:t>
            </a:r>
            <a:endParaRPr kumimoji="1" lang="en-US" altLang="zh-CN" sz="2200" b="1" dirty="0">
              <a:latin typeface="Times New Roman" panose="02020603050405020304" pitchFamily="18" charset="0"/>
              <a:ea typeface="仿宋_GB2312" pitchFamily="49" charset="-122"/>
            </a:endParaRPr>
          </a:p>
          <a:p>
            <a:r>
              <a:rPr kumimoji="1" lang="en-US" altLang="zh-CN" sz="2200" b="1" dirty="0">
                <a:latin typeface="Times New Roman" panose="02020603050405020304" pitchFamily="18" charset="0"/>
                <a:ea typeface="仿宋_GB2312" pitchFamily="49" charset="-122"/>
              </a:rPr>
              <a:t>    if </a:t>
            </a:r>
            <a:r>
              <a:rPr kumimoji="1" lang="en-US" altLang="zh-CN" sz="2200" dirty="0">
                <a:latin typeface="Times New Roman" panose="02020603050405020304" pitchFamily="18" charset="0"/>
                <a:ea typeface="仿宋_GB2312" pitchFamily="49" charset="-122"/>
              </a:rPr>
              <a:t>( </a:t>
            </a:r>
            <a:r>
              <a:rPr kumimoji="1" lang="en-US" altLang="zh-CN" sz="2200" i="1" dirty="0" err="1">
                <a:latin typeface="Times New Roman" panose="02020603050405020304" pitchFamily="18" charset="0"/>
                <a:ea typeface="仿宋_GB2312" pitchFamily="49" charset="-122"/>
              </a:rPr>
              <a:t>ptr</a:t>
            </a:r>
            <a:r>
              <a:rPr kumimoji="1" lang="en-US" altLang="zh-CN" sz="2200" i="1" dirty="0">
                <a:latin typeface="Times New Roman" panose="02020603050405020304" pitchFamily="18" charset="0"/>
                <a:ea typeface="仿宋_GB2312" pitchFamily="49" charset="-122"/>
              </a:rPr>
              <a:t> == NULL</a:t>
            </a:r>
            <a:r>
              <a:rPr kumimoji="1" lang="en-US" altLang="zh-CN" sz="2200" dirty="0">
                <a:latin typeface="Times New Roman" panose="02020603050405020304" pitchFamily="18" charset="0"/>
                <a:ea typeface="仿宋_GB2312" pitchFamily="49" charset="-122"/>
              </a:rPr>
              <a:t> )	</a:t>
            </a:r>
            <a:r>
              <a:rPr kumimoji="1" lang="en-US" altLang="zh-CN" sz="2200" b="1" dirty="0">
                <a:latin typeface="Times New Roman" panose="02020603050405020304" pitchFamily="18" charset="0"/>
                <a:ea typeface="仿宋_GB2312" pitchFamily="49" charset="-122"/>
              </a:rPr>
              <a:t>{                         </a:t>
            </a:r>
            <a:r>
              <a:rPr kumimoji="1" lang="en-US" altLang="zh-CN" sz="2200" dirty="0">
                <a:solidFill>
                  <a:srgbClr val="00CC00"/>
                </a:solidFill>
                <a:ea typeface="仿宋_GB2312" pitchFamily="49" charset="-122"/>
              </a:rPr>
              <a:t>//Initialization</a:t>
            </a:r>
            <a:endParaRPr kumimoji="1" lang="en-US" altLang="zh-CN" sz="2200" dirty="0">
              <a:solidFill>
                <a:srgbClr val="00CC00"/>
              </a:solidFill>
              <a:ea typeface="仿宋_GB2312" pitchFamily="49" charset="-122"/>
            </a:endParaRPr>
          </a:p>
          <a:p>
            <a:r>
              <a:rPr kumimoji="1" lang="en-US" altLang="zh-CN" sz="2200" i="1" dirty="0">
                <a:latin typeface="Times New Roman" panose="02020603050405020304" pitchFamily="18" charset="0"/>
                <a:ea typeface="仿宋_GB2312" pitchFamily="49" charset="-122"/>
              </a:rPr>
              <a:t>       </a:t>
            </a:r>
            <a:r>
              <a:rPr kumimoji="1" lang="en-US" altLang="zh-CN" sz="2200" i="1" dirty="0" err="1">
                <a:latin typeface="Times New Roman" panose="02020603050405020304" pitchFamily="18" charset="0"/>
                <a:ea typeface="仿宋_GB2312" pitchFamily="49" charset="-122"/>
              </a:rPr>
              <a:t>ptr</a:t>
            </a:r>
            <a:r>
              <a:rPr kumimoji="1" lang="en-US" altLang="zh-CN" sz="2200" dirty="0">
                <a:latin typeface="Times New Roman" panose="02020603050405020304" pitchFamily="18" charset="0"/>
                <a:ea typeface="仿宋_GB2312" pitchFamily="49" charset="-122"/>
              </a:rPr>
              <a:t> = </a:t>
            </a:r>
            <a:r>
              <a:rPr kumimoji="1" lang="en-US" altLang="zh-CN" sz="2200" b="1" dirty="0">
                <a:latin typeface="Times New Roman" panose="02020603050405020304" pitchFamily="18" charset="0"/>
                <a:ea typeface="仿宋_GB2312" pitchFamily="49" charset="-122"/>
              </a:rPr>
              <a:t>new </a:t>
            </a:r>
            <a:r>
              <a:rPr kumimoji="1" lang="en-US" altLang="zh-CN" sz="2200" i="1" dirty="0" err="1">
                <a:latin typeface="Times New Roman" panose="02020603050405020304" pitchFamily="18" charset="0"/>
                <a:ea typeface="仿宋_GB2312" pitchFamily="49" charset="-122"/>
              </a:rPr>
              <a:t>BstNode</a:t>
            </a:r>
            <a:r>
              <a:rPr kumimoji="1" lang="en-US" altLang="zh-CN" sz="2200" b="1" dirty="0">
                <a:latin typeface="Times New Roman" panose="02020603050405020304" pitchFamily="18" charset="0"/>
                <a:ea typeface="仿宋_GB2312" pitchFamily="49" charset="-122"/>
              </a:rPr>
              <a:t>&lt;Type&gt; </a:t>
            </a:r>
            <a:r>
              <a:rPr kumimoji="1" lang="en-US" altLang="zh-CN" sz="2200" dirty="0">
                <a:latin typeface="Times New Roman" panose="02020603050405020304" pitchFamily="18" charset="0"/>
                <a:ea typeface="仿宋_GB2312" pitchFamily="49" charset="-122"/>
              </a:rPr>
              <a:t>(</a:t>
            </a:r>
            <a:r>
              <a:rPr kumimoji="1" lang="en-US" altLang="zh-CN" sz="2200" i="1" dirty="0">
                <a:latin typeface="Times New Roman" panose="02020603050405020304" pitchFamily="18" charset="0"/>
                <a:ea typeface="仿宋_GB2312" pitchFamily="49" charset="-122"/>
              </a:rPr>
              <a:t>x</a:t>
            </a:r>
            <a:r>
              <a:rPr kumimoji="1" lang="en-US" altLang="zh-CN" sz="2200" dirty="0">
                <a:latin typeface="Times New Roman" panose="02020603050405020304" pitchFamily="18" charset="0"/>
                <a:ea typeface="仿宋_GB2312" pitchFamily="49" charset="-122"/>
              </a:rPr>
              <a:t>)</a:t>
            </a:r>
            <a:r>
              <a:rPr kumimoji="1" lang="en-US" altLang="zh-CN" sz="2200" b="1" dirty="0">
                <a:latin typeface="Times New Roman" panose="02020603050405020304" pitchFamily="18" charset="0"/>
                <a:ea typeface="仿宋_GB2312" pitchFamily="49" charset="-122"/>
              </a:rPr>
              <a:t>; </a:t>
            </a:r>
            <a:endParaRPr kumimoji="1" lang="en-US" altLang="zh-CN" sz="2200" dirty="0">
              <a:latin typeface="Times New Roman" panose="02020603050405020304" pitchFamily="18" charset="0"/>
              <a:ea typeface="仿宋_GB2312" pitchFamily="49" charset="-122"/>
            </a:endParaRPr>
          </a:p>
          <a:p>
            <a:r>
              <a:rPr kumimoji="1" lang="en-US" altLang="zh-CN" sz="2200" dirty="0">
                <a:latin typeface="Times New Roman" panose="02020603050405020304" pitchFamily="18" charset="0"/>
                <a:ea typeface="仿宋_GB2312" pitchFamily="49" charset="-122"/>
              </a:rPr>
              <a:t>       </a:t>
            </a:r>
            <a:r>
              <a:rPr kumimoji="1" lang="en-US" altLang="zh-CN" sz="2200" b="1" dirty="0">
                <a:latin typeface="Times New Roman" panose="02020603050405020304" pitchFamily="18" charset="0"/>
                <a:ea typeface="仿宋_GB2312" pitchFamily="49" charset="-122"/>
              </a:rPr>
              <a:t>if</a:t>
            </a:r>
            <a:r>
              <a:rPr kumimoji="1" lang="en-US" altLang="zh-CN" sz="2200" dirty="0">
                <a:latin typeface="Times New Roman" panose="02020603050405020304" pitchFamily="18" charset="0"/>
                <a:ea typeface="仿宋_GB2312" pitchFamily="49" charset="-122"/>
              </a:rPr>
              <a:t> ( </a:t>
            </a:r>
            <a:r>
              <a:rPr kumimoji="1" lang="en-US" altLang="zh-CN" sz="2200" i="1" dirty="0" err="1">
                <a:latin typeface="Times New Roman" panose="02020603050405020304" pitchFamily="18" charset="0"/>
                <a:ea typeface="仿宋_GB2312" pitchFamily="49" charset="-122"/>
              </a:rPr>
              <a:t>ptr</a:t>
            </a:r>
            <a:r>
              <a:rPr kumimoji="1" lang="en-US" altLang="zh-CN" sz="2200" i="1" dirty="0">
                <a:latin typeface="Times New Roman" panose="02020603050405020304" pitchFamily="18" charset="0"/>
                <a:ea typeface="仿宋_GB2312" pitchFamily="49" charset="-122"/>
              </a:rPr>
              <a:t> == NULL</a:t>
            </a:r>
            <a:r>
              <a:rPr kumimoji="1" lang="en-US" altLang="zh-CN" sz="2200" dirty="0">
                <a:latin typeface="Times New Roman" panose="02020603050405020304" pitchFamily="18" charset="0"/>
                <a:ea typeface="仿宋_GB2312" pitchFamily="49" charset="-122"/>
              </a:rPr>
              <a:t> ) </a:t>
            </a:r>
            <a:endParaRPr kumimoji="1" lang="en-US" altLang="zh-CN" sz="2200" dirty="0">
              <a:latin typeface="Times New Roman" panose="02020603050405020304" pitchFamily="18" charset="0"/>
              <a:ea typeface="仿宋_GB2312" pitchFamily="49" charset="-122"/>
            </a:endParaRPr>
          </a:p>
          <a:p>
            <a:r>
              <a:rPr kumimoji="1" lang="en-US" altLang="zh-CN" sz="2200" dirty="0">
                <a:latin typeface="Times New Roman" panose="02020603050405020304" pitchFamily="18" charset="0"/>
                <a:ea typeface="仿宋_GB2312" pitchFamily="49" charset="-122"/>
              </a:rPr>
              <a:t>           </a:t>
            </a:r>
            <a:r>
              <a:rPr kumimoji="1" lang="en-US" altLang="zh-CN" sz="2200" b="1" dirty="0">
                <a:latin typeface="Times New Roman" panose="02020603050405020304" pitchFamily="18" charset="0"/>
                <a:ea typeface="仿宋_GB2312" pitchFamily="49" charset="-122"/>
              </a:rPr>
              <a:t>{ </a:t>
            </a:r>
            <a:r>
              <a:rPr kumimoji="1" lang="en-US" altLang="zh-CN" sz="2200" b="1" dirty="0" err="1">
                <a:latin typeface="Times New Roman" panose="02020603050405020304" pitchFamily="18" charset="0"/>
                <a:ea typeface="仿宋_GB2312" pitchFamily="49" charset="-122"/>
              </a:rPr>
              <a:t>cout</a:t>
            </a:r>
            <a:r>
              <a:rPr kumimoji="1" lang="en-US" altLang="zh-CN" sz="2200" dirty="0">
                <a:latin typeface="Times New Roman" panose="02020603050405020304" pitchFamily="18" charset="0"/>
                <a:ea typeface="仿宋_GB2312" pitchFamily="49" charset="-122"/>
              </a:rPr>
              <a:t> &lt;&lt; </a:t>
            </a:r>
            <a:r>
              <a:rPr kumimoji="1" lang="en-US" altLang="zh-CN" sz="2200" i="1" dirty="0">
                <a:latin typeface="Times New Roman" panose="02020603050405020304" pitchFamily="18" charset="0"/>
                <a:ea typeface="仿宋_GB2312" pitchFamily="49" charset="-122"/>
              </a:rPr>
              <a:t>"Out of space"</a:t>
            </a:r>
            <a:r>
              <a:rPr kumimoji="1" lang="en-US" altLang="zh-CN" sz="2200" dirty="0">
                <a:latin typeface="Times New Roman" panose="02020603050405020304" pitchFamily="18" charset="0"/>
                <a:ea typeface="仿宋_GB2312" pitchFamily="49" charset="-122"/>
              </a:rPr>
              <a:t> &lt;&lt; </a:t>
            </a:r>
            <a:r>
              <a:rPr kumimoji="1" lang="en-US" altLang="zh-CN" sz="2200" b="1" dirty="0" err="1">
                <a:latin typeface="Times New Roman" panose="02020603050405020304" pitchFamily="18" charset="0"/>
                <a:ea typeface="仿宋_GB2312" pitchFamily="49" charset="-122"/>
              </a:rPr>
              <a:t>endl</a:t>
            </a:r>
            <a:r>
              <a:rPr kumimoji="1" lang="en-US" altLang="zh-CN" sz="2200" b="1" dirty="0">
                <a:latin typeface="Times New Roman" panose="02020603050405020304" pitchFamily="18" charset="0"/>
                <a:ea typeface="仿宋_GB2312" pitchFamily="49" charset="-122"/>
              </a:rPr>
              <a:t>;  exit </a:t>
            </a:r>
            <a:r>
              <a:rPr kumimoji="1" lang="en-US" altLang="zh-CN" sz="2200" dirty="0">
                <a:latin typeface="Times New Roman" panose="02020603050405020304" pitchFamily="18" charset="0"/>
                <a:ea typeface="仿宋_GB2312" pitchFamily="49" charset="-122"/>
              </a:rPr>
              <a:t>(1)</a:t>
            </a:r>
            <a:r>
              <a:rPr kumimoji="1" lang="en-US" altLang="zh-CN" sz="2200" b="1" dirty="0">
                <a:latin typeface="Times New Roman" panose="02020603050405020304" pitchFamily="18" charset="0"/>
                <a:ea typeface="仿宋_GB2312" pitchFamily="49" charset="-122"/>
              </a:rPr>
              <a:t>;</a:t>
            </a:r>
            <a:r>
              <a:rPr kumimoji="1" lang="en-US" altLang="zh-CN" sz="2200" dirty="0">
                <a:latin typeface="Times New Roman" panose="02020603050405020304" pitchFamily="18" charset="0"/>
                <a:ea typeface="仿宋_GB2312" pitchFamily="49" charset="-122"/>
              </a:rPr>
              <a:t> </a:t>
            </a:r>
            <a:r>
              <a:rPr kumimoji="1" lang="en-US" altLang="zh-CN" sz="2200" b="1" dirty="0">
                <a:latin typeface="Times New Roman" panose="02020603050405020304" pitchFamily="18" charset="0"/>
                <a:ea typeface="仿宋_GB2312" pitchFamily="49" charset="-122"/>
              </a:rPr>
              <a:t>}</a:t>
            </a:r>
            <a:endParaRPr kumimoji="1" lang="en-US" altLang="zh-CN" sz="2200" dirty="0">
              <a:latin typeface="Times New Roman" panose="02020603050405020304" pitchFamily="18" charset="0"/>
              <a:ea typeface="仿宋_GB2312" pitchFamily="49" charset="-122"/>
            </a:endParaRPr>
          </a:p>
          <a:p>
            <a:r>
              <a:rPr kumimoji="1" lang="en-US" altLang="zh-CN" sz="2200" dirty="0">
                <a:latin typeface="Times New Roman" panose="02020603050405020304" pitchFamily="18" charset="0"/>
                <a:ea typeface="仿宋_GB2312" pitchFamily="49" charset="-122"/>
              </a:rPr>
              <a:t>    </a:t>
            </a:r>
            <a:r>
              <a:rPr kumimoji="1" lang="en-US" altLang="zh-CN" sz="2200" b="1" dirty="0">
                <a:latin typeface="Times New Roman" panose="02020603050405020304" pitchFamily="18" charset="0"/>
                <a:ea typeface="仿宋_GB2312" pitchFamily="49" charset="-122"/>
              </a:rPr>
              <a:t>}</a:t>
            </a:r>
            <a:endParaRPr kumimoji="1" lang="en-US" altLang="zh-CN" sz="2200" dirty="0">
              <a:latin typeface="Times New Roman" panose="02020603050405020304" pitchFamily="18" charset="0"/>
              <a:ea typeface="仿宋_GB2312" pitchFamily="49" charset="-122"/>
            </a:endParaRPr>
          </a:p>
          <a:p>
            <a:r>
              <a:rPr kumimoji="1" lang="en-US" altLang="zh-CN" sz="2200" dirty="0">
                <a:latin typeface="Times New Roman" panose="02020603050405020304" pitchFamily="18" charset="0"/>
                <a:ea typeface="仿宋_GB2312" pitchFamily="49" charset="-122"/>
              </a:rPr>
              <a:t>    </a:t>
            </a:r>
            <a:r>
              <a:rPr kumimoji="1" lang="en-US" altLang="zh-CN" sz="2200" b="1" dirty="0">
                <a:latin typeface="Times New Roman" panose="02020603050405020304" pitchFamily="18" charset="0"/>
                <a:ea typeface="仿宋_GB2312" pitchFamily="49" charset="-122"/>
              </a:rPr>
              <a:t>else if </a:t>
            </a:r>
            <a:r>
              <a:rPr kumimoji="1" lang="en-US" altLang="zh-CN" sz="2200" dirty="0">
                <a:latin typeface="Times New Roman" panose="02020603050405020304" pitchFamily="18" charset="0"/>
                <a:ea typeface="仿宋_GB2312" pitchFamily="49" charset="-122"/>
              </a:rPr>
              <a:t>( </a:t>
            </a:r>
            <a:r>
              <a:rPr kumimoji="1" lang="en-US" altLang="zh-CN" sz="2200" i="1" dirty="0">
                <a:latin typeface="Times New Roman" panose="02020603050405020304" pitchFamily="18" charset="0"/>
                <a:ea typeface="仿宋_GB2312" pitchFamily="49" charset="-122"/>
              </a:rPr>
              <a:t>x &lt; </a:t>
            </a:r>
            <a:r>
              <a:rPr kumimoji="1" lang="en-US" altLang="zh-CN" sz="2200" i="1" dirty="0" err="1" smtClean="0">
                <a:latin typeface="Times New Roman" panose="02020603050405020304" pitchFamily="18" charset="0"/>
                <a:ea typeface="仿宋_GB2312" pitchFamily="49" charset="-122"/>
              </a:rPr>
              <a:t>ptr</a:t>
            </a:r>
            <a:r>
              <a:rPr kumimoji="1" lang="en-US" altLang="zh-CN" sz="2200" dirty="0" smtClean="0">
                <a:latin typeface="Times New Roman" panose="02020603050405020304" pitchFamily="18" charset="0"/>
                <a:ea typeface="仿宋_GB2312" pitchFamily="49" charset="-122"/>
              </a:rPr>
              <a:t>-&gt;</a:t>
            </a:r>
            <a:r>
              <a:rPr kumimoji="1" lang="en-US" altLang="zh-CN" sz="2200" i="1" dirty="0" smtClean="0">
                <a:latin typeface="Times New Roman" panose="02020603050405020304" pitchFamily="18" charset="0"/>
                <a:ea typeface="仿宋_GB2312" pitchFamily="49" charset="-122"/>
              </a:rPr>
              <a:t>data</a:t>
            </a:r>
            <a:r>
              <a:rPr kumimoji="1" lang="en-US" altLang="zh-CN" sz="2200" dirty="0" smtClean="0">
                <a:latin typeface="Times New Roman" panose="02020603050405020304" pitchFamily="18" charset="0"/>
                <a:ea typeface="仿宋_GB2312" pitchFamily="49" charset="-122"/>
              </a:rPr>
              <a:t> </a:t>
            </a:r>
            <a:r>
              <a:rPr kumimoji="1" lang="en-US" altLang="zh-CN" sz="2200" dirty="0">
                <a:latin typeface="Times New Roman" panose="02020603050405020304" pitchFamily="18" charset="0"/>
                <a:ea typeface="仿宋_GB2312" pitchFamily="49" charset="-122"/>
              </a:rPr>
              <a:t>)                	</a:t>
            </a:r>
            <a:r>
              <a:rPr kumimoji="1" lang="en-US" altLang="zh-CN" sz="2200" dirty="0">
                <a:solidFill>
                  <a:srgbClr val="00CC00"/>
                </a:solidFill>
                <a:ea typeface="仿宋_GB2312" pitchFamily="49" charset="-122"/>
              </a:rPr>
              <a:t>//Insert in left-sub BST</a:t>
            </a:r>
            <a:endParaRPr kumimoji="1" lang="en-US" altLang="zh-CN" sz="2200" dirty="0">
              <a:solidFill>
                <a:srgbClr val="00CC00"/>
              </a:solidFill>
              <a:ea typeface="仿宋_GB2312" pitchFamily="49" charset="-122"/>
            </a:endParaRPr>
          </a:p>
          <a:p>
            <a:r>
              <a:rPr kumimoji="1" lang="en-US" altLang="zh-CN" sz="2200" dirty="0">
                <a:latin typeface="Times New Roman" panose="02020603050405020304" pitchFamily="18" charset="0"/>
                <a:ea typeface="仿宋_GB2312" pitchFamily="49" charset="-122"/>
              </a:rPr>
              <a:t>               </a:t>
            </a:r>
            <a:r>
              <a:rPr kumimoji="1" lang="en-US" altLang="zh-CN" sz="2200" i="1" dirty="0" err="1">
                <a:solidFill>
                  <a:srgbClr val="FFFF00"/>
                </a:solidFill>
                <a:latin typeface="Times New Roman" panose="02020603050405020304" pitchFamily="18" charset="0"/>
                <a:ea typeface="仿宋_GB2312" pitchFamily="49" charset="-122"/>
              </a:rPr>
              <a:t>InsertNode</a:t>
            </a:r>
            <a:r>
              <a:rPr kumimoji="1" lang="en-US" altLang="zh-CN" sz="2200" dirty="0">
                <a:solidFill>
                  <a:srgbClr val="FFFF00"/>
                </a:solidFill>
                <a:latin typeface="Times New Roman" panose="02020603050405020304" pitchFamily="18" charset="0"/>
                <a:ea typeface="仿宋_GB2312" pitchFamily="49" charset="-122"/>
              </a:rPr>
              <a:t> ( </a:t>
            </a:r>
            <a:r>
              <a:rPr kumimoji="1" lang="en-US" altLang="zh-CN" sz="2200" i="1" dirty="0">
                <a:solidFill>
                  <a:srgbClr val="FFFF00"/>
                </a:solidFill>
                <a:latin typeface="Times New Roman" panose="02020603050405020304" pitchFamily="18" charset="0"/>
                <a:ea typeface="仿宋_GB2312" pitchFamily="49" charset="-122"/>
              </a:rPr>
              <a:t>x, </a:t>
            </a:r>
            <a:r>
              <a:rPr kumimoji="1" lang="en-US" altLang="zh-CN" sz="2200" i="1" dirty="0" err="1" smtClean="0">
                <a:solidFill>
                  <a:srgbClr val="FFFF00"/>
                </a:solidFill>
                <a:latin typeface="Times New Roman" panose="02020603050405020304" pitchFamily="18" charset="0"/>
                <a:ea typeface="仿宋_GB2312" pitchFamily="49" charset="-122"/>
              </a:rPr>
              <a:t>ptr</a:t>
            </a:r>
            <a:r>
              <a:rPr kumimoji="1" lang="en-US" altLang="zh-CN" sz="2200" dirty="0" smtClean="0">
                <a:solidFill>
                  <a:srgbClr val="FFFF00"/>
                </a:solidFill>
                <a:latin typeface="Times New Roman" panose="02020603050405020304" pitchFamily="18" charset="0"/>
                <a:ea typeface="仿宋_GB2312" pitchFamily="49" charset="-122"/>
              </a:rPr>
              <a:t>-&gt;</a:t>
            </a:r>
            <a:r>
              <a:rPr kumimoji="1" lang="en-US" altLang="zh-CN" sz="2200" i="1" dirty="0" err="1" smtClean="0">
                <a:solidFill>
                  <a:srgbClr val="FFFF00"/>
                </a:solidFill>
                <a:latin typeface="Times New Roman" panose="02020603050405020304" pitchFamily="18" charset="0"/>
                <a:ea typeface="仿宋_GB2312" pitchFamily="49" charset="-122"/>
              </a:rPr>
              <a:t>leftChild</a:t>
            </a:r>
            <a:r>
              <a:rPr kumimoji="1" lang="en-US" altLang="zh-CN" sz="2200" i="1" dirty="0" smtClean="0">
                <a:solidFill>
                  <a:srgbClr val="FFFF00"/>
                </a:solidFill>
                <a:latin typeface="Times New Roman" panose="02020603050405020304" pitchFamily="18" charset="0"/>
                <a:ea typeface="仿宋_GB2312" pitchFamily="49" charset="-122"/>
              </a:rPr>
              <a:t> </a:t>
            </a:r>
            <a:r>
              <a:rPr kumimoji="1" lang="en-US" altLang="zh-CN" sz="2200" dirty="0">
                <a:solidFill>
                  <a:srgbClr val="FFFF00"/>
                </a:solidFill>
                <a:latin typeface="Times New Roman" panose="02020603050405020304" pitchFamily="18" charset="0"/>
                <a:ea typeface="仿宋_GB2312" pitchFamily="49" charset="-122"/>
              </a:rPr>
              <a:t>)</a:t>
            </a:r>
            <a:r>
              <a:rPr kumimoji="1" lang="en-US" altLang="zh-CN" sz="2200" b="1" dirty="0">
                <a:solidFill>
                  <a:srgbClr val="FFFF00"/>
                </a:solidFill>
                <a:latin typeface="Times New Roman" panose="02020603050405020304" pitchFamily="18" charset="0"/>
                <a:ea typeface="仿宋_GB2312" pitchFamily="49" charset="-122"/>
              </a:rPr>
              <a:t>;</a:t>
            </a:r>
            <a:endParaRPr kumimoji="1" lang="en-US" altLang="zh-CN" sz="2200" b="1" dirty="0">
              <a:solidFill>
                <a:srgbClr val="FFFF00"/>
              </a:solidFill>
              <a:latin typeface="Times New Roman" panose="02020603050405020304" pitchFamily="18" charset="0"/>
              <a:ea typeface="仿宋_GB2312" pitchFamily="49" charset="-122"/>
            </a:endParaRPr>
          </a:p>
          <a:p>
            <a:r>
              <a:rPr kumimoji="1" lang="en-US" altLang="zh-CN" sz="2200" dirty="0">
                <a:latin typeface="Times New Roman" panose="02020603050405020304" pitchFamily="18" charset="0"/>
                <a:ea typeface="仿宋_GB2312" pitchFamily="49" charset="-122"/>
              </a:rPr>
              <a:t>    </a:t>
            </a:r>
            <a:r>
              <a:rPr kumimoji="1" lang="en-US" altLang="zh-CN" sz="2200" b="1" dirty="0">
                <a:latin typeface="Times New Roman" panose="02020603050405020304" pitchFamily="18" charset="0"/>
                <a:ea typeface="仿宋_GB2312" pitchFamily="49" charset="-122"/>
              </a:rPr>
              <a:t>else if</a:t>
            </a:r>
            <a:r>
              <a:rPr kumimoji="1" lang="en-US" altLang="zh-CN" sz="2200" dirty="0">
                <a:latin typeface="Times New Roman" panose="02020603050405020304" pitchFamily="18" charset="0"/>
                <a:ea typeface="仿宋_GB2312" pitchFamily="49" charset="-122"/>
              </a:rPr>
              <a:t> ( </a:t>
            </a:r>
            <a:r>
              <a:rPr kumimoji="1" lang="en-US" altLang="zh-CN" sz="2200" i="1" dirty="0">
                <a:latin typeface="Times New Roman" panose="02020603050405020304" pitchFamily="18" charset="0"/>
                <a:ea typeface="仿宋_GB2312" pitchFamily="49" charset="-122"/>
              </a:rPr>
              <a:t>x &gt; </a:t>
            </a:r>
            <a:r>
              <a:rPr kumimoji="1" lang="en-US" altLang="zh-CN" sz="2200" i="1" dirty="0" err="1" smtClean="0">
                <a:latin typeface="Times New Roman" panose="02020603050405020304" pitchFamily="18" charset="0"/>
                <a:ea typeface="仿宋_GB2312" pitchFamily="49" charset="-122"/>
              </a:rPr>
              <a:t>ptr</a:t>
            </a:r>
            <a:r>
              <a:rPr kumimoji="1" lang="en-US" altLang="zh-CN" sz="2200" dirty="0" smtClean="0">
                <a:latin typeface="Times New Roman" panose="02020603050405020304" pitchFamily="18" charset="0"/>
                <a:ea typeface="仿宋_GB2312" pitchFamily="49" charset="-122"/>
              </a:rPr>
              <a:t>-&gt;</a:t>
            </a:r>
            <a:r>
              <a:rPr kumimoji="1" lang="en-US" altLang="zh-CN" sz="2200" i="1" dirty="0" smtClean="0">
                <a:latin typeface="Times New Roman" panose="02020603050405020304" pitchFamily="18" charset="0"/>
                <a:ea typeface="仿宋_GB2312" pitchFamily="49" charset="-122"/>
              </a:rPr>
              <a:t>data</a:t>
            </a:r>
            <a:r>
              <a:rPr kumimoji="1" lang="en-US" altLang="zh-CN" sz="2200" dirty="0" smtClean="0">
                <a:latin typeface="Times New Roman" panose="02020603050405020304" pitchFamily="18" charset="0"/>
                <a:ea typeface="仿宋_GB2312" pitchFamily="49" charset="-122"/>
              </a:rPr>
              <a:t> </a:t>
            </a:r>
            <a:r>
              <a:rPr kumimoji="1" lang="en-US" altLang="zh-CN" sz="2200" dirty="0">
                <a:latin typeface="Times New Roman" panose="02020603050405020304" pitchFamily="18" charset="0"/>
                <a:ea typeface="仿宋_GB2312" pitchFamily="49" charset="-122"/>
              </a:rPr>
              <a:t>)            	</a:t>
            </a:r>
            <a:r>
              <a:rPr kumimoji="1" lang="en-US" altLang="zh-CN" sz="2200" dirty="0">
                <a:solidFill>
                  <a:srgbClr val="00CC00"/>
                </a:solidFill>
                <a:ea typeface="仿宋_GB2312" pitchFamily="49" charset="-122"/>
              </a:rPr>
              <a:t>//Insert in right-sub BST</a:t>
            </a:r>
            <a:endParaRPr kumimoji="1" lang="en-US" altLang="zh-CN" sz="2200" dirty="0">
              <a:solidFill>
                <a:srgbClr val="00CC00"/>
              </a:solidFill>
              <a:ea typeface="仿宋_GB2312" pitchFamily="49" charset="-122"/>
            </a:endParaRPr>
          </a:p>
          <a:p>
            <a:r>
              <a:rPr kumimoji="1" lang="en-US" altLang="zh-CN" sz="2200" dirty="0">
                <a:latin typeface="Times New Roman" panose="02020603050405020304" pitchFamily="18" charset="0"/>
              </a:rPr>
              <a:t>               </a:t>
            </a:r>
            <a:r>
              <a:rPr kumimoji="1" lang="en-US" altLang="zh-CN" sz="2200" i="1" dirty="0" err="1">
                <a:solidFill>
                  <a:srgbClr val="FFFF00"/>
                </a:solidFill>
                <a:latin typeface="Times New Roman" panose="02020603050405020304" pitchFamily="18" charset="0"/>
              </a:rPr>
              <a:t>InsertNode</a:t>
            </a:r>
            <a:r>
              <a:rPr kumimoji="1" lang="en-US" altLang="zh-CN" sz="2200" dirty="0">
                <a:solidFill>
                  <a:srgbClr val="FFFF00"/>
                </a:solidFill>
                <a:latin typeface="Times New Roman" panose="02020603050405020304" pitchFamily="18" charset="0"/>
              </a:rPr>
              <a:t> ( </a:t>
            </a:r>
            <a:r>
              <a:rPr kumimoji="1" lang="en-US" altLang="zh-CN" sz="2200" i="1" dirty="0">
                <a:solidFill>
                  <a:srgbClr val="FFFF00"/>
                </a:solidFill>
                <a:latin typeface="Times New Roman" panose="02020603050405020304" pitchFamily="18" charset="0"/>
              </a:rPr>
              <a:t>x, </a:t>
            </a:r>
            <a:r>
              <a:rPr kumimoji="1" lang="en-US" altLang="zh-CN" sz="2200" i="1" dirty="0" err="1" smtClean="0">
                <a:solidFill>
                  <a:srgbClr val="FFFF00"/>
                </a:solidFill>
                <a:latin typeface="Times New Roman" panose="02020603050405020304" pitchFamily="18" charset="0"/>
              </a:rPr>
              <a:t>ptr</a:t>
            </a:r>
            <a:r>
              <a:rPr kumimoji="1" lang="en-US" altLang="zh-CN" sz="2200" dirty="0" smtClean="0">
                <a:solidFill>
                  <a:srgbClr val="FFFF00"/>
                </a:solidFill>
                <a:latin typeface="Times New Roman" panose="02020603050405020304" pitchFamily="18" charset="0"/>
              </a:rPr>
              <a:t>-&gt;</a:t>
            </a:r>
            <a:r>
              <a:rPr kumimoji="1" lang="en-US" altLang="zh-CN" sz="2200" i="1" dirty="0" err="1" smtClean="0">
                <a:solidFill>
                  <a:srgbClr val="FFFF00"/>
                </a:solidFill>
                <a:latin typeface="Times New Roman" panose="02020603050405020304" pitchFamily="18" charset="0"/>
              </a:rPr>
              <a:t>rightChild</a:t>
            </a:r>
            <a:r>
              <a:rPr kumimoji="1" lang="en-US" altLang="zh-CN" sz="2200" i="1" dirty="0" smtClean="0">
                <a:solidFill>
                  <a:srgbClr val="FFFF00"/>
                </a:solidFill>
                <a:latin typeface="Times New Roman" panose="02020603050405020304" pitchFamily="18" charset="0"/>
              </a:rPr>
              <a:t> </a:t>
            </a:r>
            <a:r>
              <a:rPr kumimoji="1" lang="en-US" altLang="zh-CN" sz="2200" dirty="0">
                <a:solidFill>
                  <a:srgbClr val="FFFF00"/>
                </a:solidFill>
                <a:latin typeface="Times New Roman" panose="02020603050405020304" pitchFamily="18" charset="0"/>
              </a:rPr>
              <a:t>)</a:t>
            </a:r>
            <a:r>
              <a:rPr kumimoji="1" lang="en-US" altLang="zh-CN" sz="2200" b="1" dirty="0">
                <a:solidFill>
                  <a:srgbClr val="FFFF00"/>
                </a:solidFill>
                <a:latin typeface="Times New Roman" panose="02020603050405020304" pitchFamily="18" charset="0"/>
              </a:rPr>
              <a:t>;</a:t>
            </a:r>
            <a:endParaRPr kumimoji="1" lang="en-US" altLang="zh-CN" sz="2200" dirty="0">
              <a:solidFill>
                <a:srgbClr val="FFFF00"/>
              </a:solidFill>
              <a:latin typeface="Times New Roman" panose="02020603050405020304" pitchFamily="18" charset="0"/>
            </a:endParaRPr>
          </a:p>
          <a:p>
            <a:r>
              <a:rPr kumimoji="1" lang="en-US" altLang="zh-CN" sz="2200" b="1" dirty="0">
                <a:latin typeface="Times New Roman" panose="02020603050405020304" pitchFamily="18" charset="0"/>
              </a:rPr>
              <a:t>}</a:t>
            </a:r>
            <a:endParaRPr kumimoji="1" lang="en-US" altLang="zh-CN" sz="2200" dirty="0">
              <a:latin typeface="Times New Roman" panose="02020603050405020304" pitchFamily="18" charset="0"/>
            </a:endParaRPr>
          </a:p>
        </p:txBody>
      </p:sp>
      <p:sp>
        <p:nvSpPr>
          <p:cNvPr id="2" name="Rectangle 5"/>
          <p:cNvSpPr>
            <a:spLocks noGrp="1" noChangeArrowheads="1"/>
          </p:cNvSpPr>
          <p:nvPr/>
        </p:nvSpPr>
        <p:spPr>
          <a:xfrm>
            <a:off x="0" y="-243205"/>
            <a:ext cx="8507730" cy="1520825"/>
          </a:xfrm>
          <a:prstGeom prst="rect">
            <a:avLst/>
          </a:prstGeom>
          <a:noFill/>
          <a:ln>
            <a:noFill/>
          </a:ln>
          <a:effectLst/>
        </p:spPr>
        <p:txBody>
          <a:bodyPr vert="horz" wrap="square" lIns="91440" tIns="45720" rIns="91440" bIns="45720" numCol="1" anchor="t" anchorCtr="0" compatLnSpc="1"/>
          <a:lstStyle>
            <a:lvl1pPr marL="342900" indent="-342900" algn="l" rtl="0" fontAlgn="base">
              <a:spcBef>
                <a:spcPct val="20000"/>
              </a:spcBef>
              <a:spcAft>
                <a:spcPct val="0"/>
              </a:spcAft>
              <a:buClr>
                <a:schemeClr val="hlink"/>
              </a:buClr>
              <a:buSzPct val="75000"/>
              <a:buFont typeface="Wingdings" panose="05000000000000000000" pitchFamily="2" charset="2"/>
              <a:buChar char="l"/>
              <a:defRPr sz="32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anose="05000000000000000000" pitchFamily="2" charset="2"/>
              <a:buChar char="l"/>
              <a:defRPr sz="2800">
                <a:solidFill>
                  <a:schemeClr val="tx1"/>
                </a:solidFill>
                <a:latin typeface="+mn-lt"/>
                <a:ea typeface="+mn-ea"/>
                <a:cs typeface="+mn-cs"/>
              </a:defRPr>
            </a:lvl2pPr>
            <a:lvl3pPr marL="1143000" indent="-228600" algn="l" rtl="0" fontAlgn="base">
              <a:spcBef>
                <a:spcPct val="20000"/>
              </a:spcBef>
              <a:spcAft>
                <a:spcPct val="0"/>
              </a:spcAft>
              <a:buClr>
                <a:schemeClr val="accent2"/>
              </a:buClr>
              <a:buSzPct val="75000"/>
              <a:buFont typeface="Wingdings" panose="05000000000000000000" pitchFamily="2" charset="2"/>
              <a:buChar char="l"/>
              <a:defRPr sz="2400">
                <a:solidFill>
                  <a:schemeClr val="tx1"/>
                </a:solidFill>
                <a:latin typeface="+mn-lt"/>
                <a:ea typeface="+mn-ea"/>
                <a:cs typeface="+mn-cs"/>
              </a:defRPr>
            </a:lvl3pPr>
            <a:lvl4pPr marL="1600200" indent="-228600" algn="l" rtl="0" fontAlgn="base">
              <a:spcBef>
                <a:spcPct val="20000"/>
              </a:spcBef>
              <a:spcAft>
                <a:spcPct val="0"/>
              </a:spcAft>
              <a:buClr>
                <a:schemeClr val="folHlink"/>
              </a:buClr>
              <a:buSzPct val="75000"/>
              <a:buFont typeface="Wingdings" panose="05000000000000000000" pitchFamily="2" charset="2"/>
              <a:buChar char="l"/>
              <a:defRPr sz="2000">
                <a:solidFill>
                  <a:schemeClr val="tx1"/>
                </a:solidFill>
                <a:latin typeface="+mn-lt"/>
                <a:ea typeface="+mn-ea"/>
                <a:cs typeface="+mn-cs"/>
              </a:defRPr>
            </a:lvl4pPr>
            <a:lvl5pPr marL="20574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5pPr>
            <a:lvl6pPr marL="25146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6pPr>
            <a:lvl7pPr marL="29718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7pPr>
            <a:lvl8pPr marL="34290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8pPr>
            <a:lvl9pPr marL="38862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9pPr>
          </a:lstStyle>
          <a:p>
            <a:pPr>
              <a:buFont typeface="Wingdings" panose="05000000000000000000" pitchFamily="2" charset="2"/>
              <a:buNone/>
            </a:pPr>
            <a:endParaRPr lang="en-US" altLang="zh-CN" dirty="0">
              <a:latin typeface="Times New Roman" panose="02020603050405020304" pitchFamily="18" charset="0"/>
            </a:endParaRPr>
          </a:p>
          <a:p>
            <a:r>
              <a:rPr lang="en-US" altLang="zh-CN" dirty="0">
                <a:latin typeface="Times New Roman" panose="02020603050405020304" pitchFamily="18" charset="0"/>
              </a:rPr>
              <a:t>Implementation</a:t>
            </a:r>
            <a:endParaRPr kumimoji="1" lang="en-US" altLang="zh-CN" sz="28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Text Box 5"/>
          <p:cNvSpPr txBox="1">
            <a:spLocks noChangeArrowheads="1"/>
          </p:cNvSpPr>
          <p:nvPr/>
        </p:nvSpPr>
        <p:spPr bwMode="auto">
          <a:xfrm>
            <a:off x="251460" y="1412875"/>
            <a:ext cx="8640000" cy="4831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void </a:t>
            </a:r>
            <a:r>
              <a:rPr kumimoji="1" lang="en-US" altLang="zh-CN" sz="22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InsertNode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PBinTree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KeyType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key)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PBinTreeNode</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p, s;</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if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SearchBST</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(*T, key, </a:t>
            </a:r>
            <a:r>
              <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NULL</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&amp;p)) { </a:t>
            </a:r>
            <a:r>
              <a:rPr kumimoji="1" lang="en-US" altLang="zh-CN" sz="2200" dirty="0">
                <a:solidFill>
                  <a:srgbClr val="00B050"/>
                </a:solidFill>
                <a:latin typeface="Times New Roman" panose="02020603050405020304" pitchFamily="18" charset="0"/>
                <a:ea typeface="幼圆" panose="02010509060101010101" pitchFamily="49" charset="-122"/>
                <a:cs typeface="Times New Roman" panose="02020603050405020304" pitchFamily="18" charset="0"/>
              </a:rPr>
              <a:t>//</a:t>
            </a:r>
            <a:r>
              <a:rPr kumimoji="1" lang="zh-CN" altLang="en-US" sz="2200" dirty="0">
                <a:solidFill>
                  <a:srgbClr val="00B050"/>
                </a:solidFill>
                <a:latin typeface="Times New Roman" panose="02020603050405020304" pitchFamily="18" charset="0"/>
                <a:ea typeface="幼圆" panose="02010509060101010101" pitchFamily="49" charset="-122"/>
                <a:cs typeface="Times New Roman" panose="02020603050405020304" pitchFamily="18" charset="0"/>
              </a:rPr>
              <a:t>未检索到</a:t>
            </a:r>
            <a:endParaRPr kumimoji="1" lang="en-US" altLang="zh-CN" sz="2200" dirty="0">
              <a:solidFill>
                <a:srgbClr val="00B05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s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PBinTreeNode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malloc</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sizeof</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BinTreeNode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s-</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&gt;key = key;</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s-</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llink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 s-&gt;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rlink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 NULL;</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if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(!p) </a:t>
            </a:r>
            <a:r>
              <a:rPr kumimoji="1" lang="en-US" altLang="zh-CN" sz="2200" dirty="0">
                <a:solidFill>
                  <a:srgbClr val="00B050"/>
                </a:solidFill>
                <a:latin typeface="Times New Roman" panose="02020603050405020304" pitchFamily="18" charset="0"/>
                <a:ea typeface="幼圆" panose="02010509060101010101" pitchFamily="49" charset="-122"/>
                <a:cs typeface="Times New Roman" panose="02020603050405020304" pitchFamily="18" charset="0"/>
              </a:rPr>
              <a:t>//p</a:t>
            </a:r>
            <a:r>
              <a:rPr kumimoji="1" lang="zh-CN" altLang="en-US" sz="2200" dirty="0">
                <a:solidFill>
                  <a:srgbClr val="00B050"/>
                </a:solidFill>
                <a:latin typeface="Times New Roman" panose="02020603050405020304" pitchFamily="18" charset="0"/>
                <a:ea typeface="幼圆" panose="02010509060101010101" pitchFamily="49" charset="-122"/>
                <a:cs typeface="Times New Roman" panose="02020603050405020304" pitchFamily="18" charset="0"/>
              </a:rPr>
              <a:t>为空，待插入节点是查找表的第一个节点，放在根位置</a:t>
            </a:r>
            <a:endParaRPr kumimoji="1" lang="en-US" altLang="zh-CN" sz="2200" dirty="0">
              <a:solidFill>
                <a:srgbClr val="00B05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T = s;</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else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if (key &lt; p-&gt;key)</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p-</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llink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 s;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s</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作为左孩子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else</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p-</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rlink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 s;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s</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作为右孩子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57350" name="Text Box 6"/>
          <p:cNvSpPr txBox="1">
            <a:spLocks noChangeArrowheads="1"/>
          </p:cNvSpPr>
          <p:nvPr/>
        </p:nvSpPr>
        <p:spPr bwMode="auto">
          <a:xfrm>
            <a:off x="5364480" y="404813"/>
            <a:ext cx="3406775" cy="457200"/>
          </a:xfrm>
          <a:prstGeom prst="rect">
            <a:avLst/>
          </a:prstGeom>
          <a:solidFill>
            <a:schemeClr val="bg2"/>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a:solidFill>
                  <a:srgbClr val="FFFF00"/>
                </a:solidFill>
                <a:ea typeface="幼圆" panose="02010509060101010101" pitchFamily="49" charset="-122"/>
                <a:cs typeface="Times New Roman" panose="02020603050405020304" pitchFamily="18" charset="0"/>
              </a:rPr>
              <a:t>Non recursive algorithm</a:t>
            </a:r>
            <a:endParaRPr kumimoji="1" lang="en-US" altLang="zh-CN" sz="2400">
              <a:solidFill>
                <a:srgbClr val="FFFF00"/>
              </a:solidFill>
              <a:ea typeface="幼圆" panose="02010509060101010101" pitchFamily="49" charset="-122"/>
              <a:cs typeface="Times New Roman" panose="02020603050405020304" pitchFamily="18" charset="0"/>
            </a:endParaRPr>
          </a:p>
        </p:txBody>
      </p:sp>
      <p:sp>
        <p:nvSpPr>
          <p:cNvPr id="150533" name="Rectangle 5"/>
          <p:cNvSpPr>
            <a:spLocks noGrp="1" noChangeArrowheads="1"/>
          </p:cNvSpPr>
          <p:nvPr/>
        </p:nvSpPr>
        <p:spPr>
          <a:xfrm>
            <a:off x="0" y="-243205"/>
            <a:ext cx="8507730" cy="1520825"/>
          </a:xfrm>
          <a:prstGeom prst="rect">
            <a:avLst/>
          </a:prstGeom>
          <a:noFill/>
          <a:ln>
            <a:noFill/>
          </a:ln>
          <a:effectLst/>
        </p:spPr>
        <p:txBody>
          <a:bodyPr vert="horz" wrap="square" lIns="91440" tIns="45720" rIns="91440" bIns="45720" numCol="1" anchor="t" anchorCtr="0" compatLnSpc="1"/>
          <a:lstStyle>
            <a:lvl1pPr marL="342900" indent="-342900" algn="l" rtl="0" fontAlgn="base">
              <a:spcBef>
                <a:spcPct val="20000"/>
              </a:spcBef>
              <a:spcAft>
                <a:spcPct val="0"/>
              </a:spcAft>
              <a:buClr>
                <a:schemeClr val="hlink"/>
              </a:buClr>
              <a:buSzPct val="75000"/>
              <a:buFont typeface="Wingdings" panose="05000000000000000000" pitchFamily="2" charset="2"/>
              <a:buChar char="l"/>
              <a:defRPr sz="32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anose="05000000000000000000" pitchFamily="2" charset="2"/>
              <a:buChar char="l"/>
              <a:defRPr sz="2800">
                <a:solidFill>
                  <a:schemeClr val="tx1"/>
                </a:solidFill>
                <a:latin typeface="+mn-lt"/>
                <a:ea typeface="+mn-ea"/>
                <a:cs typeface="+mn-cs"/>
              </a:defRPr>
            </a:lvl2pPr>
            <a:lvl3pPr marL="1143000" indent="-228600" algn="l" rtl="0" fontAlgn="base">
              <a:spcBef>
                <a:spcPct val="20000"/>
              </a:spcBef>
              <a:spcAft>
                <a:spcPct val="0"/>
              </a:spcAft>
              <a:buClr>
                <a:schemeClr val="accent2"/>
              </a:buClr>
              <a:buSzPct val="75000"/>
              <a:buFont typeface="Wingdings" panose="05000000000000000000" pitchFamily="2" charset="2"/>
              <a:buChar char="l"/>
              <a:defRPr sz="2400">
                <a:solidFill>
                  <a:schemeClr val="tx1"/>
                </a:solidFill>
                <a:latin typeface="+mn-lt"/>
                <a:ea typeface="+mn-ea"/>
                <a:cs typeface="+mn-cs"/>
              </a:defRPr>
            </a:lvl3pPr>
            <a:lvl4pPr marL="1600200" indent="-228600" algn="l" rtl="0" fontAlgn="base">
              <a:spcBef>
                <a:spcPct val="20000"/>
              </a:spcBef>
              <a:spcAft>
                <a:spcPct val="0"/>
              </a:spcAft>
              <a:buClr>
                <a:schemeClr val="folHlink"/>
              </a:buClr>
              <a:buSzPct val="75000"/>
              <a:buFont typeface="Wingdings" panose="05000000000000000000" pitchFamily="2" charset="2"/>
              <a:buChar char="l"/>
              <a:defRPr sz="2000">
                <a:solidFill>
                  <a:schemeClr val="tx1"/>
                </a:solidFill>
                <a:latin typeface="+mn-lt"/>
                <a:ea typeface="+mn-ea"/>
                <a:cs typeface="+mn-cs"/>
              </a:defRPr>
            </a:lvl4pPr>
            <a:lvl5pPr marL="20574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5pPr>
            <a:lvl6pPr marL="25146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6pPr>
            <a:lvl7pPr marL="29718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7pPr>
            <a:lvl8pPr marL="34290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8pPr>
            <a:lvl9pPr marL="38862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9pPr>
          </a:lstStyle>
          <a:p>
            <a:pPr>
              <a:buFont typeface="Wingdings" panose="05000000000000000000" pitchFamily="2" charset="2"/>
              <a:buNone/>
            </a:pPr>
            <a:endParaRPr lang="en-US" altLang="zh-CN" dirty="0">
              <a:latin typeface="Times New Roman" panose="02020603050405020304" pitchFamily="18" charset="0"/>
            </a:endParaRPr>
          </a:p>
          <a:p>
            <a:r>
              <a:rPr lang="en-US" altLang="zh-CN" dirty="0">
                <a:latin typeface="Times New Roman" panose="02020603050405020304" pitchFamily="18" charset="0"/>
              </a:rPr>
              <a:t>Implementation</a:t>
            </a:r>
            <a:endParaRPr kumimoji="1" lang="en-US" altLang="zh-CN" sz="28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kumimoji="1" lang="en-US" altLang="zh-CN" sz="4800"/>
              <a:t>Analysis</a:t>
            </a:r>
            <a:endParaRPr lang="en-US" altLang="zh-CN"/>
          </a:p>
        </p:txBody>
      </p:sp>
      <p:sp>
        <p:nvSpPr>
          <p:cNvPr id="264195" name="Rectangle 3"/>
          <p:cNvSpPr>
            <a:spLocks noGrp="1" noChangeArrowheads="1"/>
          </p:cNvSpPr>
          <p:nvPr>
            <p:ph type="body" idx="1"/>
          </p:nvPr>
        </p:nvSpPr>
        <p:spPr/>
        <p:txBody>
          <a:bodyPr/>
          <a:lstStyle/>
          <a:p>
            <a:pPr>
              <a:lnSpc>
                <a:spcPct val="90000"/>
              </a:lnSpc>
            </a:pPr>
            <a:r>
              <a:rPr lang="zh-CN" altLang="en-US" sz="2800" dirty="0"/>
              <a:t>中序遍历二叉排序树可以得到一个关键字的有序序列（怎么证明？）</a:t>
            </a:r>
            <a:endParaRPr lang="zh-CN" altLang="en-US" sz="2800" dirty="0"/>
          </a:p>
          <a:p>
            <a:pPr>
              <a:lnSpc>
                <a:spcPct val="90000"/>
              </a:lnSpc>
            </a:pPr>
            <a:r>
              <a:rPr lang="zh-CN" altLang="en-US" sz="2800" dirty="0"/>
              <a:t>即就是说，一个无序序列可以通过构造一棵二叉排序树而变成一个有序序列。</a:t>
            </a:r>
            <a:endParaRPr lang="zh-CN" altLang="en-US" sz="2800" dirty="0"/>
          </a:p>
          <a:p>
            <a:pPr>
              <a:lnSpc>
                <a:spcPct val="90000"/>
              </a:lnSpc>
            </a:pPr>
            <a:r>
              <a:rPr lang="zh-CN" altLang="en-US" sz="2800" dirty="0"/>
              <a:t>另外可以看到，每次插入的新结点都是树中一个叶子结点，因此在进行插入的时候不必移动其他结点，仅需改动某个结点的指针。</a:t>
            </a:r>
            <a:endParaRPr lang="zh-CN" altLang="en-US" sz="2800" dirty="0"/>
          </a:p>
          <a:p>
            <a:pPr>
              <a:lnSpc>
                <a:spcPct val="90000"/>
              </a:lnSpc>
            </a:pPr>
            <a:r>
              <a:rPr lang="zh-CN" altLang="en-US" sz="2800" dirty="0"/>
              <a:t>由此可见二叉排序树既有折半查找的特性，又采用了链表作存储结构。因此</a:t>
            </a:r>
            <a:r>
              <a:rPr lang="zh-CN" altLang="en-US" sz="2800" b="1" i="1" u="sng" dirty="0">
                <a:solidFill>
                  <a:srgbClr val="FFFF00"/>
                </a:solidFill>
              </a:rPr>
              <a:t>二叉排序树是动态查找表中的一种有效表示方法</a:t>
            </a:r>
            <a:r>
              <a:rPr lang="zh-CN" altLang="en-US" sz="2800" dirty="0"/>
              <a:t>。</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4195">
                                            <p:txEl>
                                              <p:pRg st="1" end="1"/>
                                            </p:txEl>
                                          </p:spTgt>
                                        </p:tgtEl>
                                        <p:attrNameLst>
                                          <p:attrName>style.visibility</p:attrName>
                                        </p:attrNameLst>
                                      </p:cBhvr>
                                      <p:to>
                                        <p:strVal val="visible"/>
                                      </p:to>
                                    </p:set>
                                    <p:animEffect transition="in" filter="fade">
                                      <p:cBhvr>
                                        <p:cTn id="7" dur="1000"/>
                                        <p:tgtEl>
                                          <p:spTgt spid="264195">
                                            <p:txEl>
                                              <p:pRg st="1" end="1"/>
                                            </p:txEl>
                                          </p:spTgt>
                                        </p:tgtEl>
                                      </p:cBhvr>
                                    </p:animEffect>
                                    <p:anim calcmode="lin" valueType="num">
                                      <p:cBhvr>
                                        <p:cTn id="8" dur="1000" fill="hold"/>
                                        <p:tgtEl>
                                          <p:spTgt spid="264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6419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4195">
                                            <p:txEl>
                                              <p:pRg st="2" end="2"/>
                                            </p:txEl>
                                          </p:spTgt>
                                        </p:tgtEl>
                                        <p:attrNameLst>
                                          <p:attrName>style.visibility</p:attrName>
                                        </p:attrNameLst>
                                      </p:cBhvr>
                                      <p:to>
                                        <p:strVal val="visible"/>
                                      </p:to>
                                    </p:set>
                                    <p:animEffect transition="in" filter="fade">
                                      <p:cBhvr>
                                        <p:cTn id="14" dur="1000"/>
                                        <p:tgtEl>
                                          <p:spTgt spid="264195">
                                            <p:txEl>
                                              <p:pRg st="2" end="2"/>
                                            </p:txEl>
                                          </p:spTgt>
                                        </p:tgtEl>
                                      </p:cBhvr>
                                    </p:animEffect>
                                    <p:anim calcmode="lin" valueType="num">
                                      <p:cBhvr>
                                        <p:cTn id="15" dur="1000" fill="hold"/>
                                        <p:tgtEl>
                                          <p:spTgt spid="26419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641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64195">
                                            <p:txEl>
                                              <p:pRg st="3" end="3"/>
                                            </p:txEl>
                                          </p:spTgt>
                                        </p:tgtEl>
                                        <p:attrNameLst>
                                          <p:attrName>style.visibility</p:attrName>
                                        </p:attrNameLst>
                                      </p:cBhvr>
                                      <p:to>
                                        <p:strVal val="visible"/>
                                      </p:to>
                                    </p:set>
                                    <p:animEffect transition="in" filter="fade">
                                      <p:cBhvr>
                                        <p:cTn id="21" dur="1000"/>
                                        <p:tgtEl>
                                          <p:spTgt spid="264195">
                                            <p:txEl>
                                              <p:pRg st="3" end="3"/>
                                            </p:txEl>
                                          </p:spTgt>
                                        </p:tgtEl>
                                      </p:cBhvr>
                                    </p:animEffect>
                                    <p:anim calcmode="lin" valueType="num">
                                      <p:cBhvr>
                                        <p:cTn id="22" dur="1000" fill="hold"/>
                                        <p:tgtEl>
                                          <p:spTgt spid="26419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6419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702" name="Rectangle 30"/>
          <p:cNvSpPr>
            <a:spLocks noGrp="1" noChangeArrowheads="1"/>
          </p:cNvSpPr>
          <p:nvPr>
            <p:ph type="title"/>
          </p:nvPr>
        </p:nvSpPr>
        <p:spPr>
          <a:xfrm>
            <a:off x="457200" y="274638"/>
            <a:ext cx="8229600" cy="1143000"/>
          </a:xfrm>
          <a:noFill/>
        </p:spPr>
        <p:txBody>
          <a:bodyPr anchorCtr="0"/>
          <a:lstStyle/>
          <a:p>
            <a:r>
              <a:rPr lang="en-US" altLang="zh-CN"/>
              <a:t>Problem</a:t>
            </a:r>
            <a:endParaRPr lang="en-US" altLang="zh-CN"/>
          </a:p>
        </p:txBody>
      </p:sp>
      <p:sp>
        <p:nvSpPr>
          <p:cNvPr id="156703" name="Rectangle 31"/>
          <p:cNvSpPr>
            <a:spLocks noGrp="1" noChangeArrowheads="1"/>
          </p:cNvSpPr>
          <p:nvPr>
            <p:ph type="body" idx="1"/>
          </p:nvPr>
        </p:nvSpPr>
        <p:spPr>
          <a:xfrm>
            <a:off x="457200" y="1600200"/>
            <a:ext cx="8229600" cy="4525963"/>
          </a:xfrm>
          <a:noFill/>
        </p:spPr>
        <p:txBody>
          <a:bodyPr/>
          <a:lstStyle/>
          <a:p>
            <a:r>
              <a:rPr lang="en-US" altLang="zh-CN"/>
              <a:t>For the same data set, the different BST will be created while the different order of input, for example, </a:t>
            </a:r>
            <a:endParaRPr lang="en-US" altLang="zh-CN"/>
          </a:p>
        </p:txBody>
      </p:sp>
      <p:grpSp>
        <p:nvGrpSpPr>
          <p:cNvPr id="156738" name="Group 66"/>
          <p:cNvGrpSpPr/>
          <p:nvPr/>
        </p:nvGrpSpPr>
        <p:grpSpPr bwMode="auto">
          <a:xfrm>
            <a:off x="381000" y="4648200"/>
            <a:ext cx="1066800" cy="1828800"/>
            <a:chOff x="240" y="2928"/>
            <a:chExt cx="672" cy="1152"/>
          </a:xfrm>
        </p:grpSpPr>
        <p:sp>
          <p:nvSpPr>
            <p:cNvPr id="156712" name="Line 40"/>
            <p:cNvSpPr>
              <a:spLocks noChangeShapeType="1"/>
            </p:cNvSpPr>
            <p:nvPr/>
          </p:nvSpPr>
          <p:spPr bwMode="auto">
            <a:xfrm>
              <a:off x="432" y="3216"/>
              <a:ext cx="288" cy="62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13" name="Oval 41"/>
            <p:cNvSpPr>
              <a:spLocks noChangeArrowheads="1"/>
            </p:cNvSpPr>
            <p:nvPr/>
          </p:nvSpPr>
          <p:spPr bwMode="auto">
            <a:xfrm>
              <a:off x="240" y="2928"/>
              <a:ext cx="288" cy="288"/>
            </a:xfrm>
            <a:prstGeom prst="ellipse">
              <a:avLst/>
            </a:prstGeom>
            <a:solidFill>
              <a:schemeClr val="bg2"/>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FFFF00"/>
                  </a:solidFill>
                  <a:latin typeface="Times New Roman" panose="02020603050405020304" pitchFamily="18" charset="0"/>
                </a:rPr>
                <a:t>1</a:t>
              </a:r>
              <a:endParaRPr lang="en-US" altLang="zh-CN" sz="2400">
                <a:solidFill>
                  <a:srgbClr val="FFFF00"/>
                </a:solidFill>
                <a:latin typeface="Times New Roman" panose="02020603050405020304" pitchFamily="18" charset="0"/>
              </a:endParaRPr>
            </a:p>
          </p:txBody>
        </p:sp>
        <p:sp>
          <p:nvSpPr>
            <p:cNvPr id="156714" name="Oval 42"/>
            <p:cNvSpPr>
              <a:spLocks noChangeArrowheads="1"/>
            </p:cNvSpPr>
            <p:nvPr/>
          </p:nvSpPr>
          <p:spPr bwMode="auto">
            <a:xfrm>
              <a:off x="432" y="3360"/>
              <a:ext cx="288" cy="288"/>
            </a:xfrm>
            <a:prstGeom prst="ellipse">
              <a:avLst/>
            </a:prstGeom>
            <a:solidFill>
              <a:schemeClr val="bg2"/>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FFFF00"/>
                  </a:solidFill>
                  <a:latin typeface="Times New Roman" panose="02020603050405020304" pitchFamily="18" charset="0"/>
                </a:rPr>
                <a:t>2</a:t>
              </a:r>
              <a:endParaRPr lang="en-US" altLang="zh-CN" sz="2400">
                <a:solidFill>
                  <a:srgbClr val="FFFF00"/>
                </a:solidFill>
                <a:latin typeface="Times New Roman" panose="02020603050405020304" pitchFamily="18" charset="0"/>
              </a:endParaRPr>
            </a:p>
          </p:txBody>
        </p:sp>
        <p:sp>
          <p:nvSpPr>
            <p:cNvPr id="156715" name="Oval 43"/>
            <p:cNvSpPr>
              <a:spLocks noChangeArrowheads="1"/>
            </p:cNvSpPr>
            <p:nvPr/>
          </p:nvSpPr>
          <p:spPr bwMode="auto">
            <a:xfrm>
              <a:off x="624" y="3792"/>
              <a:ext cx="288" cy="288"/>
            </a:xfrm>
            <a:prstGeom prst="ellipse">
              <a:avLst/>
            </a:prstGeom>
            <a:solidFill>
              <a:schemeClr val="bg2"/>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FFFF00"/>
                  </a:solidFill>
                  <a:latin typeface="Times New Roman" panose="02020603050405020304" pitchFamily="18" charset="0"/>
                </a:rPr>
                <a:t>3</a:t>
              </a:r>
              <a:endParaRPr lang="en-US" altLang="zh-CN" sz="2400">
                <a:solidFill>
                  <a:srgbClr val="FFFF00"/>
                </a:solidFill>
                <a:latin typeface="Times New Roman" panose="02020603050405020304" pitchFamily="18" charset="0"/>
              </a:endParaRPr>
            </a:p>
          </p:txBody>
        </p:sp>
      </p:grpSp>
      <p:grpSp>
        <p:nvGrpSpPr>
          <p:cNvPr id="156739" name="Group 67"/>
          <p:cNvGrpSpPr/>
          <p:nvPr/>
        </p:nvGrpSpPr>
        <p:grpSpPr bwMode="auto">
          <a:xfrm>
            <a:off x="2209800" y="4648200"/>
            <a:ext cx="914400" cy="1828800"/>
            <a:chOff x="1392" y="2928"/>
            <a:chExt cx="576" cy="1152"/>
          </a:xfrm>
        </p:grpSpPr>
        <p:sp>
          <p:nvSpPr>
            <p:cNvPr id="156710" name="Line 38"/>
            <p:cNvSpPr>
              <a:spLocks noChangeShapeType="1"/>
            </p:cNvSpPr>
            <p:nvPr/>
          </p:nvSpPr>
          <p:spPr bwMode="auto">
            <a:xfrm flipV="1">
              <a:off x="1584" y="3600"/>
              <a:ext cx="144" cy="24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11" name="Line 39"/>
            <p:cNvSpPr>
              <a:spLocks noChangeShapeType="1"/>
            </p:cNvSpPr>
            <p:nvPr/>
          </p:nvSpPr>
          <p:spPr bwMode="auto">
            <a:xfrm>
              <a:off x="1584" y="3168"/>
              <a:ext cx="144" cy="24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16" name="Oval 44"/>
            <p:cNvSpPr>
              <a:spLocks noChangeArrowheads="1"/>
            </p:cNvSpPr>
            <p:nvPr/>
          </p:nvSpPr>
          <p:spPr bwMode="auto">
            <a:xfrm>
              <a:off x="1392" y="2928"/>
              <a:ext cx="288" cy="288"/>
            </a:xfrm>
            <a:prstGeom prst="ellipse">
              <a:avLst/>
            </a:prstGeom>
            <a:solidFill>
              <a:schemeClr val="bg2"/>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FFFF00"/>
                  </a:solidFill>
                  <a:latin typeface="Times New Roman" panose="02020603050405020304" pitchFamily="18" charset="0"/>
                </a:rPr>
                <a:t>1</a:t>
              </a:r>
              <a:endParaRPr lang="en-US" altLang="zh-CN" sz="2400">
                <a:solidFill>
                  <a:srgbClr val="FFFF00"/>
                </a:solidFill>
                <a:latin typeface="Times New Roman" panose="02020603050405020304" pitchFamily="18" charset="0"/>
              </a:endParaRPr>
            </a:p>
          </p:txBody>
        </p:sp>
        <p:sp>
          <p:nvSpPr>
            <p:cNvPr id="156720" name="Oval 48"/>
            <p:cNvSpPr>
              <a:spLocks noChangeArrowheads="1"/>
            </p:cNvSpPr>
            <p:nvPr/>
          </p:nvSpPr>
          <p:spPr bwMode="auto">
            <a:xfrm>
              <a:off x="1680" y="3360"/>
              <a:ext cx="288" cy="288"/>
            </a:xfrm>
            <a:prstGeom prst="ellipse">
              <a:avLst/>
            </a:prstGeom>
            <a:solidFill>
              <a:schemeClr val="bg2"/>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FFFF00"/>
                  </a:solidFill>
                  <a:latin typeface="Times New Roman" panose="02020603050405020304" pitchFamily="18" charset="0"/>
                </a:rPr>
                <a:t>3</a:t>
              </a:r>
              <a:endParaRPr lang="en-US" altLang="zh-CN" sz="2400">
                <a:solidFill>
                  <a:srgbClr val="FFFF00"/>
                </a:solidFill>
                <a:latin typeface="Times New Roman" panose="02020603050405020304" pitchFamily="18" charset="0"/>
              </a:endParaRPr>
            </a:p>
          </p:txBody>
        </p:sp>
        <p:sp>
          <p:nvSpPr>
            <p:cNvPr id="156721" name="Oval 49"/>
            <p:cNvSpPr>
              <a:spLocks noChangeArrowheads="1"/>
            </p:cNvSpPr>
            <p:nvPr/>
          </p:nvSpPr>
          <p:spPr bwMode="auto">
            <a:xfrm>
              <a:off x="1392" y="3792"/>
              <a:ext cx="288" cy="288"/>
            </a:xfrm>
            <a:prstGeom prst="ellipse">
              <a:avLst/>
            </a:prstGeom>
            <a:solidFill>
              <a:schemeClr val="bg2"/>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FFFF00"/>
                  </a:solidFill>
                  <a:latin typeface="Times New Roman" panose="02020603050405020304" pitchFamily="18" charset="0"/>
                </a:rPr>
                <a:t>2</a:t>
              </a:r>
              <a:endParaRPr lang="en-US" altLang="zh-CN" sz="2400">
                <a:solidFill>
                  <a:srgbClr val="FFFF00"/>
                </a:solidFill>
                <a:latin typeface="Times New Roman" panose="02020603050405020304" pitchFamily="18" charset="0"/>
              </a:endParaRPr>
            </a:p>
          </p:txBody>
        </p:sp>
      </p:grpSp>
      <p:grpSp>
        <p:nvGrpSpPr>
          <p:cNvPr id="156740" name="Group 68"/>
          <p:cNvGrpSpPr/>
          <p:nvPr/>
        </p:nvGrpSpPr>
        <p:grpSpPr bwMode="auto">
          <a:xfrm>
            <a:off x="3649588" y="4648200"/>
            <a:ext cx="1676400" cy="1143000"/>
            <a:chOff x="2256" y="2928"/>
            <a:chExt cx="1056" cy="720"/>
          </a:xfrm>
        </p:grpSpPr>
        <p:sp>
          <p:nvSpPr>
            <p:cNvPr id="156708" name="Line 36"/>
            <p:cNvSpPr>
              <a:spLocks noChangeShapeType="1"/>
            </p:cNvSpPr>
            <p:nvPr/>
          </p:nvSpPr>
          <p:spPr bwMode="auto">
            <a:xfrm>
              <a:off x="2880" y="3168"/>
              <a:ext cx="240" cy="24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09" name="Line 37"/>
            <p:cNvSpPr>
              <a:spLocks noChangeShapeType="1"/>
            </p:cNvSpPr>
            <p:nvPr/>
          </p:nvSpPr>
          <p:spPr bwMode="auto">
            <a:xfrm flipH="1">
              <a:off x="2448" y="3168"/>
              <a:ext cx="240" cy="24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17" name="Oval 45"/>
            <p:cNvSpPr>
              <a:spLocks noChangeArrowheads="1"/>
            </p:cNvSpPr>
            <p:nvPr/>
          </p:nvSpPr>
          <p:spPr bwMode="auto">
            <a:xfrm>
              <a:off x="2256" y="3360"/>
              <a:ext cx="288" cy="288"/>
            </a:xfrm>
            <a:prstGeom prst="ellipse">
              <a:avLst/>
            </a:prstGeom>
            <a:solidFill>
              <a:schemeClr val="bg2"/>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FFFF00"/>
                  </a:solidFill>
                  <a:latin typeface="Times New Roman" panose="02020603050405020304" pitchFamily="18" charset="0"/>
                </a:rPr>
                <a:t>1</a:t>
              </a:r>
              <a:endParaRPr lang="en-US" altLang="zh-CN" sz="2400">
                <a:solidFill>
                  <a:srgbClr val="FFFF00"/>
                </a:solidFill>
                <a:latin typeface="Times New Roman" panose="02020603050405020304" pitchFamily="18" charset="0"/>
              </a:endParaRPr>
            </a:p>
          </p:txBody>
        </p:sp>
        <p:sp>
          <p:nvSpPr>
            <p:cNvPr id="156723" name="Oval 51"/>
            <p:cNvSpPr>
              <a:spLocks noChangeArrowheads="1"/>
            </p:cNvSpPr>
            <p:nvPr/>
          </p:nvSpPr>
          <p:spPr bwMode="auto">
            <a:xfrm>
              <a:off x="2640" y="2928"/>
              <a:ext cx="288" cy="288"/>
            </a:xfrm>
            <a:prstGeom prst="ellipse">
              <a:avLst/>
            </a:prstGeom>
            <a:solidFill>
              <a:schemeClr val="bg2"/>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dirty="0">
                  <a:solidFill>
                    <a:srgbClr val="FFFF00"/>
                  </a:solidFill>
                  <a:latin typeface="Times New Roman" panose="02020603050405020304" pitchFamily="18" charset="0"/>
                </a:rPr>
                <a:t>2</a:t>
              </a:r>
              <a:endParaRPr lang="en-US" altLang="zh-CN" sz="2400" dirty="0">
                <a:solidFill>
                  <a:srgbClr val="FFFF00"/>
                </a:solidFill>
                <a:latin typeface="Times New Roman" panose="02020603050405020304" pitchFamily="18" charset="0"/>
              </a:endParaRPr>
            </a:p>
          </p:txBody>
        </p:sp>
        <p:sp>
          <p:nvSpPr>
            <p:cNvPr id="156724" name="Oval 52"/>
            <p:cNvSpPr>
              <a:spLocks noChangeArrowheads="1"/>
            </p:cNvSpPr>
            <p:nvPr/>
          </p:nvSpPr>
          <p:spPr bwMode="auto">
            <a:xfrm>
              <a:off x="3024" y="3360"/>
              <a:ext cx="288" cy="288"/>
            </a:xfrm>
            <a:prstGeom prst="ellipse">
              <a:avLst/>
            </a:prstGeom>
            <a:solidFill>
              <a:schemeClr val="bg2"/>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FFFF00"/>
                  </a:solidFill>
                  <a:latin typeface="Times New Roman" panose="02020603050405020304" pitchFamily="18" charset="0"/>
                </a:rPr>
                <a:t>3</a:t>
              </a:r>
              <a:endParaRPr lang="en-US" altLang="zh-CN" sz="2400">
                <a:solidFill>
                  <a:srgbClr val="FFFF00"/>
                </a:solidFill>
                <a:latin typeface="Times New Roman" panose="02020603050405020304" pitchFamily="18" charset="0"/>
              </a:endParaRPr>
            </a:p>
          </p:txBody>
        </p:sp>
      </p:grpSp>
      <p:grpSp>
        <p:nvGrpSpPr>
          <p:cNvPr id="156741" name="Group 69"/>
          <p:cNvGrpSpPr/>
          <p:nvPr/>
        </p:nvGrpSpPr>
        <p:grpSpPr bwMode="auto">
          <a:xfrm>
            <a:off x="5715000" y="4648200"/>
            <a:ext cx="990600" cy="1828800"/>
            <a:chOff x="3600" y="2928"/>
            <a:chExt cx="624" cy="1152"/>
          </a:xfrm>
        </p:grpSpPr>
        <p:sp>
          <p:nvSpPr>
            <p:cNvPr id="156706" name="Line 34"/>
            <p:cNvSpPr>
              <a:spLocks noChangeShapeType="1"/>
            </p:cNvSpPr>
            <p:nvPr/>
          </p:nvSpPr>
          <p:spPr bwMode="auto">
            <a:xfrm>
              <a:off x="3792" y="3600"/>
              <a:ext cx="240" cy="2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07" name="Line 35"/>
            <p:cNvSpPr>
              <a:spLocks noChangeShapeType="1"/>
            </p:cNvSpPr>
            <p:nvPr/>
          </p:nvSpPr>
          <p:spPr bwMode="auto">
            <a:xfrm flipH="1">
              <a:off x="3792" y="3168"/>
              <a:ext cx="192" cy="24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18" name="Oval 46"/>
            <p:cNvSpPr>
              <a:spLocks noChangeArrowheads="1"/>
            </p:cNvSpPr>
            <p:nvPr/>
          </p:nvSpPr>
          <p:spPr bwMode="auto">
            <a:xfrm>
              <a:off x="3600" y="3360"/>
              <a:ext cx="288" cy="288"/>
            </a:xfrm>
            <a:prstGeom prst="ellipse">
              <a:avLst/>
            </a:prstGeom>
            <a:solidFill>
              <a:schemeClr val="bg2"/>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FFFF00"/>
                  </a:solidFill>
                  <a:latin typeface="Times New Roman" panose="02020603050405020304" pitchFamily="18" charset="0"/>
                </a:rPr>
                <a:t>1</a:t>
              </a:r>
              <a:endParaRPr lang="en-US" altLang="zh-CN" sz="2400">
                <a:solidFill>
                  <a:srgbClr val="FFFF00"/>
                </a:solidFill>
                <a:latin typeface="Times New Roman" panose="02020603050405020304" pitchFamily="18" charset="0"/>
              </a:endParaRPr>
            </a:p>
          </p:txBody>
        </p:sp>
        <p:sp>
          <p:nvSpPr>
            <p:cNvPr id="156722" name="Oval 50"/>
            <p:cNvSpPr>
              <a:spLocks noChangeArrowheads="1"/>
            </p:cNvSpPr>
            <p:nvPr/>
          </p:nvSpPr>
          <p:spPr bwMode="auto">
            <a:xfrm>
              <a:off x="3936" y="3792"/>
              <a:ext cx="288" cy="288"/>
            </a:xfrm>
            <a:prstGeom prst="ellipse">
              <a:avLst/>
            </a:prstGeom>
            <a:solidFill>
              <a:schemeClr val="bg2"/>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FFFF00"/>
                  </a:solidFill>
                  <a:latin typeface="Times New Roman" panose="02020603050405020304" pitchFamily="18" charset="0"/>
                </a:rPr>
                <a:t>2</a:t>
              </a:r>
              <a:endParaRPr lang="en-US" altLang="zh-CN" sz="2400">
                <a:solidFill>
                  <a:srgbClr val="FFFF00"/>
                </a:solidFill>
                <a:latin typeface="Times New Roman" panose="02020603050405020304" pitchFamily="18" charset="0"/>
              </a:endParaRPr>
            </a:p>
          </p:txBody>
        </p:sp>
        <p:sp>
          <p:nvSpPr>
            <p:cNvPr id="156725" name="Oval 53"/>
            <p:cNvSpPr>
              <a:spLocks noChangeArrowheads="1"/>
            </p:cNvSpPr>
            <p:nvPr/>
          </p:nvSpPr>
          <p:spPr bwMode="auto">
            <a:xfrm>
              <a:off x="3936" y="2928"/>
              <a:ext cx="288" cy="288"/>
            </a:xfrm>
            <a:prstGeom prst="ellipse">
              <a:avLst/>
            </a:prstGeom>
            <a:solidFill>
              <a:schemeClr val="bg2"/>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FFFF00"/>
                  </a:solidFill>
                  <a:latin typeface="Times New Roman" panose="02020603050405020304" pitchFamily="18" charset="0"/>
                </a:rPr>
                <a:t>3</a:t>
              </a:r>
              <a:endParaRPr lang="en-US" altLang="zh-CN" sz="2400">
                <a:solidFill>
                  <a:srgbClr val="FFFF00"/>
                </a:solidFill>
                <a:latin typeface="Times New Roman" panose="02020603050405020304" pitchFamily="18" charset="0"/>
              </a:endParaRPr>
            </a:p>
          </p:txBody>
        </p:sp>
      </p:grpSp>
      <p:grpSp>
        <p:nvGrpSpPr>
          <p:cNvPr id="156742" name="Group 70"/>
          <p:cNvGrpSpPr/>
          <p:nvPr/>
        </p:nvGrpSpPr>
        <p:grpSpPr bwMode="auto">
          <a:xfrm>
            <a:off x="7162800" y="4648200"/>
            <a:ext cx="1447800" cy="1828800"/>
            <a:chOff x="4512" y="2928"/>
            <a:chExt cx="912" cy="1152"/>
          </a:xfrm>
        </p:grpSpPr>
        <p:sp>
          <p:nvSpPr>
            <p:cNvPr id="156705" name="Line 33"/>
            <p:cNvSpPr>
              <a:spLocks noChangeShapeType="1"/>
            </p:cNvSpPr>
            <p:nvPr/>
          </p:nvSpPr>
          <p:spPr bwMode="auto">
            <a:xfrm flipH="1">
              <a:off x="4704" y="3168"/>
              <a:ext cx="480" cy="67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19" name="Oval 47"/>
            <p:cNvSpPr>
              <a:spLocks noChangeArrowheads="1"/>
            </p:cNvSpPr>
            <p:nvPr/>
          </p:nvSpPr>
          <p:spPr bwMode="auto">
            <a:xfrm>
              <a:off x="4512" y="3792"/>
              <a:ext cx="288" cy="288"/>
            </a:xfrm>
            <a:prstGeom prst="ellipse">
              <a:avLst/>
            </a:prstGeom>
            <a:solidFill>
              <a:schemeClr val="bg2"/>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FFFF00"/>
                  </a:solidFill>
                  <a:latin typeface="Times New Roman" panose="02020603050405020304" pitchFamily="18" charset="0"/>
                </a:rPr>
                <a:t>1</a:t>
              </a:r>
              <a:endParaRPr lang="en-US" altLang="zh-CN" sz="2400">
                <a:solidFill>
                  <a:srgbClr val="FFFF00"/>
                </a:solidFill>
                <a:latin typeface="Times New Roman" panose="02020603050405020304" pitchFamily="18" charset="0"/>
              </a:endParaRPr>
            </a:p>
          </p:txBody>
        </p:sp>
        <p:sp>
          <p:nvSpPr>
            <p:cNvPr id="156726" name="Oval 54"/>
            <p:cNvSpPr>
              <a:spLocks noChangeArrowheads="1"/>
            </p:cNvSpPr>
            <p:nvPr/>
          </p:nvSpPr>
          <p:spPr bwMode="auto">
            <a:xfrm>
              <a:off x="4800" y="3360"/>
              <a:ext cx="288" cy="288"/>
            </a:xfrm>
            <a:prstGeom prst="ellipse">
              <a:avLst/>
            </a:prstGeom>
            <a:solidFill>
              <a:schemeClr val="bg2"/>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FFFF00"/>
                  </a:solidFill>
                  <a:latin typeface="Times New Roman" panose="02020603050405020304" pitchFamily="18" charset="0"/>
                </a:rPr>
                <a:t>2</a:t>
              </a:r>
              <a:endParaRPr lang="en-US" altLang="zh-CN" sz="2400">
                <a:solidFill>
                  <a:srgbClr val="FFFF00"/>
                </a:solidFill>
                <a:latin typeface="Times New Roman" panose="02020603050405020304" pitchFamily="18" charset="0"/>
              </a:endParaRPr>
            </a:p>
          </p:txBody>
        </p:sp>
        <p:sp>
          <p:nvSpPr>
            <p:cNvPr id="156727" name="Oval 55"/>
            <p:cNvSpPr>
              <a:spLocks noChangeArrowheads="1"/>
            </p:cNvSpPr>
            <p:nvPr/>
          </p:nvSpPr>
          <p:spPr bwMode="auto">
            <a:xfrm>
              <a:off x="5136" y="2928"/>
              <a:ext cx="288" cy="288"/>
            </a:xfrm>
            <a:prstGeom prst="ellipse">
              <a:avLst/>
            </a:prstGeom>
            <a:solidFill>
              <a:schemeClr val="bg2"/>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FFFF00"/>
                  </a:solidFill>
                  <a:latin typeface="Times New Roman" panose="02020603050405020304" pitchFamily="18" charset="0"/>
                </a:rPr>
                <a:t>3</a:t>
              </a:r>
              <a:endParaRPr lang="en-US" altLang="zh-CN" sz="2400">
                <a:solidFill>
                  <a:srgbClr val="FFFF00"/>
                </a:solidFill>
                <a:latin typeface="Times New Roman" panose="02020603050405020304" pitchFamily="18" charset="0"/>
              </a:endParaRPr>
            </a:p>
          </p:txBody>
        </p:sp>
      </p:grpSp>
      <p:sp>
        <p:nvSpPr>
          <p:cNvPr id="156729" name="Rectangle 57"/>
          <p:cNvSpPr>
            <a:spLocks noChangeArrowheads="1"/>
          </p:cNvSpPr>
          <p:nvPr/>
        </p:nvSpPr>
        <p:spPr bwMode="auto">
          <a:xfrm>
            <a:off x="107950" y="3771900"/>
            <a:ext cx="1520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dirty="0">
                <a:solidFill>
                  <a:srgbClr val="FFFF00"/>
                </a:solidFill>
                <a:latin typeface="Times New Roman" panose="02020603050405020304" pitchFamily="18" charset="0"/>
                <a:ea typeface="楷体_GB2312" pitchFamily="49" charset="-122"/>
              </a:rPr>
              <a:t>{1, 2, 3}</a:t>
            </a:r>
            <a:endParaRPr kumimoji="1" lang="en-US" altLang="zh-CN" sz="3200" b="1" dirty="0">
              <a:solidFill>
                <a:srgbClr val="FFFF00"/>
              </a:solidFill>
              <a:latin typeface="Times New Roman" panose="02020603050405020304" pitchFamily="18" charset="0"/>
              <a:ea typeface="楷体_GB2312" pitchFamily="49" charset="-122"/>
            </a:endParaRPr>
          </a:p>
        </p:txBody>
      </p:sp>
      <p:sp>
        <p:nvSpPr>
          <p:cNvPr id="156731" name="Rectangle 59"/>
          <p:cNvSpPr>
            <a:spLocks noChangeArrowheads="1"/>
          </p:cNvSpPr>
          <p:nvPr/>
        </p:nvSpPr>
        <p:spPr bwMode="auto">
          <a:xfrm>
            <a:off x="1920658" y="3771900"/>
            <a:ext cx="1520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FFFF00"/>
                </a:solidFill>
                <a:latin typeface="Times New Roman" panose="02020603050405020304" pitchFamily="18" charset="0"/>
                <a:ea typeface="楷体_GB2312" pitchFamily="49" charset="-122"/>
              </a:rPr>
              <a:t>{1, 3, 2}</a:t>
            </a:r>
            <a:endParaRPr kumimoji="1" lang="en-US" altLang="zh-CN" sz="3200" b="1">
              <a:solidFill>
                <a:srgbClr val="FFFF00"/>
              </a:solidFill>
              <a:latin typeface="Times New Roman" panose="02020603050405020304" pitchFamily="18" charset="0"/>
              <a:ea typeface="楷体_GB2312" pitchFamily="49" charset="-122"/>
            </a:endParaRPr>
          </a:p>
        </p:txBody>
      </p:sp>
      <p:sp>
        <p:nvSpPr>
          <p:cNvPr id="156733" name="Rectangle 61"/>
          <p:cNvSpPr>
            <a:spLocks noChangeArrowheads="1"/>
          </p:cNvSpPr>
          <p:nvPr/>
        </p:nvSpPr>
        <p:spPr bwMode="auto">
          <a:xfrm>
            <a:off x="3733366" y="3284538"/>
            <a:ext cx="15343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dirty="0" smtClean="0">
                <a:solidFill>
                  <a:srgbClr val="FFFF00"/>
                </a:solidFill>
                <a:latin typeface="Times New Roman" panose="02020603050405020304" pitchFamily="18" charset="0"/>
                <a:ea typeface="楷体_GB2312" pitchFamily="49" charset="-122"/>
              </a:rPr>
              <a:t>{2, 1, 3}</a:t>
            </a:r>
            <a:endParaRPr kumimoji="1" lang="en-US" altLang="zh-CN" sz="3200" b="1" dirty="0">
              <a:solidFill>
                <a:srgbClr val="FFFF00"/>
              </a:solidFill>
              <a:latin typeface="Times New Roman" panose="02020603050405020304" pitchFamily="18" charset="0"/>
              <a:ea typeface="楷体_GB2312" pitchFamily="49" charset="-122"/>
            </a:endParaRPr>
          </a:p>
        </p:txBody>
      </p:sp>
      <p:sp>
        <p:nvSpPr>
          <p:cNvPr id="156735" name="Rectangle 63"/>
          <p:cNvSpPr>
            <a:spLocks noChangeArrowheads="1"/>
          </p:cNvSpPr>
          <p:nvPr/>
        </p:nvSpPr>
        <p:spPr bwMode="auto">
          <a:xfrm>
            <a:off x="5559643" y="3771900"/>
            <a:ext cx="1520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FFFF00"/>
                </a:solidFill>
                <a:latin typeface="Times New Roman" panose="02020603050405020304" pitchFamily="18" charset="0"/>
                <a:ea typeface="楷体_GB2312" pitchFamily="49" charset="-122"/>
              </a:rPr>
              <a:t>{3, 1, 2}</a:t>
            </a:r>
            <a:endParaRPr kumimoji="1" lang="en-US" altLang="zh-CN" sz="3200" b="1">
              <a:solidFill>
                <a:srgbClr val="FFFF00"/>
              </a:solidFill>
              <a:latin typeface="Times New Roman" panose="02020603050405020304" pitchFamily="18" charset="0"/>
              <a:ea typeface="楷体_GB2312" pitchFamily="49" charset="-122"/>
            </a:endParaRPr>
          </a:p>
        </p:txBody>
      </p:sp>
      <p:sp>
        <p:nvSpPr>
          <p:cNvPr id="156737" name="Rectangle 65"/>
          <p:cNvSpPr>
            <a:spLocks noChangeArrowheads="1"/>
          </p:cNvSpPr>
          <p:nvPr/>
        </p:nvSpPr>
        <p:spPr bwMode="auto">
          <a:xfrm>
            <a:off x="7372350" y="3771900"/>
            <a:ext cx="1520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FFFF00"/>
                </a:solidFill>
                <a:latin typeface="Times New Roman" panose="02020603050405020304" pitchFamily="18" charset="0"/>
                <a:ea typeface="楷体_GB2312" pitchFamily="49" charset="-122"/>
              </a:rPr>
              <a:t>{3, 2, 1}</a:t>
            </a:r>
            <a:endParaRPr kumimoji="1" lang="en-US" altLang="zh-CN" sz="3200" b="1">
              <a:solidFill>
                <a:srgbClr val="FFFF00"/>
              </a:solidFill>
              <a:latin typeface="Times New Roman" panose="02020603050405020304" pitchFamily="18" charset="0"/>
              <a:ea typeface="楷体_GB2312" pitchFamily="49" charset="-122"/>
            </a:endParaRPr>
          </a:p>
        </p:txBody>
      </p:sp>
      <p:sp>
        <p:nvSpPr>
          <p:cNvPr id="3" name="矩形 2"/>
          <p:cNvSpPr/>
          <p:nvPr/>
        </p:nvSpPr>
        <p:spPr>
          <a:xfrm>
            <a:off x="3733366" y="3789040"/>
            <a:ext cx="1534394" cy="584775"/>
          </a:xfrm>
          <a:prstGeom prst="rect">
            <a:avLst/>
          </a:prstGeom>
        </p:spPr>
        <p:txBody>
          <a:bodyPr wrap="none">
            <a:spAutoFit/>
          </a:bodyPr>
          <a:lstStyle/>
          <a:p>
            <a:pPr lvl="0"/>
            <a:r>
              <a:rPr kumimoji="1" lang="en-US" altLang="zh-CN" sz="3200" b="1" dirty="0">
                <a:solidFill>
                  <a:srgbClr val="FFFF00"/>
                </a:solidFill>
                <a:latin typeface="Times New Roman" panose="02020603050405020304" pitchFamily="18" charset="0"/>
                <a:ea typeface="楷体_GB2312" pitchFamily="49" charset="-122"/>
              </a:rPr>
              <a:t>{2, 3, 1}</a:t>
            </a:r>
            <a:endParaRPr kumimoji="1" lang="en-US" altLang="zh-CN" sz="3200" b="1" dirty="0">
              <a:solidFill>
                <a:srgbClr val="FFFF00"/>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6729"/>
                                        </p:tgtEl>
                                        <p:attrNameLst>
                                          <p:attrName>style.visibility</p:attrName>
                                        </p:attrNameLst>
                                      </p:cBhvr>
                                      <p:to>
                                        <p:strVal val="visible"/>
                                      </p:to>
                                    </p:set>
                                    <p:anim calcmode="lin" valueType="num">
                                      <p:cBhvr additive="base">
                                        <p:cTn id="7" dur="500" fill="hold"/>
                                        <p:tgtEl>
                                          <p:spTgt spid="156729"/>
                                        </p:tgtEl>
                                        <p:attrNameLst>
                                          <p:attrName>ppt_x</p:attrName>
                                        </p:attrNameLst>
                                      </p:cBhvr>
                                      <p:tavLst>
                                        <p:tav tm="0">
                                          <p:val>
                                            <p:strVal val="1+#ppt_w/2"/>
                                          </p:val>
                                        </p:tav>
                                        <p:tav tm="100000">
                                          <p:val>
                                            <p:strVal val="#ppt_x"/>
                                          </p:val>
                                        </p:tav>
                                      </p:tavLst>
                                    </p:anim>
                                    <p:anim calcmode="lin" valueType="num">
                                      <p:cBhvr additive="base">
                                        <p:cTn id="8" dur="500" fill="hold"/>
                                        <p:tgtEl>
                                          <p:spTgt spid="15672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56738"/>
                                        </p:tgtEl>
                                        <p:attrNameLst>
                                          <p:attrName>style.visibility</p:attrName>
                                        </p:attrNameLst>
                                      </p:cBhvr>
                                      <p:to>
                                        <p:strVal val="visible"/>
                                      </p:to>
                                    </p:set>
                                    <p:anim calcmode="lin" valueType="num">
                                      <p:cBhvr additive="base">
                                        <p:cTn id="11" dur="500" fill="hold"/>
                                        <p:tgtEl>
                                          <p:spTgt spid="156738"/>
                                        </p:tgtEl>
                                        <p:attrNameLst>
                                          <p:attrName>ppt_x</p:attrName>
                                        </p:attrNameLst>
                                      </p:cBhvr>
                                      <p:tavLst>
                                        <p:tav tm="0">
                                          <p:val>
                                            <p:strVal val="1+#ppt_w/2"/>
                                          </p:val>
                                        </p:tav>
                                        <p:tav tm="100000">
                                          <p:val>
                                            <p:strVal val="#ppt_x"/>
                                          </p:val>
                                        </p:tav>
                                      </p:tavLst>
                                    </p:anim>
                                    <p:anim calcmode="lin" valueType="num">
                                      <p:cBhvr additive="base">
                                        <p:cTn id="12" dur="500" fill="hold"/>
                                        <p:tgtEl>
                                          <p:spTgt spid="15673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56731"/>
                                        </p:tgtEl>
                                        <p:attrNameLst>
                                          <p:attrName>style.visibility</p:attrName>
                                        </p:attrNameLst>
                                      </p:cBhvr>
                                      <p:to>
                                        <p:strVal val="visible"/>
                                      </p:to>
                                    </p:set>
                                    <p:anim calcmode="lin" valueType="num">
                                      <p:cBhvr additive="base">
                                        <p:cTn id="17" dur="500" fill="hold"/>
                                        <p:tgtEl>
                                          <p:spTgt spid="156731"/>
                                        </p:tgtEl>
                                        <p:attrNameLst>
                                          <p:attrName>ppt_x</p:attrName>
                                        </p:attrNameLst>
                                      </p:cBhvr>
                                      <p:tavLst>
                                        <p:tav tm="0">
                                          <p:val>
                                            <p:strVal val="1+#ppt_w/2"/>
                                          </p:val>
                                        </p:tav>
                                        <p:tav tm="100000">
                                          <p:val>
                                            <p:strVal val="#ppt_x"/>
                                          </p:val>
                                        </p:tav>
                                      </p:tavLst>
                                    </p:anim>
                                    <p:anim calcmode="lin" valueType="num">
                                      <p:cBhvr additive="base">
                                        <p:cTn id="18" dur="500" fill="hold"/>
                                        <p:tgtEl>
                                          <p:spTgt spid="156731"/>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156739"/>
                                        </p:tgtEl>
                                        <p:attrNameLst>
                                          <p:attrName>style.visibility</p:attrName>
                                        </p:attrNameLst>
                                      </p:cBhvr>
                                      <p:to>
                                        <p:strVal val="visible"/>
                                      </p:to>
                                    </p:set>
                                    <p:anim calcmode="lin" valueType="num">
                                      <p:cBhvr additive="base">
                                        <p:cTn id="21" dur="500" fill="hold"/>
                                        <p:tgtEl>
                                          <p:spTgt spid="156739"/>
                                        </p:tgtEl>
                                        <p:attrNameLst>
                                          <p:attrName>ppt_x</p:attrName>
                                        </p:attrNameLst>
                                      </p:cBhvr>
                                      <p:tavLst>
                                        <p:tav tm="0">
                                          <p:val>
                                            <p:strVal val="1+#ppt_w/2"/>
                                          </p:val>
                                        </p:tav>
                                        <p:tav tm="100000">
                                          <p:val>
                                            <p:strVal val="#ppt_x"/>
                                          </p:val>
                                        </p:tav>
                                      </p:tavLst>
                                    </p:anim>
                                    <p:anim calcmode="lin" valueType="num">
                                      <p:cBhvr additive="base">
                                        <p:cTn id="22" dur="500" fill="hold"/>
                                        <p:tgtEl>
                                          <p:spTgt spid="15673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56735"/>
                                        </p:tgtEl>
                                        <p:attrNameLst>
                                          <p:attrName>style.visibility</p:attrName>
                                        </p:attrNameLst>
                                      </p:cBhvr>
                                      <p:to>
                                        <p:strVal val="visible"/>
                                      </p:to>
                                    </p:set>
                                    <p:anim calcmode="lin" valueType="num">
                                      <p:cBhvr additive="base">
                                        <p:cTn id="27" dur="500" fill="hold"/>
                                        <p:tgtEl>
                                          <p:spTgt spid="156735"/>
                                        </p:tgtEl>
                                        <p:attrNameLst>
                                          <p:attrName>ppt_x</p:attrName>
                                        </p:attrNameLst>
                                      </p:cBhvr>
                                      <p:tavLst>
                                        <p:tav tm="0">
                                          <p:val>
                                            <p:strVal val="1+#ppt_w/2"/>
                                          </p:val>
                                        </p:tav>
                                        <p:tav tm="100000">
                                          <p:val>
                                            <p:strVal val="#ppt_x"/>
                                          </p:val>
                                        </p:tav>
                                      </p:tavLst>
                                    </p:anim>
                                    <p:anim calcmode="lin" valueType="num">
                                      <p:cBhvr additive="base">
                                        <p:cTn id="28" dur="500" fill="hold"/>
                                        <p:tgtEl>
                                          <p:spTgt spid="156735"/>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156741"/>
                                        </p:tgtEl>
                                        <p:attrNameLst>
                                          <p:attrName>style.visibility</p:attrName>
                                        </p:attrNameLst>
                                      </p:cBhvr>
                                      <p:to>
                                        <p:strVal val="visible"/>
                                      </p:to>
                                    </p:set>
                                    <p:anim calcmode="lin" valueType="num">
                                      <p:cBhvr additive="base">
                                        <p:cTn id="31" dur="500" fill="hold"/>
                                        <p:tgtEl>
                                          <p:spTgt spid="156741"/>
                                        </p:tgtEl>
                                        <p:attrNameLst>
                                          <p:attrName>ppt_x</p:attrName>
                                        </p:attrNameLst>
                                      </p:cBhvr>
                                      <p:tavLst>
                                        <p:tav tm="0">
                                          <p:val>
                                            <p:strVal val="1+#ppt_w/2"/>
                                          </p:val>
                                        </p:tav>
                                        <p:tav tm="100000">
                                          <p:val>
                                            <p:strVal val="#ppt_x"/>
                                          </p:val>
                                        </p:tav>
                                      </p:tavLst>
                                    </p:anim>
                                    <p:anim calcmode="lin" valueType="num">
                                      <p:cBhvr additive="base">
                                        <p:cTn id="32" dur="500" fill="hold"/>
                                        <p:tgtEl>
                                          <p:spTgt spid="15674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56737"/>
                                        </p:tgtEl>
                                        <p:attrNameLst>
                                          <p:attrName>style.visibility</p:attrName>
                                        </p:attrNameLst>
                                      </p:cBhvr>
                                      <p:to>
                                        <p:strVal val="visible"/>
                                      </p:to>
                                    </p:set>
                                    <p:anim calcmode="lin" valueType="num">
                                      <p:cBhvr additive="base">
                                        <p:cTn id="37" dur="500" fill="hold"/>
                                        <p:tgtEl>
                                          <p:spTgt spid="156737"/>
                                        </p:tgtEl>
                                        <p:attrNameLst>
                                          <p:attrName>ppt_x</p:attrName>
                                        </p:attrNameLst>
                                      </p:cBhvr>
                                      <p:tavLst>
                                        <p:tav tm="0">
                                          <p:val>
                                            <p:strVal val="1+#ppt_w/2"/>
                                          </p:val>
                                        </p:tav>
                                        <p:tav tm="100000">
                                          <p:val>
                                            <p:strVal val="#ppt_x"/>
                                          </p:val>
                                        </p:tav>
                                      </p:tavLst>
                                    </p:anim>
                                    <p:anim calcmode="lin" valueType="num">
                                      <p:cBhvr additive="base">
                                        <p:cTn id="38" dur="500" fill="hold"/>
                                        <p:tgtEl>
                                          <p:spTgt spid="156737"/>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0"/>
                                  </p:stCondLst>
                                  <p:childTnLst>
                                    <p:set>
                                      <p:cBhvr>
                                        <p:cTn id="40" dur="1" fill="hold">
                                          <p:stCondLst>
                                            <p:cond delay="0"/>
                                          </p:stCondLst>
                                        </p:cTn>
                                        <p:tgtEl>
                                          <p:spTgt spid="156742"/>
                                        </p:tgtEl>
                                        <p:attrNameLst>
                                          <p:attrName>style.visibility</p:attrName>
                                        </p:attrNameLst>
                                      </p:cBhvr>
                                      <p:to>
                                        <p:strVal val="visible"/>
                                      </p:to>
                                    </p:set>
                                    <p:anim calcmode="lin" valueType="num">
                                      <p:cBhvr additive="base">
                                        <p:cTn id="41" dur="500" fill="hold"/>
                                        <p:tgtEl>
                                          <p:spTgt spid="156742"/>
                                        </p:tgtEl>
                                        <p:attrNameLst>
                                          <p:attrName>ppt_x</p:attrName>
                                        </p:attrNameLst>
                                      </p:cBhvr>
                                      <p:tavLst>
                                        <p:tav tm="0">
                                          <p:val>
                                            <p:strVal val="1+#ppt_w/2"/>
                                          </p:val>
                                        </p:tav>
                                        <p:tav tm="100000">
                                          <p:val>
                                            <p:strVal val="#ppt_x"/>
                                          </p:val>
                                        </p:tav>
                                      </p:tavLst>
                                    </p:anim>
                                    <p:anim calcmode="lin" valueType="num">
                                      <p:cBhvr additive="base">
                                        <p:cTn id="42" dur="500" fill="hold"/>
                                        <p:tgtEl>
                                          <p:spTgt spid="156742"/>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56733"/>
                                        </p:tgtEl>
                                        <p:attrNameLst>
                                          <p:attrName>style.visibility</p:attrName>
                                        </p:attrNameLst>
                                      </p:cBhvr>
                                      <p:to>
                                        <p:strVal val="visible"/>
                                      </p:to>
                                    </p:set>
                                    <p:animEffect transition="in" filter="fade">
                                      <p:cBhvr>
                                        <p:cTn id="47" dur="1000"/>
                                        <p:tgtEl>
                                          <p:spTgt spid="156733"/>
                                        </p:tgtEl>
                                      </p:cBhvr>
                                    </p:animEffect>
                                    <p:anim calcmode="lin" valueType="num">
                                      <p:cBhvr>
                                        <p:cTn id="48" dur="1000" fill="hold"/>
                                        <p:tgtEl>
                                          <p:spTgt spid="156733"/>
                                        </p:tgtEl>
                                        <p:attrNameLst>
                                          <p:attrName>ppt_x</p:attrName>
                                        </p:attrNameLst>
                                      </p:cBhvr>
                                      <p:tavLst>
                                        <p:tav tm="0">
                                          <p:val>
                                            <p:strVal val="#ppt_x"/>
                                          </p:val>
                                        </p:tav>
                                        <p:tav tm="100000">
                                          <p:val>
                                            <p:strVal val="#ppt_x"/>
                                          </p:val>
                                        </p:tav>
                                      </p:tavLst>
                                    </p:anim>
                                    <p:anim calcmode="lin" valueType="num">
                                      <p:cBhvr>
                                        <p:cTn id="49" dur="1000" fill="hold"/>
                                        <p:tgtEl>
                                          <p:spTgt spid="156733"/>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56740"/>
                                        </p:tgtEl>
                                        <p:attrNameLst>
                                          <p:attrName>style.visibility</p:attrName>
                                        </p:attrNameLst>
                                      </p:cBhvr>
                                      <p:to>
                                        <p:strVal val="visible"/>
                                      </p:to>
                                    </p:set>
                                    <p:animEffect transition="in" filter="fade">
                                      <p:cBhvr>
                                        <p:cTn id="52" dur="1000"/>
                                        <p:tgtEl>
                                          <p:spTgt spid="156740"/>
                                        </p:tgtEl>
                                      </p:cBhvr>
                                    </p:animEffect>
                                    <p:anim calcmode="lin" valueType="num">
                                      <p:cBhvr>
                                        <p:cTn id="53" dur="1000" fill="hold"/>
                                        <p:tgtEl>
                                          <p:spTgt spid="156740"/>
                                        </p:tgtEl>
                                        <p:attrNameLst>
                                          <p:attrName>ppt_x</p:attrName>
                                        </p:attrNameLst>
                                      </p:cBhvr>
                                      <p:tavLst>
                                        <p:tav tm="0">
                                          <p:val>
                                            <p:strVal val="#ppt_x"/>
                                          </p:val>
                                        </p:tav>
                                        <p:tav tm="100000">
                                          <p:val>
                                            <p:strVal val="#ppt_x"/>
                                          </p:val>
                                        </p:tav>
                                      </p:tavLst>
                                    </p:anim>
                                    <p:anim calcmode="lin" valueType="num">
                                      <p:cBhvr>
                                        <p:cTn id="54" dur="1000" fill="hold"/>
                                        <p:tgtEl>
                                          <p:spTgt spid="156740"/>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xit" presetSubtype="0" fill="hold" nodeType="clickEffect">
                                  <p:stCondLst>
                                    <p:cond delay="0"/>
                                  </p:stCondLst>
                                  <p:childTnLst>
                                    <p:animEffect transition="out" filter="fade">
                                      <p:cBhvr>
                                        <p:cTn id="58" dur="1000"/>
                                        <p:tgtEl>
                                          <p:spTgt spid="156740"/>
                                        </p:tgtEl>
                                      </p:cBhvr>
                                    </p:animEffect>
                                    <p:anim calcmode="lin" valueType="num">
                                      <p:cBhvr>
                                        <p:cTn id="59" dur="1000"/>
                                        <p:tgtEl>
                                          <p:spTgt spid="156740"/>
                                        </p:tgtEl>
                                        <p:attrNameLst>
                                          <p:attrName>ppt_x</p:attrName>
                                        </p:attrNameLst>
                                      </p:cBhvr>
                                      <p:tavLst>
                                        <p:tav tm="0">
                                          <p:val>
                                            <p:strVal val="ppt_x"/>
                                          </p:val>
                                        </p:tav>
                                        <p:tav tm="100000">
                                          <p:val>
                                            <p:strVal val="ppt_x"/>
                                          </p:val>
                                        </p:tav>
                                      </p:tavLst>
                                    </p:anim>
                                    <p:anim calcmode="lin" valueType="num">
                                      <p:cBhvr>
                                        <p:cTn id="60" dur="1000"/>
                                        <p:tgtEl>
                                          <p:spTgt spid="156740"/>
                                        </p:tgtEl>
                                        <p:attrNameLst>
                                          <p:attrName>ppt_y</p:attrName>
                                        </p:attrNameLst>
                                      </p:cBhvr>
                                      <p:tavLst>
                                        <p:tav tm="0">
                                          <p:val>
                                            <p:strVal val="ppt_y"/>
                                          </p:val>
                                        </p:tav>
                                        <p:tav tm="100000">
                                          <p:val>
                                            <p:strVal val="ppt_y+.1"/>
                                          </p:val>
                                        </p:tav>
                                      </p:tavLst>
                                    </p:anim>
                                    <p:set>
                                      <p:cBhvr>
                                        <p:cTn id="61" dur="1" fill="hold">
                                          <p:stCondLst>
                                            <p:cond delay="999"/>
                                          </p:stCondLst>
                                        </p:cTn>
                                        <p:tgtEl>
                                          <p:spTgt spid="156740"/>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fade">
                                      <p:cBhvr>
                                        <p:cTn id="66" dur="1000"/>
                                        <p:tgtEl>
                                          <p:spTgt spid="3"/>
                                        </p:tgtEl>
                                      </p:cBhvr>
                                    </p:animEffect>
                                    <p:anim calcmode="lin" valueType="num">
                                      <p:cBhvr>
                                        <p:cTn id="67" dur="1000" fill="hold"/>
                                        <p:tgtEl>
                                          <p:spTgt spid="3"/>
                                        </p:tgtEl>
                                        <p:attrNameLst>
                                          <p:attrName>ppt_x</p:attrName>
                                        </p:attrNameLst>
                                      </p:cBhvr>
                                      <p:tavLst>
                                        <p:tav tm="0">
                                          <p:val>
                                            <p:strVal val="#ppt_x"/>
                                          </p:val>
                                        </p:tav>
                                        <p:tav tm="100000">
                                          <p:val>
                                            <p:strVal val="#ppt_x"/>
                                          </p:val>
                                        </p:tav>
                                      </p:tavLst>
                                    </p:anim>
                                    <p:anim calcmode="lin" valueType="num">
                                      <p:cBhvr>
                                        <p:cTn id="6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156740"/>
                                        </p:tgtEl>
                                        <p:attrNameLst>
                                          <p:attrName>style.visibility</p:attrName>
                                        </p:attrNameLst>
                                      </p:cBhvr>
                                      <p:to>
                                        <p:strVal val="visible"/>
                                      </p:to>
                                    </p:set>
                                    <p:animEffect transition="in" filter="fade">
                                      <p:cBhvr>
                                        <p:cTn id="73" dur="1000"/>
                                        <p:tgtEl>
                                          <p:spTgt spid="156740"/>
                                        </p:tgtEl>
                                      </p:cBhvr>
                                    </p:animEffect>
                                    <p:anim calcmode="lin" valueType="num">
                                      <p:cBhvr>
                                        <p:cTn id="74" dur="1000" fill="hold"/>
                                        <p:tgtEl>
                                          <p:spTgt spid="156740"/>
                                        </p:tgtEl>
                                        <p:attrNameLst>
                                          <p:attrName>ppt_x</p:attrName>
                                        </p:attrNameLst>
                                      </p:cBhvr>
                                      <p:tavLst>
                                        <p:tav tm="0">
                                          <p:val>
                                            <p:strVal val="#ppt_x"/>
                                          </p:val>
                                        </p:tav>
                                        <p:tav tm="100000">
                                          <p:val>
                                            <p:strVal val="#ppt_x"/>
                                          </p:val>
                                        </p:tav>
                                      </p:tavLst>
                                    </p:anim>
                                    <p:anim calcmode="lin" valueType="num">
                                      <p:cBhvr>
                                        <p:cTn id="75" dur="1000" fill="hold"/>
                                        <p:tgtEl>
                                          <p:spTgt spid="1567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729" grpId="0"/>
      <p:bldP spid="156731" grpId="0"/>
      <p:bldP spid="156733" grpId="0"/>
      <p:bldP spid="156735" grpId="0"/>
      <p:bldP spid="156737" grpId="0"/>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15" name="Rectangle 19"/>
          <p:cNvSpPr>
            <a:spLocks noGrp="1" noChangeArrowheads="1"/>
          </p:cNvSpPr>
          <p:nvPr>
            <p:ph type="title"/>
          </p:nvPr>
        </p:nvSpPr>
        <p:spPr>
          <a:xfrm>
            <a:off x="457200" y="274638"/>
            <a:ext cx="8229600" cy="1143000"/>
          </a:xfrm>
          <a:noFill/>
        </p:spPr>
        <p:txBody>
          <a:bodyPr anchorCtr="0"/>
          <a:lstStyle/>
          <a:p>
            <a:r>
              <a:rPr lang="en-US" altLang="zh-CN" dirty="0"/>
              <a:t>Quiz</a:t>
            </a:r>
            <a:endParaRPr lang="en-US" altLang="zh-CN" dirty="0"/>
          </a:p>
        </p:txBody>
      </p:sp>
      <p:sp>
        <p:nvSpPr>
          <p:cNvPr id="157716" name="Rectangle 20"/>
          <p:cNvSpPr>
            <a:spLocks noGrp="1" noChangeArrowheads="1"/>
          </p:cNvSpPr>
          <p:nvPr>
            <p:ph type="body" idx="1"/>
          </p:nvPr>
        </p:nvSpPr>
        <p:spPr>
          <a:xfrm>
            <a:off x="457200" y="1600200"/>
            <a:ext cx="8362950" cy="4525963"/>
          </a:xfrm>
          <a:noFill/>
        </p:spPr>
        <p:txBody>
          <a:bodyPr/>
          <a:lstStyle/>
          <a:p>
            <a:r>
              <a:rPr lang="en-US" altLang="zh-CN" dirty="0"/>
              <a:t>For </a:t>
            </a:r>
            <a:r>
              <a:rPr lang="en-US" altLang="zh-CN" dirty="0" smtClean="0"/>
              <a:t>any sequences </a:t>
            </a:r>
            <a:r>
              <a:rPr lang="en-US" altLang="zh-CN" dirty="0"/>
              <a:t>with n </a:t>
            </a:r>
            <a:r>
              <a:rPr lang="en-US" altLang="zh-CN" dirty="0" smtClean="0"/>
              <a:t>different elements</a:t>
            </a:r>
            <a:r>
              <a:rPr lang="en-US" altLang="zh-CN" dirty="0"/>
              <a:t>, how </a:t>
            </a:r>
            <a:r>
              <a:rPr lang="en-US" altLang="zh-CN" dirty="0" smtClean="0"/>
              <a:t>many BSTs </a:t>
            </a:r>
            <a:r>
              <a:rPr lang="en-US" altLang="zh-CN" dirty="0"/>
              <a:t>can be created?</a:t>
            </a:r>
            <a:endParaRPr lang="en-US" altLang="zh-CN" dirty="0"/>
          </a:p>
          <a:p>
            <a:r>
              <a:rPr lang="en-US" altLang="zh-CN" dirty="0" smtClean="0"/>
              <a:t>How about the </a:t>
            </a:r>
            <a:r>
              <a:rPr lang="en-US" altLang="zh-CN" dirty="0" err="1" smtClean="0"/>
              <a:t>inorder</a:t>
            </a:r>
            <a:r>
              <a:rPr lang="en-US" altLang="zh-CN" dirty="0" smtClean="0"/>
              <a:t> output of different BST?</a:t>
            </a:r>
            <a:endParaRPr lang="en-US" altLang="zh-CN" dirty="0" smtClean="0"/>
          </a:p>
          <a:p>
            <a:pPr marL="0" indent="0">
              <a:buNone/>
            </a:pPr>
            <a:r>
              <a:rPr lang="en-US" altLang="zh-CN" dirty="0" smtClean="0"/>
              <a:t>   1, 2, 3, …, n-1, n</a:t>
            </a:r>
            <a:endParaRPr lang="en-US" altLang="zh-CN" dirty="0" smtClean="0"/>
          </a:p>
          <a:p>
            <a:r>
              <a:rPr lang="en-US" altLang="zh-CN" dirty="0" smtClean="0"/>
              <a:t>How many preorder outputs of these BSTs?</a:t>
            </a:r>
            <a:endParaRPr lang="en-US" altLang="zh-CN" dirty="0"/>
          </a:p>
        </p:txBody>
      </p:sp>
      <p:grpSp>
        <p:nvGrpSpPr>
          <p:cNvPr id="19" name="Group 77"/>
          <p:cNvGrpSpPr/>
          <p:nvPr/>
        </p:nvGrpSpPr>
        <p:grpSpPr bwMode="auto">
          <a:xfrm>
            <a:off x="2051720" y="5085804"/>
            <a:ext cx="4175125" cy="1079500"/>
            <a:chOff x="2880" y="210"/>
            <a:chExt cx="2630" cy="680"/>
          </a:xfrm>
        </p:grpSpPr>
        <p:sp>
          <p:nvSpPr>
            <p:cNvPr id="20" name="Rectangle 75"/>
            <p:cNvSpPr>
              <a:spLocks noChangeArrowheads="1"/>
            </p:cNvSpPr>
            <p:nvPr/>
          </p:nvSpPr>
          <p:spPr bwMode="auto">
            <a:xfrm>
              <a:off x="2880" y="210"/>
              <a:ext cx="2630" cy="680"/>
            </a:xfrm>
            <a:prstGeom prst="rect">
              <a:avLst/>
            </a:prstGeom>
            <a:solidFill>
              <a:srgbClr val="CC0000"/>
            </a:solidFill>
            <a:ln>
              <a:noFill/>
            </a:ln>
            <a:effectLst>
              <a:outerShdw dist="107763" dir="2700000" algn="ctr" rotWithShape="0">
                <a:srgbClr val="333333"/>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aphicFrame>
          <p:nvGraphicFramePr>
            <p:cNvPr id="21" name="Object 76"/>
            <p:cNvGraphicFramePr>
              <a:graphicFrameLocks noChangeAspect="1"/>
            </p:cNvGraphicFramePr>
            <p:nvPr/>
          </p:nvGraphicFramePr>
          <p:xfrm>
            <a:off x="2926" y="252"/>
            <a:ext cx="2538" cy="596"/>
          </p:xfrm>
          <a:graphic>
            <a:graphicData uri="http://schemas.openxmlformats.org/presentationml/2006/ole">
              <mc:AlternateContent xmlns:mc="http://schemas.openxmlformats.org/markup-compatibility/2006">
                <mc:Choice xmlns:v="urn:schemas-microsoft-com:vml" Requires="v">
                  <p:oleObj spid="_x0000_s301181" name="Equation" r:id="rId1" imgW="1675765" imgH="393700" progId="Equation.DSMT4">
                    <p:embed/>
                  </p:oleObj>
                </mc:Choice>
                <mc:Fallback>
                  <p:oleObj name="Equation" r:id="rId1" imgW="1675765" imgH="393700" progId="Equation.DSMT4">
                    <p:embed/>
                    <p:pic>
                      <p:nvPicPr>
                        <p:cNvPr id="0" name="图片 3011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6" y="252"/>
                          <a:ext cx="2538" cy="596"/>
                        </a:xfrm>
                        <a:prstGeom prst="rect">
                          <a:avLst/>
                        </a:prstGeom>
                        <a:solidFill>
                          <a:srgbClr val="FFFF99"/>
                        </a:solidFill>
                        <a:ln>
                          <a:noFill/>
                        </a:ln>
                        <a:effectLst>
                          <a:outerShdw dist="107763" dir="2700000" algn="ctr" rotWithShape="0">
                            <a:srgbClr val="333333">
                              <a:alpha val="50000"/>
                            </a:srgbClr>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7716">
                                            <p:txEl>
                                              <p:pRg st="1" end="1"/>
                                            </p:txEl>
                                          </p:spTgt>
                                        </p:tgtEl>
                                        <p:attrNameLst>
                                          <p:attrName>style.visibility</p:attrName>
                                        </p:attrNameLst>
                                      </p:cBhvr>
                                      <p:to>
                                        <p:strVal val="visible"/>
                                      </p:to>
                                    </p:set>
                                    <p:animEffect transition="in" filter="fade">
                                      <p:cBhvr>
                                        <p:cTn id="7" dur="1000"/>
                                        <p:tgtEl>
                                          <p:spTgt spid="157716">
                                            <p:txEl>
                                              <p:pRg st="1" end="1"/>
                                            </p:txEl>
                                          </p:spTgt>
                                        </p:tgtEl>
                                      </p:cBhvr>
                                    </p:animEffect>
                                    <p:anim calcmode="lin" valueType="num">
                                      <p:cBhvr>
                                        <p:cTn id="8" dur="1000" fill="hold"/>
                                        <p:tgtEl>
                                          <p:spTgt spid="15771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57716">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7716">
                                            <p:txEl>
                                              <p:pRg st="2" end="2"/>
                                            </p:txEl>
                                          </p:spTgt>
                                        </p:tgtEl>
                                        <p:attrNameLst>
                                          <p:attrName>style.visibility</p:attrName>
                                        </p:attrNameLst>
                                      </p:cBhvr>
                                      <p:to>
                                        <p:strVal val="visible"/>
                                      </p:to>
                                    </p:set>
                                    <p:animEffect transition="in" filter="fade">
                                      <p:cBhvr>
                                        <p:cTn id="12" dur="1000"/>
                                        <p:tgtEl>
                                          <p:spTgt spid="157716">
                                            <p:txEl>
                                              <p:pRg st="2" end="2"/>
                                            </p:txEl>
                                          </p:spTgt>
                                        </p:tgtEl>
                                      </p:cBhvr>
                                    </p:animEffect>
                                    <p:anim calcmode="lin" valueType="num">
                                      <p:cBhvr>
                                        <p:cTn id="13" dur="1000" fill="hold"/>
                                        <p:tgtEl>
                                          <p:spTgt spid="157716">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5771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57716">
                                            <p:txEl>
                                              <p:pRg st="3" end="3"/>
                                            </p:txEl>
                                          </p:spTgt>
                                        </p:tgtEl>
                                        <p:attrNameLst>
                                          <p:attrName>style.visibility</p:attrName>
                                        </p:attrNameLst>
                                      </p:cBhvr>
                                      <p:to>
                                        <p:strVal val="visible"/>
                                      </p:to>
                                    </p:set>
                                    <p:animEffect transition="in" filter="fade">
                                      <p:cBhvr>
                                        <p:cTn id="19" dur="1000"/>
                                        <p:tgtEl>
                                          <p:spTgt spid="157716">
                                            <p:txEl>
                                              <p:pRg st="3" end="3"/>
                                            </p:txEl>
                                          </p:spTgt>
                                        </p:tgtEl>
                                      </p:cBhvr>
                                    </p:animEffect>
                                    <p:anim calcmode="lin" valueType="num">
                                      <p:cBhvr>
                                        <p:cTn id="20" dur="1000" fill="hold"/>
                                        <p:tgtEl>
                                          <p:spTgt spid="157716">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5771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ext Box 7"/>
          <p:cNvSpPr txBox="1">
            <a:spLocks noChangeArrowheads="1"/>
          </p:cNvSpPr>
          <p:nvPr/>
        </p:nvSpPr>
        <p:spPr bwMode="auto">
          <a:xfrm>
            <a:off x="504825" y="1503363"/>
            <a:ext cx="8134350" cy="4741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查找表（字典）</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：元素的有穷集合，其中每个元素由两部分组成，分别称为元素的“关键码”和“属性”。字典中的两个元素能够根据其关键码进行比较。</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pPr>
              <a:lnSpc>
                <a:spcPct val="80000"/>
              </a:lnSpc>
            </a:pP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pPr>
              <a:lnSpc>
                <a:spcPct val="80000"/>
              </a:lnSpc>
            </a:pP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rPr>
              <a:t>typedef</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rPr>
              <a:t>struct</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rPr>
              <a:t>tagItem</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a:p>
            <a:pPr>
              <a:lnSpc>
                <a:spcPct val="80000"/>
              </a:lnSpc>
            </a:pP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a:p>
            <a:pPr>
              <a:lnSpc>
                <a:spcPct val="80000"/>
              </a:lnSpc>
            </a:pP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b="1" dirty="0" err="1"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KeyType</a:t>
            </a:r>
            <a:r>
              <a:rPr kumimoji="1" lang="en-US" altLang="zh-CN" sz="2400" b="1"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  key</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a:p>
            <a:pPr>
              <a:lnSpc>
                <a:spcPct val="80000"/>
              </a:lnSpc>
            </a:pP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err="1" smtClean="0">
                <a:latin typeface="Times New Roman" panose="02020603050405020304" pitchFamily="18" charset="0"/>
                <a:ea typeface="幼圆" panose="02010509060101010101" pitchFamily="49" charset="-122"/>
                <a:cs typeface="Times New Roman" panose="02020603050405020304" pitchFamily="18" charset="0"/>
              </a:rPr>
              <a:t>struct</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Attribute </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 others</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a:p>
            <a:pPr>
              <a:lnSpc>
                <a:spcPct val="80000"/>
              </a:lnSpc>
            </a:pP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}Item;</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a:p>
            <a:pPr>
              <a:lnSpc>
                <a:spcPct val="80000"/>
              </a:lnSpc>
            </a:pP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关键字的类型在实际操作时可以定义为需要的任何类型。</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如</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rPr>
              <a:t>typedef</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 float	</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rPr>
              <a:t>KeyType</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rPr>
              <a:t>typedef</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rPr>
              <a:t>int</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rPr>
              <a:t>KeyType</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rPr>
              <a:t>typedef</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 char*	</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rPr>
              <a:t>KeyType</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3082" name="Rectangle 10"/>
          <p:cNvSpPr>
            <a:spLocks noGrp="1" noChangeArrowheads="1"/>
          </p:cNvSpPr>
          <p:nvPr>
            <p:ph type="title"/>
          </p:nvPr>
        </p:nvSpPr>
        <p:spPr/>
        <p:txBody>
          <a:bodyPr/>
          <a:lstStyle/>
          <a:p>
            <a:r>
              <a:rPr lang="en-US" altLang="zh-CN"/>
              <a:t>8.1 Definition</a:t>
            </a:r>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15" name="Rectangle 19"/>
          <p:cNvSpPr>
            <a:spLocks noGrp="1" noChangeArrowheads="1"/>
          </p:cNvSpPr>
          <p:nvPr>
            <p:ph type="title"/>
          </p:nvPr>
        </p:nvSpPr>
        <p:spPr>
          <a:xfrm>
            <a:off x="457200" y="274638"/>
            <a:ext cx="8229600" cy="1143000"/>
          </a:xfrm>
          <a:noFill/>
        </p:spPr>
        <p:txBody>
          <a:bodyPr anchorCtr="0"/>
          <a:lstStyle/>
          <a:p>
            <a:r>
              <a:rPr lang="en-US" altLang="zh-CN" dirty="0"/>
              <a:t>Quiz</a:t>
            </a:r>
            <a:endParaRPr lang="en-US" altLang="zh-CN" dirty="0"/>
          </a:p>
        </p:txBody>
      </p:sp>
      <p:sp>
        <p:nvSpPr>
          <p:cNvPr id="157716" name="Rectangle 20"/>
          <p:cNvSpPr>
            <a:spLocks noGrp="1" noChangeArrowheads="1"/>
          </p:cNvSpPr>
          <p:nvPr>
            <p:ph type="body" idx="1"/>
          </p:nvPr>
        </p:nvSpPr>
        <p:spPr>
          <a:xfrm>
            <a:off x="457200" y="1600200"/>
            <a:ext cx="8362950" cy="4525963"/>
          </a:xfrm>
          <a:noFill/>
        </p:spPr>
        <p:txBody>
          <a:bodyPr/>
          <a:lstStyle/>
          <a:p>
            <a:r>
              <a:rPr lang="en-US" altLang="zh-CN" dirty="0" smtClean="0"/>
              <a:t>For </a:t>
            </a:r>
            <a:r>
              <a:rPr lang="en-US" altLang="zh-CN" dirty="0"/>
              <a:t>the below BST, how many different input arrays of </a:t>
            </a:r>
            <a:r>
              <a:rPr lang="en-US" altLang="zh-CN" b="1" dirty="0">
                <a:solidFill>
                  <a:srgbClr val="FFFF00"/>
                </a:solidFill>
              </a:rPr>
              <a:t>1,2,3,4,5,6,7</a:t>
            </a:r>
            <a:r>
              <a:rPr lang="en-US" altLang="zh-CN" dirty="0"/>
              <a:t> can setup this BST? </a:t>
            </a:r>
            <a:endParaRPr lang="en-US" altLang="zh-CN" dirty="0"/>
          </a:p>
        </p:txBody>
      </p:sp>
      <p:grpSp>
        <p:nvGrpSpPr>
          <p:cNvPr id="2" name="组合 1"/>
          <p:cNvGrpSpPr/>
          <p:nvPr/>
        </p:nvGrpSpPr>
        <p:grpSpPr>
          <a:xfrm>
            <a:off x="2267744" y="2850678"/>
            <a:ext cx="3097212" cy="2522538"/>
            <a:chOff x="1474788" y="3933825"/>
            <a:chExt cx="3097212" cy="2522538"/>
          </a:xfrm>
        </p:grpSpPr>
        <p:sp>
          <p:nvSpPr>
            <p:cNvPr id="157717" name="Oval 21"/>
            <p:cNvSpPr>
              <a:spLocks noChangeArrowheads="1"/>
            </p:cNvSpPr>
            <p:nvPr/>
          </p:nvSpPr>
          <p:spPr bwMode="auto">
            <a:xfrm>
              <a:off x="2122488" y="5229225"/>
              <a:ext cx="504825" cy="504825"/>
            </a:xfrm>
            <a:prstGeom prst="ellipse">
              <a:avLst/>
            </a:prstGeom>
            <a:solidFill>
              <a:schemeClr val="bg2"/>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2</a:t>
              </a:r>
              <a:endParaRPr lang="en-US" altLang="zh-CN" sz="2400" b="1">
                <a:solidFill>
                  <a:srgbClr val="FFFF00"/>
                </a:solidFill>
              </a:endParaRPr>
            </a:p>
          </p:txBody>
        </p:sp>
        <p:sp>
          <p:nvSpPr>
            <p:cNvPr id="157718" name="Oval 22"/>
            <p:cNvSpPr>
              <a:spLocks noChangeArrowheads="1"/>
            </p:cNvSpPr>
            <p:nvPr/>
          </p:nvSpPr>
          <p:spPr bwMode="auto">
            <a:xfrm>
              <a:off x="3419475" y="3933825"/>
              <a:ext cx="504825" cy="504825"/>
            </a:xfrm>
            <a:prstGeom prst="ellipse">
              <a:avLst/>
            </a:prstGeom>
            <a:solidFill>
              <a:schemeClr val="bg2"/>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5</a:t>
              </a:r>
              <a:endParaRPr lang="en-US" altLang="zh-CN" sz="2400" b="1">
                <a:solidFill>
                  <a:srgbClr val="FFFF00"/>
                </a:solidFill>
              </a:endParaRPr>
            </a:p>
          </p:txBody>
        </p:sp>
        <p:sp>
          <p:nvSpPr>
            <p:cNvPr id="157719" name="Oval 23"/>
            <p:cNvSpPr>
              <a:spLocks noChangeArrowheads="1"/>
            </p:cNvSpPr>
            <p:nvPr/>
          </p:nvSpPr>
          <p:spPr bwMode="auto">
            <a:xfrm>
              <a:off x="2771775" y="4581525"/>
              <a:ext cx="504825" cy="504825"/>
            </a:xfrm>
            <a:prstGeom prst="ellipse">
              <a:avLst/>
            </a:prstGeom>
            <a:solidFill>
              <a:schemeClr val="bg2"/>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4</a:t>
              </a:r>
              <a:endParaRPr lang="en-US" altLang="zh-CN" sz="2400" b="1">
                <a:solidFill>
                  <a:srgbClr val="FFFF00"/>
                </a:solidFill>
              </a:endParaRPr>
            </a:p>
          </p:txBody>
        </p:sp>
        <p:sp>
          <p:nvSpPr>
            <p:cNvPr id="157720" name="Oval 24"/>
            <p:cNvSpPr>
              <a:spLocks noChangeArrowheads="1"/>
            </p:cNvSpPr>
            <p:nvPr/>
          </p:nvSpPr>
          <p:spPr bwMode="auto">
            <a:xfrm>
              <a:off x="4067175" y="4652963"/>
              <a:ext cx="504825" cy="504825"/>
            </a:xfrm>
            <a:prstGeom prst="ellipse">
              <a:avLst/>
            </a:prstGeom>
            <a:solidFill>
              <a:schemeClr val="bg2"/>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7</a:t>
              </a:r>
              <a:endParaRPr lang="en-US" altLang="zh-CN" sz="2400" b="1">
                <a:solidFill>
                  <a:srgbClr val="FFFF00"/>
                </a:solidFill>
              </a:endParaRPr>
            </a:p>
          </p:txBody>
        </p:sp>
        <p:sp>
          <p:nvSpPr>
            <p:cNvPr id="157721" name="Oval 25"/>
            <p:cNvSpPr>
              <a:spLocks noChangeArrowheads="1"/>
            </p:cNvSpPr>
            <p:nvPr/>
          </p:nvSpPr>
          <p:spPr bwMode="auto">
            <a:xfrm>
              <a:off x="3562350" y="5373688"/>
              <a:ext cx="504825" cy="504825"/>
            </a:xfrm>
            <a:prstGeom prst="ellipse">
              <a:avLst/>
            </a:prstGeom>
            <a:solidFill>
              <a:schemeClr val="bg2"/>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6</a:t>
              </a:r>
              <a:endParaRPr lang="en-US" altLang="zh-CN" sz="2400" b="1">
                <a:solidFill>
                  <a:srgbClr val="FFFF00"/>
                </a:solidFill>
              </a:endParaRPr>
            </a:p>
          </p:txBody>
        </p:sp>
        <p:sp>
          <p:nvSpPr>
            <p:cNvPr id="157722" name="Oval 26"/>
            <p:cNvSpPr>
              <a:spLocks noChangeArrowheads="1"/>
            </p:cNvSpPr>
            <p:nvPr/>
          </p:nvSpPr>
          <p:spPr bwMode="auto">
            <a:xfrm>
              <a:off x="1474788" y="5878513"/>
              <a:ext cx="504825" cy="504825"/>
            </a:xfrm>
            <a:prstGeom prst="ellipse">
              <a:avLst/>
            </a:prstGeom>
            <a:solidFill>
              <a:schemeClr val="bg2"/>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1</a:t>
              </a:r>
              <a:endParaRPr lang="en-US" altLang="zh-CN" sz="2400" b="1">
                <a:solidFill>
                  <a:srgbClr val="FFFF00"/>
                </a:solidFill>
              </a:endParaRPr>
            </a:p>
          </p:txBody>
        </p:sp>
        <p:sp>
          <p:nvSpPr>
            <p:cNvPr id="157723" name="Oval 27"/>
            <p:cNvSpPr>
              <a:spLocks noChangeArrowheads="1"/>
            </p:cNvSpPr>
            <p:nvPr/>
          </p:nvSpPr>
          <p:spPr bwMode="auto">
            <a:xfrm>
              <a:off x="2843213" y="5951538"/>
              <a:ext cx="504825" cy="504825"/>
            </a:xfrm>
            <a:prstGeom prst="ellipse">
              <a:avLst/>
            </a:prstGeom>
            <a:solidFill>
              <a:schemeClr val="bg2"/>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3</a:t>
              </a:r>
              <a:endParaRPr lang="en-US" altLang="zh-CN" sz="2400" b="1">
                <a:solidFill>
                  <a:srgbClr val="FFFF00"/>
                </a:solidFill>
              </a:endParaRPr>
            </a:p>
          </p:txBody>
        </p:sp>
        <p:cxnSp>
          <p:nvCxnSpPr>
            <p:cNvPr id="157724" name="AutoShape 28"/>
            <p:cNvCxnSpPr>
              <a:cxnSpLocks noChangeShapeType="1"/>
              <a:stCxn id="157718" idx="3"/>
              <a:endCxn id="157719" idx="7"/>
            </p:cNvCxnSpPr>
            <p:nvPr/>
          </p:nvCxnSpPr>
          <p:spPr bwMode="auto">
            <a:xfrm flipH="1">
              <a:off x="3201988" y="4378325"/>
              <a:ext cx="292100" cy="2635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7725" name="AutoShape 29"/>
            <p:cNvCxnSpPr>
              <a:cxnSpLocks noChangeShapeType="1"/>
              <a:stCxn id="157717" idx="3"/>
              <a:endCxn id="157722" idx="7"/>
            </p:cNvCxnSpPr>
            <p:nvPr/>
          </p:nvCxnSpPr>
          <p:spPr bwMode="auto">
            <a:xfrm flipH="1">
              <a:off x="1905000" y="5673725"/>
              <a:ext cx="292100" cy="265113"/>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7726" name="AutoShape 30"/>
            <p:cNvCxnSpPr>
              <a:cxnSpLocks noChangeShapeType="1"/>
              <a:stCxn id="157720" idx="3"/>
              <a:endCxn id="157721" idx="0"/>
            </p:cNvCxnSpPr>
            <p:nvPr/>
          </p:nvCxnSpPr>
          <p:spPr bwMode="auto">
            <a:xfrm flipH="1">
              <a:off x="3814763" y="5097463"/>
              <a:ext cx="327025" cy="26193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7727" name="AutoShape 31"/>
            <p:cNvCxnSpPr>
              <a:cxnSpLocks noChangeShapeType="1"/>
              <a:stCxn id="157717" idx="5"/>
              <a:endCxn id="157723" idx="1"/>
            </p:cNvCxnSpPr>
            <p:nvPr/>
          </p:nvCxnSpPr>
          <p:spPr bwMode="auto">
            <a:xfrm>
              <a:off x="2552700" y="5673725"/>
              <a:ext cx="365125" cy="33813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7728" name="AutoShape 32"/>
            <p:cNvCxnSpPr>
              <a:cxnSpLocks noChangeShapeType="1"/>
              <a:stCxn id="157719" idx="3"/>
              <a:endCxn id="157717" idx="7"/>
            </p:cNvCxnSpPr>
            <p:nvPr/>
          </p:nvCxnSpPr>
          <p:spPr bwMode="auto">
            <a:xfrm flipH="1">
              <a:off x="2552700" y="5026025"/>
              <a:ext cx="293688" cy="2635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7729" name="AutoShape 33"/>
            <p:cNvCxnSpPr>
              <a:cxnSpLocks noChangeShapeType="1"/>
              <a:stCxn id="157718" idx="5"/>
              <a:endCxn id="157720" idx="1"/>
            </p:cNvCxnSpPr>
            <p:nvPr/>
          </p:nvCxnSpPr>
          <p:spPr bwMode="auto">
            <a:xfrm>
              <a:off x="3849688" y="4378325"/>
              <a:ext cx="292100" cy="334963"/>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Text Box 5"/>
          <p:cNvSpPr txBox="1">
            <a:spLocks noChangeArrowheads="1"/>
          </p:cNvSpPr>
          <p:nvPr/>
        </p:nvSpPr>
        <p:spPr bwMode="auto">
          <a:xfrm>
            <a:off x="468313" y="549275"/>
            <a:ext cx="8351837" cy="4066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dirty="0" smtClean="0">
                <a:solidFill>
                  <a:srgbClr val="FFFF00"/>
                </a:solidFill>
                <a:ea typeface="幼圆" panose="02010509060101010101" pitchFamily="49" charset="-122"/>
                <a:cs typeface="Times New Roman" panose="02020603050405020304" pitchFamily="18" charset="0"/>
              </a:rPr>
              <a:t>4) </a:t>
            </a:r>
            <a:r>
              <a:rPr kumimoji="1" lang="en-US" altLang="zh-CN" sz="2800" dirty="0">
                <a:solidFill>
                  <a:srgbClr val="FFFF00"/>
                </a:solidFill>
                <a:ea typeface="幼圆" panose="02010509060101010101" pitchFamily="49" charset="-122"/>
                <a:cs typeface="Times New Roman" panose="02020603050405020304" pitchFamily="18" charset="0"/>
              </a:rPr>
              <a:t>Node removal of BST</a:t>
            </a:r>
            <a:r>
              <a:rPr kumimoji="1" lang="en-US" altLang="zh-CN" sz="2800" b="1" dirty="0">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800" b="1" dirty="0">
                <a:latin typeface="Times New Roman" panose="02020603050405020304" pitchFamily="18" charset="0"/>
                <a:ea typeface="幼圆" panose="02010509060101010101" pitchFamily="49" charset="-122"/>
                <a:cs typeface="Times New Roman" panose="02020603050405020304" pitchFamily="18" charset="0"/>
              </a:rPr>
              <a:t>二叉排序树结点的删除</a:t>
            </a:r>
            <a:r>
              <a:rPr kumimoji="1" lang="en-US" altLang="zh-CN" sz="2800" b="1"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800" b="1" dirty="0">
              <a:latin typeface="Times New Roman" panose="02020603050405020304" pitchFamily="18" charset="0"/>
              <a:ea typeface="幼圆" panose="02010509060101010101" pitchFamily="49" charset="-122"/>
              <a:cs typeface="Times New Roman" panose="02020603050405020304" pitchFamily="18" charset="0"/>
            </a:endParaRPr>
          </a:p>
          <a:p>
            <a:pPr>
              <a:lnSpc>
                <a:spcPct val="120000"/>
              </a:lnSpc>
            </a:pP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a:p>
            <a:pPr>
              <a:lnSpc>
                <a:spcPct val="120000"/>
              </a:lnSpc>
            </a:pP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要删除二叉排序树的某个结点而仍然保持二叉排序树</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的规则比</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插入一个结点要</a:t>
            </a:r>
            <a:r>
              <a:rPr kumimoji="1" lang="zh-CN" altLang="en-US" sz="2400" b="1" u="sng"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复杂些</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。需要考虑三种情况：</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pPr>
              <a:lnSpc>
                <a:spcPct val="120000"/>
              </a:lnSpc>
            </a:pP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(1</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没有孩子结点</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pPr>
              <a:lnSpc>
                <a:spcPct val="120000"/>
              </a:lnSpc>
            </a:pP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(2</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只有左子树或只有右子树</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pPr>
              <a:lnSpc>
                <a:spcPct val="120000"/>
              </a:lnSpc>
            </a:pP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(3</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左右子树均不空</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pPr>
              <a:lnSpc>
                <a:spcPct val="120000"/>
              </a:lnSpc>
            </a:pP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        </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pPr>
              <a:lnSpc>
                <a:spcPct val="120000"/>
              </a:lnSpc>
            </a:pP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假设指针</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p</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指向要删除的结点</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指针</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f</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指向*</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p</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的父结点</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p:txBody>
      </p:sp>
      <p:grpSp>
        <p:nvGrpSpPr>
          <p:cNvPr id="59432" name="Group 40"/>
          <p:cNvGrpSpPr/>
          <p:nvPr/>
        </p:nvGrpSpPr>
        <p:grpSpPr bwMode="auto">
          <a:xfrm rot="0">
            <a:off x="3239135" y="4568190"/>
            <a:ext cx="1787525" cy="1949450"/>
            <a:chOff x="2298" y="2416"/>
            <a:chExt cx="1126" cy="1228"/>
          </a:xfrm>
        </p:grpSpPr>
        <p:sp>
          <p:nvSpPr>
            <p:cNvPr id="59401" name="Oval 9"/>
            <p:cNvSpPr>
              <a:spLocks noChangeArrowheads="1"/>
            </p:cNvSpPr>
            <p:nvPr/>
          </p:nvSpPr>
          <p:spPr bwMode="auto">
            <a:xfrm>
              <a:off x="3018" y="2651"/>
              <a:ext cx="239" cy="259"/>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latin typeface="Times New Roman" panose="02020603050405020304" pitchFamily="18" charset="0"/>
                </a:rPr>
                <a:t>F</a:t>
              </a:r>
              <a:endParaRPr kumimoji="1" lang="en-US" altLang="zh-CN" sz="2400" dirty="0">
                <a:latin typeface="Times New Roman" panose="02020603050405020304" pitchFamily="18" charset="0"/>
              </a:endParaRPr>
            </a:p>
          </p:txBody>
        </p:sp>
        <p:sp>
          <p:nvSpPr>
            <p:cNvPr id="59402" name="Oval 10"/>
            <p:cNvSpPr>
              <a:spLocks noChangeArrowheads="1"/>
            </p:cNvSpPr>
            <p:nvPr/>
          </p:nvSpPr>
          <p:spPr bwMode="auto">
            <a:xfrm>
              <a:off x="2741" y="2953"/>
              <a:ext cx="239" cy="259"/>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latin typeface="Times New Roman" panose="02020603050405020304" pitchFamily="18" charset="0"/>
                </a:rPr>
                <a:t>P</a:t>
              </a:r>
              <a:endParaRPr kumimoji="1" lang="en-US" altLang="zh-CN" sz="2400" dirty="0">
                <a:latin typeface="Times New Roman" panose="02020603050405020304" pitchFamily="18" charset="0"/>
              </a:endParaRPr>
            </a:p>
          </p:txBody>
        </p:sp>
        <p:cxnSp>
          <p:nvCxnSpPr>
            <p:cNvPr id="59403" name="AutoShape 11"/>
            <p:cNvCxnSpPr>
              <a:cxnSpLocks noChangeShapeType="1"/>
              <a:stCxn id="59401" idx="3"/>
              <a:endCxn id="59402" idx="7"/>
            </p:cNvCxnSpPr>
            <p:nvPr/>
          </p:nvCxnSpPr>
          <p:spPr bwMode="auto">
            <a:xfrm flipH="1">
              <a:off x="2945" y="2881"/>
              <a:ext cx="108" cy="101"/>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405" name="AutoShape 13"/>
            <p:cNvCxnSpPr>
              <a:cxnSpLocks noChangeShapeType="1"/>
              <a:stCxn id="59402" idx="3"/>
              <a:endCxn id="59406" idx="8"/>
            </p:cNvCxnSpPr>
            <p:nvPr/>
          </p:nvCxnSpPr>
          <p:spPr bwMode="auto">
            <a:xfrm flipH="1">
              <a:off x="2596" y="3183"/>
              <a:ext cx="180" cy="14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406" name="AutoShape 14"/>
            <p:cNvSpPr>
              <a:spLocks noChangeArrowheads="1"/>
            </p:cNvSpPr>
            <p:nvPr/>
          </p:nvSpPr>
          <p:spPr bwMode="auto">
            <a:xfrm flipH="1" flipV="1">
              <a:off x="2298" y="3385"/>
              <a:ext cx="318" cy="259"/>
            </a:xfrm>
            <a:prstGeom prst="wedgeEllipseCallout">
              <a:avLst>
                <a:gd name="adj1" fmla="val -43750"/>
                <a:gd name="adj2" fmla="val 70000"/>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b"/>
            <a:lstStyle/>
            <a:p>
              <a:pPr algn="ctr"/>
              <a:r>
                <a:rPr kumimoji="1" lang="en-US" altLang="zh-CN" sz="2400">
                  <a:solidFill>
                    <a:srgbClr val="FFFF00"/>
                  </a:solidFill>
                  <a:latin typeface="Times New Roman" panose="02020603050405020304" pitchFamily="18" charset="0"/>
                </a:rPr>
                <a:t>P</a:t>
              </a:r>
              <a:r>
                <a:rPr kumimoji="1" lang="en-US" altLang="zh-CN" sz="2400" baseline="-25000">
                  <a:solidFill>
                    <a:srgbClr val="FFFF00"/>
                  </a:solidFill>
                  <a:latin typeface="Times New Roman" panose="02020603050405020304" pitchFamily="18" charset="0"/>
                </a:rPr>
                <a:t>L</a:t>
              </a:r>
              <a:endParaRPr kumimoji="1" lang="en-US" altLang="zh-CN" sz="2400">
                <a:solidFill>
                  <a:srgbClr val="FFFF00"/>
                </a:solidFill>
                <a:latin typeface="Times New Roman" panose="02020603050405020304" pitchFamily="18" charset="0"/>
              </a:endParaRPr>
            </a:p>
          </p:txBody>
        </p:sp>
        <p:sp>
          <p:nvSpPr>
            <p:cNvPr id="59410" name="AutoShape 18"/>
            <p:cNvSpPr>
              <a:spLocks noChangeArrowheads="1"/>
            </p:cNvSpPr>
            <p:nvPr/>
          </p:nvSpPr>
          <p:spPr bwMode="auto">
            <a:xfrm flipV="1">
              <a:off x="3106" y="3385"/>
              <a:ext cx="318" cy="259"/>
            </a:xfrm>
            <a:prstGeom prst="wedgeEllipseCallout">
              <a:avLst>
                <a:gd name="adj1" fmla="val -43750"/>
                <a:gd name="adj2" fmla="val 53472"/>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b"/>
            <a:lstStyle/>
            <a:p>
              <a:pPr algn="ctr"/>
              <a:r>
                <a:rPr kumimoji="1" lang="en-US" altLang="zh-CN" sz="2400">
                  <a:solidFill>
                    <a:srgbClr val="FFFF00"/>
                  </a:solidFill>
                  <a:latin typeface="Times New Roman" panose="02020603050405020304" pitchFamily="18" charset="0"/>
                </a:rPr>
                <a:t>P</a:t>
              </a:r>
              <a:r>
                <a:rPr kumimoji="1" lang="en-US" altLang="zh-CN" sz="2400" baseline="-25000">
                  <a:solidFill>
                    <a:srgbClr val="FFFF00"/>
                  </a:solidFill>
                  <a:latin typeface="Times New Roman" panose="02020603050405020304" pitchFamily="18" charset="0"/>
                </a:rPr>
                <a:t>R</a:t>
              </a:r>
              <a:endParaRPr kumimoji="1" lang="en-US" altLang="zh-CN" sz="2400">
                <a:solidFill>
                  <a:srgbClr val="FFFF00"/>
                </a:solidFill>
                <a:latin typeface="Times New Roman" panose="02020603050405020304" pitchFamily="18" charset="0"/>
              </a:endParaRPr>
            </a:p>
          </p:txBody>
        </p:sp>
        <p:cxnSp>
          <p:nvCxnSpPr>
            <p:cNvPr id="59411" name="AutoShape 19"/>
            <p:cNvCxnSpPr>
              <a:cxnSpLocks noChangeShapeType="1"/>
              <a:stCxn id="59402" idx="5"/>
              <a:endCxn id="59410" idx="8"/>
            </p:cNvCxnSpPr>
            <p:nvPr/>
          </p:nvCxnSpPr>
          <p:spPr bwMode="auto">
            <a:xfrm>
              <a:off x="2945" y="3183"/>
              <a:ext cx="180" cy="18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418" name="Line 26"/>
            <p:cNvSpPr>
              <a:spLocks noChangeShapeType="1"/>
            </p:cNvSpPr>
            <p:nvPr/>
          </p:nvSpPr>
          <p:spPr bwMode="auto">
            <a:xfrm>
              <a:off x="3218" y="2867"/>
              <a:ext cx="159" cy="173"/>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19" name="Text Box 27"/>
            <p:cNvSpPr txBox="1">
              <a:spLocks noChangeArrowheads="1"/>
            </p:cNvSpPr>
            <p:nvPr/>
          </p:nvSpPr>
          <p:spPr bwMode="auto">
            <a:xfrm>
              <a:off x="2699" y="2416"/>
              <a:ext cx="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rPr>
                <a:t>f</a:t>
              </a:r>
              <a:endParaRPr kumimoji="1" lang="en-US" altLang="zh-CN" sz="2400" dirty="0">
                <a:latin typeface="Times New Roman" panose="02020603050405020304" pitchFamily="18" charset="0"/>
              </a:endParaRPr>
            </a:p>
          </p:txBody>
        </p:sp>
        <p:sp>
          <p:nvSpPr>
            <p:cNvPr id="59420" name="Text Box 28"/>
            <p:cNvSpPr txBox="1">
              <a:spLocks noChangeArrowheads="1"/>
            </p:cNvSpPr>
            <p:nvPr/>
          </p:nvSpPr>
          <p:spPr bwMode="auto">
            <a:xfrm>
              <a:off x="2472" y="268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rPr>
                <a:t>p</a:t>
              </a:r>
              <a:endParaRPr kumimoji="1" lang="en-US" altLang="zh-CN" sz="2400">
                <a:latin typeface="Times New Roman" panose="02020603050405020304" pitchFamily="18" charset="0"/>
              </a:endParaRPr>
            </a:p>
          </p:txBody>
        </p:sp>
        <p:cxnSp>
          <p:nvCxnSpPr>
            <p:cNvPr id="59421" name="AutoShape 29"/>
            <p:cNvCxnSpPr>
              <a:cxnSpLocks noChangeShapeType="1"/>
            </p:cNvCxnSpPr>
            <p:nvPr/>
          </p:nvCxnSpPr>
          <p:spPr bwMode="auto">
            <a:xfrm>
              <a:off x="2884" y="2539"/>
              <a:ext cx="181" cy="113"/>
            </a:xfrm>
            <a:prstGeom prst="curvedConnector2">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422" name="AutoShape 30"/>
            <p:cNvCxnSpPr>
              <a:cxnSpLocks noChangeShapeType="1"/>
            </p:cNvCxnSpPr>
            <p:nvPr/>
          </p:nvCxnSpPr>
          <p:spPr bwMode="auto">
            <a:xfrm>
              <a:off x="2642" y="2828"/>
              <a:ext cx="181" cy="113"/>
            </a:xfrm>
            <a:prstGeom prst="curvedConnector2">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9397">
                                            <p:txEl>
                                              <p:pRg st="3" end="3"/>
                                            </p:txEl>
                                          </p:spTgt>
                                        </p:tgtEl>
                                        <p:attrNameLst>
                                          <p:attrName>style.visibility</p:attrName>
                                        </p:attrNameLst>
                                      </p:cBhvr>
                                      <p:to>
                                        <p:strVal val="visible"/>
                                      </p:to>
                                    </p:set>
                                    <p:animEffect transition="in" filter="fade">
                                      <p:cBhvr>
                                        <p:cTn id="7" dur="1000"/>
                                        <p:tgtEl>
                                          <p:spTgt spid="59397">
                                            <p:txEl>
                                              <p:pRg st="3" end="3"/>
                                            </p:txEl>
                                          </p:spTgt>
                                        </p:tgtEl>
                                      </p:cBhvr>
                                    </p:animEffect>
                                    <p:anim calcmode="lin" valueType="num">
                                      <p:cBhvr>
                                        <p:cTn id="8" dur="1000" fill="hold"/>
                                        <p:tgtEl>
                                          <p:spTgt spid="5939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5939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9397">
                                            <p:txEl>
                                              <p:pRg st="4" end="4"/>
                                            </p:txEl>
                                          </p:spTgt>
                                        </p:tgtEl>
                                        <p:attrNameLst>
                                          <p:attrName>style.visibility</p:attrName>
                                        </p:attrNameLst>
                                      </p:cBhvr>
                                      <p:to>
                                        <p:strVal val="visible"/>
                                      </p:to>
                                    </p:set>
                                    <p:animEffect transition="in" filter="fade">
                                      <p:cBhvr>
                                        <p:cTn id="14" dur="1000"/>
                                        <p:tgtEl>
                                          <p:spTgt spid="59397">
                                            <p:txEl>
                                              <p:pRg st="4" end="4"/>
                                            </p:txEl>
                                          </p:spTgt>
                                        </p:tgtEl>
                                      </p:cBhvr>
                                    </p:animEffect>
                                    <p:anim calcmode="lin" valueType="num">
                                      <p:cBhvr>
                                        <p:cTn id="15" dur="1000" fill="hold"/>
                                        <p:tgtEl>
                                          <p:spTgt spid="59397">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5939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9397">
                                            <p:txEl>
                                              <p:pRg st="5" end="5"/>
                                            </p:txEl>
                                          </p:spTgt>
                                        </p:tgtEl>
                                        <p:attrNameLst>
                                          <p:attrName>style.visibility</p:attrName>
                                        </p:attrNameLst>
                                      </p:cBhvr>
                                      <p:to>
                                        <p:strVal val="visible"/>
                                      </p:to>
                                    </p:set>
                                    <p:animEffect transition="in" filter="fade">
                                      <p:cBhvr>
                                        <p:cTn id="21" dur="1000"/>
                                        <p:tgtEl>
                                          <p:spTgt spid="59397">
                                            <p:txEl>
                                              <p:pRg st="5" end="5"/>
                                            </p:txEl>
                                          </p:spTgt>
                                        </p:tgtEl>
                                      </p:cBhvr>
                                    </p:animEffect>
                                    <p:anim calcmode="lin" valueType="num">
                                      <p:cBhvr>
                                        <p:cTn id="22" dur="1000" fill="hold"/>
                                        <p:tgtEl>
                                          <p:spTgt spid="59397">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5939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9397">
                                            <p:txEl>
                                              <p:pRg st="6" end="6"/>
                                            </p:txEl>
                                          </p:spTgt>
                                        </p:tgtEl>
                                        <p:attrNameLst>
                                          <p:attrName>style.visibility</p:attrName>
                                        </p:attrNameLst>
                                      </p:cBhvr>
                                      <p:to>
                                        <p:strVal val="visible"/>
                                      </p:to>
                                    </p:set>
                                    <p:animEffect transition="in" filter="fade">
                                      <p:cBhvr>
                                        <p:cTn id="28" dur="1000"/>
                                        <p:tgtEl>
                                          <p:spTgt spid="59397">
                                            <p:txEl>
                                              <p:pRg st="6" end="6"/>
                                            </p:txEl>
                                          </p:spTgt>
                                        </p:tgtEl>
                                      </p:cBhvr>
                                    </p:animEffect>
                                    <p:anim calcmode="lin" valueType="num">
                                      <p:cBhvr>
                                        <p:cTn id="29" dur="1000" fill="hold"/>
                                        <p:tgtEl>
                                          <p:spTgt spid="5939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5939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9397">
                                            <p:txEl>
                                              <p:pRg st="7" end="7"/>
                                            </p:txEl>
                                          </p:spTgt>
                                        </p:tgtEl>
                                        <p:attrNameLst>
                                          <p:attrName>style.visibility</p:attrName>
                                        </p:attrNameLst>
                                      </p:cBhvr>
                                      <p:to>
                                        <p:strVal val="visible"/>
                                      </p:to>
                                    </p:set>
                                    <p:animEffect transition="in" filter="fade">
                                      <p:cBhvr>
                                        <p:cTn id="35" dur="1000"/>
                                        <p:tgtEl>
                                          <p:spTgt spid="59397">
                                            <p:txEl>
                                              <p:pRg st="7" end="7"/>
                                            </p:txEl>
                                          </p:spTgt>
                                        </p:tgtEl>
                                      </p:cBhvr>
                                    </p:animEffect>
                                    <p:anim calcmode="lin" valueType="num">
                                      <p:cBhvr>
                                        <p:cTn id="36" dur="1000" fill="hold"/>
                                        <p:tgtEl>
                                          <p:spTgt spid="59397">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5939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Text Box 2"/>
          <p:cNvSpPr txBox="1">
            <a:spLocks noChangeArrowheads="1"/>
          </p:cNvSpPr>
          <p:nvPr/>
        </p:nvSpPr>
        <p:spPr bwMode="auto">
          <a:xfrm>
            <a:off x="252000" y="404664"/>
            <a:ext cx="86400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(1) </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若*</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p</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是</a:t>
            </a:r>
            <a:r>
              <a:rPr kumimoji="1" lang="zh-CN" altLang="en-US"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叶子</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结点，由于删除叶子结点不破坏整棵树的结构，因此，只需要修改其双亲结点的指针即可。</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(2) </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若*</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p</a:t>
            </a:r>
            <a:r>
              <a:rPr kumimoji="1" lang="zh-CN" altLang="en-US"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只有左子树</a:t>
            </a:r>
            <a:r>
              <a:rPr kumimoji="1" lang="en-US" altLang="zh-CN"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P</a:t>
            </a:r>
            <a:r>
              <a:rPr kumimoji="1" lang="en-US" altLang="zh-CN" sz="2400" b="1" baseline="-250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L</a:t>
            </a:r>
            <a:r>
              <a:rPr kumimoji="1" lang="zh-CN" altLang="en-US"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或只有右子树</a:t>
            </a:r>
            <a:r>
              <a:rPr kumimoji="1" lang="en-US" altLang="zh-CN"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P</a:t>
            </a:r>
            <a:r>
              <a:rPr kumimoji="1" lang="en-US" altLang="zh-CN" sz="2400" b="1" baseline="-250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R</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此时只要</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令</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P</a:t>
            </a:r>
            <a:r>
              <a:rPr kumimoji="1" lang="en-US" altLang="zh-CN" sz="2400" baseline="-25000" dirty="0">
                <a:latin typeface="Times New Roman" panose="02020603050405020304" pitchFamily="18" charset="0"/>
                <a:ea typeface="幼圆" panose="02010509060101010101" pitchFamily="49" charset="-122"/>
                <a:cs typeface="Times New Roman" panose="02020603050405020304" pitchFamily="18" charset="0"/>
              </a:rPr>
              <a:t>L</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或</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P</a:t>
            </a:r>
            <a:r>
              <a:rPr kumimoji="1" lang="en-US" altLang="zh-CN" sz="2400" baseline="-25000" dirty="0">
                <a:latin typeface="Times New Roman" panose="02020603050405020304" pitchFamily="18" charset="0"/>
                <a:ea typeface="幼圆" panose="02010509060101010101" pitchFamily="49" charset="-122"/>
                <a:cs typeface="Times New Roman" panose="02020603050405020304" pitchFamily="18" charset="0"/>
              </a:rPr>
              <a:t>R</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直接成为其双亲结点*</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f</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的左子树即可。（为什么？）</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p:txBody>
      </p:sp>
      <p:grpSp>
        <p:nvGrpSpPr>
          <p:cNvPr id="4" name="组合 3"/>
          <p:cNvGrpSpPr/>
          <p:nvPr/>
        </p:nvGrpSpPr>
        <p:grpSpPr>
          <a:xfrm>
            <a:off x="703901" y="2543812"/>
            <a:ext cx="1504949" cy="3413144"/>
            <a:chOff x="1357316" y="2492377"/>
            <a:chExt cx="1504949" cy="3413144"/>
          </a:xfrm>
        </p:grpSpPr>
        <p:grpSp>
          <p:nvGrpSpPr>
            <p:cNvPr id="248914" name="Group 82"/>
            <p:cNvGrpSpPr/>
            <p:nvPr/>
          </p:nvGrpSpPr>
          <p:grpSpPr bwMode="auto">
            <a:xfrm>
              <a:off x="1357316" y="2492377"/>
              <a:ext cx="1485904" cy="1309688"/>
              <a:chOff x="855" y="1570"/>
              <a:chExt cx="936" cy="825"/>
            </a:xfrm>
          </p:grpSpPr>
          <p:grpSp>
            <p:nvGrpSpPr>
              <p:cNvPr id="248836" name="Group 4"/>
              <p:cNvGrpSpPr/>
              <p:nvPr/>
            </p:nvGrpSpPr>
            <p:grpSpPr bwMode="auto">
              <a:xfrm>
                <a:off x="1153" y="1834"/>
                <a:ext cx="518" cy="561"/>
                <a:chOff x="768" y="1440"/>
                <a:chExt cx="624" cy="624"/>
              </a:xfrm>
            </p:grpSpPr>
            <p:sp>
              <p:nvSpPr>
                <p:cNvPr id="248837" name="Oval 5"/>
                <p:cNvSpPr>
                  <a:spLocks noChangeArrowheads="1"/>
                </p:cNvSpPr>
                <p:nvPr/>
              </p:nvSpPr>
              <p:spPr bwMode="auto">
                <a:xfrm>
                  <a:off x="1104" y="1440"/>
                  <a:ext cx="288"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latin typeface="Times New Roman" panose="02020603050405020304" pitchFamily="18" charset="0"/>
                    </a:rPr>
                    <a:t>F</a:t>
                  </a:r>
                  <a:endParaRPr kumimoji="1" lang="en-US" altLang="zh-CN" sz="2400" dirty="0">
                    <a:latin typeface="Times New Roman" panose="02020603050405020304" pitchFamily="18" charset="0"/>
                  </a:endParaRPr>
                </a:p>
              </p:txBody>
            </p:sp>
            <p:sp>
              <p:nvSpPr>
                <p:cNvPr id="248838" name="Oval 6"/>
                <p:cNvSpPr>
                  <a:spLocks noChangeArrowheads="1"/>
                </p:cNvSpPr>
                <p:nvPr/>
              </p:nvSpPr>
              <p:spPr bwMode="auto">
                <a:xfrm>
                  <a:off x="768" y="1776"/>
                  <a:ext cx="288"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rPr>
                    <a:t>P</a:t>
                  </a:r>
                  <a:endParaRPr kumimoji="1" lang="en-US" altLang="zh-CN" sz="2400">
                    <a:latin typeface="Times New Roman" panose="02020603050405020304" pitchFamily="18" charset="0"/>
                  </a:endParaRPr>
                </a:p>
              </p:txBody>
            </p:sp>
            <p:cxnSp>
              <p:nvCxnSpPr>
                <p:cNvPr id="248839" name="AutoShape 7"/>
                <p:cNvCxnSpPr>
                  <a:cxnSpLocks noChangeShapeType="1"/>
                  <a:stCxn id="248837" idx="3"/>
                  <a:endCxn id="248838" idx="7"/>
                </p:cNvCxnSpPr>
                <p:nvPr/>
              </p:nvCxnSpPr>
              <p:spPr bwMode="auto">
                <a:xfrm flipH="1">
                  <a:off x="1014" y="1686"/>
                  <a:ext cx="132" cy="13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48844" name="Line 12"/>
              <p:cNvSpPr>
                <a:spLocks noChangeShapeType="1"/>
              </p:cNvSpPr>
              <p:nvPr/>
            </p:nvSpPr>
            <p:spPr bwMode="auto">
              <a:xfrm>
                <a:off x="1632" y="2050"/>
                <a:ext cx="159" cy="173"/>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45" name="Text Box 13"/>
              <p:cNvSpPr txBox="1">
                <a:spLocks noChangeArrowheads="1"/>
              </p:cNvSpPr>
              <p:nvPr/>
            </p:nvSpPr>
            <p:spPr bwMode="auto">
              <a:xfrm>
                <a:off x="1112" y="1570"/>
                <a:ext cx="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rPr>
                  <a:t>f</a:t>
                </a:r>
                <a:endParaRPr kumimoji="1" lang="en-US" altLang="zh-CN" sz="2400" dirty="0">
                  <a:latin typeface="Times New Roman" panose="02020603050405020304" pitchFamily="18" charset="0"/>
                </a:endParaRPr>
              </a:p>
            </p:txBody>
          </p:sp>
          <p:sp>
            <p:nvSpPr>
              <p:cNvPr id="248846" name="Text Box 14"/>
              <p:cNvSpPr txBox="1">
                <a:spLocks noChangeArrowheads="1"/>
              </p:cNvSpPr>
              <p:nvPr/>
            </p:nvSpPr>
            <p:spPr bwMode="auto">
              <a:xfrm>
                <a:off x="855" y="1857"/>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rgbClr val="FFFF00"/>
                    </a:solidFill>
                    <a:latin typeface="Times New Roman" panose="02020603050405020304" pitchFamily="18" charset="0"/>
                  </a:rPr>
                  <a:t>p</a:t>
                </a:r>
                <a:endParaRPr kumimoji="1" lang="en-US" altLang="zh-CN" sz="2400" dirty="0">
                  <a:solidFill>
                    <a:srgbClr val="FFFF00"/>
                  </a:solidFill>
                  <a:latin typeface="Times New Roman" panose="02020603050405020304" pitchFamily="18" charset="0"/>
                </a:endParaRPr>
              </a:p>
            </p:txBody>
          </p:sp>
          <p:cxnSp>
            <p:nvCxnSpPr>
              <p:cNvPr id="248847" name="AutoShape 15"/>
              <p:cNvCxnSpPr>
                <a:cxnSpLocks noChangeShapeType="1"/>
              </p:cNvCxnSpPr>
              <p:nvPr/>
            </p:nvCxnSpPr>
            <p:spPr bwMode="auto">
              <a:xfrm>
                <a:off x="1306" y="1734"/>
                <a:ext cx="181" cy="113"/>
              </a:xfrm>
              <a:prstGeom prst="curvedConnector2">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8848" name="AutoShape 16"/>
              <p:cNvCxnSpPr>
                <a:cxnSpLocks noChangeShapeType="1"/>
              </p:cNvCxnSpPr>
              <p:nvPr/>
            </p:nvCxnSpPr>
            <p:spPr bwMode="auto">
              <a:xfrm>
                <a:off x="1036" y="2029"/>
                <a:ext cx="181" cy="113"/>
              </a:xfrm>
              <a:prstGeom prst="curvedConnector2">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48880" name="AutoShape 48"/>
            <p:cNvSpPr>
              <a:spLocks noChangeArrowheads="1"/>
            </p:cNvSpPr>
            <p:nvPr/>
          </p:nvSpPr>
          <p:spPr bwMode="auto">
            <a:xfrm>
              <a:off x="2195513" y="4292600"/>
              <a:ext cx="288925" cy="431800"/>
            </a:xfrm>
            <a:prstGeom prst="downArrow">
              <a:avLst>
                <a:gd name="adj1" fmla="val 50000"/>
                <a:gd name="adj2" fmla="val 37363"/>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nvGrpSpPr>
            <p:cNvPr id="248911" name="Group 79"/>
            <p:cNvGrpSpPr/>
            <p:nvPr/>
          </p:nvGrpSpPr>
          <p:grpSpPr bwMode="auto">
            <a:xfrm>
              <a:off x="1851027" y="4868880"/>
              <a:ext cx="1011238" cy="1036641"/>
              <a:chOff x="1166" y="3067"/>
              <a:chExt cx="637" cy="653"/>
            </a:xfrm>
          </p:grpSpPr>
          <p:sp>
            <p:nvSpPr>
              <p:cNvPr id="248885" name="Oval 53"/>
              <p:cNvSpPr>
                <a:spLocks noChangeArrowheads="1"/>
              </p:cNvSpPr>
              <p:nvPr/>
            </p:nvSpPr>
            <p:spPr bwMode="auto">
              <a:xfrm>
                <a:off x="1444" y="3331"/>
                <a:ext cx="239" cy="259"/>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248888" name="Line 56"/>
              <p:cNvSpPr>
                <a:spLocks noChangeShapeType="1"/>
              </p:cNvSpPr>
              <p:nvPr/>
            </p:nvSpPr>
            <p:spPr bwMode="auto">
              <a:xfrm>
                <a:off x="1644" y="3547"/>
                <a:ext cx="159" cy="173"/>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89" name="Text Box 57"/>
              <p:cNvSpPr txBox="1">
                <a:spLocks noChangeArrowheads="1"/>
              </p:cNvSpPr>
              <p:nvPr/>
            </p:nvSpPr>
            <p:spPr bwMode="auto">
              <a:xfrm>
                <a:off x="1166" y="3067"/>
                <a:ext cx="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rPr>
                  <a:t>f</a:t>
                </a:r>
                <a:endParaRPr kumimoji="1" lang="en-US" altLang="zh-CN" sz="2400" dirty="0">
                  <a:latin typeface="Times New Roman" panose="02020603050405020304" pitchFamily="18" charset="0"/>
                </a:endParaRPr>
              </a:p>
            </p:txBody>
          </p:sp>
          <p:cxnSp>
            <p:nvCxnSpPr>
              <p:cNvPr id="248891" name="AutoShape 59"/>
              <p:cNvCxnSpPr>
                <a:cxnSpLocks noChangeShapeType="1"/>
              </p:cNvCxnSpPr>
              <p:nvPr/>
            </p:nvCxnSpPr>
            <p:spPr bwMode="auto">
              <a:xfrm>
                <a:off x="1327" y="3221"/>
                <a:ext cx="181" cy="113"/>
              </a:xfrm>
              <a:prstGeom prst="curvedConnector2">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2" name="组合 1"/>
          <p:cNvGrpSpPr/>
          <p:nvPr/>
        </p:nvGrpSpPr>
        <p:grpSpPr>
          <a:xfrm>
            <a:off x="4499610" y="2532901"/>
            <a:ext cx="1651000" cy="3652317"/>
            <a:chOff x="3635375" y="2492896"/>
            <a:chExt cx="1651000" cy="3652317"/>
          </a:xfrm>
        </p:grpSpPr>
        <p:grpSp>
          <p:nvGrpSpPr>
            <p:cNvPr id="248850" name="Group 18"/>
            <p:cNvGrpSpPr/>
            <p:nvPr/>
          </p:nvGrpSpPr>
          <p:grpSpPr bwMode="auto">
            <a:xfrm>
              <a:off x="4273550" y="2911475"/>
              <a:ext cx="822325" cy="890588"/>
              <a:chOff x="768" y="1440"/>
              <a:chExt cx="624" cy="624"/>
            </a:xfrm>
          </p:grpSpPr>
          <p:sp>
            <p:nvSpPr>
              <p:cNvPr id="248851" name="Oval 19"/>
              <p:cNvSpPr>
                <a:spLocks noChangeArrowheads="1"/>
              </p:cNvSpPr>
              <p:nvPr/>
            </p:nvSpPr>
            <p:spPr bwMode="auto">
              <a:xfrm>
                <a:off x="1104" y="1440"/>
                <a:ext cx="288"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248852" name="Oval 20"/>
              <p:cNvSpPr>
                <a:spLocks noChangeArrowheads="1"/>
              </p:cNvSpPr>
              <p:nvPr/>
            </p:nvSpPr>
            <p:spPr bwMode="auto">
              <a:xfrm>
                <a:off x="768" y="1776"/>
                <a:ext cx="288"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rPr>
                  <a:t>P</a:t>
                </a:r>
                <a:endParaRPr kumimoji="1" lang="en-US" altLang="zh-CN" sz="2400">
                  <a:latin typeface="Times New Roman" panose="02020603050405020304" pitchFamily="18" charset="0"/>
                </a:endParaRPr>
              </a:p>
            </p:txBody>
          </p:sp>
          <p:cxnSp>
            <p:nvCxnSpPr>
              <p:cNvPr id="248853" name="AutoShape 21"/>
              <p:cNvCxnSpPr>
                <a:cxnSpLocks noChangeShapeType="1"/>
                <a:stCxn id="248851" idx="3"/>
                <a:endCxn id="248852" idx="7"/>
              </p:cNvCxnSpPr>
              <p:nvPr/>
            </p:nvCxnSpPr>
            <p:spPr bwMode="auto">
              <a:xfrm flipH="1">
                <a:off x="1014" y="1686"/>
                <a:ext cx="132" cy="13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248854" name="AutoShape 22"/>
            <p:cNvCxnSpPr>
              <a:cxnSpLocks noChangeShapeType="1"/>
              <a:stCxn id="248852" idx="3"/>
            </p:cNvCxnSpPr>
            <p:nvPr/>
          </p:nvCxnSpPr>
          <p:spPr bwMode="auto">
            <a:xfrm flipH="1">
              <a:off x="4092575" y="3756025"/>
              <a:ext cx="236538" cy="25717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8855" name="AutoShape 23"/>
            <p:cNvSpPr>
              <a:spLocks noChangeArrowheads="1"/>
            </p:cNvSpPr>
            <p:nvPr/>
          </p:nvSpPr>
          <p:spPr bwMode="auto">
            <a:xfrm flipH="1" flipV="1">
              <a:off x="3635375" y="4076700"/>
              <a:ext cx="504825" cy="411163"/>
            </a:xfrm>
            <a:prstGeom prst="wedgeEllipseCallout">
              <a:avLst>
                <a:gd name="adj1" fmla="val -43750"/>
                <a:gd name="adj2" fmla="val 70000"/>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b"/>
            <a:lstStyle/>
            <a:p>
              <a:pPr algn="ctr"/>
              <a:endParaRPr kumimoji="1" lang="en-US" altLang="zh-CN" sz="2400">
                <a:latin typeface="Times New Roman" panose="02020603050405020304" pitchFamily="18" charset="0"/>
              </a:endParaRPr>
            </a:p>
            <a:p>
              <a:pPr algn="ctr"/>
              <a:r>
                <a:rPr kumimoji="1" lang="en-US" altLang="zh-CN" sz="2400">
                  <a:latin typeface="Times New Roman" panose="02020603050405020304" pitchFamily="18" charset="0"/>
                </a:rPr>
                <a:t>P</a:t>
              </a:r>
              <a:r>
                <a:rPr kumimoji="1" lang="en-US" altLang="zh-CN" sz="2400" baseline="-25000">
                  <a:latin typeface="Times New Roman" panose="02020603050405020304" pitchFamily="18" charset="0"/>
                </a:rPr>
                <a:t>L</a:t>
              </a:r>
              <a:endParaRPr kumimoji="1" lang="en-US" altLang="zh-CN" sz="2400">
                <a:latin typeface="Times New Roman" panose="02020603050405020304" pitchFamily="18" charset="0"/>
              </a:endParaRPr>
            </a:p>
          </p:txBody>
        </p:sp>
        <p:sp>
          <p:nvSpPr>
            <p:cNvPr id="248858" name="Line 26"/>
            <p:cNvSpPr>
              <a:spLocks noChangeShapeType="1"/>
            </p:cNvSpPr>
            <p:nvPr/>
          </p:nvSpPr>
          <p:spPr bwMode="auto">
            <a:xfrm>
              <a:off x="5033963" y="3254375"/>
              <a:ext cx="252412" cy="274638"/>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59" name="Text Box 27"/>
            <p:cNvSpPr txBox="1">
              <a:spLocks noChangeArrowheads="1"/>
            </p:cNvSpPr>
            <p:nvPr/>
          </p:nvSpPr>
          <p:spPr bwMode="auto">
            <a:xfrm>
              <a:off x="4211960" y="2492896"/>
              <a:ext cx="28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rPr>
                <a:t>f</a:t>
              </a:r>
              <a:endParaRPr kumimoji="1" lang="en-US" altLang="zh-CN" sz="2400" dirty="0">
                <a:latin typeface="Times New Roman" panose="02020603050405020304" pitchFamily="18" charset="0"/>
              </a:endParaRPr>
            </a:p>
          </p:txBody>
        </p:sp>
        <p:sp>
          <p:nvSpPr>
            <p:cNvPr id="248860" name="Text Box 28"/>
            <p:cNvSpPr txBox="1">
              <a:spLocks noChangeArrowheads="1"/>
            </p:cNvSpPr>
            <p:nvPr/>
          </p:nvSpPr>
          <p:spPr bwMode="auto">
            <a:xfrm>
              <a:off x="3779912" y="2947804"/>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rgbClr val="FFFF00"/>
                  </a:solidFill>
                  <a:latin typeface="Times New Roman" panose="02020603050405020304" pitchFamily="18" charset="0"/>
                </a:rPr>
                <a:t>p</a:t>
              </a:r>
              <a:endParaRPr kumimoji="1" lang="en-US" altLang="zh-CN" sz="2400" dirty="0">
                <a:solidFill>
                  <a:srgbClr val="FFFF00"/>
                </a:solidFill>
                <a:latin typeface="Times New Roman" panose="02020603050405020304" pitchFamily="18" charset="0"/>
              </a:endParaRPr>
            </a:p>
          </p:txBody>
        </p:sp>
        <p:cxnSp>
          <p:nvCxnSpPr>
            <p:cNvPr id="248861" name="AutoShape 29"/>
            <p:cNvCxnSpPr>
              <a:cxnSpLocks noChangeShapeType="1"/>
            </p:cNvCxnSpPr>
            <p:nvPr/>
          </p:nvCxnSpPr>
          <p:spPr bwMode="auto">
            <a:xfrm>
              <a:off x="4513038" y="2769577"/>
              <a:ext cx="288000" cy="180000"/>
            </a:xfrm>
            <a:prstGeom prst="curvedConnector2">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8862" name="AutoShape 30"/>
            <p:cNvCxnSpPr>
              <a:cxnSpLocks noChangeShapeType="1"/>
            </p:cNvCxnSpPr>
            <p:nvPr/>
          </p:nvCxnSpPr>
          <p:spPr bwMode="auto">
            <a:xfrm>
              <a:off x="4098758" y="3213641"/>
              <a:ext cx="288000" cy="180000"/>
            </a:xfrm>
            <a:prstGeom prst="curvedConnector2">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8881" name="AutoShape 49"/>
            <p:cNvSpPr>
              <a:spLocks noChangeArrowheads="1"/>
            </p:cNvSpPr>
            <p:nvPr/>
          </p:nvSpPr>
          <p:spPr bwMode="auto">
            <a:xfrm>
              <a:off x="4500563" y="4292600"/>
              <a:ext cx="288925" cy="431800"/>
            </a:xfrm>
            <a:prstGeom prst="downArrow">
              <a:avLst>
                <a:gd name="adj1" fmla="val 50000"/>
                <a:gd name="adj2" fmla="val 37363"/>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48895" name="Oval 63"/>
            <p:cNvSpPr>
              <a:spLocks noChangeArrowheads="1"/>
            </p:cNvSpPr>
            <p:nvPr/>
          </p:nvSpPr>
          <p:spPr bwMode="auto">
            <a:xfrm>
              <a:off x="4716463" y="5072063"/>
              <a:ext cx="379412" cy="41116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cxnSp>
          <p:nvCxnSpPr>
            <p:cNvPr id="248898" name="AutoShape 66"/>
            <p:cNvCxnSpPr>
              <a:cxnSpLocks noChangeShapeType="1"/>
            </p:cNvCxnSpPr>
            <p:nvPr/>
          </p:nvCxnSpPr>
          <p:spPr bwMode="auto">
            <a:xfrm flipH="1">
              <a:off x="4513263" y="5414963"/>
              <a:ext cx="236537" cy="25717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8899" name="AutoShape 67"/>
            <p:cNvSpPr>
              <a:spLocks noChangeArrowheads="1"/>
            </p:cNvSpPr>
            <p:nvPr/>
          </p:nvSpPr>
          <p:spPr bwMode="auto">
            <a:xfrm flipH="1" flipV="1">
              <a:off x="4067175" y="5734050"/>
              <a:ext cx="504825" cy="411163"/>
            </a:xfrm>
            <a:prstGeom prst="wedgeEllipseCallout">
              <a:avLst>
                <a:gd name="adj1" fmla="val -43750"/>
                <a:gd name="adj2" fmla="val 70000"/>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b"/>
            <a:lstStyle/>
            <a:p>
              <a:pPr algn="ctr"/>
              <a:r>
                <a:rPr kumimoji="1" lang="en-US" altLang="zh-CN" sz="2400" dirty="0">
                  <a:solidFill>
                    <a:srgbClr val="FFFF00"/>
                  </a:solidFill>
                  <a:latin typeface="Times New Roman" panose="02020603050405020304" pitchFamily="18" charset="0"/>
                </a:rPr>
                <a:t>P</a:t>
              </a:r>
              <a:r>
                <a:rPr kumimoji="1" lang="en-US" altLang="zh-CN" sz="2400" baseline="-25000" dirty="0">
                  <a:solidFill>
                    <a:srgbClr val="FFFF00"/>
                  </a:solidFill>
                  <a:latin typeface="Times New Roman" panose="02020603050405020304" pitchFamily="18" charset="0"/>
                </a:rPr>
                <a:t>L</a:t>
              </a:r>
              <a:endParaRPr kumimoji="1" lang="en-US" altLang="zh-CN" sz="2400" dirty="0">
                <a:solidFill>
                  <a:srgbClr val="FFFF00"/>
                </a:solidFill>
                <a:latin typeface="Times New Roman" panose="02020603050405020304" pitchFamily="18" charset="0"/>
              </a:endParaRPr>
            </a:p>
          </p:txBody>
        </p:sp>
        <p:sp>
          <p:nvSpPr>
            <p:cNvPr id="248900" name="Line 68"/>
            <p:cNvSpPr>
              <a:spLocks noChangeShapeType="1"/>
            </p:cNvSpPr>
            <p:nvPr/>
          </p:nvSpPr>
          <p:spPr bwMode="auto">
            <a:xfrm>
              <a:off x="5033963" y="5414963"/>
              <a:ext cx="252412" cy="274637"/>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901" name="Text Box 69"/>
            <p:cNvSpPr txBox="1">
              <a:spLocks noChangeArrowheads="1"/>
            </p:cNvSpPr>
            <p:nvPr/>
          </p:nvSpPr>
          <p:spPr bwMode="auto">
            <a:xfrm>
              <a:off x="4221862" y="4721225"/>
              <a:ext cx="28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rPr>
                <a:t>f</a:t>
              </a:r>
              <a:endParaRPr kumimoji="1" lang="en-US" altLang="zh-CN" sz="2400" dirty="0">
                <a:latin typeface="Times New Roman" panose="02020603050405020304" pitchFamily="18" charset="0"/>
              </a:endParaRPr>
            </a:p>
          </p:txBody>
        </p:sp>
        <p:cxnSp>
          <p:nvCxnSpPr>
            <p:cNvPr id="248903" name="AutoShape 71"/>
            <p:cNvCxnSpPr>
              <a:cxnSpLocks noChangeShapeType="1"/>
            </p:cNvCxnSpPr>
            <p:nvPr/>
          </p:nvCxnSpPr>
          <p:spPr bwMode="auto">
            <a:xfrm>
              <a:off x="4488593" y="4943199"/>
              <a:ext cx="288000" cy="180000"/>
            </a:xfrm>
            <a:prstGeom prst="curvedConnector2">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 name="组合 2"/>
          <p:cNvGrpSpPr/>
          <p:nvPr/>
        </p:nvGrpSpPr>
        <p:grpSpPr>
          <a:xfrm>
            <a:off x="6372200" y="2539752"/>
            <a:ext cx="1584350" cy="3626098"/>
            <a:chOff x="6372200" y="2539752"/>
            <a:chExt cx="1584350" cy="3626098"/>
          </a:xfrm>
        </p:grpSpPr>
        <p:grpSp>
          <p:nvGrpSpPr>
            <p:cNvPr id="248865" name="Group 33"/>
            <p:cNvGrpSpPr/>
            <p:nvPr/>
          </p:nvGrpSpPr>
          <p:grpSpPr bwMode="auto">
            <a:xfrm>
              <a:off x="6872288" y="2911475"/>
              <a:ext cx="822325" cy="890588"/>
              <a:chOff x="768" y="1440"/>
              <a:chExt cx="624" cy="624"/>
            </a:xfrm>
          </p:grpSpPr>
          <p:sp>
            <p:nvSpPr>
              <p:cNvPr id="248866" name="Oval 34"/>
              <p:cNvSpPr>
                <a:spLocks noChangeArrowheads="1"/>
              </p:cNvSpPr>
              <p:nvPr/>
            </p:nvSpPr>
            <p:spPr bwMode="auto">
              <a:xfrm>
                <a:off x="1104" y="1440"/>
                <a:ext cx="288"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248867" name="Oval 35"/>
              <p:cNvSpPr>
                <a:spLocks noChangeArrowheads="1"/>
              </p:cNvSpPr>
              <p:nvPr/>
            </p:nvSpPr>
            <p:spPr bwMode="auto">
              <a:xfrm>
                <a:off x="768" y="1776"/>
                <a:ext cx="288"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rPr>
                  <a:t>P</a:t>
                </a:r>
                <a:endParaRPr kumimoji="1" lang="en-US" altLang="zh-CN" sz="2400">
                  <a:latin typeface="Times New Roman" panose="02020603050405020304" pitchFamily="18" charset="0"/>
                </a:endParaRPr>
              </a:p>
            </p:txBody>
          </p:sp>
          <p:cxnSp>
            <p:nvCxnSpPr>
              <p:cNvPr id="248868" name="AutoShape 36"/>
              <p:cNvCxnSpPr>
                <a:cxnSpLocks noChangeShapeType="1"/>
                <a:stCxn id="248866" idx="3"/>
                <a:endCxn id="248867" idx="7"/>
              </p:cNvCxnSpPr>
              <p:nvPr/>
            </p:nvCxnSpPr>
            <p:spPr bwMode="auto">
              <a:xfrm flipH="1">
                <a:off x="1014" y="1686"/>
                <a:ext cx="132" cy="13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48871" name="AutoShape 39"/>
            <p:cNvSpPr>
              <a:spLocks noChangeArrowheads="1"/>
            </p:cNvSpPr>
            <p:nvPr/>
          </p:nvSpPr>
          <p:spPr bwMode="auto">
            <a:xfrm flipV="1">
              <a:off x="7451725" y="4076700"/>
              <a:ext cx="504825" cy="411163"/>
            </a:xfrm>
            <a:prstGeom prst="wedgeEllipseCallout">
              <a:avLst>
                <a:gd name="adj1" fmla="val -43750"/>
                <a:gd name="adj2" fmla="val 53472"/>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b"/>
            <a:lstStyle/>
            <a:p>
              <a:pPr algn="ctr"/>
              <a:r>
                <a:rPr kumimoji="1" lang="en-US" altLang="zh-CN" sz="2400">
                  <a:latin typeface="Times New Roman" panose="02020603050405020304" pitchFamily="18" charset="0"/>
                </a:rPr>
                <a:t>P</a:t>
              </a:r>
              <a:r>
                <a:rPr kumimoji="1" lang="en-US" altLang="zh-CN" sz="2400" baseline="-25000">
                  <a:latin typeface="Times New Roman" panose="02020603050405020304" pitchFamily="18" charset="0"/>
                </a:rPr>
                <a:t>R</a:t>
              </a:r>
              <a:endParaRPr kumimoji="1" lang="en-US" altLang="zh-CN" sz="2400">
                <a:latin typeface="Times New Roman" panose="02020603050405020304" pitchFamily="18" charset="0"/>
              </a:endParaRPr>
            </a:p>
          </p:txBody>
        </p:sp>
        <p:cxnSp>
          <p:nvCxnSpPr>
            <p:cNvPr id="248872" name="AutoShape 40"/>
            <p:cNvCxnSpPr>
              <a:cxnSpLocks noChangeShapeType="1"/>
              <a:stCxn id="248867" idx="5"/>
              <a:endCxn id="248871" idx="8"/>
            </p:cNvCxnSpPr>
            <p:nvPr/>
          </p:nvCxnSpPr>
          <p:spPr bwMode="auto">
            <a:xfrm>
              <a:off x="7196138" y="3756025"/>
              <a:ext cx="285750" cy="29368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8873" name="Line 41"/>
            <p:cNvSpPr>
              <a:spLocks noChangeShapeType="1"/>
            </p:cNvSpPr>
            <p:nvPr/>
          </p:nvSpPr>
          <p:spPr bwMode="auto">
            <a:xfrm>
              <a:off x="7632700" y="3254375"/>
              <a:ext cx="252413" cy="274638"/>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74" name="Text Box 42"/>
            <p:cNvSpPr txBox="1">
              <a:spLocks noChangeArrowheads="1"/>
            </p:cNvSpPr>
            <p:nvPr/>
          </p:nvSpPr>
          <p:spPr bwMode="auto">
            <a:xfrm>
              <a:off x="6806530" y="2539752"/>
              <a:ext cx="28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rPr>
                <a:t>f</a:t>
              </a:r>
              <a:endParaRPr kumimoji="1" lang="en-US" altLang="zh-CN" sz="2400" dirty="0">
                <a:latin typeface="Times New Roman" panose="02020603050405020304" pitchFamily="18" charset="0"/>
              </a:endParaRPr>
            </a:p>
          </p:txBody>
        </p:sp>
        <p:sp>
          <p:nvSpPr>
            <p:cNvPr id="248875" name="Text Box 43"/>
            <p:cNvSpPr txBox="1">
              <a:spLocks noChangeArrowheads="1"/>
            </p:cNvSpPr>
            <p:nvPr/>
          </p:nvSpPr>
          <p:spPr bwMode="auto">
            <a:xfrm>
              <a:off x="6372200" y="2962922"/>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rgbClr val="FFFF00"/>
                  </a:solidFill>
                  <a:latin typeface="Times New Roman" panose="02020603050405020304" pitchFamily="18" charset="0"/>
                </a:rPr>
                <a:t>p</a:t>
              </a:r>
              <a:endParaRPr kumimoji="1" lang="en-US" altLang="zh-CN" sz="2400" dirty="0">
                <a:solidFill>
                  <a:srgbClr val="FFFF00"/>
                </a:solidFill>
                <a:latin typeface="Times New Roman" panose="02020603050405020304" pitchFamily="18" charset="0"/>
              </a:endParaRPr>
            </a:p>
          </p:txBody>
        </p:sp>
        <p:cxnSp>
          <p:nvCxnSpPr>
            <p:cNvPr id="248876" name="AutoShape 44"/>
            <p:cNvCxnSpPr>
              <a:cxnSpLocks noChangeShapeType="1"/>
            </p:cNvCxnSpPr>
            <p:nvPr/>
          </p:nvCxnSpPr>
          <p:spPr bwMode="auto">
            <a:xfrm>
              <a:off x="7069111" y="2771622"/>
              <a:ext cx="288000" cy="180000"/>
            </a:xfrm>
            <a:prstGeom prst="curvedConnector2">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8877" name="AutoShape 45"/>
            <p:cNvCxnSpPr>
              <a:cxnSpLocks noChangeShapeType="1"/>
            </p:cNvCxnSpPr>
            <p:nvPr/>
          </p:nvCxnSpPr>
          <p:spPr bwMode="auto">
            <a:xfrm>
              <a:off x="6660232" y="3249000"/>
              <a:ext cx="288000" cy="180000"/>
            </a:xfrm>
            <a:prstGeom prst="curvedConnector2">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8882" name="AutoShape 50"/>
            <p:cNvSpPr>
              <a:spLocks noChangeArrowheads="1"/>
            </p:cNvSpPr>
            <p:nvPr/>
          </p:nvSpPr>
          <p:spPr bwMode="auto">
            <a:xfrm>
              <a:off x="6948488" y="4292600"/>
              <a:ext cx="288925" cy="431800"/>
            </a:xfrm>
            <a:prstGeom prst="downArrow">
              <a:avLst>
                <a:gd name="adj1" fmla="val 50000"/>
                <a:gd name="adj2" fmla="val 37363"/>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48905" name="Oval 73"/>
            <p:cNvSpPr>
              <a:spLocks noChangeArrowheads="1"/>
            </p:cNvSpPr>
            <p:nvPr/>
          </p:nvSpPr>
          <p:spPr bwMode="auto">
            <a:xfrm>
              <a:off x="7315200" y="5072063"/>
              <a:ext cx="379413" cy="41116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cxnSp>
          <p:nvCxnSpPr>
            <p:cNvPr id="248906" name="AutoShape 74"/>
            <p:cNvCxnSpPr>
              <a:cxnSpLocks noChangeShapeType="1"/>
              <a:endCxn id="248907" idx="8"/>
            </p:cNvCxnSpPr>
            <p:nvPr/>
          </p:nvCxnSpPr>
          <p:spPr bwMode="auto">
            <a:xfrm flipH="1">
              <a:off x="7132638" y="5414963"/>
              <a:ext cx="215900" cy="24447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8907" name="AutoShape 75"/>
            <p:cNvSpPr>
              <a:spLocks noChangeArrowheads="1"/>
            </p:cNvSpPr>
            <p:nvPr/>
          </p:nvSpPr>
          <p:spPr bwMode="auto">
            <a:xfrm flipH="1" flipV="1">
              <a:off x="6659563" y="5754688"/>
              <a:ext cx="504825" cy="411162"/>
            </a:xfrm>
            <a:prstGeom prst="wedgeEllipseCallout">
              <a:avLst>
                <a:gd name="adj1" fmla="val -43750"/>
                <a:gd name="adj2" fmla="val 70000"/>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b"/>
            <a:lstStyle/>
            <a:p>
              <a:pPr algn="ctr"/>
              <a:r>
                <a:rPr kumimoji="1" lang="en-US" altLang="zh-CN" sz="2400">
                  <a:solidFill>
                    <a:srgbClr val="FFFF00"/>
                  </a:solidFill>
                  <a:latin typeface="Times New Roman" panose="02020603050405020304" pitchFamily="18" charset="0"/>
                </a:rPr>
                <a:t>P</a:t>
              </a:r>
              <a:r>
                <a:rPr kumimoji="1" lang="en-US" altLang="zh-CN" sz="2400" baseline="-25000">
                  <a:solidFill>
                    <a:srgbClr val="FFFF00"/>
                  </a:solidFill>
                  <a:latin typeface="Times New Roman" panose="02020603050405020304" pitchFamily="18" charset="0"/>
                </a:rPr>
                <a:t>R</a:t>
              </a:r>
              <a:endParaRPr kumimoji="1" lang="en-US" altLang="zh-CN" sz="2400">
                <a:solidFill>
                  <a:srgbClr val="FFFF00"/>
                </a:solidFill>
                <a:latin typeface="Times New Roman" panose="02020603050405020304" pitchFamily="18" charset="0"/>
              </a:endParaRPr>
            </a:p>
          </p:txBody>
        </p:sp>
        <p:sp>
          <p:nvSpPr>
            <p:cNvPr id="248908" name="Line 76"/>
            <p:cNvSpPr>
              <a:spLocks noChangeShapeType="1"/>
            </p:cNvSpPr>
            <p:nvPr/>
          </p:nvSpPr>
          <p:spPr bwMode="auto">
            <a:xfrm>
              <a:off x="7632700" y="5414963"/>
              <a:ext cx="252413" cy="274637"/>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909" name="Text Box 77"/>
            <p:cNvSpPr txBox="1">
              <a:spLocks noChangeArrowheads="1"/>
            </p:cNvSpPr>
            <p:nvPr/>
          </p:nvSpPr>
          <p:spPr bwMode="auto">
            <a:xfrm>
              <a:off x="6800820" y="4725144"/>
              <a:ext cx="28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rPr>
                <a:t>f</a:t>
              </a:r>
              <a:endParaRPr kumimoji="1" lang="en-US" altLang="zh-CN" sz="2400" dirty="0">
                <a:latin typeface="Times New Roman" panose="02020603050405020304" pitchFamily="18" charset="0"/>
              </a:endParaRPr>
            </a:p>
          </p:txBody>
        </p:sp>
        <p:cxnSp>
          <p:nvCxnSpPr>
            <p:cNvPr id="248910" name="AutoShape 78"/>
            <p:cNvCxnSpPr>
              <a:cxnSpLocks noChangeShapeType="1"/>
            </p:cNvCxnSpPr>
            <p:nvPr/>
          </p:nvCxnSpPr>
          <p:spPr bwMode="auto">
            <a:xfrm>
              <a:off x="7063687" y="4955863"/>
              <a:ext cx="288000" cy="180000"/>
            </a:xfrm>
            <a:prstGeom prst="curvedConnector2">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48834">
                                            <p:txEl>
                                              <p:pRg st="2" end="2"/>
                                            </p:txEl>
                                          </p:spTgt>
                                        </p:tgtEl>
                                        <p:attrNameLst>
                                          <p:attrName>style.visibility</p:attrName>
                                        </p:attrNameLst>
                                      </p:cBhvr>
                                      <p:to>
                                        <p:strVal val="visible"/>
                                      </p:to>
                                    </p:set>
                                    <p:animEffect transition="in" filter="fade">
                                      <p:cBhvr>
                                        <p:cTn id="14" dur="1000"/>
                                        <p:tgtEl>
                                          <p:spTgt spid="248834">
                                            <p:txEl>
                                              <p:pRg st="2" end="2"/>
                                            </p:txEl>
                                          </p:spTgt>
                                        </p:tgtEl>
                                      </p:cBhvr>
                                    </p:animEffect>
                                    <p:anim calcmode="lin" valueType="num">
                                      <p:cBhvr>
                                        <p:cTn id="15" dur="1000" fill="hold"/>
                                        <p:tgtEl>
                                          <p:spTgt spid="24883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4883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Text Box 2"/>
          <p:cNvSpPr txBox="1">
            <a:spLocks noChangeArrowheads="1"/>
          </p:cNvSpPr>
          <p:nvPr/>
        </p:nvSpPr>
        <p:spPr bwMode="auto">
          <a:xfrm>
            <a:off x="252000" y="188913"/>
            <a:ext cx="864000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        (3) </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若*</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p</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的</a:t>
            </a:r>
            <a:r>
              <a:rPr kumimoji="1" lang="zh-CN" altLang="en-US"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左右子树均不空</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，则</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从图</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(b)</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可知</a:t>
            </a:r>
            <a:r>
              <a:rPr kumimoji="1" lang="zh-CN" altLang="en-US" dirty="0">
                <a:ea typeface="幼圆" panose="02010509060101010101" pitchFamily="49" charset="-122"/>
                <a:cs typeface="Times New Roman" panose="02020603050405020304" pitchFamily="18" charset="0"/>
              </a:rPr>
              <a:t>，</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在删除*</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p</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之前，中序遍历该二叉树得到的序列为</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rPr>
              <a:t>C</a:t>
            </a:r>
            <a:r>
              <a:rPr kumimoji="1" lang="en-US" altLang="zh-CN" sz="2400" baseline="-25000" dirty="0" err="1">
                <a:latin typeface="Times New Roman" panose="02020603050405020304" pitchFamily="18" charset="0"/>
                <a:ea typeface="幼圆" panose="02010509060101010101" pitchFamily="49" charset="-122"/>
                <a:cs typeface="Times New Roman" panose="02020603050405020304" pitchFamily="18" charset="0"/>
              </a:rPr>
              <a:t>L</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rPr>
              <a:t>C</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rPr>
              <a:t>Q</a:t>
            </a:r>
            <a:r>
              <a:rPr kumimoji="1" lang="en-US" altLang="zh-CN" sz="2400" baseline="-25000" dirty="0" err="1">
                <a:latin typeface="Times New Roman" panose="02020603050405020304" pitchFamily="18" charset="0"/>
                <a:ea typeface="幼圆" panose="02010509060101010101" pitchFamily="49" charset="-122"/>
                <a:cs typeface="Times New Roman" panose="02020603050405020304" pitchFamily="18" charset="0"/>
              </a:rPr>
              <a:t>L</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rPr>
              <a:t>QS</a:t>
            </a:r>
            <a:r>
              <a:rPr kumimoji="1" lang="en-US" altLang="zh-CN" sz="2400" baseline="-25000" dirty="0" err="1">
                <a:latin typeface="Times New Roman" panose="02020603050405020304" pitchFamily="18" charset="0"/>
                <a:ea typeface="幼圆" panose="02010509060101010101" pitchFamily="49" charset="-122"/>
                <a:cs typeface="Times New Roman" panose="02020603050405020304" pitchFamily="18" charset="0"/>
              </a:rPr>
              <a:t>L</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rPr>
              <a:t>S</a:t>
            </a:r>
            <a:r>
              <a:rPr kumimoji="1" lang="en-US" altLang="zh-CN" sz="2400" b="1" u="sng"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P</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rPr>
              <a:t>P</a:t>
            </a:r>
            <a:r>
              <a:rPr kumimoji="1" lang="en-US" altLang="zh-CN" sz="2400" baseline="-25000" dirty="0" err="1">
                <a:latin typeface="Times New Roman" panose="02020603050405020304" pitchFamily="18" charset="0"/>
                <a:ea typeface="幼圆" panose="02010509060101010101" pitchFamily="49" charset="-122"/>
                <a:cs typeface="Times New Roman" panose="02020603050405020304" pitchFamily="18" charset="0"/>
              </a:rPr>
              <a:t>R</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rPr>
              <a:t>F</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删除*</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p</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之后，为保持其他元素之间的相对位置不变，可以有两种做法：</a:t>
            </a:r>
            <a:r>
              <a:rPr kumimoji="1" lang="zh-CN" altLang="en-US" sz="24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从树的结构考虑：</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是令*</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p</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的左子树为*</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f</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的左子树，而*</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p</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的右子树为*</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s</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（在遍历序列中</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P</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的直接前驱为</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S</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）的右子树，</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如图</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(c)</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所示。</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p:txBody>
      </p:sp>
      <p:grpSp>
        <p:nvGrpSpPr>
          <p:cNvPr id="3" name="组合 2"/>
          <p:cNvGrpSpPr/>
          <p:nvPr/>
        </p:nvGrpSpPr>
        <p:grpSpPr>
          <a:xfrm>
            <a:off x="2917825" y="2768615"/>
            <a:ext cx="2664445" cy="3572495"/>
            <a:chOff x="2987675" y="2348880"/>
            <a:chExt cx="2664445" cy="3572495"/>
          </a:xfrm>
        </p:grpSpPr>
        <p:grpSp>
          <p:nvGrpSpPr>
            <p:cNvPr id="249860" name="Group 4"/>
            <p:cNvGrpSpPr/>
            <p:nvPr/>
          </p:nvGrpSpPr>
          <p:grpSpPr bwMode="auto">
            <a:xfrm>
              <a:off x="3563938" y="2767013"/>
              <a:ext cx="1327150" cy="1439862"/>
              <a:chOff x="1632" y="1440"/>
              <a:chExt cx="1008" cy="1008"/>
            </a:xfrm>
          </p:grpSpPr>
          <p:grpSp>
            <p:nvGrpSpPr>
              <p:cNvPr id="249861" name="Group 5"/>
              <p:cNvGrpSpPr/>
              <p:nvPr/>
            </p:nvGrpSpPr>
            <p:grpSpPr bwMode="auto">
              <a:xfrm>
                <a:off x="2016" y="1440"/>
                <a:ext cx="624" cy="624"/>
                <a:chOff x="768" y="1440"/>
                <a:chExt cx="624" cy="624"/>
              </a:xfrm>
            </p:grpSpPr>
            <p:sp>
              <p:nvSpPr>
                <p:cNvPr id="249862" name="Oval 6"/>
                <p:cNvSpPr>
                  <a:spLocks noChangeArrowheads="1"/>
                </p:cNvSpPr>
                <p:nvPr/>
              </p:nvSpPr>
              <p:spPr bwMode="auto">
                <a:xfrm>
                  <a:off x="1104" y="1440"/>
                  <a:ext cx="288"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249863" name="Oval 7"/>
                <p:cNvSpPr>
                  <a:spLocks noChangeArrowheads="1"/>
                </p:cNvSpPr>
                <p:nvPr/>
              </p:nvSpPr>
              <p:spPr bwMode="auto">
                <a:xfrm>
                  <a:off x="768" y="1776"/>
                  <a:ext cx="288"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latin typeface="Times New Roman" panose="02020603050405020304" pitchFamily="18" charset="0"/>
                    </a:rPr>
                    <a:t>P</a:t>
                  </a:r>
                  <a:endParaRPr kumimoji="1" lang="en-US" altLang="zh-CN" sz="2400" dirty="0">
                    <a:latin typeface="Times New Roman" panose="02020603050405020304" pitchFamily="18" charset="0"/>
                  </a:endParaRPr>
                </a:p>
              </p:txBody>
            </p:sp>
            <p:cxnSp>
              <p:nvCxnSpPr>
                <p:cNvPr id="249864" name="AutoShape 8"/>
                <p:cNvCxnSpPr>
                  <a:cxnSpLocks noChangeShapeType="1"/>
                  <a:stCxn id="249862" idx="3"/>
                  <a:endCxn id="249863" idx="7"/>
                </p:cNvCxnSpPr>
                <p:nvPr/>
              </p:nvCxnSpPr>
              <p:spPr bwMode="auto">
                <a:xfrm flipH="1">
                  <a:off x="1014" y="1686"/>
                  <a:ext cx="132" cy="13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49865" name="Oval 9"/>
              <p:cNvSpPr>
                <a:spLocks noChangeArrowheads="1"/>
              </p:cNvSpPr>
              <p:nvPr/>
            </p:nvSpPr>
            <p:spPr bwMode="auto">
              <a:xfrm>
                <a:off x="1632" y="2160"/>
                <a:ext cx="288" cy="288"/>
              </a:xfrm>
              <a:prstGeom prst="ellipse">
                <a:avLst/>
              </a:prstGeom>
              <a:noFill/>
              <a:ln w="38100">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FFFF00"/>
                    </a:solidFill>
                    <a:latin typeface="Times New Roman" panose="02020603050405020304" pitchFamily="18" charset="0"/>
                  </a:rPr>
                  <a:t>C</a:t>
                </a:r>
                <a:endParaRPr kumimoji="1" lang="en-US" altLang="zh-CN" sz="2400">
                  <a:solidFill>
                    <a:srgbClr val="FFFF00"/>
                  </a:solidFill>
                  <a:latin typeface="Times New Roman" panose="02020603050405020304" pitchFamily="18" charset="0"/>
                </a:endParaRPr>
              </a:p>
            </p:txBody>
          </p:sp>
          <p:cxnSp>
            <p:nvCxnSpPr>
              <p:cNvPr id="249866" name="AutoShape 10"/>
              <p:cNvCxnSpPr>
                <a:cxnSpLocks noChangeShapeType="1"/>
                <a:stCxn id="249863" idx="3"/>
                <a:endCxn id="249865" idx="7"/>
              </p:cNvCxnSpPr>
              <p:nvPr/>
            </p:nvCxnSpPr>
            <p:spPr bwMode="auto">
              <a:xfrm flipH="1">
                <a:off x="1878" y="2022"/>
                <a:ext cx="180" cy="18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49867" name="AutoShape 11"/>
            <p:cNvSpPr>
              <a:spLocks noChangeArrowheads="1"/>
            </p:cNvSpPr>
            <p:nvPr/>
          </p:nvSpPr>
          <p:spPr bwMode="auto">
            <a:xfrm flipH="1" flipV="1">
              <a:off x="2987675" y="4457700"/>
              <a:ext cx="647700" cy="411163"/>
            </a:xfrm>
            <a:prstGeom prst="wedgeEllipseCallout">
              <a:avLst>
                <a:gd name="adj1" fmla="val -23042"/>
                <a:gd name="adj2" fmla="val 69690"/>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lnSpc>
                  <a:spcPct val="70000"/>
                </a:lnSpc>
              </a:pPr>
              <a:r>
                <a:rPr kumimoji="1" lang="en-US" altLang="zh-CN" sz="2400">
                  <a:latin typeface="Times New Roman" panose="02020603050405020304" pitchFamily="18" charset="0"/>
                </a:rPr>
                <a:t>C</a:t>
              </a:r>
              <a:r>
                <a:rPr kumimoji="1" lang="en-US" altLang="zh-CN" sz="2400" baseline="-25000">
                  <a:latin typeface="Times New Roman" panose="02020603050405020304" pitchFamily="18" charset="0"/>
                </a:rPr>
                <a:t>L</a:t>
              </a:r>
              <a:endParaRPr kumimoji="1" lang="en-US" altLang="zh-CN" sz="2400">
                <a:latin typeface="Times New Roman" panose="02020603050405020304" pitchFamily="18" charset="0"/>
              </a:endParaRPr>
            </a:p>
          </p:txBody>
        </p:sp>
        <p:cxnSp>
          <p:nvCxnSpPr>
            <p:cNvPr id="249868" name="AutoShape 12"/>
            <p:cNvCxnSpPr>
              <a:cxnSpLocks noChangeShapeType="1"/>
              <a:stCxn id="249865" idx="3"/>
              <a:endCxn id="249867" idx="8"/>
            </p:cNvCxnSpPr>
            <p:nvPr/>
          </p:nvCxnSpPr>
          <p:spPr bwMode="auto">
            <a:xfrm flipH="1">
              <a:off x="3460750" y="4165600"/>
              <a:ext cx="158750" cy="19843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9869" name="Oval 13"/>
            <p:cNvSpPr>
              <a:spLocks noChangeArrowheads="1"/>
            </p:cNvSpPr>
            <p:nvPr/>
          </p:nvSpPr>
          <p:spPr bwMode="auto">
            <a:xfrm>
              <a:off x="4259263" y="4413250"/>
              <a:ext cx="379412" cy="411163"/>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rPr>
                <a:t>Q</a:t>
              </a:r>
              <a:endParaRPr kumimoji="1" lang="en-US" altLang="zh-CN" sz="2400">
                <a:latin typeface="Times New Roman" panose="02020603050405020304" pitchFamily="18" charset="0"/>
              </a:endParaRPr>
            </a:p>
          </p:txBody>
        </p:sp>
        <p:sp>
          <p:nvSpPr>
            <p:cNvPr id="249870" name="Oval 14"/>
            <p:cNvSpPr>
              <a:spLocks noChangeArrowheads="1"/>
            </p:cNvSpPr>
            <p:nvPr/>
          </p:nvSpPr>
          <p:spPr bwMode="auto">
            <a:xfrm>
              <a:off x="4702175" y="4824413"/>
              <a:ext cx="379413" cy="411162"/>
            </a:xfrm>
            <a:prstGeom prst="ellipse">
              <a:avLst/>
            </a:prstGeom>
            <a:solidFill>
              <a:schemeClr val="bg2"/>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dirty="0">
                  <a:solidFill>
                    <a:srgbClr val="FFFF00"/>
                  </a:solidFill>
                  <a:latin typeface="Times New Roman" panose="02020603050405020304" pitchFamily="18" charset="0"/>
                </a:rPr>
                <a:t>S</a:t>
              </a:r>
              <a:endParaRPr kumimoji="1" lang="en-US" altLang="zh-CN" sz="2400" b="1" dirty="0">
                <a:solidFill>
                  <a:srgbClr val="FFFF00"/>
                </a:solidFill>
                <a:latin typeface="Times New Roman" panose="02020603050405020304" pitchFamily="18" charset="0"/>
              </a:endParaRPr>
            </a:p>
          </p:txBody>
        </p:sp>
        <p:sp>
          <p:nvSpPr>
            <p:cNvPr id="249871" name="AutoShape 15"/>
            <p:cNvSpPr>
              <a:spLocks noChangeArrowheads="1"/>
            </p:cNvSpPr>
            <p:nvPr/>
          </p:nvSpPr>
          <p:spPr bwMode="auto">
            <a:xfrm flipV="1">
              <a:off x="4513263" y="3795713"/>
              <a:ext cx="504825" cy="411162"/>
            </a:xfrm>
            <a:prstGeom prst="wedgeEllipseCallout">
              <a:avLst>
                <a:gd name="adj1" fmla="val -43750"/>
                <a:gd name="adj2" fmla="val 53472"/>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lnSpc>
                  <a:spcPct val="70000"/>
                </a:lnSpc>
              </a:pPr>
              <a:r>
                <a:rPr kumimoji="1" lang="en-US" altLang="zh-CN" sz="2400">
                  <a:latin typeface="Times New Roman" panose="02020603050405020304" pitchFamily="18" charset="0"/>
                </a:rPr>
                <a:t>P</a:t>
              </a:r>
              <a:r>
                <a:rPr kumimoji="1" lang="en-US" altLang="zh-CN" sz="2400" baseline="-25000">
                  <a:latin typeface="Times New Roman" panose="02020603050405020304" pitchFamily="18" charset="0"/>
                </a:rPr>
                <a:t>R</a:t>
              </a:r>
              <a:endParaRPr kumimoji="1" lang="en-US" altLang="zh-CN" sz="2400">
                <a:latin typeface="Times New Roman" panose="02020603050405020304" pitchFamily="18" charset="0"/>
              </a:endParaRPr>
            </a:p>
          </p:txBody>
        </p:sp>
        <p:cxnSp>
          <p:nvCxnSpPr>
            <p:cNvPr id="249872" name="AutoShape 16"/>
            <p:cNvCxnSpPr>
              <a:cxnSpLocks noChangeShapeType="1"/>
              <a:stCxn id="249863" idx="5"/>
              <a:endCxn id="249871" idx="8"/>
            </p:cNvCxnSpPr>
            <p:nvPr/>
          </p:nvCxnSpPr>
          <p:spPr bwMode="auto">
            <a:xfrm>
              <a:off x="4394200" y="3598863"/>
              <a:ext cx="149225" cy="18256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9873" name="AutoShape 17"/>
            <p:cNvSpPr>
              <a:spLocks noChangeArrowheads="1"/>
            </p:cNvSpPr>
            <p:nvPr/>
          </p:nvSpPr>
          <p:spPr bwMode="auto">
            <a:xfrm flipH="1" flipV="1">
              <a:off x="3627438" y="5029200"/>
              <a:ext cx="506412" cy="412750"/>
            </a:xfrm>
            <a:prstGeom prst="wedgeEllipseCallout">
              <a:avLst>
                <a:gd name="adj1" fmla="val -43750"/>
                <a:gd name="adj2" fmla="val 70000"/>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lnSpc>
                  <a:spcPct val="60000"/>
                </a:lnSpc>
              </a:pPr>
              <a:r>
                <a:rPr kumimoji="1" lang="en-US" altLang="zh-CN" sz="2400">
                  <a:latin typeface="Times New Roman" panose="02020603050405020304" pitchFamily="18" charset="0"/>
                </a:rPr>
                <a:t>Q</a:t>
              </a:r>
              <a:r>
                <a:rPr kumimoji="1" lang="en-US" altLang="zh-CN" sz="2400" baseline="-25000">
                  <a:latin typeface="Times New Roman" panose="02020603050405020304" pitchFamily="18" charset="0"/>
                </a:rPr>
                <a:t>L</a:t>
              </a:r>
              <a:endParaRPr kumimoji="1" lang="en-US" altLang="zh-CN" sz="2400">
                <a:latin typeface="Times New Roman" panose="02020603050405020304" pitchFamily="18" charset="0"/>
              </a:endParaRPr>
            </a:p>
          </p:txBody>
        </p:sp>
        <p:sp>
          <p:nvSpPr>
            <p:cNvPr id="249874" name="AutoShape 18"/>
            <p:cNvSpPr>
              <a:spLocks noChangeArrowheads="1"/>
            </p:cNvSpPr>
            <p:nvPr/>
          </p:nvSpPr>
          <p:spPr bwMode="auto">
            <a:xfrm flipH="1" flipV="1">
              <a:off x="4133850" y="5510213"/>
              <a:ext cx="504825" cy="411162"/>
            </a:xfrm>
            <a:prstGeom prst="wedgeEllipseCallout">
              <a:avLst>
                <a:gd name="adj1" fmla="val -43750"/>
                <a:gd name="adj2" fmla="val 70139"/>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lnSpc>
                  <a:spcPct val="50000"/>
                </a:lnSpc>
              </a:pPr>
              <a:r>
                <a:rPr kumimoji="1" lang="en-US" altLang="zh-CN" sz="2400">
                  <a:latin typeface="Times New Roman" panose="02020603050405020304" pitchFamily="18" charset="0"/>
                </a:rPr>
                <a:t>S</a:t>
              </a:r>
              <a:r>
                <a:rPr kumimoji="1" lang="en-US" altLang="zh-CN" sz="2400" baseline="-25000">
                  <a:latin typeface="Times New Roman" panose="02020603050405020304" pitchFamily="18" charset="0"/>
                </a:rPr>
                <a:t>L</a:t>
              </a:r>
              <a:endParaRPr kumimoji="1" lang="en-US" altLang="zh-CN" sz="2400">
                <a:latin typeface="Times New Roman" panose="02020603050405020304" pitchFamily="18" charset="0"/>
              </a:endParaRPr>
            </a:p>
          </p:txBody>
        </p:sp>
        <p:cxnSp>
          <p:nvCxnSpPr>
            <p:cNvPr id="249875" name="AutoShape 19"/>
            <p:cNvCxnSpPr>
              <a:cxnSpLocks noChangeShapeType="1"/>
              <a:stCxn id="249869" idx="3"/>
              <a:endCxn id="249873" idx="8"/>
            </p:cNvCxnSpPr>
            <p:nvPr/>
          </p:nvCxnSpPr>
          <p:spPr bwMode="auto">
            <a:xfrm flipH="1">
              <a:off x="4102100" y="4764088"/>
              <a:ext cx="212725" cy="18256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9876" name="AutoShape 20"/>
            <p:cNvCxnSpPr>
              <a:cxnSpLocks noChangeShapeType="1"/>
              <a:stCxn id="249870" idx="3"/>
              <a:endCxn id="249874" idx="8"/>
            </p:cNvCxnSpPr>
            <p:nvPr/>
          </p:nvCxnSpPr>
          <p:spPr bwMode="auto">
            <a:xfrm flipH="1">
              <a:off x="4606925" y="5175250"/>
              <a:ext cx="150813" cy="252413"/>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9877" name="AutoShape 21"/>
            <p:cNvCxnSpPr>
              <a:cxnSpLocks noChangeShapeType="1"/>
              <a:stCxn id="249869" idx="5"/>
              <a:endCxn id="249870" idx="1"/>
            </p:cNvCxnSpPr>
            <p:nvPr/>
          </p:nvCxnSpPr>
          <p:spPr bwMode="auto">
            <a:xfrm>
              <a:off x="4583113" y="4764088"/>
              <a:ext cx="174625" cy="12065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9878" name="AutoShape 22"/>
            <p:cNvCxnSpPr>
              <a:cxnSpLocks noChangeShapeType="1"/>
              <a:stCxn id="249865" idx="5"/>
              <a:endCxn id="249869" idx="1"/>
            </p:cNvCxnSpPr>
            <p:nvPr/>
          </p:nvCxnSpPr>
          <p:spPr bwMode="auto">
            <a:xfrm>
              <a:off x="3887788" y="4165600"/>
              <a:ext cx="427037" cy="293688"/>
            </a:xfrm>
            <a:prstGeom prst="straightConnector1">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9879" name="Line 23"/>
            <p:cNvSpPr>
              <a:spLocks noChangeShapeType="1"/>
            </p:cNvSpPr>
            <p:nvPr/>
          </p:nvSpPr>
          <p:spPr bwMode="auto">
            <a:xfrm>
              <a:off x="4829175" y="3109913"/>
              <a:ext cx="252413" cy="274637"/>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80" name="Text Box 24"/>
            <p:cNvSpPr txBox="1">
              <a:spLocks noChangeArrowheads="1"/>
            </p:cNvSpPr>
            <p:nvPr/>
          </p:nvSpPr>
          <p:spPr bwMode="auto">
            <a:xfrm>
              <a:off x="3995936" y="2348880"/>
              <a:ext cx="28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249881" name="Text Box 25"/>
            <p:cNvSpPr txBox="1">
              <a:spLocks noChangeArrowheads="1"/>
            </p:cNvSpPr>
            <p:nvPr/>
          </p:nvSpPr>
          <p:spPr bwMode="auto">
            <a:xfrm>
              <a:off x="3635896" y="278092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rgbClr val="FFFF00"/>
                  </a:solidFill>
                  <a:latin typeface="Times New Roman" panose="02020603050405020304" pitchFamily="18" charset="0"/>
                </a:rPr>
                <a:t>p</a:t>
              </a:r>
              <a:endParaRPr kumimoji="1" lang="en-US" altLang="zh-CN" sz="2400" dirty="0">
                <a:solidFill>
                  <a:srgbClr val="FFFF00"/>
                </a:solidFill>
                <a:latin typeface="Times New Roman" panose="02020603050405020304" pitchFamily="18" charset="0"/>
              </a:endParaRPr>
            </a:p>
          </p:txBody>
        </p:sp>
        <p:cxnSp>
          <p:nvCxnSpPr>
            <p:cNvPr id="249882" name="AutoShape 26"/>
            <p:cNvCxnSpPr>
              <a:cxnSpLocks noChangeShapeType="1"/>
              <a:stCxn id="249880" idx="3"/>
              <a:endCxn id="249862" idx="1"/>
            </p:cNvCxnSpPr>
            <p:nvPr/>
          </p:nvCxnSpPr>
          <p:spPr bwMode="auto">
            <a:xfrm>
              <a:off x="4281686" y="2577480"/>
              <a:ext cx="285747" cy="249780"/>
            </a:xfrm>
            <a:prstGeom prst="curvedConnector2">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9883" name="AutoShape 27"/>
            <p:cNvCxnSpPr>
              <a:cxnSpLocks noChangeShapeType="1"/>
              <a:stCxn id="249881" idx="3"/>
              <a:endCxn id="249863" idx="0"/>
            </p:cNvCxnSpPr>
            <p:nvPr/>
          </p:nvCxnSpPr>
          <p:spPr bwMode="auto">
            <a:xfrm>
              <a:off x="3972446" y="3009528"/>
              <a:ext cx="286666" cy="237439"/>
            </a:xfrm>
            <a:prstGeom prst="curvedConnector2">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9884" name="Text Box 28"/>
            <p:cNvSpPr txBox="1">
              <a:spLocks noChangeArrowheads="1"/>
            </p:cNvSpPr>
            <p:nvPr/>
          </p:nvSpPr>
          <p:spPr bwMode="auto">
            <a:xfrm>
              <a:off x="3203848" y="3284984"/>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rPr>
                <a:t>c</a:t>
              </a:r>
              <a:endParaRPr kumimoji="1" lang="en-US" altLang="zh-CN" sz="2400" dirty="0">
                <a:latin typeface="Times New Roman" panose="02020603050405020304" pitchFamily="18" charset="0"/>
              </a:endParaRPr>
            </a:p>
          </p:txBody>
        </p:sp>
        <p:sp>
          <p:nvSpPr>
            <p:cNvPr id="249885" name="Text Box 29"/>
            <p:cNvSpPr txBox="1">
              <a:spLocks noChangeArrowheads="1"/>
            </p:cNvSpPr>
            <p:nvPr/>
          </p:nvSpPr>
          <p:spPr bwMode="auto">
            <a:xfrm>
              <a:off x="5348908" y="4343400"/>
              <a:ext cx="303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rPr>
                <a:t>s</a:t>
              </a:r>
              <a:endParaRPr kumimoji="1" lang="en-US" altLang="zh-CN" sz="2400" dirty="0">
                <a:latin typeface="Times New Roman" panose="02020603050405020304" pitchFamily="18" charset="0"/>
              </a:endParaRPr>
            </a:p>
          </p:txBody>
        </p:sp>
        <p:sp>
          <p:nvSpPr>
            <p:cNvPr id="249886" name="Text Box 30"/>
            <p:cNvSpPr txBox="1">
              <a:spLocks noChangeArrowheads="1"/>
            </p:cNvSpPr>
            <p:nvPr/>
          </p:nvSpPr>
          <p:spPr bwMode="auto">
            <a:xfrm>
              <a:off x="4947910" y="3971156"/>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rPr>
                <a:t>q</a:t>
              </a:r>
              <a:endParaRPr kumimoji="1" lang="en-US" altLang="zh-CN" sz="2400" dirty="0">
                <a:latin typeface="Times New Roman" panose="02020603050405020304" pitchFamily="18" charset="0"/>
              </a:endParaRPr>
            </a:p>
          </p:txBody>
        </p:sp>
        <p:cxnSp>
          <p:nvCxnSpPr>
            <p:cNvPr id="249887" name="AutoShape 31"/>
            <p:cNvCxnSpPr>
              <a:cxnSpLocks noChangeShapeType="1"/>
            </p:cNvCxnSpPr>
            <p:nvPr/>
          </p:nvCxnSpPr>
          <p:spPr bwMode="auto">
            <a:xfrm rot="10800000" flipV="1">
              <a:off x="4622200" y="4271099"/>
              <a:ext cx="370800" cy="230400"/>
            </a:xfrm>
            <a:prstGeom prst="curvedConnector2">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9888" name="AutoShape 32"/>
            <p:cNvCxnSpPr>
              <a:cxnSpLocks noChangeShapeType="1"/>
            </p:cNvCxnSpPr>
            <p:nvPr/>
          </p:nvCxnSpPr>
          <p:spPr bwMode="auto">
            <a:xfrm rot="10800000" flipV="1">
              <a:off x="4975788" y="4597813"/>
              <a:ext cx="385200" cy="252000"/>
            </a:xfrm>
            <a:prstGeom prst="curvedConnector2">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9889" name="AutoShape 33"/>
            <p:cNvCxnSpPr>
              <a:cxnSpLocks noChangeShapeType="1"/>
              <a:stCxn id="249884" idx="3"/>
              <a:endCxn id="249865" idx="0"/>
            </p:cNvCxnSpPr>
            <p:nvPr/>
          </p:nvCxnSpPr>
          <p:spPr bwMode="auto">
            <a:xfrm>
              <a:off x="3522936" y="3513584"/>
              <a:ext cx="230595" cy="281902"/>
            </a:xfrm>
            <a:prstGeom prst="curvedConnector2">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 name="组合 1"/>
          <p:cNvGrpSpPr/>
          <p:nvPr/>
        </p:nvGrpSpPr>
        <p:grpSpPr>
          <a:xfrm>
            <a:off x="254000" y="2984639"/>
            <a:ext cx="1800225" cy="2016621"/>
            <a:chOff x="323850" y="2564904"/>
            <a:chExt cx="1800225" cy="2016621"/>
          </a:xfrm>
        </p:grpSpPr>
        <p:grpSp>
          <p:nvGrpSpPr>
            <p:cNvPr id="249892" name="Group 36"/>
            <p:cNvGrpSpPr/>
            <p:nvPr/>
          </p:nvGrpSpPr>
          <p:grpSpPr bwMode="auto">
            <a:xfrm>
              <a:off x="1033463" y="2984500"/>
              <a:ext cx="822325" cy="890588"/>
              <a:chOff x="768" y="1440"/>
              <a:chExt cx="624" cy="624"/>
            </a:xfrm>
          </p:grpSpPr>
          <p:sp>
            <p:nvSpPr>
              <p:cNvPr id="249893" name="Oval 37"/>
              <p:cNvSpPr>
                <a:spLocks noChangeArrowheads="1"/>
              </p:cNvSpPr>
              <p:nvPr/>
            </p:nvSpPr>
            <p:spPr bwMode="auto">
              <a:xfrm>
                <a:off x="1104" y="1440"/>
                <a:ext cx="288"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249894" name="Oval 38"/>
              <p:cNvSpPr>
                <a:spLocks noChangeArrowheads="1"/>
              </p:cNvSpPr>
              <p:nvPr/>
            </p:nvSpPr>
            <p:spPr bwMode="auto">
              <a:xfrm>
                <a:off x="768" y="1776"/>
                <a:ext cx="288"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rPr>
                  <a:t>P</a:t>
                </a:r>
                <a:endParaRPr kumimoji="1" lang="en-US" altLang="zh-CN" sz="2400">
                  <a:latin typeface="Times New Roman" panose="02020603050405020304" pitchFamily="18" charset="0"/>
                </a:endParaRPr>
              </a:p>
            </p:txBody>
          </p:sp>
          <p:cxnSp>
            <p:nvCxnSpPr>
              <p:cNvPr id="249895" name="AutoShape 39"/>
              <p:cNvCxnSpPr>
                <a:cxnSpLocks noChangeShapeType="1"/>
                <a:stCxn id="249893" idx="3"/>
                <a:endCxn id="249894" idx="7"/>
              </p:cNvCxnSpPr>
              <p:nvPr/>
            </p:nvCxnSpPr>
            <p:spPr bwMode="auto">
              <a:xfrm flipH="1">
                <a:off x="1014" y="1686"/>
                <a:ext cx="132" cy="13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249896" name="AutoShape 40"/>
            <p:cNvCxnSpPr>
              <a:cxnSpLocks noChangeShapeType="1"/>
              <a:stCxn id="249894" idx="3"/>
              <a:endCxn id="249897" idx="8"/>
            </p:cNvCxnSpPr>
            <p:nvPr/>
          </p:nvCxnSpPr>
          <p:spPr bwMode="auto">
            <a:xfrm flipH="1">
              <a:off x="796925" y="3829050"/>
              <a:ext cx="292100" cy="2254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9897" name="AutoShape 41"/>
            <p:cNvSpPr>
              <a:spLocks noChangeArrowheads="1"/>
            </p:cNvSpPr>
            <p:nvPr/>
          </p:nvSpPr>
          <p:spPr bwMode="auto">
            <a:xfrm flipH="1" flipV="1">
              <a:off x="323850" y="4149725"/>
              <a:ext cx="504825" cy="411163"/>
            </a:xfrm>
            <a:prstGeom prst="wedgeEllipseCallout">
              <a:avLst>
                <a:gd name="adj1" fmla="val -43750"/>
                <a:gd name="adj2" fmla="val 70000"/>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lnSpc>
                  <a:spcPct val="50000"/>
                </a:lnSpc>
              </a:pPr>
              <a:r>
                <a:rPr kumimoji="1" lang="en-US" altLang="zh-CN" sz="2400">
                  <a:latin typeface="Times New Roman" panose="02020603050405020304" pitchFamily="18" charset="0"/>
                </a:rPr>
                <a:t>P</a:t>
              </a:r>
              <a:r>
                <a:rPr kumimoji="1" lang="en-US" altLang="zh-CN" sz="2400" baseline="-25000">
                  <a:latin typeface="Times New Roman" panose="02020603050405020304" pitchFamily="18" charset="0"/>
                </a:rPr>
                <a:t>L</a:t>
              </a:r>
              <a:endParaRPr kumimoji="1" lang="en-US" altLang="zh-CN" sz="2400">
                <a:latin typeface="Times New Roman" panose="02020603050405020304" pitchFamily="18" charset="0"/>
              </a:endParaRPr>
            </a:p>
          </p:txBody>
        </p:sp>
        <p:sp>
          <p:nvSpPr>
            <p:cNvPr id="249898" name="AutoShape 42"/>
            <p:cNvSpPr>
              <a:spLocks noChangeArrowheads="1"/>
            </p:cNvSpPr>
            <p:nvPr/>
          </p:nvSpPr>
          <p:spPr bwMode="auto">
            <a:xfrm flipV="1">
              <a:off x="1619250" y="4170363"/>
              <a:ext cx="504825" cy="411162"/>
            </a:xfrm>
            <a:prstGeom prst="wedgeEllipseCallout">
              <a:avLst>
                <a:gd name="adj1" fmla="val -43750"/>
                <a:gd name="adj2" fmla="val 53472"/>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lnSpc>
                  <a:spcPct val="60000"/>
                </a:lnSpc>
              </a:pPr>
              <a:r>
                <a:rPr kumimoji="1" lang="en-US" altLang="zh-CN" sz="2400">
                  <a:latin typeface="Times New Roman" panose="02020603050405020304" pitchFamily="18" charset="0"/>
                </a:rPr>
                <a:t>P</a:t>
              </a:r>
              <a:r>
                <a:rPr kumimoji="1" lang="en-US" altLang="zh-CN" sz="2400" baseline="-25000">
                  <a:latin typeface="Times New Roman" panose="02020603050405020304" pitchFamily="18" charset="0"/>
                </a:rPr>
                <a:t>R</a:t>
              </a:r>
              <a:endParaRPr kumimoji="1" lang="en-US" altLang="zh-CN" sz="2400">
                <a:latin typeface="Times New Roman" panose="02020603050405020304" pitchFamily="18" charset="0"/>
              </a:endParaRPr>
            </a:p>
          </p:txBody>
        </p:sp>
        <p:cxnSp>
          <p:nvCxnSpPr>
            <p:cNvPr id="249899" name="AutoShape 43"/>
            <p:cNvCxnSpPr>
              <a:cxnSpLocks noChangeShapeType="1"/>
              <a:stCxn id="249894" idx="5"/>
              <a:endCxn id="249898" idx="8"/>
            </p:cNvCxnSpPr>
            <p:nvPr/>
          </p:nvCxnSpPr>
          <p:spPr bwMode="auto">
            <a:xfrm>
              <a:off x="1357313" y="3829050"/>
              <a:ext cx="292100" cy="3143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9900" name="Line 44"/>
            <p:cNvSpPr>
              <a:spLocks noChangeShapeType="1"/>
            </p:cNvSpPr>
            <p:nvPr/>
          </p:nvSpPr>
          <p:spPr bwMode="auto">
            <a:xfrm>
              <a:off x="1793875" y="3327400"/>
              <a:ext cx="252413" cy="274638"/>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01" name="Text Box 45"/>
            <p:cNvSpPr txBox="1">
              <a:spLocks noChangeArrowheads="1"/>
            </p:cNvSpPr>
            <p:nvPr/>
          </p:nvSpPr>
          <p:spPr bwMode="auto">
            <a:xfrm>
              <a:off x="1115616" y="2564904"/>
              <a:ext cx="28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rPr>
                <a:t>f</a:t>
              </a:r>
              <a:endParaRPr kumimoji="1" lang="en-US" altLang="zh-CN" sz="2400" dirty="0">
                <a:latin typeface="Times New Roman" panose="02020603050405020304" pitchFamily="18" charset="0"/>
              </a:endParaRPr>
            </a:p>
          </p:txBody>
        </p:sp>
        <p:sp>
          <p:nvSpPr>
            <p:cNvPr id="249902" name="Text Box 46"/>
            <p:cNvSpPr txBox="1">
              <a:spLocks noChangeArrowheads="1"/>
            </p:cNvSpPr>
            <p:nvPr/>
          </p:nvSpPr>
          <p:spPr bwMode="auto">
            <a:xfrm>
              <a:off x="635050" y="2971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rgbClr val="FFFF00"/>
                  </a:solidFill>
                  <a:latin typeface="Times New Roman" panose="02020603050405020304" pitchFamily="18" charset="0"/>
                </a:rPr>
                <a:t>p</a:t>
              </a:r>
              <a:endParaRPr kumimoji="1" lang="en-US" altLang="zh-CN" sz="2400" dirty="0">
                <a:solidFill>
                  <a:srgbClr val="FFFF00"/>
                </a:solidFill>
                <a:latin typeface="Times New Roman" panose="02020603050405020304" pitchFamily="18" charset="0"/>
              </a:endParaRPr>
            </a:p>
          </p:txBody>
        </p:sp>
        <p:cxnSp>
          <p:nvCxnSpPr>
            <p:cNvPr id="249903" name="AutoShape 47"/>
            <p:cNvCxnSpPr>
              <a:cxnSpLocks noChangeShapeType="1"/>
              <a:stCxn id="249901" idx="3"/>
              <a:endCxn id="249893" idx="0"/>
            </p:cNvCxnSpPr>
            <p:nvPr/>
          </p:nvCxnSpPr>
          <p:spPr bwMode="auto">
            <a:xfrm>
              <a:off x="1401366" y="2793504"/>
              <a:ext cx="264655" cy="190996"/>
            </a:xfrm>
            <a:prstGeom prst="curvedConnector2">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9904" name="AutoShape 48"/>
            <p:cNvCxnSpPr>
              <a:cxnSpLocks noChangeShapeType="1"/>
              <a:stCxn id="249902" idx="3"/>
              <a:endCxn id="249894" idx="0"/>
            </p:cNvCxnSpPr>
            <p:nvPr/>
          </p:nvCxnSpPr>
          <p:spPr bwMode="auto">
            <a:xfrm>
              <a:off x="971600" y="3200400"/>
              <a:ext cx="251631" cy="263647"/>
            </a:xfrm>
            <a:prstGeom prst="curvedConnector2">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 name="右箭头 4"/>
          <p:cNvSpPr/>
          <p:nvPr/>
        </p:nvSpPr>
        <p:spPr>
          <a:xfrm>
            <a:off x="2197894" y="4018097"/>
            <a:ext cx="792088" cy="387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 name="组合 5"/>
          <p:cNvGrpSpPr/>
          <p:nvPr/>
        </p:nvGrpSpPr>
        <p:grpSpPr>
          <a:xfrm>
            <a:off x="6456363" y="3056573"/>
            <a:ext cx="2438400" cy="2982913"/>
            <a:chOff x="6526213" y="2636838"/>
            <a:chExt cx="2438400" cy="2982913"/>
          </a:xfrm>
        </p:grpSpPr>
        <p:grpSp>
          <p:nvGrpSpPr>
            <p:cNvPr id="249905" name="Group 49"/>
            <p:cNvGrpSpPr/>
            <p:nvPr/>
          </p:nvGrpSpPr>
          <p:grpSpPr bwMode="auto">
            <a:xfrm rot="0">
              <a:off x="6526213" y="2636838"/>
              <a:ext cx="2438400" cy="2982913"/>
              <a:chOff x="2784" y="1193"/>
              <a:chExt cx="1536" cy="1879"/>
            </a:xfrm>
          </p:grpSpPr>
          <p:grpSp>
            <p:nvGrpSpPr>
              <p:cNvPr id="249906" name="Group 50"/>
              <p:cNvGrpSpPr/>
              <p:nvPr/>
            </p:nvGrpSpPr>
            <p:grpSpPr bwMode="auto">
              <a:xfrm>
                <a:off x="3216" y="1488"/>
                <a:ext cx="624" cy="624"/>
                <a:chOff x="768" y="1440"/>
                <a:chExt cx="624" cy="624"/>
              </a:xfrm>
            </p:grpSpPr>
            <p:sp>
              <p:nvSpPr>
                <p:cNvPr id="249907" name="Oval 51"/>
                <p:cNvSpPr>
                  <a:spLocks noChangeArrowheads="1"/>
                </p:cNvSpPr>
                <p:nvPr/>
              </p:nvSpPr>
              <p:spPr bwMode="auto">
                <a:xfrm>
                  <a:off x="1104" y="1440"/>
                  <a:ext cx="288"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249908" name="Oval 52"/>
                <p:cNvSpPr>
                  <a:spLocks noChangeArrowheads="1"/>
                </p:cNvSpPr>
                <p:nvPr/>
              </p:nvSpPr>
              <p:spPr bwMode="auto">
                <a:xfrm>
                  <a:off x="768" y="1776"/>
                  <a:ext cx="288" cy="288"/>
                </a:xfrm>
                <a:prstGeom prst="ellipse">
                  <a:avLst/>
                </a:prstGeom>
                <a:noFill/>
                <a:ln w="38100">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FFFF00"/>
                      </a:solidFill>
                      <a:latin typeface="Times New Roman" panose="02020603050405020304" pitchFamily="18" charset="0"/>
                    </a:rPr>
                    <a:t>C</a:t>
                  </a:r>
                  <a:endParaRPr kumimoji="1" lang="en-US" altLang="zh-CN" sz="2400">
                    <a:solidFill>
                      <a:srgbClr val="FFFF00"/>
                    </a:solidFill>
                    <a:latin typeface="Times New Roman" panose="02020603050405020304" pitchFamily="18" charset="0"/>
                  </a:endParaRPr>
                </a:p>
              </p:txBody>
            </p:sp>
            <p:cxnSp>
              <p:nvCxnSpPr>
                <p:cNvPr id="249909" name="AutoShape 53"/>
                <p:cNvCxnSpPr>
                  <a:cxnSpLocks noChangeShapeType="1"/>
                  <a:stCxn id="249907" idx="3"/>
                  <a:endCxn id="249908" idx="7"/>
                </p:cNvCxnSpPr>
                <p:nvPr/>
              </p:nvCxnSpPr>
              <p:spPr bwMode="auto">
                <a:xfrm flipH="1">
                  <a:off x="1014" y="1686"/>
                  <a:ext cx="132" cy="13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49910" name="Line 54"/>
              <p:cNvSpPr>
                <a:spLocks noChangeShapeType="1"/>
              </p:cNvSpPr>
              <p:nvPr/>
            </p:nvSpPr>
            <p:spPr bwMode="auto">
              <a:xfrm>
                <a:off x="3792" y="1776"/>
                <a:ext cx="192" cy="192"/>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49911" name="Group 55"/>
              <p:cNvGrpSpPr/>
              <p:nvPr/>
            </p:nvGrpSpPr>
            <p:grpSpPr bwMode="auto">
              <a:xfrm>
                <a:off x="3168" y="2304"/>
                <a:ext cx="1152" cy="768"/>
                <a:chOff x="3264" y="2496"/>
                <a:chExt cx="1152" cy="768"/>
              </a:xfrm>
            </p:grpSpPr>
            <p:sp>
              <p:nvSpPr>
                <p:cNvPr id="249912" name="Oval 56"/>
                <p:cNvSpPr>
                  <a:spLocks noChangeArrowheads="1"/>
                </p:cNvSpPr>
                <p:nvPr/>
              </p:nvSpPr>
              <p:spPr bwMode="auto">
                <a:xfrm>
                  <a:off x="3696" y="2496"/>
                  <a:ext cx="288" cy="288"/>
                </a:xfrm>
                <a:prstGeom prst="ellipse">
                  <a:avLst/>
                </a:prstGeom>
                <a:solidFill>
                  <a:schemeClr val="bg2"/>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FFFF00"/>
                      </a:solidFill>
                      <a:latin typeface="Times New Roman" panose="02020603050405020304" pitchFamily="18" charset="0"/>
                    </a:rPr>
                    <a:t>S</a:t>
                  </a:r>
                  <a:endParaRPr kumimoji="1" lang="en-US" altLang="zh-CN" sz="2400" b="1">
                    <a:solidFill>
                      <a:srgbClr val="FFFF00"/>
                    </a:solidFill>
                    <a:latin typeface="Times New Roman" panose="02020603050405020304" pitchFamily="18" charset="0"/>
                  </a:endParaRPr>
                </a:p>
              </p:txBody>
            </p:sp>
            <p:sp>
              <p:nvSpPr>
                <p:cNvPr id="249913" name="AutoShape 57"/>
                <p:cNvSpPr>
                  <a:spLocks noChangeArrowheads="1"/>
                </p:cNvSpPr>
                <p:nvPr/>
              </p:nvSpPr>
              <p:spPr bwMode="auto">
                <a:xfrm flipH="1" flipV="1">
                  <a:off x="3264" y="2976"/>
                  <a:ext cx="384" cy="288"/>
                </a:xfrm>
                <a:prstGeom prst="wedgeEllipseCallout">
                  <a:avLst>
                    <a:gd name="adj1" fmla="val -43750"/>
                    <a:gd name="adj2" fmla="val 70139"/>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lnSpc>
                      <a:spcPct val="70000"/>
                    </a:lnSpc>
                  </a:pPr>
                  <a:r>
                    <a:rPr kumimoji="1" lang="en-US" altLang="zh-CN" sz="2400">
                      <a:latin typeface="Times New Roman" panose="02020603050405020304" pitchFamily="18" charset="0"/>
                    </a:rPr>
                    <a:t>S</a:t>
                  </a:r>
                  <a:r>
                    <a:rPr kumimoji="1" lang="en-US" altLang="zh-CN" sz="2400" baseline="-25000">
                      <a:latin typeface="Times New Roman" panose="02020603050405020304" pitchFamily="18" charset="0"/>
                    </a:rPr>
                    <a:t>L</a:t>
                  </a:r>
                  <a:endParaRPr kumimoji="1" lang="en-US" altLang="zh-CN" sz="2400">
                    <a:latin typeface="Times New Roman" panose="02020603050405020304" pitchFamily="18" charset="0"/>
                  </a:endParaRPr>
                </a:p>
              </p:txBody>
            </p:sp>
            <p:cxnSp>
              <p:nvCxnSpPr>
                <p:cNvPr id="249914" name="AutoShape 58"/>
                <p:cNvCxnSpPr>
                  <a:cxnSpLocks noChangeShapeType="1"/>
                  <a:stCxn id="249912" idx="3"/>
                  <a:endCxn id="249913" idx="8"/>
                </p:cNvCxnSpPr>
                <p:nvPr/>
              </p:nvCxnSpPr>
              <p:spPr bwMode="auto">
                <a:xfrm flipH="1">
                  <a:off x="3624" y="2742"/>
                  <a:ext cx="114" cy="17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9915" name="AutoShape 59"/>
                <p:cNvSpPr>
                  <a:spLocks noChangeArrowheads="1"/>
                </p:cNvSpPr>
                <p:nvPr/>
              </p:nvSpPr>
              <p:spPr bwMode="auto">
                <a:xfrm flipV="1">
                  <a:off x="4032" y="2976"/>
                  <a:ext cx="384" cy="288"/>
                </a:xfrm>
                <a:prstGeom prst="wedgeEllipseCallout">
                  <a:avLst>
                    <a:gd name="adj1" fmla="val -44014"/>
                    <a:gd name="adj2" fmla="val 53472"/>
                  </a:avLst>
                </a:prstGeom>
                <a:noFill/>
                <a:ln w="3810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lnSpc>
                      <a:spcPct val="70000"/>
                    </a:lnSpc>
                  </a:pPr>
                  <a:r>
                    <a:rPr kumimoji="1" lang="en-US" altLang="zh-CN" sz="2400">
                      <a:solidFill>
                        <a:srgbClr val="FFFF00"/>
                      </a:solidFill>
                      <a:latin typeface="Times New Roman" panose="02020603050405020304" pitchFamily="18" charset="0"/>
                    </a:rPr>
                    <a:t>P</a:t>
                  </a:r>
                  <a:r>
                    <a:rPr kumimoji="1" lang="en-US" altLang="zh-CN" sz="2400" baseline="-25000">
                      <a:solidFill>
                        <a:srgbClr val="FFFF00"/>
                      </a:solidFill>
                      <a:latin typeface="Times New Roman" panose="02020603050405020304" pitchFamily="18" charset="0"/>
                    </a:rPr>
                    <a:t>R</a:t>
                  </a:r>
                  <a:endParaRPr kumimoji="1" lang="en-US" altLang="zh-CN" sz="2400">
                    <a:solidFill>
                      <a:srgbClr val="FFFF00"/>
                    </a:solidFill>
                    <a:latin typeface="Times New Roman" panose="02020603050405020304" pitchFamily="18" charset="0"/>
                  </a:endParaRPr>
                </a:p>
              </p:txBody>
            </p:sp>
            <p:cxnSp>
              <p:nvCxnSpPr>
                <p:cNvPr id="249916" name="AutoShape 60"/>
                <p:cNvCxnSpPr>
                  <a:cxnSpLocks noChangeShapeType="1"/>
                  <a:stCxn id="249912" idx="5"/>
                  <a:endCxn id="249915" idx="8"/>
                </p:cNvCxnSpPr>
                <p:nvPr/>
              </p:nvCxnSpPr>
              <p:spPr bwMode="auto">
                <a:xfrm>
                  <a:off x="3942" y="2742"/>
                  <a:ext cx="112" cy="224"/>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49917" name="AutoShape 61"/>
              <p:cNvSpPr>
                <a:spLocks noChangeArrowheads="1"/>
              </p:cNvSpPr>
              <p:nvPr/>
            </p:nvSpPr>
            <p:spPr bwMode="auto">
              <a:xfrm flipH="1" flipV="1">
                <a:off x="2784" y="2304"/>
                <a:ext cx="384" cy="288"/>
              </a:xfrm>
              <a:prstGeom prst="wedgeEllipseCallout">
                <a:avLst>
                  <a:gd name="adj1" fmla="val -43750"/>
                  <a:gd name="adj2" fmla="val 70000"/>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lnSpc>
                    <a:spcPct val="80000"/>
                  </a:lnSpc>
                </a:pPr>
                <a:r>
                  <a:rPr kumimoji="1" lang="en-US" altLang="zh-CN" sz="2400">
                    <a:latin typeface="Times New Roman" panose="02020603050405020304" pitchFamily="18" charset="0"/>
                  </a:rPr>
                  <a:t>C</a:t>
                </a:r>
                <a:r>
                  <a:rPr kumimoji="1" lang="en-US" altLang="zh-CN" sz="2400" baseline="-25000">
                    <a:latin typeface="Times New Roman" panose="02020603050405020304" pitchFamily="18" charset="0"/>
                  </a:rPr>
                  <a:t>L</a:t>
                </a:r>
                <a:endParaRPr kumimoji="1" lang="en-US" altLang="zh-CN" sz="2400">
                  <a:latin typeface="Times New Roman" panose="02020603050405020304" pitchFamily="18" charset="0"/>
                </a:endParaRPr>
              </a:p>
            </p:txBody>
          </p:sp>
          <p:cxnSp>
            <p:nvCxnSpPr>
              <p:cNvPr id="249918" name="AutoShape 62"/>
              <p:cNvCxnSpPr>
                <a:cxnSpLocks noChangeShapeType="1"/>
                <a:stCxn id="249908" idx="3"/>
                <a:endCxn id="249917" idx="8"/>
              </p:cNvCxnSpPr>
              <p:nvPr/>
            </p:nvCxnSpPr>
            <p:spPr bwMode="auto">
              <a:xfrm flipH="1">
                <a:off x="3144" y="2070"/>
                <a:ext cx="114" cy="17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9919" name="AutoShape 63"/>
              <p:cNvCxnSpPr>
                <a:cxnSpLocks noChangeShapeType="1"/>
                <a:stCxn id="249908" idx="5"/>
                <a:endCxn id="249912" idx="1"/>
              </p:cNvCxnSpPr>
              <p:nvPr/>
            </p:nvCxnSpPr>
            <p:spPr bwMode="auto">
              <a:xfrm>
                <a:off x="3462" y="2070"/>
                <a:ext cx="180" cy="276"/>
              </a:xfrm>
              <a:prstGeom prst="straightConnector1">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9920" name="Text Box 64"/>
              <p:cNvSpPr txBox="1">
                <a:spLocks noChangeArrowheads="1"/>
              </p:cNvSpPr>
              <p:nvPr/>
            </p:nvSpPr>
            <p:spPr bwMode="auto">
              <a:xfrm>
                <a:off x="3323" y="1193"/>
                <a:ext cx="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rPr>
                  <a:t>f</a:t>
                </a:r>
                <a:endParaRPr kumimoji="1" lang="en-US" altLang="zh-CN" sz="2400" dirty="0">
                  <a:latin typeface="Times New Roman" panose="02020603050405020304" pitchFamily="18" charset="0"/>
                </a:endParaRPr>
              </a:p>
            </p:txBody>
          </p:sp>
          <p:sp>
            <p:nvSpPr>
              <p:cNvPr id="249921" name="Text Box 65"/>
              <p:cNvSpPr txBox="1">
                <a:spLocks noChangeArrowheads="1"/>
              </p:cNvSpPr>
              <p:nvPr/>
            </p:nvSpPr>
            <p:spPr bwMode="auto">
              <a:xfrm>
                <a:off x="2868" y="1511"/>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rPr>
                  <a:t>c</a:t>
                </a:r>
                <a:endParaRPr kumimoji="1" lang="en-US" altLang="zh-CN" sz="2400" dirty="0">
                  <a:latin typeface="Times New Roman" panose="02020603050405020304" pitchFamily="18" charset="0"/>
                </a:endParaRPr>
              </a:p>
            </p:txBody>
          </p:sp>
          <p:cxnSp>
            <p:nvCxnSpPr>
              <p:cNvPr id="249922" name="AutoShape 66"/>
              <p:cNvCxnSpPr>
                <a:cxnSpLocks noChangeShapeType="1"/>
                <a:stCxn id="249920" idx="3"/>
                <a:endCxn id="249907" idx="0"/>
              </p:cNvCxnSpPr>
              <p:nvPr/>
            </p:nvCxnSpPr>
            <p:spPr bwMode="auto">
              <a:xfrm>
                <a:off x="3503" y="1337"/>
                <a:ext cx="193" cy="151"/>
              </a:xfrm>
              <a:prstGeom prst="curvedConnector2">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9923" name="AutoShape 67"/>
              <p:cNvCxnSpPr>
                <a:cxnSpLocks noChangeShapeType="1"/>
                <a:stCxn id="249921" idx="3"/>
                <a:endCxn id="249908" idx="1"/>
              </p:cNvCxnSpPr>
              <p:nvPr/>
            </p:nvCxnSpPr>
            <p:spPr bwMode="auto">
              <a:xfrm>
                <a:off x="3069" y="1655"/>
                <a:ext cx="189" cy="211"/>
              </a:xfrm>
              <a:prstGeom prst="curvedConnector2">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9924" name="AutoShape 68"/>
              <p:cNvCxnSpPr>
                <a:cxnSpLocks noChangeShapeType="1"/>
                <a:endCxn id="249912" idx="0"/>
              </p:cNvCxnSpPr>
              <p:nvPr/>
            </p:nvCxnSpPr>
            <p:spPr bwMode="auto">
              <a:xfrm rot="10800000" flipV="1">
                <a:off x="3744" y="2208"/>
                <a:ext cx="240" cy="96"/>
              </a:xfrm>
              <a:prstGeom prst="curvedConnector2">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3" name="Text Box 29"/>
            <p:cNvSpPr txBox="1">
              <a:spLocks noChangeArrowheads="1"/>
            </p:cNvSpPr>
            <p:nvPr/>
          </p:nvSpPr>
          <p:spPr bwMode="auto">
            <a:xfrm>
              <a:off x="8442812" y="3929099"/>
              <a:ext cx="303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rPr>
                <a:t>s</a:t>
              </a:r>
              <a:endParaRPr kumimoji="1" lang="en-US" altLang="zh-CN" sz="2400" dirty="0">
                <a:latin typeface="Times New Roman" panose="02020603050405020304" pitchFamily="18" charset="0"/>
              </a:endParaRPr>
            </a:p>
          </p:txBody>
        </p:sp>
      </p:grpSp>
      <p:sp>
        <p:nvSpPr>
          <p:cNvPr id="7" name="文本框 6"/>
          <p:cNvSpPr txBox="1"/>
          <p:nvPr/>
        </p:nvSpPr>
        <p:spPr>
          <a:xfrm>
            <a:off x="4948555" y="5820410"/>
            <a:ext cx="2118360" cy="706755"/>
          </a:xfrm>
          <a:prstGeom prst="rect">
            <a:avLst/>
          </a:prstGeom>
          <a:noFill/>
        </p:spPr>
        <p:txBody>
          <a:bodyPr wrap="square" rtlCol="0">
            <a:spAutoFit/>
          </a:bodyPr>
          <a:p>
            <a:r>
              <a:rPr lang="en-US" altLang="zh-CN" sz="2000" b="1">
                <a:solidFill>
                  <a:schemeClr val="accent3"/>
                </a:solidFill>
              </a:rPr>
              <a:t>c</a:t>
            </a:r>
            <a:r>
              <a:rPr lang="zh-CN" altLang="en-US" sz="2000" b="1">
                <a:solidFill>
                  <a:schemeClr val="accent3"/>
                </a:solidFill>
              </a:rPr>
              <a:t>最右下的节点，因此</a:t>
            </a:r>
            <a:r>
              <a:rPr lang="en-US" altLang="zh-CN" sz="2000" b="1">
                <a:solidFill>
                  <a:schemeClr val="accent3"/>
                </a:solidFill>
              </a:rPr>
              <a:t>s</a:t>
            </a:r>
            <a:r>
              <a:rPr lang="zh-CN" altLang="en-US" sz="2000" b="1">
                <a:solidFill>
                  <a:schemeClr val="accent3"/>
                </a:solidFill>
              </a:rPr>
              <a:t>无右子树</a:t>
            </a:r>
            <a:endParaRPr lang="zh-CN" altLang="en-US" sz="2000" b="1">
              <a:solidFill>
                <a:schemeClr val="accent3"/>
              </a:solidFill>
            </a:endParaRPr>
          </a:p>
        </p:txBody>
      </p:sp>
      <p:cxnSp>
        <p:nvCxnSpPr>
          <p:cNvPr id="8" name="直接箭头连接符 7"/>
          <p:cNvCxnSpPr/>
          <p:nvPr/>
        </p:nvCxnSpPr>
        <p:spPr>
          <a:xfrm flipH="1" flipV="1">
            <a:off x="5078095" y="5576570"/>
            <a:ext cx="285750" cy="231775"/>
          </a:xfrm>
          <a:prstGeom prst="straightConnector1">
            <a:avLst/>
          </a:prstGeom>
          <a:ln>
            <a:tailEnd type="arrow" w="med" len="med"/>
          </a:ln>
        </p:spPr>
        <p:style>
          <a:lnRef idx="2">
            <a:schemeClr val="accent3"/>
          </a:lnRef>
          <a:fillRef idx="0">
            <a:schemeClr val="accent3"/>
          </a:fillRef>
          <a:effectRef idx="1">
            <a:schemeClr val="accent3"/>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49858">
                                            <p:txEl>
                                              <p:pRg st="2" end="2"/>
                                            </p:txEl>
                                          </p:spTgt>
                                        </p:tgtEl>
                                        <p:attrNameLst>
                                          <p:attrName>style.visibility</p:attrName>
                                        </p:attrNameLst>
                                      </p:cBhvr>
                                      <p:to>
                                        <p:strVal val="visible"/>
                                      </p:to>
                                    </p:set>
                                    <p:animEffect transition="in" filter="fade">
                                      <p:cBhvr>
                                        <p:cTn id="26" dur="1000"/>
                                        <p:tgtEl>
                                          <p:spTgt spid="249858">
                                            <p:txEl>
                                              <p:pRg st="2" end="2"/>
                                            </p:txEl>
                                          </p:spTgt>
                                        </p:tgtEl>
                                      </p:cBhvr>
                                    </p:animEffect>
                                    <p:anim calcmode="lin" valueType="num">
                                      <p:cBhvr>
                                        <p:cTn id="27" dur="1000" fill="hold"/>
                                        <p:tgtEl>
                                          <p:spTgt spid="249858">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4985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1000"/>
                                        <p:tgtEl>
                                          <p:spTgt spid="6"/>
                                        </p:tgtEl>
                                      </p:cBhvr>
                                    </p:animEffect>
                                    <p:anim calcmode="lin" valueType="num">
                                      <p:cBhvr>
                                        <p:cTn id="34" dur="1000" fill="hold"/>
                                        <p:tgtEl>
                                          <p:spTgt spid="6"/>
                                        </p:tgtEl>
                                        <p:attrNameLst>
                                          <p:attrName>ppt_x</p:attrName>
                                        </p:attrNameLst>
                                      </p:cBhvr>
                                      <p:tavLst>
                                        <p:tav tm="0">
                                          <p:val>
                                            <p:strVal val="#ppt_x"/>
                                          </p:val>
                                        </p:tav>
                                        <p:tav tm="100000">
                                          <p:val>
                                            <p:strVal val="#ppt_x"/>
                                          </p:val>
                                        </p:tav>
                                      </p:tavLst>
                                    </p:anim>
                                    <p:anim calcmode="lin" valueType="num">
                                      <p:cBhvr>
                                        <p:cTn id="3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p:bldP spid="7"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Text Box 5"/>
          <p:cNvSpPr txBox="1">
            <a:spLocks noChangeArrowheads="1"/>
          </p:cNvSpPr>
          <p:nvPr/>
        </p:nvSpPr>
        <p:spPr bwMode="auto">
          <a:xfrm>
            <a:off x="252000" y="260985"/>
            <a:ext cx="864000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mn-ea"/>
              </a:rPr>
              <a:t>中序遍历该二叉树得到的序列为</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mn-ea"/>
              </a:rPr>
              <a:t>		</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mn-ea"/>
              </a:rPr>
              <a:t>{…</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sym typeface="+mn-ea"/>
              </a:rPr>
              <a:t>C</a:t>
            </a:r>
            <a:r>
              <a:rPr kumimoji="1" lang="en-US" altLang="zh-CN" sz="2400" baseline="-25000" dirty="0" err="1">
                <a:latin typeface="Times New Roman" panose="02020603050405020304" pitchFamily="18" charset="0"/>
                <a:ea typeface="幼圆" panose="02010509060101010101" pitchFamily="49" charset="-122"/>
                <a:cs typeface="Times New Roman" panose="02020603050405020304" pitchFamily="18" charset="0"/>
                <a:sym typeface="+mn-ea"/>
              </a:rPr>
              <a:t>L</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sym typeface="+mn-ea"/>
              </a:rPr>
              <a:t>C</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mn-ea"/>
              </a:rPr>
              <a:t>…</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sym typeface="+mn-ea"/>
              </a:rPr>
              <a:t>Q</a:t>
            </a:r>
            <a:r>
              <a:rPr kumimoji="1" lang="en-US" altLang="zh-CN" sz="2400" baseline="-25000" dirty="0" err="1">
                <a:latin typeface="Times New Roman" panose="02020603050405020304" pitchFamily="18" charset="0"/>
                <a:ea typeface="幼圆" panose="02010509060101010101" pitchFamily="49" charset="-122"/>
                <a:cs typeface="Times New Roman" panose="02020603050405020304" pitchFamily="18" charset="0"/>
                <a:sym typeface="+mn-ea"/>
              </a:rPr>
              <a:t>L</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sym typeface="+mn-ea"/>
              </a:rPr>
              <a:t>QS</a:t>
            </a:r>
            <a:r>
              <a:rPr kumimoji="1" lang="en-US" altLang="zh-CN" sz="2400" baseline="-25000" dirty="0" err="1">
                <a:latin typeface="Times New Roman" panose="02020603050405020304" pitchFamily="18" charset="0"/>
                <a:ea typeface="幼圆" panose="02010509060101010101" pitchFamily="49" charset="-122"/>
                <a:cs typeface="Times New Roman" panose="02020603050405020304" pitchFamily="18" charset="0"/>
                <a:sym typeface="+mn-ea"/>
              </a:rPr>
              <a:t>L</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sym typeface="+mn-ea"/>
              </a:rPr>
              <a:t>S</a:t>
            </a:r>
            <a:r>
              <a:rPr kumimoji="1" lang="en-US" altLang="zh-CN" sz="2400" b="1" u="sng"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mn-ea"/>
              </a:rPr>
              <a:t>P</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sym typeface="+mn-ea"/>
              </a:rPr>
              <a:t>P</a:t>
            </a:r>
            <a:r>
              <a:rPr kumimoji="1" lang="en-US" altLang="zh-CN" sz="2400" baseline="-25000" dirty="0" err="1">
                <a:latin typeface="Times New Roman" panose="02020603050405020304" pitchFamily="18" charset="0"/>
                <a:ea typeface="幼圆" panose="02010509060101010101" pitchFamily="49" charset="-122"/>
                <a:cs typeface="Times New Roman" panose="02020603050405020304" pitchFamily="18" charset="0"/>
                <a:sym typeface="+mn-ea"/>
              </a:rPr>
              <a:t>R</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sym typeface="+mn-ea"/>
              </a:rPr>
              <a:t>F</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mn-ea"/>
              </a:rPr>
              <a:t>…}</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mn-ea"/>
            </a:endParaRPr>
          </a:p>
          <a:p>
            <a:endParaRPr kumimoji="1" lang="zh-CN" altLang="en-US"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从遍历序列考虑：</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是令*</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p</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的直接前驱（或直接后继）替代*</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p</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，然后从二叉排序树中删除它的直接前驱（或直接后继），如</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图</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(d)</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所</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示，当以*</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s</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代替*</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p</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时，由于*</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s</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只有左子树</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S</a:t>
            </a:r>
            <a:r>
              <a:rPr kumimoji="1" lang="en-US" altLang="zh-CN" sz="2400" baseline="-25000" dirty="0">
                <a:latin typeface="Times New Roman" panose="02020603050405020304" pitchFamily="18" charset="0"/>
                <a:ea typeface="幼圆" panose="02010509060101010101" pitchFamily="49" charset="-122"/>
                <a:cs typeface="Times New Roman" panose="02020603050405020304" pitchFamily="18" charset="0"/>
              </a:rPr>
              <a:t>L</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，则删除*</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s</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之后，只要令</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S</a:t>
            </a:r>
            <a:r>
              <a:rPr kumimoji="1" lang="en-US" altLang="zh-CN" sz="2400" baseline="-25000" dirty="0">
                <a:latin typeface="Times New Roman" panose="02020603050405020304" pitchFamily="18" charset="0"/>
                <a:ea typeface="幼圆" panose="02010509060101010101" pitchFamily="49" charset="-122"/>
                <a:cs typeface="Times New Roman" panose="02020603050405020304" pitchFamily="18" charset="0"/>
              </a:rPr>
              <a:t>L</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为*</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s</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的双亲结点*</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q</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的右子树即可。</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p:txBody>
      </p:sp>
      <p:grpSp>
        <p:nvGrpSpPr>
          <p:cNvPr id="2" name="组合 1"/>
          <p:cNvGrpSpPr/>
          <p:nvPr/>
        </p:nvGrpSpPr>
        <p:grpSpPr>
          <a:xfrm>
            <a:off x="827405" y="2997344"/>
            <a:ext cx="2520330" cy="3633961"/>
            <a:chOff x="971550" y="2204864"/>
            <a:chExt cx="2520330" cy="3633961"/>
          </a:xfrm>
        </p:grpSpPr>
        <p:sp>
          <p:nvSpPr>
            <p:cNvPr id="60553" name="Oval 137"/>
            <p:cNvSpPr>
              <a:spLocks noChangeArrowheads="1"/>
            </p:cNvSpPr>
            <p:nvPr/>
          </p:nvSpPr>
          <p:spPr bwMode="auto">
            <a:xfrm>
              <a:off x="2424339" y="2684463"/>
              <a:ext cx="379186" cy="411389"/>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latin typeface="Times New Roman" panose="02020603050405020304" pitchFamily="18" charset="0"/>
                </a:rPr>
                <a:t>F</a:t>
              </a:r>
              <a:endParaRPr kumimoji="1" lang="en-US" altLang="zh-CN" sz="2400" dirty="0">
                <a:latin typeface="Times New Roman" panose="02020603050405020304" pitchFamily="18" charset="0"/>
              </a:endParaRPr>
            </a:p>
          </p:txBody>
        </p:sp>
        <p:sp>
          <p:nvSpPr>
            <p:cNvPr id="60554" name="Oval 138"/>
            <p:cNvSpPr>
              <a:spLocks noChangeArrowheads="1"/>
            </p:cNvSpPr>
            <p:nvPr/>
          </p:nvSpPr>
          <p:spPr bwMode="auto">
            <a:xfrm>
              <a:off x="1981956" y="3164417"/>
              <a:ext cx="379186" cy="411389"/>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rPr>
                <a:t>P</a:t>
              </a:r>
              <a:endParaRPr kumimoji="1" lang="en-US" altLang="zh-CN" sz="2400">
                <a:latin typeface="Times New Roman" panose="02020603050405020304" pitchFamily="18" charset="0"/>
              </a:endParaRPr>
            </a:p>
          </p:txBody>
        </p:sp>
        <p:cxnSp>
          <p:nvCxnSpPr>
            <p:cNvPr id="60555" name="AutoShape 139"/>
            <p:cNvCxnSpPr>
              <a:cxnSpLocks noChangeShapeType="1"/>
              <a:stCxn id="60553" idx="3"/>
              <a:endCxn id="60554" idx="7"/>
            </p:cNvCxnSpPr>
            <p:nvPr/>
          </p:nvCxnSpPr>
          <p:spPr bwMode="auto">
            <a:xfrm flipH="1">
              <a:off x="2305844" y="3035858"/>
              <a:ext cx="173793" cy="188553"/>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556" name="Oval 140"/>
            <p:cNvSpPr>
              <a:spLocks noChangeArrowheads="1"/>
            </p:cNvSpPr>
            <p:nvPr/>
          </p:nvSpPr>
          <p:spPr bwMode="auto">
            <a:xfrm>
              <a:off x="1476375" y="3712936"/>
              <a:ext cx="379186" cy="411389"/>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rPr>
                <a:t>C</a:t>
              </a:r>
              <a:endParaRPr kumimoji="1" lang="en-US" altLang="zh-CN" sz="2400">
                <a:latin typeface="Times New Roman" panose="02020603050405020304" pitchFamily="18" charset="0"/>
              </a:endParaRPr>
            </a:p>
          </p:txBody>
        </p:sp>
        <p:cxnSp>
          <p:nvCxnSpPr>
            <p:cNvPr id="60557" name="AutoShape 141"/>
            <p:cNvCxnSpPr>
              <a:cxnSpLocks noChangeShapeType="1"/>
              <a:stCxn id="60554" idx="3"/>
              <a:endCxn id="60556" idx="7"/>
            </p:cNvCxnSpPr>
            <p:nvPr/>
          </p:nvCxnSpPr>
          <p:spPr bwMode="auto">
            <a:xfrm flipH="1">
              <a:off x="1800263" y="3515812"/>
              <a:ext cx="236991" cy="25711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558" name="AutoShape 142"/>
            <p:cNvSpPr>
              <a:spLocks noChangeArrowheads="1"/>
            </p:cNvSpPr>
            <p:nvPr/>
          </p:nvSpPr>
          <p:spPr bwMode="auto">
            <a:xfrm flipH="1" flipV="1">
              <a:off x="971550" y="4398963"/>
              <a:ext cx="504825" cy="411162"/>
            </a:xfrm>
            <a:prstGeom prst="wedgeEllipseCallout">
              <a:avLst>
                <a:gd name="adj1" fmla="val -43750"/>
                <a:gd name="adj2" fmla="val 70000"/>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lnSpc>
                  <a:spcPct val="50000"/>
                </a:lnSpc>
              </a:pPr>
              <a:r>
                <a:rPr kumimoji="1" lang="en-US" altLang="zh-CN" sz="2400">
                  <a:latin typeface="Times New Roman" panose="02020603050405020304" pitchFamily="18" charset="0"/>
                </a:rPr>
                <a:t>C</a:t>
              </a:r>
              <a:r>
                <a:rPr kumimoji="1" lang="en-US" altLang="zh-CN" sz="2400" baseline="-25000">
                  <a:latin typeface="Times New Roman" panose="02020603050405020304" pitchFamily="18" charset="0"/>
                </a:rPr>
                <a:t>L</a:t>
              </a:r>
              <a:endParaRPr kumimoji="1" lang="en-US" altLang="zh-CN" sz="2400">
                <a:latin typeface="Times New Roman" panose="02020603050405020304" pitchFamily="18" charset="0"/>
              </a:endParaRPr>
            </a:p>
          </p:txBody>
        </p:sp>
        <p:cxnSp>
          <p:nvCxnSpPr>
            <p:cNvPr id="60559" name="AutoShape 143"/>
            <p:cNvCxnSpPr>
              <a:cxnSpLocks noChangeShapeType="1"/>
              <a:stCxn id="60556" idx="3"/>
              <a:endCxn id="60558" idx="8"/>
            </p:cNvCxnSpPr>
            <p:nvPr/>
          </p:nvCxnSpPr>
          <p:spPr bwMode="auto">
            <a:xfrm flipH="1">
              <a:off x="1446213" y="4064000"/>
              <a:ext cx="85725" cy="252413"/>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560" name="Oval 144"/>
            <p:cNvSpPr>
              <a:spLocks noChangeArrowheads="1"/>
            </p:cNvSpPr>
            <p:nvPr/>
          </p:nvSpPr>
          <p:spPr bwMode="auto">
            <a:xfrm>
              <a:off x="2171700" y="4330700"/>
              <a:ext cx="379413" cy="411163"/>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rPr>
                <a:t>Q</a:t>
              </a:r>
              <a:endParaRPr kumimoji="1" lang="en-US" altLang="zh-CN" sz="2400">
                <a:latin typeface="Times New Roman" panose="02020603050405020304" pitchFamily="18" charset="0"/>
              </a:endParaRPr>
            </a:p>
          </p:txBody>
        </p:sp>
        <p:sp>
          <p:nvSpPr>
            <p:cNvPr id="60561" name="Oval 145"/>
            <p:cNvSpPr>
              <a:spLocks noChangeArrowheads="1"/>
            </p:cNvSpPr>
            <p:nvPr/>
          </p:nvSpPr>
          <p:spPr bwMode="auto">
            <a:xfrm>
              <a:off x="2614613" y="4741863"/>
              <a:ext cx="379412" cy="411162"/>
            </a:xfrm>
            <a:prstGeom prst="ellipse">
              <a:avLst/>
            </a:prstGeom>
            <a:solidFill>
              <a:schemeClr val="bg2"/>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FFFF00"/>
                  </a:solidFill>
                  <a:latin typeface="Times New Roman" panose="02020603050405020304" pitchFamily="18" charset="0"/>
                </a:rPr>
                <a:t>S</a:t>
              </a:r>
              <a:endParaRPr kumimoji="1" lang="en-US" altLang="zh-CN" sz="2400" b="1">
                <a:solidFill>
                  <a:srgbClr val="FFFF00"/>
                </a:solidFill>
                <a:latin typeface="Times New Roman" panose="02020603050405020304" pitchFamily="18" charset="0"/>
              </a:endParaRPr>
            </a:p>
          </p:txBody>
        </p:sp>
        <p:sp>
          <p:nvSpPr>
            <p:cNvPr id="60562" name="AutoShape 146"/>
            <p:cNvSpPr>
              <a:spLocks noChangeArrowheads="1"/>
            </p:cNvSpPr>
            <p:nvPr/>
          </p:nvSpPr>
          <p:spPr bwMode="auto">
            <a:xfrm flipV="1">
              <a:off x="2425700" y="3713163"/>
              <a:ext cx="504825" cy="411162"/>
            </a:xfrm>
            <a:prstGeom prst="wedgeEllipseCallout">
              <a:avLst>
                <a:gd name="adj1" fmla="val -43750"/>
                <a:gd name="adj2" fmla="val 53472"/>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lnSpc>
                  <a:spcPct val="70000"/>
                </a:lnSpc>
              </a:pPr>
              <a:r>
                <a:rPr kumimoji="1" lang="en-US" altLang="zh-CN" sz="2400">
                  <a:latin typeface="Times New Roman" panose="02020603050405020304" pitchFamily="18" charset="0"/>
                </a:rPr>
                <a:t>P</a:t>
              </a:r>
              <a:r>
                <a:rPr kumimoji="1" lang="en-US" altLang="zh-CN" sz="2400" baseline="-25000">
                  <a:latin typeface="Times New Roman" panose="02020603050405020304" pitchFamily="18" charset="0"/>
                </a:rPr>
                <a:t>R</a:t>
              </a:r>
              <a:endParaRPr kumimoji="1" lang="en-US" altLang="zh-CN" sz="2400">
                <a:latin typeface="Times New Roman" panose="02020603050405020304" pitchFamily="18" charset="0"/>
              </a:endParaRPr>
            </a:p>
          </p:txBody>
        </p:sp>
        <p:cxnSp>
          <p:nvCxnSpPr>
            <p:cNvPr id="60563" name="AutoShape 147"/>
            <p:cNvCxnSpPr>
              <a:cxnSpLocks noChangeShapeType="1"/>
              <a:stCxn id="60554" idx="5"/>
              <a:endCxn id="60562" idx="8"/>
            </p:cNvCxnSpPr>
            <p:nvPr/>
          </p:nvCxnSpPr>
          <p:spPr bwMode="auto">
            <a:xfrm>
              <a:off x="2306638" y="3516313"/>
              <a:ext cx="149225" cy="18256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564" name="AutoShape 148"/>
            <p:cNvSpPr>
              <a:spLocks noChangeArrowheads="1"/>
            </p:cNvSpPr>
            <p:nvPr/>
          </p:nvSpPr>
          <p:spPr bwMode="auto">
            <a:xfrm flipH="1" flipV="1">
              <a:off x="1539875" y="4946650"/>
              <a:ext cx="506413" cy="412750"/>
            </a:xfrm>
            <a:prstGeom prst="wedgeEllipseCallout">
              <a:avLst>
                <a:gd name="adj1" fmla="val -43750"/>
                <a:gd name="adj2" fmla="val 70000"/>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lnSpc>
                  <a:spcPct val="50000"/>
                </a:lnSpc>
              </a:pPr>
              <a:r>
                <a:rPr kumimoji="1" lang="en-US" altLang="zh-CN" sz="2400">
                  <a:latin typeface="Times New Roman" panose="02020603050405020304" pitchFamily="18" charset="0"/>
                </a:rPr>
                <a:t>Q</a:t>
              </a:r>
              <a:r>
                <a:rPr kumimoji="1" lang="en-US" altLang="zh-CN" sz="2400" baseline="-25000">
                  <a:latin typeface="Times New Roman" panose="02020603050405020304" pitchFamily="18" charset="0"/>
                </a:rPr>
                <a:t>L</a:t>
              </a:r>
              <a:endParaRPr kumimoji="1" lang="en-US" altLang="zh-CN" sz="2400">
                <a:latin typeface="Times New Roman" panose="02020603050405020304" pitchFamily="18" charset="0"/>
              </a:endParaRPr>
            </a:p>
          </p:txBody>
        </p:sp>
        <p:sp>
          <p:nvSpPr>
            <p:cNvPr id="60565" name="AutoShape 149"/>
            <p:cNvSpPr>
              <a:spLocks noChangeArrowheads="1"/>
            </p:cNvSpPr>
            <p:nvPr/>
          </p:nvSpPr>
          <p:spPr bwMode="auto">
            <a:xfrm flipH="1" flipV="1">
              <a:off x="2046288" y="5427663"/>
              <a:ext cx="504825" cy="411162"/>
            </a:xfrm>
            <a:prstGeom prst="wedgeEllipseCallout">
              <a:avLst>
                <a:gd name="adj1" fmla="val -43750"/>
                <a:gd name="adj2" fmla="val 70139"/>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lnSpc>
                  <a:spcPct val="50000"/>
                </a:lnSpc>
              </a:pPr>
              <a:r>
                <a:rPr kumimoji="1" lang="en-US" altLang="zh-CN" sz="2400">
                  <a:latin typeface="Times New Roman" panose="02020603050405020304" pitchFamily="18" charset="0"/>
                </a:rPr>
                <a:t>S</a:t>
              </a:r>
              <a:r>
                <a:rPr kumimoji="1" lang="en-US" altLang="zh-CN" sz="2400" baseline="-25000">
                  <a:latin typeface="Times New Roman" panose="02020603050405020304" pitchFamily="18" charset="0"/>
                </a:rPr>
                <a:t>L</a:t>
              </a:r>
              <a:endParaRPr kumimoji="1" lang="en-US" altLang="zh-CN" sz="2400">
                <a:latin typeface="Times New Roman" panose="02020603050405020304" pitchFamily="18" charset="0"/>
              </a:endParaRPr>
            </a:p>
          </p:txBody>
        </p:sp>
        <p:cxnSp>
          <p:nvCxnSpPr>
            <p:cNvPr id="60566" name="AutoShape 150"/>
            <p:cNvCxnSpPr>
              <a:cxnSpLocks noChangeShapeType="1"/>
              <a:stCxn id="60560" idx="3"/>
              <a:endCxn id="60564" idx="8"/>
            </p:cNvCxnSpPr>
            <p:nvPr/>
          </p:nvCxnSpPr>
          <p:spPr bwMode="auto">
            <a:xfrm flipH="1">
              <a:off x="2014538" y="4681538"/>
              <a:ext cx="212725" cy="18256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567" name="AutoShape 151"/>
            <p:cNvCxnSpPr>
              <a:cxnSpLocks noChangeShapeType="1"/>
              <a:stCxn id="60561" idx="3"/>
              <a:endCxn id="60565" idx="8"/>
            </p:cNvCxnSpPr>
            <p:nvPr/>
          </p:nvCxnSpPr>
          <p:spPr bwMode="auto">
            <a:xfrm flipH="1">
              <a:off x="2519363" y="5092700"/>
              <a:ext cx="150812" cy="252413"/>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568" name="AutoShape 152"/>
            <p:cNvCxnSpPr>
              <a:cxnSpLocks noChangeShapeType="1"/>
              <a:stCxn id="60560" idx="5"/>
              <a:endCxn id="60561" idx="1"/>
            </p:cNvCxnSpPr>
            <p:nvPr/>
          </p:nvCxnSpPr>
          <p:spPr bwMode="auto">
            <a:xfrm>
              <a:off x="2495550" y="4681538"/>
              <a:ext cx="174625" cy="12065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569" name="AutoShape 153"/>
            <p:cNvCxnSpPr>
              <a:cxnSpLocks noChangeShapeType="1"/>
              <a:stCxn id="60556" idx="5"/>
              <a:endCxn id="60560" idx="1"/>
            </p:cNvCxnSpPr>
            <p:nvPr/>
          </p:nvCxnSpPr>
          <p:spPr bwMode="auto">
            <a:xfrm>
              <a:off x="1800225" y="4064000"/>
              <a:ext cx="427038" cy="325438"/>
            </a:xfrm>
            <a:prstGeom prst="straightConnector1">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570" name="Line 154"/>
            <p:cNvSpPr>
              <a:spLocks noChangeShapeType="1"/>
            </p:cNvSpPr>
            <p:nvPr/>
          </p:nvSpPr>
          <p:spPr bwMode="auto">
            <a:xfrm>
              <a:off x="2741613" y="3027363"/>
              <a:ext cx="252412" cy="274637"/>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571" name="Text Box 155"/>
            <p:cNvSpPr txBox="1">
              <a:spLocks noChangeArrowheads="1"/>
            </p:cNvSpPr>
            <p:nvPr/>
          </p:nvSpPr>
          <p:spPr bwMode="auto">
            <a:xfrm>
              <a:off x="2051720" y="2204864"/>
              <a:ext cx="28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rPr>
                <a:t>f</a:t>
              </a:r>
              <a:endParaRPr kumimoji="1" lang="en-US" altLang="zh-CN" sz="2400" dirty="0">
                <a:latin typeface="Times New Roman" panose="02020603050405020304" pitchFamily="18" charset="0"/>
              </a:endParaRPr>
            </a:p>
          </p:txBody>
        </p:sp>
        <p:sp>
          <p:nvSpPr>
            <p:cNvPr id="60572" name="Text Box 156"/>
            <p:cNvSpPr txBox="1">
              <a:spLocks noChangeArrowheads="1"/>
            </p:cNvSpPr>
            <p:nvPr/>
          </p:nvSpPr>
          <p:spPr bwMode="auto">
            <a:xfrm>
              <a:off x="1403648" y="2755776"/>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rgbClr val="FFFF00"/>
                  </a:solidFill>
                  <a:latin typeface="Times New Roman" panose="02020603050405020304" pitchFamily="18" charset="0"/>
                </a:rPr>
                <a:t>p</a:t>
              </a:r>
              <a:endParaRPr kumimoji="1" lang="en-US" altLang="zh-CN" sz="2400" dirty="0">
                <a:solidFill>
                  <a:srgbClr val="FFFF00"/>
                </a:solidFill>
                <a:latin typeface="Times New Roman" panose="02020603050405020304" pitchFamily="18" charset="0"/>
              </a:endParaRPr>
            </a:p>
          </p:txBody>
        </p:sp>
        <p:cxnSp>
          <p:nvCxnSpPr>
            <p:cNvPr id="60573" name="AutoShape 157"/>
            <p:cNvCxnSpPr>
              <a:cxnSpLocks noChangeShapeType="1"/>
              <a:stCxn id="60571" idx="3"/>
              <a:endCxn id="60553" idx="0"/>
            </p:cNvCxnSpPr>
            <p:nvPr/>
          </p:nvCxnSpPr>
          <p:spPr bwMode="auto">
            <a:xfrm>
              <a:off x="2337470" y="2433464"/>
              <a:ext cx="276462" cy="250999"/>
            </a:xfrm>
            <a:prstGeom prst="curvedConnector2">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574" name="AutoShape 158"/>
            <p:cNvCxnSpPr>
              <a:cxnSpLocks noChangeShapeType="1"/>
              <a:stCxn id="60572" idx="3"/>
              <a:endCxn id="60554" idx="1"/>
            </p:cNvCxnSpPr>
            <p:nvPr/>
          </p:nvCxnSpPr>
          <p:spPr bwMode="auto">
            <a:xfrm>
              <a:off x="1740198" y="2984376"/>
              <a:ext cx="297289" cy="240288"/>
            </a:xfrm>
            <a:prstGeom prst="curvedConnector2">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575" name="Text Box 159"/>
            <p:cNvSpPr txBox="1">
              <a:spLocks noChangeArrowheads="1"/>
            </p:cNvSpPr>
            <p:nvPr/>
          </p:nvSpPr>
          <p:spPr bwMode="auto">
            <a:xfrm>
              <a:off x="1043608" y="3212976"/>
              <a:ext cx="319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rPr>
                <a:t>c</a:t>
              </a:r>
              <a:endParaRPr kumimoji="1" lang="en-US" altLang="zh-CN" sz="2400" dirty="0">
                <a:latin typeface="Times New Roman" panose="02020603050405020304" pitchFamily="18" charset="0"/>
              </a:endParaRPr>
            </a:p>
          </p:txBody>
        </p:sp>
        <p:sp>
          <p:nvSpPr>
            <p:cNvPr id="60576" name="Text Box 160"/>
            <p:cNvSpPr txBox="1">
              <a:spLocks noChangeArrowheads="1"/>
            </p:cNvSpPr>
            <p:nvPr/>
          </p:nvSpPr>
          <p:spPr bwMode="auto">
            <a:xfrm>
              <a:off x="3188667" y="4260850"/>
              <a:ext cx="303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rPr>
                <a:t>s</a:t>
              </a:r>
              <a:endParaRPr kumimoji="1" lang="en-US" altLang="zh-CN" sz="2400">
                <a:latin typeface="Times New Roman" panose="02020603050405020304" pitchFamily="18" charset="0"/>
              </a:endParaRPr>
            </a:p>
          </p:txBody>
        </p:sp>
        <p:sp>
          <p:nvSpPr>
            <p:cNvPr id="60577" name="Text Box 161"/>
            <p:cNvSpPr txBox="1">
              <a:spLocks noChangeArrowheads="1"/>
            </p:cNvSpPr>
            <p:nvPr/>
          </p:nvSpPr>
          <p:spPr bwMode="auto">
            <a:xfrm>
              <a:off x="2867298" y="3933056"/>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rPr>
                <a:t>q</a:t>
              </a:r>
              <a:endParaRPr kumimoji="1" lang="en-US" altLang="zh-CN" sz="2400" dirty="0">
                <a:latin typeface="Times New Roman" panose="02020603050405020304" pitchFamily="18" charset="0"/>
              </a:endParaRPr>
            </a:p>
          </p:txBody>
        </p:sp>
        <p:cxnSp>
          <p:nvCxnSpPr>
            <p:cNvPr id="60578" name="AutoShape 162"/>
            <p:cNvCxnSpPr>
              <a:cxnSpLocks noChangeShapeType="1"/>
            </p:cNvCxnSpPr>
            <p:nvPr/>
          </p:nvCxnSpPr>
          <p:spPr bwMode="auto">
            <a:xfrm rot="10800000" flipV="1">
              <a:off x="2544067" y="4241763"/>
              <a:ext cx="371749" cy="229257"/>
            </a:xfrm>
            <a:prstGeom prst="curvedConnector2">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579" name="AutoShape 163"/>
            <p:cNvCxnSpPr>
              <a:cxnSpLocks noChangeShapeType="1"/>
              <a:stCxn id="60576" idx="1"/>
              <a:endCxn id="60561" idx="0"/>
            </p:cNvCxnSpPr>
            <p:nvPr/>
          </p:nvCxnSpPr>
          <p:spPr bwMode="auto">
            <a:xfrm rot="10800000" flipV="1">
              <a:off x="2804319" y="4489449"/>
              <a:ext cx="384348" cy="252413"/>
            </a:xfrm>
            <a:prstGeom prst="curvedConnector2">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580" name="AutoShape 164"/>
            <p:cNvCxnSpPr>
              <a:cxnSpLocks noChangeShapeType="1"/>
              <a:stCxn id="60575" idx="3"/>
              <a:endCxn id="60556" idx="0"/>
            </p:cNvCxnSpPr>
            <p:nvPr/>
          </p:nvCxnSpPr>
          <p:spPr bwMode="auto">
            <a:xfrm>
              <a:off x="1362695" y="3441576"/>
              <a:ext cx="303273" cy="271360"/>
            </a:xfrm>
            <a:prstGeom prst="curvedConnector2">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 name="组合 2"/>
          <p:cNvGrpSpPr/>
          <p:nvPr/>
        </p:nvGrpSpPr>
        <p:grpSpPr>
          <a:xfrm>
            <a:off x="5305743" y="3117994"/>
            <a:ext cx="2133600" cy="3035474"/>
            <a:chOff x="5148263" y="2204864"/>
            <a:chExt cx="2133600" cy="3035474"/>
          </a:xfrm>
        </p:grpSpPr>
        <p:sp>
          <p:nvSpPr>
            <p:cNvPr id="60489" name="Oval 73"/>
            <p:cNvSpPr>
              <a:spLocks noChangeArrowheads="1"/>
            </p:cNvSpPr>
            <p:nvPr/>
          </p:nvSpPr>
          <p:spPr bwMode="auto">
            <a:xfrm>
              <a:off x="6629400" y="2678113"/>
              <a:ext cx="355600" cy="3855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latin typeface="Times New Roman" panose="02020603050405020304" pitchFamily="18" charset="0"/>
                </a:rPr>
                <a:t>F</a:t>
              </a:r>
              <a:endParaRPr kumimoji="1" lang="en-US" altLang="zh-CN" sz="2400" dirty="0">
                <a:latin typeface="Times New Roman" panose="02020603050405020304" pitchFamily="18" charset="0"/>
              </a:endParaRPr>
            </a:p>
          </p:txBody>
        </p:sp>
        <p:sp>
          <p:nvSpPr>
            <p:cNvPr id="60490" name="Oval 74"/>
            <p:cNvSpPr>
              <a:spLocks noChangeArrowheads="1"/>
            </p:cNvSpPr>
            <p:nvPr/>
          </p:nvSpPr>
          <p:spPr bwMode="auto">
            <a:xfrm>
              <a:off x="6214533" y="3127904"/>
              <a:ext cx="355600" cy="385536"/>
            </a:xfrm>
            <a:prstGeom prst="ellipse">
              <a:avLst/>
            </a:prstGeom>
            <a:solidFill>
              <a:schemeClr val="bg2"/>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FFFF00"/>
                  </a:solidFill>
                  <a:latin typeface="Times New Roman" panose="02020603050405020304" pitchFamily="18" charset="0"/>
                </a:rPr>
                <a:t>S</a:t>
              </a:r>
              <a:endParaRPr kumimoji="1" lang="en-US" altLang="zh-CN" sz="2400" b="1">
                <a:solidFill>
                  <a:srgbClr val="FFFF00"/>
                </a:solidFill>
                <a:latin typeface="Times New Roman" panose="02020603050405020304" pitchFamily="18" charset="0"/>
              </a:endParaRPr>
            </a:p>
          </p:txBody>
        </p:sp>
        <p:cxnSp>
          <p:nvCxnSpPr>
            <p:cNvPr id="60491" name="AutoShape 75"/>
            <p:cNvCxnSpPr>
              <a:cxnSpLocks noChangeShapeType="1"/>
              <a:stCxn id="60489" idx="3"/>
              <a:endCxn id="60490" idx="7"/>
            </p:cNvCxnSpPr>
            <p:nvPr/>
          </p:nvCxnSpPr>
          <p:spPr bwMode="auto">
            <a:xfrm flipH="1">
              <a:off x="6518275" y="3007425"/>
              <a:ext cx="162983" cy="176704"/>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492" name="Oval 76"/>
            <p:cNvSpPr>
              <a:spLocks noChangeArrowheads="1"/>
            </p:cNvSpPr>
            <p:nvPr/>
          </p:nvSpPr>
          <p:spPr bwMode="auto">
            <a:xfrm>
              <a:off x="5740400" y="3641952"/>
              <a:ext cx="355600" cy="3855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rPr>
                <a:t>C</a:t>
              </a:r>
              <a:endParaRPr kumimoji="1" lang="en-US" altLang="zh-CN" sz="2400">
                <a:latin typeface="Times New Roman" panose="02020603050405020304" pitchFamily="18" charset="0"/>
              </a:endParaRPr>
            </a:p>
          </p:txBody>
        </p:sp>
        <p:cxnSp>
          <p:nvCxnSpPr>
            <p:cNvPr id="60493" name="AutoShape 77"/>
            <p:cNvCxnSpPr>
              <a:cxnSpLocks noChangeShapeType="1"/>
              <a:stCxn id="60490" idx="3"/>
              <a:endCxn id="60492" idx="7"/>
            </p:cNvCxnSpPr>
            <p:nvPr/>
          </p:nvCxnSpPr>
          <p:spPr bwMode="auto">
            <a:xfrm flipH="1">
              <a:off x="6044142" y="3457216"/>
              <a:ext cx="222250" cy="24096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494" name="Line 78"/>
            <p:cNvSpPr>
              <a:spLocks noChangeShapeType="1"/>
            </p:cNvSpPr>
            <p:nvPr/>
          </p:nvSpPr>
          <p:spPr bwMode="auto">
            <a:xfrm>
              <a:off x="6985000" y="2998788"/>
              <a:ext cx="238125" cy="257175"/>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95" name="Oval 79"/>
            <p:cNvSpPr>
              <a:spLocks noChangeArrowheads="1"/>
            </p:cNvSpPr>
            <p:nvPr/>
          </p:nvSpPr>
          <p:spPr bwMode="auto">
            <a:xfrm>
              <a:off x="6392863" y="4211638"/>
              <a:ext cx="355600" cy="38576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rPr>
                <a:t>Q</a:t>
              </a:r>
              <a:endParaRPr kumimoji="1" lang="en-US" altLang="zh-CN" sz="2400">
                <a:latin typeface="Times New Roman" panose="02020603050405020304" pitchFamily="18" charset="0"/>
              </a:endParaRPr>
            </a:p>
          </p:txBody>
        </p:sp>
        <p:sp>
          <p:nvSpPr>
            <p:cNvPr id="60496" name="AutoShape 80"/>
            <p:cNvSpPr>
              <a:spLocks noChangeArrowheads="1"/>
            </p:cNvSpPr>
            <p:nvPr/>
          </p:nvSpPr>
          <p:spPr bwMode="auto">
            <a:xfrm flipH="1" flipV="1">
              <a:off x="5859463" y="4854575"/>
              <a:ext cx="474662" cy="385763"/>
            </a:xfrm>
            <a:prstGeom prst="wedgeEllipseCallout">
              <a:avLst>
                <a:gd name="adj1" fmla="val -43750"/>
                <a:gd name="adj2" fmla="val 70139"/>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lnSpc>
                  <a:spcPct val="50000"/>
                </a:lnSpc>
              </a:pPr>
              <a:r>
                <a:rPr kumimoji="1" lang="en-US" altLang="zh-CN" sz="2400">
                  <a:latin typeface="Times New Roman" panose="02020603050405020304" pitchFamily="18" charset="0"/>
                </a:rPr>
                <a:t>Q</a:t>
              </a:r>
              <a:r>
                <a:rPr kumimoji="1" lang="en-US" altLang="zh-CN" sz="2400" baseline="-25000">
                  <a:latin typeface="Times New Roman" panose="02020603050405020304" pitchFamily="18" charset="0"/>
                </a:rPr>
                <a:t>L</a:t>
              </a:r>
              <a:endParaRPr kumimoji="1" lang="en-US" altLang="zh-CN" sz="2400">
                <a:latin typeface="Times New Roman" panose="02020603050405020304" pitchFamily="18" charset="0"/>
              </a:endParaRPr>
            </a:p>
          </p:txBody>
        </p:sp>
        <p:cxnSp>
          <p:nvCxnSpPr>
            <p:cNvPr id="60497" name="AutoShape 81"/>
            <p:cNvCxnSpPr>
              <a:cxnSpLocks noChangeShapeType="1"/>
              <a:stCxn id="60495" idx="3"/>
              <a:endCxn id="60496" idx="8"/>
            </p:cNvCxnSpPr>
            <p:nvPr/>
          </p:nvCxnSpPr>
          <p:spPr bwMode="auto">
            <a:xfrm flipH="1">
              <a:off x="6305550" y="4554538"/>
              <a:ext cx="139700" cy="20955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498" name="AutoShape 82"/>
            <p:cNvSpPr>
              <a:spLocks noChangeArrowheads="1"/>
            </p:cNvSpPr>
            <p:nvPr/>
          </p:nvSpPr>
          <p:spPr bwMode="auto">
            <a:xfrm flipV="1">
              <a:off x="6807200" y="4854575"/>
              <a:ext cx="474663" cy="385763"/>
            </a:xfrm>
            <a:prstGeom prst="wedgeEllipseCallout">
              <a:avLst>
                <a:gd name="adj1" fmla="val -44014"/>
                <a:gd name="adj2" fmla="val 53472"/>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lnSpc>
                  <a:spcPct val="50000"/>
                </a:lnSpc>
              </a:pPr>
              <a:r>
                <a:rPr kumimoji="1" lang="en-US" altLang="zh-CN" sz="2400">
                  <a:latin typeface="Times New Roman" panose="02020603050405020304" pitchFamily="18" charset="0"/>
                </a:rPr>
                <a:t>S</a:t>
              </a:r>
              <a:r>
                <a:rPr kumimoji="1" lang="en-US" altLang="zh-CN" sz="2400" baseline="-25000">
                  <a:latin typeface="Times New Roman" panose="02020603050405020304" pitchFamily="18" charset="0"/>
                </a:rPr>
                <a:t>L</a:t>
              </a:r>
              <a:endParaRPr kumimoji="1" lang="en-US" altLang="zh-CN" sz="2400">
                <a:latin typeface="Times New Roman" panose="02020603050405020304" pitchFamily="18" charset="0"/>
              </a:endParaRPr>
            </a:p>
          </p:txBody>
        </p:sp>
        <p:cxnSp>
          <p:nvCxnSpPr>
            <p:cNvPr id="60499" name="AutoShape 83"/>
            <p:cNvCxnSpPr>
              <a:cxnSpLocks noChangeShapeType="1"/>
              <a:stCxn id="60495" idx="5"/>
              <a:endCxn id="60498" idx="8"/>
            </p:cNvCxnSpPr>
            <p:nvPr/>
          </p:nvCxnSpPr>
          <p:spPr bwMode="auto">
            <a:xfrm>
              <a:off x="6696075" y="4554538"/>
              <a:ext cx="138113" cy="27305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500" name="Text Box 84"/>
            <p:cNvSpPr txBox="1">
              <a:spLocks noChangeArrowheads="1"/>
            </p:cNvSpPr>
            <p:nvPr/>
          </p:nvSpPr>
          <p:spPr bwMode="auto">
            <a:xfrm>
              <a:off x="6230466" y="2204864"/>
              <a:ext cx="28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rPr>
                <a:t>f</a:t>
              </a:r>
              <a:endParaRPr kumimoji="1" lang="en-US" altLang="zh-CN" sz="2400" dirty="0">
                <a:latin typeface="Times New Roman" panose="02020603050405020304" pitchFamily="18" charset="0"/>
              </a:endParaRPr>
            </a:p>
          </p:txBody>
        </p:sp>
        <p:sp>
          <p:nvSpPr>
            <p:cNvPr id="60501" name="Text Box 85"/>
            <p:cNvSpPr txBox="1">
              <a:spLocks noChangeArrowheads="1"/>
            </p:cNvSpPr>
            <p:nvPr/>
          </p:nvSpPr>
          <p:spPr bwMode="auto">
            <a:xfrm>
              <a:off x="5652120" y="2636912"/>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rPr>
                <a:t>p</a:t>
              </a:r>
              <a:endParaRPr kumimoji="1" lang="en-US" altLang="zh-CN" sz="2400" dirty="0">
                <a:latin typeface="Times New Roman" panose="02020603050405020304" pitchFamily="18" charset="0"/>
              </a:endParaRPr>
            </a:p>
          </p:txBody>
        </p:sp>
        <p:cxnSp>
          <p:nvCxnSpPr>
            <p:cNvPr id="60502" name="AutoShape 86"/>
            <p:cNvCxnSpPr>
              <a:cxnSpLocks noChangeShapeType="1"/>
              <a:stCxn id="60500" idx="3"/>
              <a:endCxn id="60489" idx="0"/>
            </p:cNvCxnSpPr>
            <p:nvPr/>
          </p:nvCxnSpPr>
          <p:spPr bwMode="auto">
            <a:xfrm>
              <a:off x="6516216" y="2433464"/>
              <a:ext cx="290984" cy="244649"/>
            </a:xfrm>
            <a:prstGeom prst="curvedConnector2">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503" name="AutoShape 87"/>
            <p:cNvCxnSpPr>
              <a:cxnSpLocks noChangeShapeType="1"/>
              <a:stCxn id="60501" idx="3"/>
              <a:endCxn id="60490" idx="1"/>
            </p:cNvCxnSpPr>
            <p:nvPr/>
          </p:nvCxnSpPr>
          <p:spPr bwMode="auto">
            <a:xfrm>
              <a:off x="5988670" y="2865512"/>
              <a:ext cx="277939" cy="318852"/>
            </a:xfrm>
            <a:prstGeom prst="curvedConnector2">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504" name="Text Box 88"/>
            <p:cNvSpPr txBox="1">
              <a:spLocks noChangeArrowheads="1"/>
            </p:cNvSpPr>
            <p:nvPr/>
          </p:nvSpPr>
          <p:spPr bwMode="auto">
            <a:xfrm>
              <a:off x="5364088" y="3140968"/>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rPr>
                <a:t>c</a:t>
              </a:r>
              <a:endParaRPr kumimoji="1" lang="en-US" altLang="zh-CN" sz="2400" dirty="0">
                <a:latin typeface="Times New Roman" panose="02020603050405020304" pitchFamily="18" charset="0"/>
              </a:endParaRPr>
            </a:p>
          </p:txBody>
        </p:sp>
        <p:cxnSp>
          <p:nvCxnSpPr>
            <p:cNvPr id="60505" name="AutoShape 89"/>
            <p:cNvCxnSpPr>
              <a:cxnSpLocks noChangeShapeType="1"/>
              <a:stCxn id="60504" idx="3"/>
              <a:endCxn id="60492" idx="0"/>
            </p:cNvCxnSpPr>
            <p:nvPr/>
          </p:nvCxnSpPr>
          <p:spPr bwMode="auto">
            <a:xfrm>
              <a:off x="5683176" y="3369568"/>
              <a:ext cx="235024" cy="272384"/>
            </a:xfrm>
            <a:prstGeom prst="curvedConnector2">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506" name="AutoShape 90"/>
            <p:cNvSpPr>
              <a:spLocks noChangeArrowheads="1"/>
            </p:cNvSpPr>
            <p:nvPr/>
          </p:nvSpPr>
          <p:spPr bwMode="auto">
            <a:xfrm flipH="1" flipV="1">
              <a:off x="5148263" y="4219575"/>
              <a:ext cx="474662" cy="385763"/>
            </a:xfrm>
            <a:prstGeom prst="wedgeEllipseCallout">
              <a:avLst>
                <a:gd name="adj1" fmla="val -43750"/>
                <a:gd name="adj2" fmla="val 70139"/>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lnSpc>
                  <a:spcPct val="50000"/>
                </a:lnSpc>
              </a:pPr>
              <a:r>
                <a:rPr kumimoji="1" lang="en-US" altLang="zh-CN" sz="2400">
                  <a:latin typeface="Times New Roman" panose="02020603050405020304" pitchFamily="18" charset="0"/>
                </a:rPr>
                <a:t>C</a:t>
              </a:r>
              <a:r>
                <a:rPr kumimoji="1" lang="en-US" altLang="zh-CN" sz="2400" baseline="-25000">
                  <a:latin typeface="Times New Roman" panose="02020603050405020304" pitchFamily="18" charset="0"/>
                </a:rPr>
                <a:t>L</a:t>
              </a:r>
              <a:endParaRPr kumimoji="1" lang="en-US" altLang="zh-CN" sz="2400">
                <a:latin typeface="Times New Roman" panose="02020603050405020304" pitchFamily="18" charset="0"/>
              </a:endParaRPr>
            </a:p>
          </p:txBody>
        </p:sp>
        <p:sp>
          <p:nvSpPr>
            <p:cNvPr id="60507" name="AutoShape 91"/>
            <p:cNvSpPr>
              <a:spLocks noChangeArrowheads="1"/>
            </p:cNvSpPr>
            <p:nvPr/>
          </p:nvSpPr>
          <p:spPr bwMode="auto">
            <a:xfrm flipV="1">
              <a:off x="6748463" y="3641725"/>
              <a:ext cx="474662" cy="385763"/>
            </a:xfrm>
            <a:prstGeom prst="wedgeEllipseCallout">
              <a:avLst>
                <a:gd name="adj1" fmla="val -44014"/>
                <a:gd name="adj2" fmla="val 53472"/>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lnSpc>
                  <a:spcPct val="50000"/>
                </a:lnSpc>
              </a:pPr>
              <a:r>
                <a:rPr kumimoji="1" lang="en-US" altLang="zh-CN" sz="2400">
                  <a:latin typeface="Times New Roman" panose="02020603050405020304" pitchFamily="18" charset="0"/>
                </a:rPr>
                <a:t>P</a:t>
              </a:r>
              <a:r>
                <a:rPr kumimoji="1" lang="en-US" altLang="zh-CN" sz="2400" baseline="-25000">
                  <a:latin typeface="Times New Roman" panose="02020603050405020304" pitchFamily="18" charset="0"/>
                </a:rPr>
                <a:t>R</a:t>
              </a:r>
              <a:endParaRPr kumimoji="1" lang="en-US" altLang="zh-CN" sz="2400">
                <a:latin typeface="Times New Roman" panose="02020603050405020304" pitchFamily="18" charset="0"/>
              </a:endParaRPr>
            </a:p>
          </p:txBody>
        </p:sp>
        <p:cxnSp>
          <p:nvCxnSpPr>
            <p:cNvPr id="60508" name="AutoShape 92"/>
            <p:cNvCxnSpPr>
              <a:cxnSpLocks noChangeShapeType="1"/>
              <a:stCxn id="60492" idx="3"/>
              <a:endCxn id="60506" idx="8"/>
            </p:cNvCxnSpPr>
            <p:nvPr/>
          </p:nvCxnSpPr>
          <p:spPr bwMode="auto">
            <a:xfrm flipH="1">
              <a:off x="5592763" y="3971925"/>
              <a:ext cx="200025" cy="169863"/>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509" name="AutoShape 93"/>
            <p:cNvCxnSpPr>
              <a:cxnSpLocks noChangeShapeType="1"/>
              <a:stCxn id="60490" idx="5"/>
              <a:endCxn id="60507" idx="8"/>
            </p:cNvCxnSpPr>
            <p:nvPr/>
          </p:nvCxnSpPr>
          <p:spPr bwMode="auto">
            <a:xfrm>
              <a:off x="6518275" y="3457575"/>
              <a:ext cx="257175" cy="17145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510" name="AutoShape 94"/>
            <p:cNvCxnSpPr>
              <a:cxnSpLocks noChangeShapeType="1"/>
              <a:stCxn id="60492" idx="5"/>
              <a:endCxn id="60495" idx="1"/>
            </p:cNvCxnSpPr>
            <p:nvPr/>
          </p:nvCxnSpPr>
          <p:spPr bwMode="auto">
            <a:xfrm>
              <a:off x="6043613" y="3984625"/>
              <a:ext cx="401637" cy="269875"/>
            </a:xfrm>
            <a:prstGeom prst="straightConnector1">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511" name="Text Box 95"/>
            <p:cNvSpPr txBox="1">
              <a:spLocks noChangeArrowheads="1"/>
            </p:cNvSpPr>
            <p:nvPr/>
          </p:nvSpPr>
          <p:spPr bwMode="auto">
            <a:xfrm>
              <a:off x="5800725" y="42846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rPr>
                <a:t>q</a:t>
              </a:r>
              <a:endParaRPr kumimoji="1" lang="en-US" altLang="zh-CN" sz="2400">
                <a:latin typeface="Times New Roman" panose="02020603050405020304" pitchFamily="18" charset="0"/>
              </a:endParaRPr>
            </a:p>
          </p:txBody>
        </p:sp>
        <p:cxnSp>
          <p:nvCxnSpPr>
            <p:cNvPr id="60512" name="AutoShape 96"/>
            <p:cNvCxnSpPr>
              <a:cxnSpLocks noChangeShapeType="1"/>
              <a:stCxn id="60511" idx="3"/>
              <a:endCxn id="60495" idx="2"/>
            </p:cNvCxnSpPr>
            <p:nvPr/>
          </p:nvCxnSpPr>
          <p:spPr bwMode="auto">
            <a:xfrm flipV="1">
              <a:off x="6137275" y="4405313"/>
              <a:ext cx="241300" cy="107950"/>
            </a:xfrm>
            <a:prstGeom prst="curvedConnector3">
              <a:avLst>
                <a:gd name="adj1" fmla="val 52630"/>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 name="椭圆 3"/>
          <p:cNvSpPr/>
          <p:nvPr/>
        </p:nvSpPr>
        <p:spPr>
          <a:xfrm>
            <a:off x="6783070" y="4368165"/>
            <a:ext cx="720090" cy="720090"/>
          </a:xfrm>
          <a:prstGeom prst="ellipse">
            <a:avLst/>
          </a:prstGeom>
          <a:solidFill>
            <a:srgbClr val="000000">
              <a:alpha val="0"/>
            </a:srgb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6853555" y="5585460"/>
            <a:ext cx="720090" cy="720090"/>
          </a:xfrm>
          <a:prstGeom prst="ellipse">
            <a:avLst/>
          </a:prstGeom>
          <a:solidFill>
            <a:srgbClr val="000000">
              <a:alpha val="0"/>
            </a:srgb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4" grpId="1" animBg="1"/>
      <p:bldP spid="5"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Text Box 5"/>
          <p:cNvSpPr txBox="1">
            <a:spLocks noChangeArrowheads="1"/>
          </p:cNvSpPr>
          <p:nvPr/>
        </p:nvSpPr>
        <p:spPr bwMode="auto">
          <a:xfrm>
            <a:off x="252000" y="1188000"/>
            <a:ext cx="86400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Status </a:t>
            </a:r>
            <a:r>
              <a:rPr kumimoji="1" lang="en-US" altLang="zh-CN" sz="22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DeleteBST</a:t>
            </a:r>
            <a:r>
              <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PBinTree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KeyType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key)</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若二叉树中存在关键字等于</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key</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的元素时，则删除该元素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if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return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FALSE;</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else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if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(EQ(key, (*T)-&gt;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data.key</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Delete</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else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if (LT(key, (*T)-&gt;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data.key</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DeleteBST</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(&amp;(*T)-&gt;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llink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key);</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else</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DeleteBST</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(&amp;(*T)-&gt;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rlink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key);</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62472" name="Text Box 8"/>
          <p:cNvSpPr txBox="1">
            <a:spLocks noChangeArrowheads="1"/>
          </p:cNvSpPr>
          <p:nvPr/>
        </p:nvSpPr>
        <p:spPr bwMode="auto">
          <a:xfrm>
            <a:off x="6010275" y="332423"/>
            <a:ext cx="2881313" cy="457200"/>
          </a:xfrm>
          <a:prstGeom prst="rect">
            <a:avLst/>
          </a:prstGeom>
          <a:solidFill>
            <a:schemeClr val="bg2"/>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a:solidFill>
                  <a:srgbClr val="FFFF00"/>
                </a:solidFill>
                <a:ea typeface="幼圆" panose="02010509060101010101" pitchFamily="49" charset="-122"/>
                <a:cs typeface="Times New Roman" panose="02020603050405020304" pitchFamily="18" charset="0"/>
              </a:rPr>
              <a:t>Recursive algorithm</a:t>
            </a:r>
            <a:endParaRPr kumimoji="1" lang="en-US" altLang="zh-CN" sz="2400">
              <a:solidFill>
                <a:srgbClr val="FFFF00"/>
              </a:solidFill>
              <a:ea typeface="幼圆" panose="02010509060101010101" pitchFamily="49" charset="-122"/>
              <a:cs typeface="Times New Roman" panose="02020603050405020304" pitchFamily="18" charset="0"/>
            </a:endParaRPr>
          </a:p>
        </p:txBody>
      </p:sp>
      <p:sp>
        <p:nvSpPr>
          <p:cNvPr id="3" name="Rectangle 5"/>
          <p:cNvSpPr>
            <a:spLocks noGrp="1" noChangeArrowheads="1"/>
          </p:cNvSpPr>
          <p:nvPr/>
        </p:nvSpPr>
        <p:spPr>
          <a:xfrm>
            <a:off x="0" y="-243205"/>
            <a:ext cx="8507730" cy="1520825"/>
          </a:xfrm>
          <a:prstGeom prst="rect">
            <a:avLst/>
          </a:prstGeom>
          <a:noFill/>
          <a:ln>
            <a:noFill/>
          </a:ln>
          <a:effectLst/>
        </p:spPr>
        <p:txBody>
          <a:bodyPr vert="horz" wrap="square" lIns="91440" tIns="45720" rIns="91440" bIns="45720" numCol="1" anchor="t" anchorCtr="0" compatLnSpc="1"/>
          <a:lstStyle>
            <a:lvl1pPr marL="342900" indent="-342900" algn="l" rtl="0" fontAlgn="base">
              <a:spcBef>
                <a:spcPct val="20000"/>
              </a:spcBef>
              <a:spcAft>
                <a:spcPct val="0"/>
              </a:spcAft>
              <a:buClr>
                <a:schemeClr val="hlink"/>
              </a:buClr>
              <a:buSzPct val="75000"/>
              <a:buFont typeface="Wingdings" panose="05000000000000000000" pitchFamily="2" charset="2"/>
              <a:buChar char="l"/>
              <a:defRPr sz="32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anose="05000000000000000000" pitchFamily="2" charset="2"/>
              <a:buChar char="l"/>
              <a:defRPr sz="2800">
                <a:solidFill>
                  <a:schemeClr val="tx1"/>
                </a:solidFill>
                <a:latin typeface="+mn-lt"/>
                <a:ea typeface="+mn-ea"/>
                <a:cs typeface="+mn-cs"/>
              </a:defRPr>
            </a:lvl2pPr>
            <a:lvl3pPr marL="1143000" indent="-228600" algn="l" rtl="0" fontAlgn="base">
              <a:spcBef>
                <a:spcPct val="20000"/>
              </a:spcBef>
              <a:spcAft>
                <a:spcPct val="0"/>
              </a:spcAft>
              <a:buClr>
                <a:schemeClr val="accent2"/>
              </a:buClr>
              <a:buSzPct val="75000"/>
              <a:buFont typeface="Wingdings" panose="05000000000000000000" pitchFamily="2" charset="2"/>
              <a:buChar char="l"/>
              <a:defRPr sz="2400">
                <a:solidFill>
                  <a:schemeClr val="tx1"/>
                </a:solidFill>
                <a:latin typeface="+mn-lt"/>
                <a:ea typeface="+mn-ea"/>
                <a:cs typeface="+mn-cs"/>
              </a:defRPr>
            </a:lvl3pPr>
            <a:lvl4pPr marL="1600200" indent="-228600" algn="l" rtl="0" fontAlgn="base">
              <a:spcBef>
                <a:spcPct val="20000"/>
              </a:spcBef>
              <a:spcAft>
                <a:spcPct val="0"/>
              </a:spcAft>
              <a:buClr>
                <a:schemeClr val="folHlink"/>
              </a:buClr>
              <a:buSzPct val="75000"/>
              <a:buFont typeface="Wingdings" panose="05000000000000000000" pitchFamily="2" charset="2"/>
              <a:buChar char="l"/>
              <a:defRPr sz="2000">
                <a:solidFill>
                  <a:schemeClr val="tx1"/>
                </a:solidFill>
                <a:latin typeface="+mn-lt"/>
                <a:ea typeface="+mn-ea"/>
                <a:cs typeface="+mn-cs"/>
              </a:defRPr>
            </a:lvl4pPr>
            <a:lvl5pPr marL="20574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5pPr>
            <a:lvl6pPr marL="25146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6pPr>
            <a:lvl7pPr marL="29718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7pPr>
            <a:lvl8pPr marL="34290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8pPr>
            <a:lvl9pPr marL="38862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9pPr>
          </a:lstStyle>
          <a:p>
            <a:pPr>
              <a:buFont typeface="Wingdings" panose="05000000000000000000" pitchFamily="2" charset="2"/>
              <a:buNone/>
            </a:pPr>
            <a:endParaRPr lang="en-US" altLang="zh-CN" dirty="0">
              <a:latin typeface="Times New Roman" panose="02020603050405020304" pitchFamily="18" charset="0"/>
            </a:endParaRPr>
          </a:p>
          <a:p>
            <a:r>
              <a:rPr lang="en-US" altLang="zh-CN" dirty="0">
                <a:latin typeface="Times New Roman" panose="02020603050405020304" pitchFamily="18" charset="0"/>
              </a:rPr>
              <a:t>Implementation</a:t>
            </a:r>
            <a:endParaRPr kumimoji="1" lang="en-US" altLang="zh-CN" sz="28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Text Box 5"/>
          <p:cNvSpPr txBox="1">
            <a:spLocks noChangeArrowheads="1"/>
          </p:cNvSpPr>
          <p:nvPr/>
        </p:nvSpPr>
        <p:spPr bwMode="auto">
          <a:xfrm>
            <a:off x="360000" y="44624"/>
            <a:ext cx="8640000" cy="686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void </a:t>
            </a:r>
            <a:r>
              <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Delete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PBinTree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*p)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删除*</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p</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所指向的结点，并重接它的左右子树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PBinTree</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q, s;</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if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(!(*p)-&gt;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rlink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右子树空，重接左子树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q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*p</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p = (*p)-&gt;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llink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free(q);</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else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if (!(*p)-&gt;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llink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左子树空，重接右子树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q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*p;  *p = (*p)-&gt;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rlink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free(q);</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else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左右子树均不空，用直接前驱替换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q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*p;  s = (*p)-&gt;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llink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while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(s-&gt;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rlink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向右走到尽头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pPr algn="l">
              <a:buClrTx/>
              <a:buSzTx/>
              <a:buFontTx/>
            </a:pP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q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s;  s = s-&gt;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rlink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/*q为s的双亲*/</a:t>
            </a:r>
            <a:endParaRPr kumimoji="1" lang="en-US" altLang="zh-CN"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p)-&gt;data = s-&gt;data;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用</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s</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替换</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p */</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if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(q !=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p) q-</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rlink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 s-&gt;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llink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else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q-</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llink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 s-&gt;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llink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free(s</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61447" name="Text Box 7"/>
          <p:cNvSpPr txBox="1">
            <a:spLocks noChangeArrowheads="1"/>
          </p:cNvSpPr>
          <p:nvPr/>
        </p:nvSpPr>
        <p:spPr bwMode="auto">
          <a:xfrm>
            <a:off x="6516688" y="112713"/>
            <a:ext cx="2576512" cy="4572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Removal procedure</a:t>
            </a:r>
            <a:endParaRPr kumimoji="1" lang="en-US" altLang="zh-CN" sz="2400">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p:txBody>
      </p:sp>
      <p:sp>
        <p:nvSpPr>
          <p:cNvPr id="61448" name="AutoShape 8"/>
          <p:cNvSpPr>
            <a:spLocks noChangeArrowheads="1"/>
          </p:cNvSpPr>
          <p:nvPr/>
        </p:nvSpPr>
        <p:spPr bwMode="auto">
          <a:xfrm>
            <a:off x="107950" y="115888"/>
            <a:ext cx="288000" cy="287337"/>
          </a:xfrm>
          <a:prstGeom prst="rightArrow">
            <a:avLst>
              <a:gd name="adj1" fmla="val 50000"/>
              <a:gd name="adj2" fmla="val 43923"/>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 name="图片 1"/>
          <p:cNvPicPr>
            <a:picLocks noChangeAspect="1"/>
          </p:cNvPicPr>
          <p:nvPr/>
        </p:nvPicPr>
        <p:blipFill>
          <a:blip r:embed="rId1"/>
          <a:stretch>
            <a:fillRect/>
          </a:stretch>
        </p:blipFill>
        <p:spPr>
          <a:xfrm>
            <a:off x="5868670" y="4509135"/>
            <a:ext cx="3268345" cy="2310130"/>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ChangeArrowheads="1"/>
          </p:cNvSpPr>
          <p:nvPr/>
        </p:nvSpPr>
        <p:spPr bwMode="auto">
          <a:xfrm>
            <a:off x="323533" y="404495"/>
            <a:ext cx="8407400" cy="4677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5) </a:t>
            </a:r>
            <a:r>
              <a:rPr kumimoji="1" lang="zh-CN" altLang="en-US" sz="28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二叉排序树上查找关键字的性能分析</a:t>
            </a:r>
            <a:endParaRPr kumimoji="1" lang="zh-CN" altLang="en-US" sz="2400" b="1" dirty="0">
              <a:latin typeface="Times New Roman" panose="02020603050405020304" pitchFamily="18" charset="0"/>
              <a:ea typeface="幼圆" panose="02010509060101010101" pitchFamily="49" charset="-122"/>
              <a:cs typeface="Times New Roman" panose="02020603050405020304" pitchFamily="18" charset="0"/>
            </a:endParaRPr>
          </a:p>
          <a:p>
            <a:endParaRPr kumimoji="1" lang="zh-CN" altLang="en-US" sz="20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000" dirty="0">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300" dirty="0">
                <a:latin typeface="Times New Roman" panose="02020603050405020304" pitchFamily="18" charset="0"/>
                <a:ea typeface="幼圆" panose="02010509060101010101" pitchFamily="49" charset="-122"/>
                <a:cs typeface="Times New Roman" panose="02020603050405020304" pitchFamily="18" charset="0"/>
              </a:rPr>
              <a:t> 在二叉排序树上查找关键字实际上是走了</a:t>
            </a:r>
            <a:r>
              <a:rPr kumimoji="1" lang="zh-CN" altLang="en-US" sz="23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一条从根结点到某个结点的路径</a:t>
            </a:r>
            <a:r>
              <a:rPr kumimoji="1" lang="zh-CN" altLang="en-US" sz="2300" dirty="0">
                <a:latin typeface="Times New Roman" panose="02020603050405020304" pitchFamily="18" charset="0"/>
                <a:ea typeface="幼圆" panose="02010509060101010101" pitchFamily="49" charset="-122"/>
                <a:cs typeface="Times New Roman" panose="02020603050405020304" pitchFamily="18" charset="0"/>
              </a:rPr>
              <a:t>的过程，和给定值比较的次数等于路径长度加</a:t>
            </a:r>
            <a:r>
              <a:rPr kumimoji="1" lang="en-US" altLang="zh-CN" sz="2300" dirty="0">
                <a:latin typeface="Times New Roman" panose="02020603050405020304" pitchFamily="18" charset="0"/>
                <a:ea typeface="幼圆" panose="02010509060101010101" pitchFamily="49" charset="-122"/>
                <a:cs typeface="Times New Roman" panose="02020603050405020304" pitchFamily="18" charset="0"/>
              </a:rPr>
              <a:t>1</a:t>
            </a:r>
            <a:r>
              <a:rPr kumimoji="1" lang="zh-CN" altLang="en-US" sz="2300" dirty="0">
                <a:latin typeface="Times New Roman" panose="02020603050405020304" pitchFamily="18" charset="0"/>
                <a:ea typeface="幼圆" panose="02010509060101010101" pitchFamily="49" charset="-122"/>
                <a:cs typeface="Times New Roman" panose="02020603050405020304" pitchFamily="18" charset="0"/>
              </a:rPr>
              <a:t>。因此，比较次数不超过树的深度。但是具有</a:t>
            </a:r>
            <a:r>
              <a:rPr kumimoji="1" lang="en-US" altLang="zh-CN" sz="2300" dirty="0">
                <a:latin typeface="Times New Roman" panose="02020603050405020304" pitchFamily="18" charset="0"/>
                <a:ea typeface="幼圆" panose="02010509060101010101" pitchFamily="49" charset="-122"/>
                <a:cs typeface="Times New Roman" panose="02020603050405020304" pitchFamily="18" charset="0"/>
              </a:rPr>
              <a:t>n</a:t>
            </a:r>
            <a:r>
              <a:rPr kumimoji="1" lang="zh-CN" altLang="en-US" sz="2300" dirty="0">
                <a:latin typeface="Times New Roman" panose="02020603050405020304" pitchFamily="18" charset="0"/>
                <a:ea typeface="幼圆" panose="02010509060101010101" pitchFamily="49" charset="-122"/>
                <a:cs typeface="Times New Roman" panose="02020603050405020304" pitchFamily="18" charset="0"/>
              </a:rPr>
              <a:t>个结点二叉树可以有不同的形态，而不同形态的二叉树具有不同的深度</a:t>
            </a:r>
            <a:r>
              <a:rPr kumimoji="1" lang="zh-CN" altLang="en-US" sz="2300" dirty="0" smtClean="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300" dirty="0" smtClean="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3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3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300" dirty="0" smtClean="0">
                <a:latin typeface="Times New Roman" panose="02020603050405020304" pitchFamily="18" charset="0"/>
                <a:ea typeface="幼圆" panose="02010509060101010101" pitchFamily="49" charset="-122"/>
                <a:cs typeface="Times New Roman" panose="02020603050405020304" pitchFamily="18" charset="0"/>
              </a:rPr>
              <a:t>对于</a:t>
            </a:r>
            <a:r>
              <a:rPr kumimoji="1" lang="zh-CN" altLang="en-US" sz="2300" dirty="0">
                <a:latin typeface="Times New Roman" panose="02020603050405020304" pitchFamily="18" charset="0"/>
                <a:ea typeface="幼圆" panose="02010509060101010101" pitchFamily="49" charset="-122"/>
                <a:cs typeface="Times New Roman" panose="02020603050405020304" pitchFamily="18" charset="0"/>
              </a:rPr>
              <a:t>不同形态的二叉排序树，其平均查找长度</a:t>
            </a:r>
            <a:r>
              <a:rPr kumimoji="1" lang="zh-CN" altLang="en-US" sz="2300" dirty="0" smtClean="0">
                <a:latin typeface="Times New Roman" panose="02020603050405020304" pitchFamily="18" charset="0"/>
                <a:ea typeface="幼圆" panose="02010509060101010101" pitchFamily="49" charset="-122"/>
                <a:cs typeface="Times New Roman" panose="02020603050405020304" pitchFamily="18" charset="0"/>
              </a:rPr>
              <a:t>也不同。</a:t>
            </a:r>
            <a:r>
              <a:rPr kumimoji="1" lang="zh-CN" altLang="en-US" sz="2300" dirty="0">
                <a:latin typeface="Times New Roman" panose="02020603050405020304" pitchFamily="18" charset="0"/>
                <a:ea typeface="幼圆" panose="02010509060101010101" pitchFamily="49" charset="-122"/>
                <a:cs typeface="Times New Roman" panose="02020603050405020304" pitchFamily="18" charset="0"/>
              </a:rPr>
              <a:t>最坏的情况下退化为单支树，此时的平均查找长度为 </a:t>
            </a:r>
            <a:r>
              <a:rPr kumimoji="1" lang="en-US" altLang="zh-CN" sz="2300" dirty="0">
                <a:latin typeface="Times New Roman" panose="02020603050405020304" pitchFamily="18" charset="0"/>
                <a:ea typeface="幼圆" panose="02010509060101010101" pitchFamily="49" charset="-122"/>
                <a:cs typeface="Times New Roman" panose="02020603050405020304" pitchFamily="18" charset="0"/>
              </a:rPr>
              <a:t>(n+1)/2</a:t>
            </a:r>
            <a:r>
              <a:rPr kumimoji="1" lang="zh-CN" altLang="en-US" sz="2300" dirty="0">
                <a:latin typeface="Times New Roman" panose="02020603050405020304" pitchFamily="18" charset="0"/>
                <a:ea typeface="幼圆" panose="02010509060101010101" pitchFamily="49" charset="-122"/>
                <a:cs typeface="Times New Roman" panose="02020603050405020304" pitchFamily="18" charset="0"/>
              </a:rPr>
              <a:t>。</a:t>
            </a:r>
            <a:endParaRPr kumimoji="1" lang="zh-CN" altLang="en-US" sz="23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300" dirty="0">
                <a:latin typeface="Times New Roman" panose="02020603050405020304" pitchFamily="18" charset="0"/>
                <a:ea typeface="幼圆" panose="02010509060101010101" pitchFamily="49" charset="-122"/>
                <a:cs typeface="Times New Roman" panose="02020603050405020304" pitchFamily="18" charset="0"/>
              </a:rPr>
              <a:t>        在随机的情况下，平均性能为：</a:t>
            </a:r>
            <a:endParaRPr kumimoji="1" lang="zh-CN" altLang="en-US" sz="1600" dirty="0">
              <a:ea typeface="幼圆" panose="02010509060101010101" pitchFamily="49" charset="-122"/>
              <a:cs typeface="Times New Roman" panose="02020603050405020304" pitchFamily="18" charset="0"/>
            </a:endParaRPr>
          </a:p>
          <a:p>
            <a:pPr eaLnBrk="1" latinLnBrk="0" hangingPunct="1">
              <a:spcBef>
                <a:spcPts val="1200"/>
              </a:spcBef>
              <a:spcAft>
                <a:spcPts val="1200"/>
              </a:spcAft>
            </a:pPr>
            <a:r>
              <a:rPr kumimoji="1" lang="zh-CN" altLang="en-US" sz="20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300" dirty="0">
                <a:latin typeface="Times New Roman" panose="02020603050405020304" pitchFamily="18" charset="0"/>
                <a:ea typeface="幼圆" panose="02010509060101010101" pitchFamily="49" charset="-122"/>
                <a:cs typeface="Times New Roman" panose="02020603050405020304" pitchFamily="18" charset="0"/>
              </a:rPr>
              <a:t>P(n) &lt;= 2(1+1/n)</a:t>
            </a:r>
            <a:r>
              <a:rPr kumimoji="1" lang="en-US" altLang="zh-CN" sz="2300" i="1" dirty="0" err="1">
                <a:latin typeface="Times New Roman" panose="02020603050405020304" pitchFamily="18" charset="0"/>
                <a:ea typeface="幼圆" panose="02010509060101010101" pitchFamily="49" charset="-122"/>
                <a:cs typeface="Times New Roman" panose="02020603050405020304" pitchFamily="18" charset="0"/>
              </a:rPr>
              <a:t>log</a:t>
            </a:r>
            <a:r>
              <a:rPr kumimoji="1" lang="en-US" altLang="zh-CN" sz="2300" i="1" baseline="-25000" dirty="0" err="1">
                <a:latin typeface="Times New Roman" panose="02020603050405020304" pitchFamily="18" charset="0"/>
                <a:ea typeface="幼圆" panose="02010509060101010101" pitchFamily="49" charset="-122"/>
                <a:cs typeface="Times New Roman" panose="02020603050405020304" pitchFamily="18" charset="0"/>
              </a:rPr>
              <a:t>e</a:t>
            </a:r>
            <a:r>
              <a:rPr kumimoji="1" lang="en-US" altLang="zh-CN" sz="2300" dirty="0" err="1">
                <a:latin typeface="Times New Roman" panose="02020603050405020304" pitchFamily="18" charset="0"/>
                <a:ea typeface="幼圆" panose="02010509060101010101" pitchFamily="49" charset="-122"/>
                <a:cs typeface="Times New Roman" panose="02020603050405020304" pitchFamily="18" charset="0"/>
              </a:rPr>
              <a:t>n</a:t>
            </a:r>
            <a:endParaRPr kumimoji="1" lang="en-US" altLang="zh-CN" sz="23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000" dirty="0">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300" dirty="0">
                <a:latin typeface="Times New Roman" panose="02020603050405020304" pitchFamily="18" charset="0"/>
                <a:ea typeface="幼圆" panose="02010509060101010101" pitchFamily="49" charset="-122"/>
                <a:cs typeface="Times New Roman" panose="02020603050405020304" pitchFamily="18" charset="0"/>
              </a:rPr>
              <a:t>由此可见，在随机情况下的平均查找长度和</a:t>
            </a:r>
            <a:r>
              <a:rPr kumimoji="1" lang="en-US" altLang="zh-CN" sz="2300" b="1" i="1"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log</a:t>
            </a:r>
            <a:r>
              <a:rPr kumimoji="1" lang="en-US" altLang="zh-CN" sz="2300" b="1" i="1" baseline="-250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e</a:t>
            </a:r>
            <a:r>
              <a:rPr kumimoji="1" lang="en-US" altLang="zh-CN" sz="2300" b="1"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n</a:t>
            </a:r>
            <a:r>
              <a:rPr kumimoji="1" lang="zh-CN" altLang="en-US" sz="2300" dirty="0">
                <a:latin typeface="Times New Roman" panose="02020603050405020304" pitchFamily="18" charset="0"/>
                <a:ea typeface="幼圆" panose="02010509060101010101" pitchFamily="49" charset="-122"/>
                <a:cs typeface="Times New Roman" panose="02020603050405020304" pitchFamily="18" charset="0"/>
              </a:rPr>
              <a:t>是等数量级</a:t>
            </a:r>
            <a:r>
              <a:rPr kumimoji="1" lang="zh-CN" altLang="en-US" sz="2300" dirty="0" smtClean="0">
                <a:latin typeface="Times New Roman" panose="02020603050405020304" pitchFamily="18" charset="0"/>
                <a:ea typeface="幼圆" panose="02010509060101010101" pitchFamily="49" charset="-122"/>
                <a:cs typeface="Times New Roman" panose="02020603050405020304" pitchFamily="18" charset="0"/>
              </a:rPr>
              <a:t>的。然而</a:t>
            </a:r>
            <a:r>
              <a:rPr kumimoji="1" lang="zh-CN" altLang="en-US" sz="2300" dirty="0">
                <a:latin typeface="Times New Roman" panose="02020603050405020304" pitchFamily="18" charset="0"/>
                <a:ea typeface="幼圆" panose="02010509060101010101" pitchFamily="49" charset="-122"/>
                <a:cs typeface="Times New Roman" panose="02020603050405020304" pitchFamily="18" charset="0"/>
              </a:rPr>
              <a:t>在某些情况下，还需进行“</a:t>
            </a:r>
            <a:r>
              <a:rPr kumimoji="1" lang="zh-CN" altLang="en-US" sz="23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平衡化</a:t>
            </a:r>
            <a:r>
              <a:rPr kumimoji="1" lang="zh-CN" altLang="en-US" sz="2300" dirty="0">
                <a:latin typeface="Times New Roman" panose="02020603050405020304" pitchFamily="18" charset="0"/>
                <a:ea typeface="幼圆" panose="02010509060101010101" pitchFamily="49" charset="-122"/>
                <a:cs typeface="Times New Roman" panose="02020603050405020304" pitchFamily="18" charset="0"/>
              </a:rPr>
              <a:t>”处理。</a:t>
            </a:r>
            <a:endParaRPr kumimoji="1" lang="zh-CN" altLang="en-US" sz="2300" dirty="0">
              <a:latin typeface="Times New Roman" panose="02020603050405020304" pitchFamily="18" charset="0"/>
              <a:ea typeface="幼圆" panose="02010509060101010101" pitchFamily="49" charset="-122"/>
              <a:cs typeface="Times New Roman" panose="02020603050405020304" pitchFamily="18" charset="0"/>
            </a:endParaRPr>
          </a:p>
        </p:txBody>
      </p:sp>
      <p:grpSp>
        <p:nvGrpSpPr>
          <p:cNvPr id="156738" name="Group 66"/>
          <p:cNvGrpSpPr/>
          <p:nvPr/>
        </p:nvGrpSpPr>
        <p:grpSpPr bwMode="auto">
          <a:xfrm>
            <a:off x="604520" y="5429250"/>
            <a:ext cx="833755" cy="1088390"/>
            <a:chOff x="240" y="2928"/>
            <a:chExt cx="672" cy="1152"/>
          </a:xfrm>
        </p:grpSpPr>
        <p:sp>
          <p:nvSpPr>
            <p:cNvPr id="156712" name="Line 40"/>
            <p:cNvSpPr>
              <a:spLocks noChangeShapeType="1"/>
            </p:cNvSpPr>
            <p:nvPr/>
          </p:nvSpPr>
          <p:spPr bwMode="auto">
            <a:xfrm>
              <a:off x="432" y="3216"/>
              <a:ext cx="288" cy="62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13" name="Oval 41"/>
            <p:cNvSpPr>
              <a:spLocks noChangeArrowheads="1"/>
            </p:cNvSpPr>
            <p:nvPr/>
          </p:nvSpPr>
          <p:spPr bwMode="auto">
            <a:xfrm>
              <a:off x="240" y="2928"/>
              <a:ext cx="288" cy="288"/>
            </a:xfrm>
            <a:prstGeom prst="ellipse">
              <a:avLst/>
            </a:prstGeom>
            <a:solidFill>
              <a:schemeClr val="bg2"/>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FFFF00"/>
                  </a:solidFill>
                  <a:latin typeface="Times New Roman" panose="02020603050405020304" pitchFamily="18" charset="0"/>
                </a:rPr>
                <a:t>1</a:t>
              </a:r>
              <a:endParaRPr lang="en-US" altLang="zh-CN" sz="2400">
                <a:solidFill>
                  <a:srgbClr val="FFFF00"/>
                </a:solidFill>
                <a:latin typeface="Times New Roman" panose="02020603050405020304" pitchFamily="18" charset="0"/>
              </a:endParaRPr>
            </a:p>
          </p:txBody>
        </p:sp>
        <p:sp>
          <p:nvSpPr>
            <p:cNvPr id="156714" name="Oval 42"/>
            <p:cNvSpPr>
              <a:spLocks noChangeArrowheads="1"/>
            </p:cNvSpPr>
            <p:nvPr/>
          </p:nvSpPr>
          <p:spPr bwMode="auto">
            <a:xfrm>
              <a:off x="432" y="3360"/>
              <a:ext cx="288" cy="288"/>
            </a:xfrm>
            <a:prstGeom prst="ellipse">
              <a:avLst/>
            </a:prstGeom>
            <a:solidFill>
              <a:schemeClr val="bg2"/>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FFFF00"/>
                  </a:solidFill>
                  <a:latin typeface="Times New Roman" panose="02020603050405020304" pitchFamily="18" charset="0"/>
                </a:rPr>
                <a:t>2</a:t>
              </a:r>
              <a:endParaRPr lang="en-US" altLang="zh-CN" sz="2400">
                <a:solidFill>
                  <a:srgbClr val="FFFF00"/>
                </a:solidFill>
                <a:latin typeface="Times New Roman" panose="02020603050405020304" pitchFamily="18" charset="0"/>
              </a:endParaRPr>
            </a:p>
          </p:txBody>
        </p:sp>
        <p:sp>
          <p:nvSpPr>
            <p:cNvPr id="156715" name="Oval 43"/>
            <p:cNvSpPr>
              <a:spLocks noChangeArrowheads="1"/>
            </p:cNvSpPr>
            <p:nvPr/>
          </p:nvSpPr>
          <p:spPr bwMode="auto">
            <a:xfrm>
              <a:off x="624" y="3792"/>
              <a:ext cx="288" cy="288"/>
            </a:xfrm>
            <a:prstGeom prst="ellipse">
              <a:avLst/>
            </a:prstGeom>
            <a:solidFill>
              <a:schemeClr val="bg2"/>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FFFF00"/>
                  </a:solidFill>
                  <a:latin typeface="Times New Roman" panose="02020603050405020304" pitchFamily="18" charset="0"/>
                </a:rPr>
                <a:t>3</a:t>
              </a:r>
              <a:endParaRPr lang="en-US" altLang="zh-CN" sz="2400">
                <a:solidFill>
                  <a:srgbClr val="FFFF00"/>
                </a:solidFill>
                <a:latin typeface="Times New Roman" panose="02020603050405020304" pitchFamily="18" charset="0"/>
              </a:endParaRPr>
            </a:p>
          </p:txBody>
        </p:sp>
      </p:grpSp>
      <p:grpSp>
        <p:nvGrpSpPr>
          <p:cNvPr id="156739" name="Group 67"/>
          <p:cNvGrpSpPr/>
          <p:nvPr/>
        </p:nvGrpSpPr>
        <p:grpSpPr bwMode="auto">
          <a:xfrm>
            <a:off x="2433320" y="5429250"/>
            <a:ext cx="714375" cy="1088390"/>
            <a:chOff x="1392" y="2928"/>
            <a:chExt cx="576" cy="1152"/>
          </a:xfrm>
        </p:grpSpPr>
        <p:sp>
          <p:nvSpPr>
            <p:cNvPr id="156710" name="Line 38"/>
            <p:cNvSpPr>
              <a:spLocks noChangeShapeType="1"/>
            </p:cNvSpPr>
            <p:nvPr/>
          </p:nvSpPr>
          <p:spPr bwMode="auto">
            <a:xfrm flipV="1">
              <a:off x="1584" y="3600"/>
              <a:ext cx="144" cy="24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11" name="Line 39"/>
            <p:cNvSpPr>
              <a:spLocks noChangeShapeType="1"/>
            </p:cNvSpPr>
            <p:nvPr/>
          </p:nvSpPr>
          <p:spPr bwMode="auto">
            <a:xfrm>
              <a:off x="1584" y="3168"/>
              <a:ext cx="144" cy="24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16" name="Oval 44"/>
            <p:cNvSpPr>
              <a:spLocks noChangeArrowheads="1"/>
            </p:cNvSpPr>
            <p:nvPr/>
          </p:nvSpPr>
          <p:spPr bwMode="auto">
            <a:xfrm>
              <a:off x="1392" y="2928"/>
              <a:ext cx="288" cy="288"/>
            </a:xfrm>
            <a:prstGeom prst="ellipse">
              <a:avLst/>
            </a:prstGeom>
            <a:solidFill>
              <a:schemeClr val="bg2"/>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FFFF00"/>
                  </a:solidFill>
                  <a:latin typeface="Times New Roman" panose="02020603050405020304" pitchFamily="18" charset="0"/>
                </a:rPr>
                <a:t>1</a:t>
              </a:r>
              <a:endParaRPr lang="en-US" altLang="zh-CN" sz="2400">
                <a:solidFill>
                  <a:srgbClr val="FFFF00"/>
                </a:solidFill>
                <a:latin typeface="Times New Roman" panose="02020603050405020304" pitchFamily="18" charset="0"/>
              </a:endParaRPr>
            </a:p>
          </p:txBody>
        </p:sp>
        <p:sp>
          <p:nvSpPr>
            <p:cNvPr id="156720" name="Oval 48"/>
            <p:cNvSpPr>
              <a:spLocks noChangeArrowheads="1"/>
            </p:cNvSpPr>
            <p:nvPr/>
          </p:nvSpPr>
          <p:spPr bwMode="auto">
            <a:xfrm>
              <a:off x="1680" y="3360"/>
              <a:ext cx="288" cy="288"/>
            </a:xfrm>
            <a:prstGeom prst="ellipse">
              <a:avLst/>
            </a:prstGeom>
            <a:solidFill>
              <a:schemeClr val="bg2"/>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FFFF00"/>
                  </a:solidFill>
                  <a:latin typeface="Times New Roman" panose="02020603050405020304" pitchFamily="18" charset="0"/>
                </a:rPr>
                <a:t>3</a:t>
              </a:r>
              <a:endParaRPr lang="en-US" altLang="zh-CN" sz="2400">
                <a:solidFill>
                  <a:srgbClr val="FFFF00"/>
                </a:solidFill>
                <a:latin typeface="Times New Roman" panose="02020603050405020304" pitchFamily="18" charset="0"/>
              </a:endParaRPr>
            </a:p>
          </p:txBody>
        </p:sp>
        <p:sp>
          <p:nvSpPr>
            <p:cNvPr id="156721" name="Oval 49"/>
            <p:cNvSpPr>
              <a:spLocks noChangeArrowheads="1"/>
            </p:cNvSpPr>
            <p:nvPr/>
          </p:nvSpPr>
          <p:spPr bwMode="auto">
            <a:xfrm>
              <a:off x="1392" y="3792"/>
              <a:ext cx="288" cy="288"/>
            </a:xfrm>
            <a:prstGeom prst="ellipse">
              <a:avLst/>
            </a:prstGeom>
            <a:solidFill>
              <a:schemeClr val="bg2"/>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FFFF00"/>
                  </a:solidFill>
                  <a:latin typeface="Times New Roman" panose="02020603050405020304" pitchFamily="18" charset="0"/>
                </a:rPr>
                <a:t>2</a:t>
              </a:r>
              <a:endParaRPr lang="en-US" altLang="zh-CN" sz="2400">
                <a:solidFill>
                  <a:srgbClr val="FFFF00"/>
                </a:solidFill>
                <a:latin typeface="Times New Roman" panose="02020603050405020304" pitchFamily="18" charset="0"/>
              </a:endParaRPr>
            </a:p>
          </p:txBody>
        </p:sp>
      </p:grpSp>
      <p:grpSp>
        <p:nvGrpSpPr>
          <p:cNvPr id="156740" name="Group 68"/>
          <p:cNvGrpSpPr/>
          <p:nvPr/>
        </p:nvGrpSpPr>
        <p:grpSpPr bwMode="auto">
          <a:xfrm>
            <a:off x="3872865" y="5229225"/>
            <a:ext cx="1310005" cy="680085"/>
            <a:chOff x="2256" y="2928"/>
            <a:chExt cx="1056" cy="720"/>
          </a:xfrm>
        </p:grpSpPr>
        <p:sp>
          <p:nvSpPr>
            <p:cNvPr id="156708" name="Line 36"/>
            <p:cNvSpPr>
              <a:spLocks noChangeShapeType="1"/>
            </p:cNvSpPr>
            <p:nvPr/>
          </p:nvSpPr>
          <p:spPr bwMode="auto">
            <a:xfrm>
              <a:off x="2880" y="3168"/>
              <a:ext cx="240" cy="24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09" name="Line 37"/>
            <p:cNvSpPr>
              <a:spLocks noChangeShapeType="1"/>
            </p:cNvSpPr>
            <p:nvPr/>
          </p:nvSpPr>
          <p:spPr bwMode="auto">
            <a:xfrm flipH="1">
              <a:off x="2448" y="3168"/>
              <a:ext cx="240" cy="24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17" name="Oval 45"/>
            <p:cNvSpPr>
              <a:spLocks noChangeArrowheads="1"/>
            </p:cNvSpPr>
            <p:nvPr/>
          </p:nvSpPr>
          <p:spPr bwMode="auto">
            <a:xfrm>
              <a:off x="2256" y="3360"/>
              <a:ext cx="288" cy="288"/>
            </a:xfrm>
            <a:prstGeom prst="ellipse">
              <a:avLst/>
            </a:prstGeom>
            <a:solidFill>
              <a:schemeClr val="bg2"/>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FFFF00"/>
                  </a:solidFill>
                  <a:latin typeface="Times New Roman" panose="02020603050405020304" pitchFamily="18" charset="0"/>
                </a:rPr>
                <a:t>1</a:t>
              </a:r>
              <a:endParaRPr lang="en-US" altLang="zh-CN" sz="2400">
                <a:solidFill>
                  <a:srgbClr val="FFFF00"/>
                </a:solidFill>
                <a:latin typeface="Times New Roman" panose="02020603050405020304" pitchFamily="18" charset="0"/>
              </a:endParaRPr>
            </a:p>
          </p:txBody>
        </p:sp>
        <p:sp>
          <p:nvSpPr>
            <p:cNvPr id="156723" name="Oval 51"/>
            <p:cNvSpPr>
              <a:spLocks noChangeArrowheads="1"/>
            </p:cNvSpPr>
            <p:nvPr/>
          </p:nvSpPr>
          <p:spPr bwMode="auto">
            <a:xfrm>
              <a:off x="2640" y="2928"/>
              <a:ext cx="288" cy="288"/>
            </a:xfrm>
            <a:prstGeom prst="ellipse">
              <a:avLst/>
            </a:prstGeom>
            <a:solidFill>
              <a:schemeClr val="bg2"/>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dirty="0">
                  <a:solidFill>
                    <a:srgbClr val="FFFF00"/>
                  </a:solidFill>
                  <a:latin typeface="Times New Roman" panose="02020603050405020304" pitchFamily="18" charset="0"/>
                </a:rPr>
                <a:t>2</a:t>
              </a:r>
              <a:endParaRPr lang="en-US" altLang="zh-CN" sz="2400" dirty="0">
                <a:solidFill>
                  <a:srgbClr val="FFFF00"/>
                </a:solidFill>
                <a:latin typeface="Times New Roman" panose="02020603050405020304" pitchFamily="18" charset="0"/>
              </a:endParaRPr>
            </a:p>
          </p:txBody>
        </p:sp>
        <p:sp>
          <p:nvSpPr>
            <p:cNvPr id="156724" name="Oval 52"/>
            <p:cNvSpPr>
              <a:spLocks noChangeArrowheads="1"/>
            </p:cNvSpPr>
            <p:nvPr/>
          </p:nvSpPr>
          <p:spPr bwMode="auto">
            <a:xfrm>
              <a:off x="3024" y="3360"/>
              <a:ext cx="288" cy="288"/>
            </a:xfrm>
            <a:prstGeom prst="ellipse">
              <a:avLst/>
            </a:prstGeom>
            <a:solidFill>
              <a:schemeClr val="bg2"/>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FFFF00"/>
                  </a:solidFill>
                  <a:latin typeface="Times New Roman" panose="02020603050405020304" pitchFamily="18" charset="0"/>
                </a:rPr>
                <a:t>3</a:t>
              </a:r>
              <a:endParaRPr lang="en-US" altLang="zh-CN" sz="2400">
                <a:solidFill>
                  <a:srgbClr val="FFFF00"/>
                </a:solidFill>
                <a:latin typeface="Times New Roman" panose="02020603050405020304" pitchFamily="18" charset="0"/>
              </a:endParaRPr>
            </a:p>
          </p:txBody>
        </p:sp>
      </p:grpSp>
      <p:grpSp>
        <p:nvGrpSpPr>
          <p:cNvPr id="156741" name="Group 69"/>
          <p:cNvGrpSpPr/>
          <p:nvPr/>
        </p:nvGrpSpPr>
        <p:grpSpPr bwMode="auto">
          <a:xfrm>
            <a:off x="5938520" y="5429250"/>
            <a:ext cx="774065" cy="1088390"/>
            <a:chOff x="3600" y="2928"/>
            <a:chExt cx="624" cy="1152"/>
          </a:xfrm>
        </p:grpSpPr>
        <p:sp>
          <p:nvSpPr>
            <p:cNvPr id="156706" name="Line 34"/>
            <p:cNvSpPr>
              <a:spLocks noChangeShapeType="1"/>
            </p:cNvSpPr>
            <p:nvPr/>
          </p:nvSpPr>
          <p:spPr bwMode="auto">
            <a:xfrm>
              <a:off x="3792" y="3600"/>
              <a:ext cx="240" cy="2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07" name="Line 35"/>
            <p:cNvSpPr>
              <a:spLocks noChangeShapeType="1"/>
            </p:cNvSpPr>
            <p:nvPr/>
          </p:nvSpPr>
          <p:spPr bwMode="auto">
            <a:xfrm flipH="1">
              <a:off x="3792" y="3168"/>
              <a:ext cx="192" cy="24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18" name="Oval 46"/>
            <p:cNvSpPr>
              <a:spLocks noChangeArrowheads="1"/>
            </p:cNvSpPr>
            <p:nvPr/>
          </p:nvSpPr>
          <p:spPr bwMode="auto">
            <a:xfrm>
              <a:off x="3600" y="3360"/>
              <a:ext cx="288" cy="288"/>
            </a:xfrm>
            <a:prstGeom prst="ellipse">
              <a:avLst/>
            </a:prstGeom>
            <a:solidFill>
              <a:schemeClr val="bg2"/>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FFFF00"/>
                  </a:solidFill>
                  <a:latin typeface="Times New Roman" panose="02020603050405020304" pitchFamily="18" charset="0"/>
                </a:rPr>
                <a:t>1</a:t>
              </a:r>
              <a:endParaRPr lang="en-US" altLang="zh-CN" sz="2400">
                <a:solidFill>
                  <a:srgbClr val="FFFF00"/>
                </a:solidFill>
                <a:latin typeface="Times New Roman" panose="02020603050405020304" pitchFamily="18" charset="0"/>
              </a:endParaRPr>
            </a:p>
          </p:txBody>
        </p:sp>
        <p:sp>
          <p:nvSpPr>
            <p:cNvPr id="156722" name="Oval 50"/>
            <p:cNvSpPr>
              <a:spLocks noChangeArrowheads="1"/>
            </p:cNvSpPr>
            <p:nvPr/>
          </p:nvSpPr>
          <p:spPr bwMode="auto">
            <a:xfrm>
              <a:off x="3936" y="3792"/>
              <a:ext cx="288" cy="288"/>
            </a:xfrm>
            <a:prstGeom prst="ellipse">
              <a:avLst/>
            </a:prstGeom>
            <a:solidFill>
              <a:schemeClr val="bg2"/>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FFFF00"/>
                  </a:solidFill>
                  <a:latin typeface="Times New Roman" panose="02020603050405020304" pitchFamily="18" charset="0"/>
                </a:rPr>
                <a:t>2</a:t>
              </a:r>
              <a:endParaRPr lang="en-US" altLang="zh-CN" sz="2400">
                <a:solidFill>
                  <a:srgbClr val="FFFF00"/>
                </a:solidFill>
                <a:latin typeface="Times New Roman" panose="02020603050405020304" pitchFamily="18" charset="0"/>
              </a:endParaRPr>
            </a:p>
          </p:txBody>
        </p:sp>
        <p:sp>
          <p:nvSpPr>
            <p:cNvPr id="156725" name="Oval 53"/>
            <p:cNvSpPr>
              <a:spLocks noChangeArrowheads="1"/>
            </p:cNvSpPr>
            <p:nvPr/>
          </p:nvSpPr>
          <p:spPr bwMode="auto">
            <a:xfrm>
              <a:off x="3936" y="2928"/>
              <a:ext cx="288" cy="288"/>
            </a:xfrm>
            <a:prstGeom prst="ellipse">
              <a:avLst/>
            </a:prstGeom>
            <a:solidFill>
              <a:schemeClr val="bg2"/>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FFFF00"/>
                  </a:solidFill>
                  <a:latin typeface="Times New Roman" panose="02020603050405020304" pitchFamily="18" charset="0"/>
                </a:rPr>
                <a:t>3</a:t>
              </a:r>
              <a:endParaRPr lang="en-US" altLang="zh-CN" sz="2400">
                <a:solidFill>
                  <a:srgbClr val="FFFF00"/>
                </a:solidFill>
                <a:latin typeface="Times New Roman" panose="02020603050405020304" pitchFamily="18" charset="0"/>
              </a:endParaRPr>
            </a:p>
          </p:txBody>
        </p:sp>
      </p:grpSp>
      <p:grpSp>
        <p:nvGrpSpPr>
          <p:cNvPr id="156742" name="Group 70"/>
          <p:cNvGrpSpPr/>
          <p:nvPr/>
        </p:nvGrpSpPr>
        <p:grpSpPr bwMode="auto">
          <a:xfrm>
            <a:off x="7386320" y="5429250"/>
            <a:ext cx="1131570" cy="1088390"/>
            <a:chOff x="4512" y="2928"/>
            <a:chExt cx="912" cy="1152"/>
          </a:xfrm>
        </p:grpSpPr>
        <p:sp>
          <p:nvSpPr>
            <p:cNvPr id="156705" name="Line 33"/>
            <p:cNvSpPr>
              <a:spLocks noChangeShapeType="1"/>
            </p:cNvSpPr>
            <p:nvPr/>
          </p:nvSpPr>
          <p:spPr bwMode="auto">
            <a:xfrm flipH="1">
              <a:off x="4704" y="3168"/>
              <a:ext cx="480" cy="67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19" name="Oval 47"/>
            <p:cNvSpPr>
              <a:spLocks noChangeArrowheads="1"/>
            </p:cNvSpPr>
            <p:nvPr/>
          </p:nvSpPr>
          <p:spPr bwMode="auto">
            <a:xfrm>
              <a:off x="4512" y="3792"/>
              <a:ext cx="288" cy="288"/>
            </a:xfrm>
            <a:prstGeom prst="ellipse">
              <a:avLst/>
            </a:prstGeom>
            <a:solidFill>
              <a:schemeClr val="bg2"/>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FFFF00"/>
                  </a:solidFill>
                  <a:latin typeface="Times New Roman" panose="02020603050405020304" pitchFamily="18" charset="0"/>
                </a:rPr>
                <a:t>1</a:t>
              </a:r>
              <a:endParaRPr lang="en-US" altLang="zh-CN" sz="2400">
                <a:solidFill>
                  <a:srgbClr val="FFFF00"/>
                </a:solidFill>
                <a:latin typeface="Times New Roman" panose="02020603050405020304" pitchFamily="18" charset="0"/>
              </a:endParaRPr>
            </a:p>
          </p:txBody>
        </p:sp>
        <p:sp>
          <p:nvSpPr>
            <p:cNvPr id="156726" name="Oval 54"/>
            <p:cNvSpPr>
              <a:spLocks noChangeArrowheads="1"/>
            </p:cNvSpPr>
            <p:nvPr/>
          </p:nvSpPr>
          <p:spPr bwMode="auto">
            <a:xfrm>
              <a:off x="4800" y="3360"/>
              <a:ext cx="288" cy="288"/>
            </a:xfrm>
            <a:prstGeom prst="ellipse">
              <a:avLst/>
            </a:prstGeom>
            <a:solidFill>
              <a:schemeClr val="bg2"/>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FFFF00"/>
                  </a:solidFill>
                  <a:latin typeface="Times New Roman" panose="02020603050405020304" pitchFamily="18" charset="0"/>
                </a:rPr>
                <a:t>2</a:t>
              </a:r>
              <a:endParaRPr lang="en-US" altLang="zh-CN" sz="2400">
                <a:solidFill>
                  <a:srgbClr val="FFFF00"/>
                </a:solidFill>
                <a:latin typeface="Times New Roman" panose="02020603050405020304" pitchFamily="18" charset="0"/>
              </a:endParaRPr>
            </a:p>
          </p:txBody>
        </p:sp>
        <p:sp>
          <p:nvSpPr>
            <p:cNvPr id="156727" name="Oval 55"/>
            <p:cNvSpPr>
              <a:spLocks noChangeArrowheads="1"/>
            </p:cNvSpPr>
            <p:nvPr/>
          </p:nvSpPr>
          <p:spPr bwMode="auto">
            <a:xfrm>
              <a:off x="5136" y="2928"/>
              <a:ext cx="288" cy="288"/>
            </a:xfrm>
            <a:prstGeom prst="ellipse">
              <a:avLst/>
            </a:prstGeom>
            <a:solidFill>
              <a:schemeClr val="bg2"/>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FFFF00"/>
                  </a:solidFill>
                  <a:latin typeface="Times New Roman" panose="02020603050405020304" pitchFamily="18" charset="0"/>
                </a:rPr>
                <a:t>3</a:t>
              </a:r>
              <a:endParaRPr lang="en-US" altLang="zh-CN" sz="2400">
                <a:solidFill>
                  <a:srgbClr val="FFFF00"/>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1250">
                                            <p:txEl>
                                              <p:pRg st="3" end="3"/>
                                            </p:txEl>
                                          </p:spTgt>
                                        </p:tgtEl>
                                        <p:attrNameLst>
                                          <p:attrName>style.visibility</p:attrName>
                                        </p:attrNameLst>
                                      </p:cBhvr>
                                      <p:to>
                                        <p:strVal val="visible"/>
                                      </p:to>
                                    </p:set>
                                    <p:animEffect transition="in" filter="fade">
                                      <p:cBhvr>
                                        <p:cTn id="7" dur="1000"/>
                                        <p:tgtEl>
                                          <p:spTgt spid="181250">
                                            <p:txEl>
                                              <p:pRg st="3" end="3"/>
                                            </p:txEl>
                                          </p:spTgt>
                                        </p:tgtEl>
                                      </p:cBhvr>
                                    </p:animEffect>
                                    <p:anim calcmode="lin" valueType="num">
                                      <p:cBhvr>
                                        <p:cTn id="8" dur="1000" fill="hold"/>
                                        <p:tgtEl>
                                          <p:spTgt spid="181250">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18125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1250">
                                            <p:txEl>
                                              <p:pRg st="4" end="4"/>
                                            </p:txEl>
                                          </p:spTgt>
                                        </p:tgtEl>
                                        <p:attrNameLst>
                                          <p:attrName>style.visibility</p:attrName>
                                        </p:attrNameLst>
                                      </p:cBhvr>
                                      <p:to>
                                        <p:strVal val="visible"/>
                                      </p:to>
                                    </p:set>
                                    <p:animEffect transition="in" filter="fade">
                                      <p:cBhvr>
                                        <p:cTn id="14" dur="1000"/>
                                        <p:tgtEl>
                                          <p:spTgt spid="181250">
                                            <p:txEl>
                                              <p:pRg st="4" end="4"/>
                                            </p:txEl>
                                          </p:spTgt>
                                        </p:tgtEl>
                                      </p:cBhvr>
                                    </p:animEffect>
                                    <p:anim calcmode="lin" valueType="num">
                                      <p:cBhvr>
                                        <p:cTn id="15" dur="1000" fill="hold"/>
                                        <p:tgtEl>
                                          <p:spTgt spid="181250">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181250">
                                            <p:txEl>
                                              <p:pRg st="4" end="4"/>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81250">
                                            <p:txEl>
                                              <p:pRg st="5" end="5"/>
                                            </p:txEl>
                                          </p:spTgt>
                                        </p:tgtEl>
                                        <p:attrNameLst>
                                          <p:attrName>style.visibility</p:attrName>
                                        </p:attrNameLst>
                                      </p:cBhvr>
                                      <p:to>
                                        <p:strVal val="visible"/>
                                      </p:to>
                                    </p:set>
                                    <p:animEffect transition="in" filter="fade">
                                      <p:cBhvr>
                                        <p:cTn id="19" dur="1000"/>
                                        <p:tgtEl>
                                          <p:spTgt spid="181250">
                                            <p:txEl>
                                              <p:pRg st="5" end="5"/>
                                            </p:txEl>
                                          </p:spTgt>
                                        </p:tgtEl>
                                      </p:cBhvr>
                                    </p:animEffect>
                                    <p:anim calcmode="lin" valueType="num">
                                      <p:cBhvr>
                                        <p:cTn id="20" dur="1000" fill="hold"/>
                                        <p:tgtEl>
                                          <p:spTgt spid="181250">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181250">
                                            <p:txEl>
                                              <p:pRg st="5" end="5"/>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81250">
                                            <p:txEl>
                                              <p:pRg st="6" end="6"/>
                                            </p:txEl>
                                          </p:spTgt>
                                        </p:tgtEl>
                                        <p:attrNameLst>
                                          <p:attrName>style.visibility</p:attrName>
                                        </p:attrNameLst>
                                      </p:cBhvr>
                                      <p:to>
                                        <p:strVal val="visible"/>
                                      </p:to>
                                    </p:set>
                                    <p:animEffect transition="in" filter="fade">
                                      <p:cBhvr>
                                        <p:cTn id="24" dur="1000"/>
                                        <p:tgtEl>
                                          <p:spTgt spid="181250">
                                            <p:txEl>
                                              <p:pRg st="6" end="6"/>
                                            </p:txEl>
                                          </p:spTgt>
                                        </p:tgtEl>
                                      </p:cBhvr>
                                    </p:animEffect>
                                    <p:anim calcmode="lin" valueType="num">
                                      <p:cBhvr>
                                        <p:cTn id="25" dur="1000" fill="hold"/>
                                        <p:tgtEl>
                                          <p:spTgt spid="181250">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181250">
                                            <p:txEl>
                                              <p:pRg st="6" end="6"/>
                                            </p:txEl>
                                          </p:spTgt>
                                        </p:tgtEl>
                                        <p:attrNameLst>
                                          <p:attrName>ppt_y</p:attrName>
                                        </p:attrNameLst>
                                      </p:cBhvr>
                                      <p:tavLst>
                                        <p:tav tm="0">
                                          <p:val>
                                            <p:strVal val="#ppt_y+.1"/>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156738"/>
                                        </p:tgtEl>
                                        <p:attrNameLst>
                                          <p:attrName>style.visibility</p:attrName>
                                        </p:attrNameLst>
                                      </p:cBhvr>
                                      <p:to>
                                        <p:strVal val="visible"/>
                                      </p:to>
                                    </p:set>
                                    <p:anim calcmode="lin" valueType="num">
                                      <p:cBhvr additive="base">
                                        <p:cTn id="29" dur="500" fill="hold"/>
                                        <p:tgtEl>
                                          <p:spTgt spid="156738"/>
                                        </p:tgtEl>
                                        <p:attrNameLst>
                                          <p:attrName>ppt_x</p:attrName>
                                        </p:attrNameLst>
                                      </p:cBhvr>
                                      <p:tavLst>
                                        <p:tav tm="0">
                                          <p:val>
                                            <p:strVal val="1+#ppt_w/2"/>
                                          </p:val>
                                        </p:tav>
                                        <p:tav tm="100000">
                                          <p:val>
                                            <p:strVal val="#ppt_x"/>
                                          </p:val>
                                        </p:tav>
                                      </p:tavLst>
                                    </p:anim>
                                    <p:anim calcmode="lin" valueType="num">
                                      <p:cBhvr additive="base">
                                        <p:cTn id="30" dur="500" fill="hold"/>
                                        <p:tgtEl>
                                          <p:spTgt spid="156738"/>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156739"/>
                                        </p:tgtEl>
                                        <p:attrNameLst>
                                          <p:attrName>style.visibility</p:attrName>
                                        </p:attrNameLst>
                                      </p:cBhvr>
                                      <p:to>
                                        <p:strVal val="visible"/>
                                      </p:to>
                                    </p:set>
                                    <p:anim calcmode="lin" valueType="num">
                                      <p:cBhvr additive="base">
                                        <p:cTn id="33" dur="500" fill="hold"/>
                                        <p:tgtEl>
                                          <p:spTgt spid="156739"/>
                                        </p:tgtEl>
                                        <p:attrNameLst>
                                          <p:attrName>ppt_x</p:attrName>
                                        </p:attrNameLst>
                                      </p:cBhvr>
                                      <p:tavLst>
                                        <p:tav tm="0">
                                          <p:val>
                                            <p:strVal val="1+#ppt_w/2"/>
                                          </p:val>
                                        </p:tav>
                                        <p:tav tm="100000">
                                          <p:val>
                                            <p:strVal val="#ppt_x"/>
                                          </p:val>
                                        </p:tav>
                                      </p:tavLst>
                                    </p:anim>
                                    <p:anim calcmode="lin" valueType="num">
                                      <p:cBhvr additive="base">
                                        <p:cTn id="34" dur="500" fill="hold"/>
                                        <p:tgtEl>
                                          <p:spTgt spid="156739"/>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156741"/>
                                        </p:tgtEl>
                                        <p:attrNameLst>
                                          <p:attrName>style.visibility</p:attrName>
                                        </p:attrNameLst>
                                      </p:cBhvr>
                                      <p:to>
                                        <p:strVal val="visible"/>
                                      </p:to>
                                    </p:set>
                                    <p:anim calcmode="lin" valueType="num">
                                      <p:cBhvr additive="base">
                                        <p:cTn id="37" dur="500" fill="hold"/>
                                        <p:tgtEl>
                                          <p:spTgt spid="156741"/>
                                        </p:tgtEl>
                                        <p:attrNameLst>
                                          <p:attrName>ppt_x</p:attrName>
                                        </p:attrNameLst>
                                      </p:cBhvr>
                                      <p:tavLst>
                                        <p:tav tm="0">
                                          <p:val>
                                            <p:strVal val="1+#ppt_w/2"/>
                                          </p:val>
                                        </p:tav>
                                        <p:tav tm="100000">
                                          <p:val>
                                            <p:strVal val="#ppt_x"/>
                                          </p:val>
                                        </p:tav>
                                      </p:tavLst>
                                    </p:anim>
                                    <p:anim calcmode="lin" valueType="num">
                                      <p:cBhvr additive="base">
                                        <p:cTn id="38" dur="500" fill="hold"/>
                                        <p:tgtEl>
                                          <p:spTgt spid="156741"/>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0"/>
                                  </p:stCondLst>
                                  <p:childTnLst>
                                    <p:set>
                                      <p:cBhvr>
                                        <p:cTn id="40" dur="1" fill="hold">
                                          <p:stCondLst>
                                            <p:cond delay="0"/>
                                          </p:stCondLst>
                                        </p:cTn>
                                        <p:tgtEl>
                                          <p:spTgt spid="156742"/>
                                        </p:tgtEl>
                                        <p:attrNameLst>
                                          <p:attrName>style.visibility</p:attrName>
                                        </p:attrNameLst>
                                      </p:cBhvr>
                                      <p:to>
                                        <p:strVal val="visible"/>
                                      </p:to>
                                    </p:set>
                                    <p:anim calcmode="lin" valueType="num">
                                      <p:cBhvr additive="base">
                                        <p:cTn id="41" dur="500" fill="hold"/>
                                        <p:tgtEl>
                                          <p:spTgt spid="156742"/>
                                        </p:tgtEl>
                                        <p:attrNameLst>
                                          <p:attrName>ppt_x</p:attrName>
                                        </p:attrNameLst>
                                      </p:cBhvr>
                                      <p:tavLst>
                                        <p:tav tm="0">
                                          <p:val>
                                            <p:strVal val="1+#ppt_w/2"/>
                                          </p:val>
                                        </p:tav>
                                        <p:tav tm="100000">
                                          <p:val>
                                            <p:strVal val="#ppt_x"/>
                                          </p:val>
                                        </p:tav>
                                      </p:tavLst>
                                    </p:anim>
                                    <p:anim calcmode="lin" valueType="num">
                                      <p:cBhvr additive="base">
                                        <p:cTn id="42" dur="500" fill="hold"/>
                                        <p:tgtEl>
                                          <p:spTgt spid="156742"/>
                                        </p:tgtEl>
                                        <p:attrNameLst>
                                          <p:attrName>ppt_y</p:attrName>
                                        </p:attrNameLst>
                                      </p:cBhvr>
                                      <p:tavLst>
                                        <p:tav tm="0">
                                          <p:val>
                                            <p:strVal val="#ppt_y"/>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156740"/>
                                        </p:tgtEl>
                                        <p:attrNameLst>
                                          <p:attrName>style.visibility</p:attrName>
                                        </p:attrNameLst>
                                      </p:cBhvr>
                                      <p:to>
                                        <p:strVal val="visible"/>
                                      </p:to>
                                    </p:set>
                                    <p:animEffect transition="in" filter="fade">
                                      <p:cBhvr>
                                        <p:cTn id="45" dur="1000"/>
                                        <p:tgtEl>
                                          <p:spTgt spid="156740"/>
                                        </p:tgtEl>
                                      </p:cBhvr>
                                    </p:animEffect>
                                    <p:anim calcmode="lin" valueType="num">
                                      <p:cBhvr>
                                        <p:cTn id="46" dur="1000" fill="hold"/>
                                        <p:tgtEl>
                                          <p:spTgt spid="156740"/>
                                        </p:tgtEl>
                                        <p:attrNameLst>
                                          <p:attrName>ppt_x</p:attrName>
                                        </p:attrNameLst>
                                      </p:cBhvr>
                                      <p:tavLst>
                                        <p:tav tm="0">
                                          <p:val>
                                            <p:strVal val="#ppt_x"/>
                                          </p:val>
                                        </p:tav>
                                        <p:tav tm="100000">
                                          <p:val>
                                            <p:strVal val="#ppt_x"/>
                                          </p:val>
                                        </p:tav>
                                      </p:tavLst>
                                    </p:anim>
                                    <p:anim calcmode="lin" valueType="num">
                                      <p:cBhvr>
                                        <p:cTn id="47" dur="1000" fill="hold"/>
                                        <p:tgtEl>
                                          <p:spTgt spid="156740"/>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xit" presetSubtype="0" fill="hold" nodeType="clickEffect">
                                  <p:stCondLst>
                                    <p:cond delay="0"/>
                                  </p:stCondLst>
                                  <p:childTnLst>
                                    <p:animEffect transition="out" filter="fade">
                                      <p:cBhvr>
                                        <p:cTn id="51" dur="1000"/>
                                        <p:tgtEl>
                                          <p:spTgt spid="156740"/>
                                        </p:tgtEl>
                                      </p:cBhvr>
                                    </p:animEffect>
                                    <p:anim calcmode="lin" valueType="num">
                                      <p:cBhvr>
                                        <p:cTn id="52" dur="1000"/>
                                        <p:tgtEl>
                                          <p:spTgt spid="156740"/>
                                        </p:tgtEl>
                                        <p:attrNameLst>
                                          <p:attrName>ppt_x</p:attrName>
                                        </p:attrNameLst>
                                      </p:cBhvr>
                                      <p:tavLst>
                                        <p:tav tm="0">
                                          <p:val>
                                            <p:strVal val="ppt_x"/>
                                          </p:val>
                                        </p:tav>
                                        <p:tav tm="100000">
                                          <p:val>
                                            <p:strVal val="ppt_x"/>
                                          </p:val>
                                        </p:tav>
                                      </p:tavLst>
                                    </p:anim>
                                    <p:anim calcmode="lin" valueType="num">
                                      <p:cBhvr>
                                        <p:cTn id="53" dur="1000"/>
                                        <p:tgtEl>
                                          <p:spTgt spid="156740"/>
                                        </p:tgtEl>
                                        <p:attrNameLst>
                                          <p:attrName>ppt_y</p:attrName>
                                        </p:attrNameLst>
                                      </p:cBhvr>
                                      <p:tavLst>
                                        <p:tav tm="0">
                                          <p:val>
                                            <p:strVal val="ppt_y"/>
                                          </p:val>
                                        </p:tav>
                                        <p:tav tm="100000">
                                          <p:val>
                                            <p:strVal val="ppt_y+.1"/>
                                          </p:val>
                                        </p:tav>
                                      </p:tavLst>
                                    </p:anim>
                                    <p:set>
                                      <p:cBhvr>
                                        <p:cTn id="54" dur="1" fill="hold">
                                          <p:stCondLst>
                                            <p:cond delay="999"/>
                                          </p:stCondLst>
                                        </p:cTn>
                                        <p:tgtEl>
                                          <p:spTgt spid="156740"/>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156740"/>
                                        </p:tgtEl>
                                        <p:attrNameLst>
                                          <p:attrName>style.visibility</p:attrName>
                                        </p:attrNameLst>
                                      </p:cBhvr>
                                      <p:to>
                                        <p:strVal val="visible"/>
                                      </p:to>
                                    </p:set>
                                    <p:animEffect transition="in" filter="fade">
                                      <p:cBhvr>
                                        <p:cTn id="59" dur="1000"/>
                                        <p:tgtEl>
                                          <p:spTgt spid="156740"/>
                                        </p:tgtEl>
                                      </p:cBhvr>
                                    </p:animEffect>
                                    <p:anim calcmode="lin" valueType="num">
                                      <p:cBhvr>
                                        <p:cTn id="60" dur="1000" fill="hold"/>
                                        <p:tgtEl>
                                          <p:spTgt spid="156740"/>
                                        </p:tgtEl>
                                        <p:attrNameLst>
                                          <p:attrName>ppt_x</p:attrName>
                                        </p:attrNameLst>
                                      </p:cBhvr>
                                      <p:tavLst>
                                        <p:tav tm="0">
                                          <p:val>
                                            <p:strVal val="#ppt_x"/>
                                          </p:val>
                                        </p:tav>
                                        <p:tav tm="100000">
                                          <p:val>
                                            <p:strVal val="#ppt_x"/>
                                          </p:val>
                                        </p:tav>
                                      </p:tavLst>
                                    </p:anim>
                                    <p:anim calcmode="lin" valueType="num">
                                      <p:cBhvr>
                                        <p:cTn id="61" dur="1000" fill="hold"/>
                                        <p:tgtEl>
                                          <p:spTgt spid="1567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Text Box 5"/>
          <p:cNvSpPr txBox="1">
            <a:spLocks noChangeArrowheads="1"/>
          </p:cNvSpPr>
          <p:nvPr/>
        </p:nvSpPr>
        <p:spPr bwMode="auto">
          <a:xfrm>
            <a:off x="395605" y="2132965"/>
            <a:ext cx="8487410" cy="2584450"/>
          </a:xfrm>
          <a:prstGeom prst="rect">
            <a:avLst/>
          </a:prstGeom>
          <a:noFill/>
          <a:ln>
            <a:noFill/>
          </a:ln>
          <a:effectLst/>
          <a:extLst>
            <a:ext uri="{909E8E84-426E-40DD-AFC4-6F175D3DCCD1}">
              <a14:hiddenFill xmlns:a14="http://schemas.microsoft.com/office/drawing/2010/main">
                <a:gradFill rotWithShape="0">
                  <a:gsLst>
                    <a:gs pos="0">
                      <a:srgbClr val="6E6E6E"/>
                    </a:gs>
                    <a:gs pos="100000">
                      <a:schemeClr val="folHlink"/>
                    </a:gs>
                  </a:gsLst>
                  <a:path path="shape">
                    <a:fillToRect l="50000" t="50000" r="50000" b="5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1" latinLnBrk="0" hangingPunct="1">
              <a:spcBef>
                <a:spcPts val="1200"/>
              </a:spcBef>
              <a:spcAft>
                <a:spcPts val="1200"/>
              </a:spcAft>
              <a:buFont typeface="Wingdings" panose="05000000000000000000" charset="0"/>
              <a:buChar char="l"/>
            </a:pPr>
            <a:r>
              <a:rPr kumimoji="1" lang="en-US" altLang="zh-CN" sz="2800">
                <a:solidFill>
                  <a:schemeClr val="tx1"/>
                </a:solidFill>
                <a:ea typeface="幼圆" panose="02010509060101010101" pitchFamily="49" charset="-122"/>
              </a:rPr>
              <a:t>Binary searching tree (</a:t>
            </a:r>
            <a:r>
              <a:rPr kumimoji="1" lang="zh-CN" altLang="en-US" sz="2800">
                <a:solidFill>
                  <a:schemeClr val="tx1"/>
                </a:solidFill>
                <a:ea typeface="幼圆" panose="02010509060101010101" pitchFamily="49" charset="-122"/>
              </a:rPr>
              <a:t>二叉排序树</a:t>
            </a:r>
            <a:r>
              <a:rPr kumimoji="1" lang="en-US" altLang="zh-CN" sz="2800">
                <a:solidFill>
                  <a:schemeClr val="tx1"/>
                </a:solidFill>
                <a:ea typeface="幼圆" panose="02010509060101010101" pitchFamily="49" charset="-122"/>
              </a:rPr>
              <a:t>)</a:t>
            </a:r>
            <a:endParaRPr kumimoji="1" lang="en-US" altLang="zh-CN" sz="2800">
              <a:solidFill>
                <a:schemeClr val="tx1"/>
              </a:solidFill>
              <a:ea typeface="幼圆" panose="02010509060101010101" pitchFamily="49" charset="-122"/>
              <a:hlinkClick r:id="rId1" action="ppaction://hlinksldjump"/>
            </a:endParaRPr>
          </a:p>
          <a:p>
            <a:pPr marL="457200" indent="-457200" eaLnBrk="1" latinLnBrk="0" hangingPunct="1">
              <a:spcBef>
                <a:spcPts val="1200"/>
              </a:spcBef>
              <a:spcAft>
                <a:spcPts val="1200"/>
              </a:spcAft>
              <a:buFont typeface="Wingdings" panose="05000000000000000000" charset="0"/>
              <a:buChar char="l"/>
            </a:pPr>
            <a:r>
              <a:rPr kumimoji="1" lang="en-US" altLang="zh-CN" sz="2800">
                <a:solidFill>
                  <a:srgbClr val="FFFF00"/>
                </a:solidFill>
                <a:ea typeface="幼圆" panose="02010509060101010101" pitchFamily="49" charset="-122"/>
              </a:rPr>
              <a:t>Balanced binary searching tree  (</a:t>
            </a:r>
            <a:r>
              <a:rPr kumimoji="1" lang="zh-CN" altLang="en-US" sz="2800">
                <a:solidFill>
                  <a:srgbClr val="FFFF00"/>
                </a:solidFill>
                <a:ea typeface="幼圆" panose="02010509060101010101" pitchFamily="49" charset="-122"/>
              </a:rPr>
              <a:t>平衡二叉树</a:t>
            </a:r>
            <a:r>
              <a:rPr kumimoji="1" lang="en-US" altLang="zh-CN" sz="2800">
                <a:solidFill>
                  <a:srgbClr val="FFFF00"/>
                </a:solidFill>
                <a:ea typeface="幼圆" panose="02010509060101010101" pitchFamily="49" charset="-122"/>
              </a:rPr>
              <a:t>) AVL</a:t>
            </a:r>
            <a:endParaRPr kumimoji="1" lang="en-US" altLang="zh-CN" sz="2800">
              <a:solidFill>
                <a:schemeClr val="tx1"/>
              </a:solidFill>
              <a:ea typeface="幼圆" panose="02010509060101010101" pitchFamily="49" charset="-122"/>
            </a:endParaRPr>
          </a:p>
          <a:p>
            <a:pPr marL="457200" indent="-457200" eaLnBrk="1" latinLnBrk="0" hangingPunct="1">
              <a:spcBef>
                <a:spcPts val="1200"/>
              </a:spcBef>
              <a:spcAft>
                <a:spcPts val="1200"/>
              </a:spcAft>
              <a:buFont typeface="Wingdings" panose="05000000000000000000" charset="0"/>
              <a:buChar char="l"/>
            </a:pPr>
            <a:r>
              <a:rPr kumimoji="1" lang="en-US" altLang="zh-CN" sz="2800">
                <a:solidFill>
                  <a:schemeClr val="tx1"/>
                </a:solidFill>
                <a:ea typeface="幼圆" panose="02010509060101010101" pitchFamily="49" charset="-122"/>
              </a:rPr>
              <a:t>B tree and B</a:t>
            </a:r>
            <a:r>
              <a:rPr kumimoji="1" lang="zh-CN" altLang="en-US" sz="2800" baseline="30000">
                <a:solidFill>
                  <a:schemeClr val="tx1"/>
                </a:solidFill>
                <a:ea typeface="幼圆" panose="02010509060101010101" pitchFamily="49" charset="-122"/>
              </a:rPr>
              <a:t>＋</a:t>
            </a:r>
            <a:r>
              <a:rPr kumimoji="1" lang="zh-CN" altLang="en-US" sz="2800">
                <a:solidFill>
                  <a:schemeClr val="tx1"/>
                </a:solidFill>
                <a:ea typeface="幼圆" panose="02010509060101010101" pitchFamily="49" charset="-122"/>
              </a:rPr>
              <a:t> </a:t>
            </a:r>
            <a:r>
              <a:rPr kumimoji="1" lang="en-US" altLang="zh-CN" sz="2800">
                <a:solidFill>
                  <a:schemeClr val="tx1"/>
                </a:solidFill>
                <a:ea typeface="幼圆" panose="02010509060101010101" pitchFamily="49" charset="-122"/>
              </a:rPr>
              <a:t>tree</a:t>
            </a:r>
            <a:endParaRPr kumimoji="1" lang="en-US" altLang="zh-CN" sz="2800">
              <a:solidFill>
                <a:srgbClr val="FFFF00"/>
              </a:solidFill>
              <a:ea typeface="幼圆" panose="02010509060101010101" pitchFamily="49" charset="-122"/>
            </a:endParaRPr>
          </a:p>
          <a:p>
            <a:endParaRPr kumimoji="1" lang="en-US" altLang="zh-CN" sz="2800">
              <a:solidFill>
                <a:srgbClr val="FFFF00"/>
              </a:solidFill>
              <a:ea typeface="幼圆" panose="02010509060101010101" pitchFamily="49" charset="-122"/>
            </a:endParaRPr>
          </a:p>
        </p:txBody>
      </p:sp>
      <p:sp>
        <p:nvSpPr>
          <p:cNvPr id="53254" name="Rectangle 6"/>
          <p:cNvSpPr>
            <a:spLocks noGrp="1" noChangeArrowheads="1"/>
          </p:cNvSpPr>
          <p:nvPr>
            <p:ph type="title" idx="4294967295"/>
          </p:nvPr>
        </p:nvSpPr>
        <p:spPr/>
        <p:txBody>
          <a:bodyPr/>
          <a:lstStyle/>
          <a:p>
            <a:pPr algn="l"/>
            <a:r>
              <a:rPr lang="en-US" altLang="zh-CN" dirty="0"/>
              <a:t>Dynamic searching table</a:t>
            </a:r>
            <a:endParaRPr lang="en-US" altLang="zh-CN"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8" name="Rectangle 6"/>
          <p:cNvSpPr>
            <a:spLocks noGrp="1" noChangeArrowheads="1"/>
          </p:cNvSpPr>
          <p:nvPr>
            <p:ph type="title"/>
          </p:nvPr>
        </p:nvSpPr>
        <p:spPr/>
        <p:txBody>
          <a:bodyPr/>
          <a:lstStyle/>
          <a:p>
            <a:pPr algn="l"/>
            <a:r>
              <a:rPr lang="en-US" altLang="zh-CN"/>
              <a:t>8.4 </a:t>
            </a:r>
            <a:r>
              <a:rPr lang="zh-CN" altLang="en-US"/>
              <a:t>平衡二叉树</a:t>
            </a:r>
            <a:endParaRPr lang="zh-CN" altLang="en-US"/>
          </a:p>
        </p:txBody>
      </p:sp>
      <p:sp>
        <p:nvSpPr>
          <p:cNvPr id="79879" name="Rectangle 7"/>
          <p:cNvSpPr>
            <a:spLocks noGrp="1" noChangeArrowheads="1"/>
          </p:cNvSpPr>
          <p:nvPr>
            <p:ph type="body" idx="1"/>
          </p:nvPr>
        </p:nvSpPr>
        <p:spPr/>
        <p:txBody>
          <a:bodyPr/>
          <a:lstStyle/>
          <a:p>
            <a:r>
              <a:rPr kumimoji="1" lang="zh-CN" altLang="en-US" sz="2800" b="1" dirty="0">
                <a:solidFill>
                  <a:srgbClr val="FFFF00"/>
                </a:solidFill>
              </a:rPr>
              <a:t>平衡二叉树</a:t>
            </a:r>
            <a:r>
              <a:rPr kumimoji="1" lang="zh-CN" altLang="en-US" sz="2800" dirty="0"/>
              <a:t>又称</a:t>
            </a:r>
            <a:r>
              <a:rPr kumimoji="1" lang="en-US" altLang="zh-CN" sz="2800" dirty="0"/>
              <a:t>AVL</a:t>
            </a:r>
            <a:r>
              <a:rPr kumimoji="1" lang="zh-CN" altLang="en-US" sz="2800" dirty="0"/>
              <a:t>树。</a:t>
            </a:r>
            <a:endParaRPr kumimoji="1" lang="zh-CN" altLang="en-US" sz="2800" dirty="0"/>
          </a:p>
          <a:p>
            <a:pPr lvl="1"/>
            <a:r>
              <a:rPr kumimoji="1" lang="zh-CN" altLang="en-US" sz="2400" dirty="0"/>
              <a:t>它或者是一棵空树，或者是具有下列性质的二叉树：</a:t>
            </a:r>
            <a:endParaRPr kumimoji="1" lang="zh-CN" altLang="en-US" sz="2400" dirty="0"/>
          </a:p>
          <a:p>
            <a:pPr lvl="1"/>
            <a:r>
              <a:rPr kumimoji="1" lang="zh-CN" altLang="en-US" sz="2400" dirty="0"/>
              <a:t>它的左右子树均为平衡二叉树，且</a:t>
            </a:r>
            <a:r>
              <a:rPr kumimoji="1" lang="zh-CN" altLang="en-US" sz="2400" dirty="0">
                <a:solidFill>
                  <a:srgbClr val="FFFF00"/>
                </a:solidFill>
              </a:rPr>
              <a:t>左右子树的深度之差的绝对值不超过</a:t>
            </a:r>
            <a:r>
              <a:rPr kumimoji="1" lang="en-US" altLang="zh-CN" sz="2400" dirty="0">
                <a:solidFill>
                  <a:srgbClr val="FFFF00"/>
                </a:solidFill>
              </a:rPr>
              <a:t>1</a:t>
            </a:r>
            <a:r>
              <a:rPr kumimoji="1" lang="zh-CN" altLang="en-US" sz="2400" dirty="0"/>
              <a:t>。</a:t>
            </a:r>
            <a:endParaRPr kumimoji="1" lang="zh-CN" altLang="en-US" sz="2400" dirty="0"/>
          </a:p>
          <a:p>
            <a:r>
              <a:rPr kumimoji="1" lang="zh-CN" altLang="en-US" sz="2800" b="1" dirty="0">
                <a:solidFill>
                  <a:srgbClr val="FFFF00"/>
                </a:solidFill>
              </a:rPr>
              <a:t>平衡因子</a:t>
            </a:r>
            <a:r>
              <a:rPr kumimoji="1" lang="en-US" altLang="zh-CN" sz="2800" dirty="0">
                <a:solidFill>
                  <a:srgbClr val="FFFF00"/>
                </a:solidFill>
              </a:rPr>
              <a:t>BF</a:t>
            </a:r>
            <a:r>
              <a:rPr kumimoji="1" lang="en-US" altLang="zh-CN" sz="2800" dirty="0"/>
              <a:t> (Balance Factor)</a:t>
            </a:r>
            <a:r>
              <a:rPr kumimoji="1" lang="zh-CN" altLang="en-US" sz="2800" dirty="0"/>
              <a:t>为该结点的左子树的深度减去右子树的深度。</a:t>
            </a:r>
            <a:endParaRPr kumimoji="1" lang="zh-CN" altLang="en-US" sz="2800" dirty="0"/>
          </a:p>
          <a:p>
            <a:r>
              <a:rPr kumimoji="1" lang="zh-CN" altLang="en-US" sz="2800" dirty="0"/>
              <a:t>在平衡二叉树上所有结点平衡因子只可能为</a:t>
            </a:r>
            <a:r>
              <a:rPr kumimoji="1" lang="en-US" altLang="zh-CN" sz="2800" dirty="0"/>
              <a:t>-1, 0, 1</a:t>
            </a:r>
            <a:r>
              <a:rPr kumimoji="1" lang="zh-CN" altLang="en-US" sz="2800" dirty="0"/>
              <a:t>。只要二叉树上有一个结点的平衡因子的绝对值大于</a:t>
            </a:r>
            <a:r>
              <a:rPr kumimoji="1" lang="en-US" altLang="zh-CN" sz="2800" dirty="0"/>
              <a:t>1</a:t>
            </a:r>
            <a:r>
              <a:rPr kumimoji="1" lang="zh-CN" altLang="en-US" sz="2800" dirty="0"/>
              <a:t>，则该二叉树就是不平衡的。</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9879">
                                            <p:txEl>
                                              <p:pRg st="3" end="3"/>
                                            </p:txEl>
                                          </p:spTgt>
                                        </p:tgtEl>
                                        <p:attrNameLst>
                                          <p:attrName>style.visibility</p:attrName>
                                        </p:attrNameLst>
                                      </p:cBhvr>
                                      <p:to>
                                        <p:strVal val="visible"/>
                                      </p:to>
                                    </p:set>
                                    <p:animEffect transition="in" filter="fade">
                                      <p:cBhvr>
                                        <p:cTn id="7" dur="1000"/>
                                        <p:tgtEl>
                                          <p:spTgt spid="79879">
                                            <p:txEl>
                                              <p:pRg st="3" end="3"/>
                                            </p:txEl>
                                          </p:spTgt>
                                        </p:tgtEl>
                                      </p:cBhvr>
                                    </p:animEffect>
                                    <p:anim calcmode="lin" valueType="num">
                                      <p:cBhvr>
                                        <p:cTn id="8" dur="1000" fill="hold"/>
                                        <p:tgtEl>
                                          <p:spTgt spid="79879">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7987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9879">
                                            <p:txEl>
                                              <p:pRg st="4" end="4"/>
                                            </p:txEl>
                                          </p:spTgt>
                                        </p:tgtEl>
                                        <p:attrNameLst>
                                          <p:attrName>style.visibility</p:attrName>
                                        </p:attrNameLst>
                                      </p:cBhvr>
                                      <p:to>
                                        <p:strVal val="visible"/>
                                      </p:to>
                                    </p:set>
                                    <p:animEffect transition="in" filter="fade">
                                      <p:cBhvr>
                                        <p:cTn id="14" dur="1000"/>
                                        <p:tgtEl>
                                          <p:spTgt spid="79879">
                                            <p:txEl>
                                              <p:pRg st="4" end="4"/>
                                            </p:txEl>
                                          </p:spTgt>
                                        </p:tgtEl>
                                      </p:cBhvr>
                                    </p:animEffect>
                                    <p:anim calcmode="lin" valueType="num">
                                      <p:cBhvr>
                                        <p:cTn id="15" dur="1000" fill="hold"/>
                                        <p:tgtEl>
                                          <p:spTgt spid="79879">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7987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467678" y="980758"/>
            <a:ext cx="8280400" cy="378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eaLnBrk="1" latinLnBrk="0" hangingPunct="1">
              <a:lnSpc>
                <a:spcPct val="150000"/>
              </a:lnSpc>
              <a:spcBef>
                <a:spcPts val="0"/>
              </a:spcBef>
              <a:buFont typeface="Wingdings" panose="05000000000000000000" charset="0"/>
              <a:buChar char="u"/>
            </a:pPr>
            <a:r>
              <a:rPr kumimoji="1" lang="zh-CN" altLang="en-US"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操作</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：检索、查询、插入元素和删除元素。</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pPr marL="342900" indent="-342900" eaLnBrk="1" latinLnBrk="0" hangingPunct="1">
              <a:lnSpc>
                <a:spcPct val="150000"/>
              </a:lnSpc>
              <a:spcBef>
                <a:spcPts val="0"/>
              </a:spcBef>
              <a:buFont typeface="Wingdings" panose="05000000000000000000" charset="0"/>
              <a:buChar char="u"/>
            </a:pPr>
            <a:r>
              <a:rPr kumimoji="1" lang="zh-CN" altLang="en-US"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存储</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：顺序法、散列法、二叉树法和</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B</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树（选择存储方法时考虑操作是否简便）</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pPr marL="342900" indent="-342900" eaLnBrk="1" latinLnBrk="0" hangingPunct="1">
              <a:lnSpc>
                <a:spcPct val="150000"/>
              </a:lnSpc>
              <a:spcBef>
                <a:spcPts val="0"/>
              </a:spcBef>
              <a:buFont typeface="Wingdings" panose="05000000000000000000" charset="0"/>
              <a:buChar char="u"/>
            </a:pPr>
            <a:r>
              <a:rPr kumimoji="1" lang="zh-CN" altLang="en-US"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检索效率的标准</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：检索过程中和关键码比较的次数，即平均检索长度</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rPr>
              <a:t>ASL</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pPr marL="342900" indent="-342900" algn="r">
              <a:spcBef>
                <a:spcPct val="50000"/>
              </a:spcBef>
            </a:pP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rPr>
              <a:t>ASL</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 = ∑</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rPr>
              <a:t>p</a:t>
            </a:r>
            <a:r>
              <a:rPr kumimoji="1" lang="en-US" altLang="zh-CN" sz="2400" baseline="-25000" dirty="0" err="1">
                <a:latin typeface="Times New Roman" panose="02020603050405020304" pitchFamily="18" charset="0"/>
                <a:ea typeface="幼圆" panose="02010509060101010101" pitchFamily="49" charset="-122"/>
                <a:cs typeface="Times New Roman" panose="02020603050405020304" pitchFamily="18" charset="0"/>
              </a:rPr>
              <a:t>i</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rPr>
              <a:t>c</a:t>
            </a:r>
            <a:r>
              <a:rPr kumimoji="1" lang="en-US" altLang="zh-CN" sz="2400" baseline="-25000" dirty="0" err="1">
                <a:latin typeface="Times New Roman" panose="02020603050405020304" pitchFamily="18" charset="0"/>
                <a:ea typeface="幼圆" panose="02010509060101010101" pitchFamily="49" charset="-122"/>
                <a:cs typeface="Times New Roman" panose="02020603050405020304" pitchFamily="18" charset="0"/>
              </a:rPr>
              <a:t>i</a:t>
            </a:r>
            <a:r>
              <a:rPr kumimoji="1" lang="en-US" altLang="zh-CN" sz="2400" baseline="-250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认为每个元素的检索概率相等）。</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Grp="1" noChangeArrowheads="1"/>
          </p:cNvSpPr>
          <p:nvPr>
            <p:ph type="title"/>
          </p:nvPr>
        </p:nvSpPr>
        <p:spPr/>
        <p:txBody>
          <a:bodyPr/>
          <a:lstStyle/>
          <a:p>
            <a:pPr algn="l"/>
            <a:r>
              <a:rPr lang="en-US" altLang="zh-CN"/>
              <a:t>8.4 </a:t>
            </a:r>
            <a:r>
              <a:rPr lang="zh-CN" altLang="en-US"/>
              <a:t>平衡二叉树</a:t>
            </a:r>
            <a:endParaRPr lang="zh-CN" altLang="en-US"/>
          </a:p>
        </p:txBody>
      </p:sp>
      <p:sp>
        <p:nvSpPr>
          <p:cNvPr id="265220" name="Rectangle 4"/>
          <p:cNvSpPr>
            <a:spLocks noGrp="1" noChangeArrowheads="1"/>
          </p:cNvSpPr>
          <p:nvPr>
            <p:ph type="body" idx="1"/>
          </p:nvPr>
        </p:nvSpPr>
        <p:spPr/>
        <p:txBody>
          <a:bodyPr/>
          <a:lstStyle/>
          <a:p>
            <a:r>
              <a:rPr lang="zh-CN" altLang="en-US" dirty="0"/>
              <a:t>对于平衡二叉树来说，它的深度和</a:t>
            </a:r>
            <a:r>
              <a:rPr lang="en-US" altLang="zh-CN" b="1" i="1" dirty="0">
                <a:solidFill>
                  <a:srgbClr val="FFFF00"/>
                </a:solidFill>
                <a:latin typeface="Times New Roman" panose="02020603050405020304" pitchFamily="18" charset="0"/>
                <a:cs typeface="Times New Roman" panose="02020603050405020304" pitchFamily="18" charset="0"/>
              </a:rPr>
              <a:t>log</a:t>
            </a:r>
            <a:r>
              <a:rPr lang="en-US" altLang="zh-CN" b="1" baseline="-25000" dirty="0">
                <a:solidFill>
                  <a:srgbClr val="FFFF00"/>
                </a:solidFill>
                <a:latin typeface="Times New Roman" panose="02020603050405020304" pitchFamily="18" charset="0"/>
                <a:cs typeface="Times New Roman" panose="02020603050405020304" pitchFamily="18" charset="0"/>
              </a:rPr>
              <a:t>2</a:t>
            </a:r>
            <a:r>
              <a:rPr lang="en-US" altLang="zh-CN" b="1" i="1" dirty="0">
                <a:solidFill>
                  <a:srgbClr val="FFFF00"/>
                </a:solidFill>
                <a:latin typeface="Times New Roman" panose="02020603050405020304" pitchFamily="18" charset="0"/>
                <a:cs typeface="Times New Roman" panose="02020603050405020304" pitchFamily="18" charset="0"/>
              </a:rPr>
              <a:t>N</a:t>
            </a:r>
            <a:r>
              <a:rPr lang="zh-CN" altLang="en-US" dirty="0"/>
              <a:t>是同数量级的，因此我们希望任何初始序列构成的二叉排序树都是</a:t>
            </a:r>
            <a:r>
              <a:rPr lang="en-US" altLang="zh-CN" dirty="0"/>
              <a:t>AVL</a:t>
            </a:r>
            <a:r>
              <a:rPr lang="zh-CN" altLang="en-US" dirty="0"/>
              <a:t>树。</a:t>
            </a:r>
            <a:endParaRPr lang="zh-CN" altLang="en-US" dirty="0"/>
          </a:p>
          <a:p>
            <a:r>
              <a:rPr lang="zh-CN" altLang="en-US" dirty="0"/>
              <a:t>如何使构成的二叉排序树成为平衡二叉树呢？可以通过对结点的</a:t>
            </a:r>
            <a:r>
              <a:rPr lang="zh-CN" altLang="en-US" dirty="0">
                <a:solidFill>
                  <a:srgbClr val="FFFF00"/>
                </a:solidFill>
              </a:rPr>
              <a:t>旋转操作</a:t>
            </a:r>
            <a:r>
              <a:rPr lang="zh-CN" altLang="en-US" dirty="0"/>
              <a:t>来实现。下面讨论一般的情况。</a:t>
            </a:r>
            <a:endParaRPr lang="zh-CN" altLang="en-US" dirty="0"/>
          </a:p>
          <a:p>
            <a:r>
              <a:rPr lang="zh-CN" altLang="en-US" dirty="0"/>
              <a:t>考虑</a:t>
            </a:r>
            <a:r>
              <a:rPr lang="zh-CN" altLang="en-US" dirty="0">
                <a:solidFill>
                  <a:srgbClr val="FFFF00"/>
                </a:solidFill>
              </a:rPr>
              <a:t>失去平衡的点</a:t>
            </a:r>
            <a:r>
              <a:rPr lang="zh-CN" altLang="en-US" dirty="0"/>
              <a:t>以及</a:t>
            </a:r>
            <a:r>
              <a:rPr lang="zh-CN" altLang="en-US" dirty="0">
                <a:solidFill>
                  <a:srgbClr val="FFFF00"/>
                </a:solidFill>
              </a:rPr>
              <a:t>他的祖先结点的路径</a:t>
            </a:r>
            <a:r>
              <a:rPr lang="zh-CN" altLang="en-US" dirty="0"/>
              <a:t>。</a:t>
            </a:r>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zh-CN" altLang="en-US"/>
              <a:t>四种基本情况</a:t>
            </a:r>
            <a:endParaRPr lang="zh-CN" altLang="en-US"/>
          </a:p>
        </p:txBody>
      </p:sp>
      <p:sp>
        <p:nvSpPr>
          <p:cNvPr id="204850" name="Rectangle 50"/>
          <p:cNvSpPr>
            <a:spLocks noGrp="1" noChangeArrowheads="1"/>
          </p:cNvSpPr>
          <p:nvPr>
            <p:ph type="body" idx="1"/>
          </p:nvPr>
        </p:nvSpPr>
        <p:spPr/>
        <p:txBody>
          <a:bodyPr/>
          <a:lstStyle/>
          <a:p>
            <a:r>
              <a:rPr lang="zh-CN" altLang="en-US"/>
              <a:t>一字形  </a:t>
            </a:r>
            <a:r>
              <a:rPr lang="en-US" altLang="zh-CN"/>
              <a:t>/  or \</a:t>
            </a:r>
            <a:endParaRPr lang="en-US" altLang="zh-CN"/>
          </a:p>
          <a:p>
            <a:r>
              <a:rPr lang="zh-CN" altLang="en-US"/>
              <a:t>之字形  </a:t>
            </a:r>
            <a:r>
              <a:rPr lang="en-US" altLang="zh-CN"/>
              <a:t>&lt; or &gt;</a:t>
            </a:r>
            <a:endParaRPr lang="en-US" altLang="zh-CN"/>
          </a:p>
        </p:txBody>
      </p:sp>
      <p:grpSp>
        <p:nvGrpSpPr>
          <p:cNvPr id="204883" name="Group 83"/>
          <p:cNvGrpSpPr/>
          <p:nvPr/>
        </p:nvGrpSpPr>
        <p:grpSpPr bwMode="auto">
          <a:xfrm>
            <a:off x="898525" y="2852738"/>
            <a:ext cx="1427163" cy="3671887"/>
            <a:chOff x="528" y="1797"/>
            <a:chExt cx="899" cy="2313"/>
          </a:xfrm>
        </p:grpSpPr>
        <p:grpSp>
          <p:nvGrpSpPr>
            <p:cNvPr id="204873" name="Group 73"/>
            <p:cNvGrpSpPr/>
            <p:nvPr/>
          </p:nvGrpSpPr>
          <p:grpSpPr bwMode="auto">
            <a:xfrm>
              <a:off x="528" y="2690"/>
              <a:ext cx="899" cy="899"/>
              <a:chOff x="528" y="2690"/>
              <a:chExt cx="899" cy="899"/>
            </a:xfrm>
          </p:grpSpPr>
          <p:sp>
            <p:nvSpPr>
              <p:cNvPr id="204832" name="Line 32"/>
              <p:cNvSpPr>
                <a:spLocks noChangeShapeType="1"/>
              </p:cNvSpPr>
              <p:nvPr/>
            </p:nvSpPr>
            <p:spPr bwMode="auto">
              <a:xfrm flipH="1">
                <a:off x="672" y="2834"/>
                <a:ext cx="576" cy="57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33" name="Oval 33"/>
              <p:cNvSpPr>
                <a:spLocks noChangeArrowheads="1"/>
              </p:cNvSpPr>
              <p:nvPr/>
            </p:nvSpPr>
            <p:spPr bwMode="auto">
              <a:xfrm>
                <a:off x="1200" y="2690"/>
                <a:ext cx="227" cy="227"/>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folHlink"/>
                    </a:solidFill>
                  </a:rPr>
                  <a:t>2</a:t>
                </a:r>
                <a:endParaRPr lang="en-US" altLang="zh-CN" b="1">
                  <a:solidFill>
                    <a:schemeClr val="folHlink"/>
                  </a:solidFill>
                </a:endParaRPr>
              </a:p>
            </p:txBody>
          </p:sp>
          <p:sp>
            <p:nvSpPr>
              <p:cNvPr id="204834" name="Oval 34"/>
              <p:cNvSpPr>
                <a:spLocks noChangeArrowheads="1"/>
              </p:cNvSpPr>
              <p:nvPr/>
            </p:nvSpPr>
            <p:spPr bwMode="auto">
              <a:xfrm>
                <a:off x="864" y="3026"/>
                <a:ext cx="227" cy="227"/>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folHlink"/>
                    </a:solidFill>
                  </a:rPr>
                  <a:t>1</a:t>
                </a:r>
                <a:endParaRPr lang="en-US" altLang="zh-CN" b="1">
                  <a:solidFill>
                    <a:schemeClr val="folHlink"/>
                  </a:solidFill>
                </a:endParaRPr>
              </a:p>
            </p:txBody>
          </p:sp>
          <p:sp>
            <p:nvSpPr>
              <p:cNvPr id="204835" name="Oval 35"/>
              <p:cNvSpPr>
                <a:spLocks noChangeArrowheads="1"/>
              </p:cNvSpPr>
              <p:nvPr/>
            </p:nvSpPr>
            <p:spPr bwMode="auto">
              <a:xfrm>
                <a:off x="528" y="3362"/>
                <a:ext cx="227" cy="227"/>
              </a:xfrm>
              <a:prstGeom prst="ellipse">
                <a:avLst/>
              </a:prstGeom>
              <a:solidFill>
                <a:schemeClr val="accent2"/>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folHlink"/>
                    </a:solidFill>
                  </a:rPr>
                  <a:t>0</a:t>
                </a:r>
                <a:endParaRPr lang="en-US" altLang="zh-CN" b="1">
                  <a:solidFill>
                    <a:schemeClr val="folHlink"/>
                  </a:solidFill>
                </a:endParaRPr>
              </a:p>
            </p:txBody>
          </p:sp>
        </p:grpSp>
        <p:sp>
          <p:nvSpPr>
            <p:cNvPr id="204846" name="Text Box 46"/>
            <p:cNvSpPr txBox="1">
              <a:spLocks noChangeArrowheads="1"/>
            </p:cNvSpPr>
            <p:nvPr/>
          </p:nvSpPr>
          <p:spPr bwMode="auto">
            <a:xfrm>
              <a:off x="819" y="3822"/>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b="1" dirty="0"/>
                <a:t>1</a:t>
              </a:r>
              <a:endParaRPr lang="en-US" altLang="zh-CN" sz="2400" b="1" dirty="0"/>
            </a:p>
          </p:txBody>
        </p:sp>
        <p:grpSp>
          <p:nvGrpSpPr>
            <p:cNvPr id="204872" name="Group 72"/>
            <p:cNvGrpSpPr/>
            <p:nvPr/>
          </p:nvGrpSpPr>
          <p:grpSpPr bwMode="auto">
            <a:xfrm>
              <a:off x="696" y="1797"/>
              <a:ext cx="563" cy="563"/>
              <a:chOff x="857" y="1797"/>
              <a:chExt cx="563" cy="563"/>
            </a:xfrm>
          </p:grpSpPr>
          <p:sp>
            <p:nvSpPr>
              <p:cNvPr id="204870" name="Line 70"/>
              <p:cNvSpPr>
                <a:spLocks noChangeShapeType="1"/>
              </p:cNvSpPr>
              <p:nvPr/>
            </p:nvSpPr>
            <p:spPr bwMode="auto">
              <a:xfrm flipV="1">
                <a:off x="1004" y="1888"/>
                <a:ext cx="288" cy="2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57" name="Oval 57"/>
              <p:cNvSpPr>
                <a:spLocks noChangeArrowheads="1"/>
              </p:cNvSpPr>
              <p:nvPr/>
            </p:nvSpPr>
            <p:spPr bwMode="auto">
              <a:xfrm>
                <a:off x="1193" y="1797"/>
                <a:ext cx="227" cy="227"/>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folHlink"/>
                    </a:solidFill>
                  </a:rPr>
                  <a:t>1</a:t>
                </a:r>
                <a:endParaRPr lang="en-US" altLang="zh-CN" b="1">
                  <a:solidFill>
                    <a:schemeClr val="folHlink"/>
                  </a:solidFill>
                </a:endParaRPr>
              </a:p>
            </p:txBody>
          </p:sp>
          <p:sp>
            <p:nvSpPr>
              <p:cNvPr id="204858" name="Oval 58"/>
              <p:cNvSpPr>
                <a:spLocks noChangeArrowheads="1"/>
              </p:cNvSpPr>
              <p:nvPr/>
            </p:nvSpPr>
            <p:spPr bwMode="auto">
              <a:xfrm>
                <a:off x="857" y="2133"/>
                <a:ext cx="227" cy="227"/>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folHlink"/>
                    </a:solidFill>
                  </a:rPr>
                  <a:t>0</a:t>
                </a:r>
                <a:endParaRPr lang="en-US" altLang="zh-CN" b="1">
                  <a:solidFill>
                    <a:schemeClr val="folHlink"/>
                  </a:solidFill>
                </a:endParaRPr>
              </a:p>
            </p:txBody>
          </p:sp>
        </p:grpSp>
      </p:grpSp>
      <p:grpSp>
        <p:nvGrpSpPr>
          <p:cNvPr id="204882" name="Group 82"/>
          <p:cNvGrpSpPr/>
          <p:nvPr/>
        </p:nvGrpSpPr>
        <p:grpSpPr bwMode="auto">
          <a:xfrm>
            <a:off x="3225800" y="2852738"/>
            <a:ext cx="1427163" cy="3671887"/>
            <a:chOff x="1725" y="1797"/>
            <a:chExt cx="899" cy="2313"/>
          </a:xfrm>
        </p:grpSpPr>
        <p:grpSp>
          <p:nvGrpSpPr>
            <p:cNvPr id="204875" name="Group 75"/>
            <p:cNvGrpSpPr/>
            <p:nvPr/>
          </p:nvGrpSpPr>
          <p:grpSpPr bwMode="auto">
            <a:xfrm>
              <a:off x="1725" y="2690"/>
              <a:ext cx="899" cy="899"/>
              <a:chOff x="1728" y="2690"/>
              <a:chExt cx="899" cy="899"/>
            </a:xfrm>
          </p:grpSpPr>
          <p:sp>
            <p:nvSpPr>
              <p:cNvPr id="204831" name="Line 31"/>
              <p:cNvSpPr>
                <a:spLocks noChangeShapeType="1"/>
              </p:cNvSpPr>
              <p:nvPr/>
            </p:nvSpPr>
            <p:spPr bwMode="auto">
              <a:xfrm>
                <a:off x="1872" y="2834"/>
                <a:ext cx="576" cy="57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36" name="Oval 36"/>
              <p:cNvSpPr>
                <a:spLocks noChangeArrowheads="1"/>
              </p:cNvSpPr>
              <p:nvPr/>
            </p:nvSpPr>
            <p:spPr bwMode="auto">
              <a:xfrm>
                <a:off x="1728" y="2690"/>
                <a:ext cx="227" cy="227"/>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folHlink"/>
                    </a:solidFill>
                  </a:rPr>
                  <a:t>-2</a:t>
                </a:r>
                <a:endParaRPr lang="en-US" altLang="zh-CN" b="1">
                  <a:solidFill>
                    <a:schemeClr val="folHlink"/>
                  </a:solidFill>
                </a:endParaRPr>
              </a:p>
            </p:txBody>
          </p:sp>
          <p:sp>
            <p:nvSpPr>
              <p:cNvPr id="204837" name="Oval 37"/>
              <p:cNvSpPr>
                <a:spLocks noChangeArrowheads="1"/>
              </p:cNvSpPr>
              <p:nvPr/>
            </p:nvSpPr>
            <p:spPr bwMode="auto">
              <a:xfrm>
                <a:off x="2064" y="3026"/>
                <a:ext cx="227" cy="227"/>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folHlink"/>
                    </a:solidFill>
                  </a:rPr>
                  <a:t>-1</a:t>
                </a:r>
                <a:endParaRPr lang="en-US" altLang="zh-CN" b="1">
                  <a:solidFill>
                    <a:schemeClr val="folHlink"/>
                  </a:solidFill>
                </a:endParaRPr>
              </a:p>
            </p:txBody>
          </p:sp>
          <p:sp>
            <p:nvSpPr>
              <p:cNvPr id="204838" name="Oval 38"/>
              <p:cNvSpPr>
                <a:spLocks noChangeArrowheads="1"/>
              </p:cNvSpPr>
              <p:nvPr/>
            </p:nvSpPr>
            <p:spPr bwMode="auto">
              <a:xfrm>
                <a:off x="2400" y="3362"/>
                <a:ext cx="227" cy="227"/>
              </a:xfrm>
              <a:prstGeom prst="ellipse">
                <a:avLst/>
              </a:prstGeom>
              <a:solidFill>
                <a:schemeClr val="accent2"/>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folHlink"/>
                    </a:solidFill>
                  </a:rPr>
                  <a:t>0</a:t>
                </a:r>
                <a:endParaRPr lang="en-US" altLang="zh-CN" b="1">
                  <a:solidFill>
                    <a:schemeClr val="folHlink"/>
                  </a:solidFill>
                </a:endParaRPr>
              </a:p>
            </p:txBody>
          </p:sp>
        </p:grpSp>
        <p:sp>
          <p:nvSpPr>
            <p:cNvPr id="204847" name="Text Box 47"/>
            <p:cNvSpPr txBox="1">
              <a:spLocks noChangeArrowheads="1"/>
            </p:cNvSpPr>
            <p:nvPr/>
          </p:nvSpPr>
          <p:spPr bwMode="auto">
            <a:xfrm>
              <a:off x="2015" y="3822"/>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b="1" dirty="0"/>
                <a:t>2</a:t>
              </a:r>
              <a:endParaRPr lang="en-US" altLang="zh-CN" sz="2400" b="1" dirty="0"/>
            </a:p>
          </p:txBody>
        </p:sp>
        <p:grpSp>
          <p:nvGrpSpPr>
            <p:cNvPr id="204874" name="Group 74"/>
            <p:cNvGrpSpPr/>
            <p:nvPr/>
          </p:nvGrpSpPr>
          <p:grpSpPr bwMode="auto">
            <a:xfrm>
              <a:off x="1893" y="1797"/>
              <a:ext cx="563" cy="563"/>
              <a:chOff x="1721" y="1797"/>
              <a:chExt cx="563" cy="563"/>
            </a:xfrm>
          </p:grpSpPr>
          <p:sp>
            <p:nvSpPr>
              <p:cNvPr id="204871" name="Line 71"/>
              <p:cNvSpPr>
                <a:spLocks noChangeShapeType="1"/>
              </p:cNvSpPr>
              <p:nvPr/>
            </p:nvSpPr>
            <p:spPr bwMode="auto">
              <a:xfrm>
                <a:off x="1866" y="1933"/>
                <a:ext cx="288" cy="2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60" name="Oval 60"/>
              <p:cNvSpPr>
                <a:spLocks noChangeArrowheads="1"/>
              </p:cNvSpPr>
              <p:nvPr/>
            </p:nvSpPr>
            <p:spPr bwMode="auto">
              <a:xfrm>
                <a:off x="1721" y="1797"/>
                <a:ext cx="227" cy="227"/>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folHlink"/>
                    </a:solidFill>
                  </a:rPr>
                  <a:t>-1</a:t>
                </a:r>
                <a:endParaRPr lang="en-US" altLang="zh-CN" b="1">
                  <a:solidFill>
                    <a:schemeClr val="folHlink"/>
                  </a:solidFill>
                </a:endParaRPr>
              </a:p>
            </p:txBody>
          </p:sp>
          <p:sp>
            <p:nvSpPr>
              <p:cNvPr id="204861" name="Oval 61"/>
              <p:cNvSpPr>
                <a:spLocks noChangeArrowheads="1"/>
              </p:cNvSpPr>
              <p:nvPr/>
            </p:nvSpPr>
            <p:spPr bwMode="auto">
              <a:xfrm>
                <a:off x="2057" y="2133"/>
                <a:ext cx="227" cy="227"/>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folHlink"/>
                    </a:solidFill>
                  </a:rPr>
                  <a:t>0</a:t>
                </a:r>
                <a:endParaRPr lang="en-US" altLang="zh-CN" b="1">
                  <a:solidFill>
                    <a:schemeClr val="folHlink"/>
                  </a:solidFill>
                </a:endParaRPr>
              </a:p>
            </p:txBody>
          </p:sp>
        </p:grpSp>
      </p:grpSp>
      <p:grpSp>
        <p:nvGrpSpPr>
          <p:cNvPr id="204881" name="Group 81"/>
          <p:cNvGrpSpPr/>
          <p:nvPr/>
        </p:nvGrpSpPr>
        <p:grpSpPr bwMode="auto">
          <a:xfrm>
            <a:off x="5553075" y="2852738"/>
            <a:ext cx="895350" cy="3671887"/>
            <a:chOff x="3068" y="1797"/>
            <a:chExt cx="564" cy="2313"/>
          </a:xfrm>
        </p:grpSpPr>
        <p:grpSp>
          <p:nvGrpSpPr>
            <p:cNvPr id="204877" name="Group 77"/>
            <p:cNvGrpSpPr/>
            <p:nvPr/>
          </p:nvGrpSpPr>
          <p:grpSpPr bwMode="auto">
            <a:xfrm>
              <a:off x="3069" y="2690"/>
              <a:ext cx="563" cy="899"/>
              <a:chOff x="3072" y="2690"/>
              <a:chExt cx="563" cy="899"/>
            </a:xfrm>
          </p:grpSpPr>
          <p:sp>
            <p:nvSpPr>
              <p:cNvPr id="204829" name="Line 29"/>
              <p:cNvSpPr>
                <a:spLocks noChangeShapeType="1"/>
              </p:cNvSpPr>
              <p:nvPr/>
            </p:nvSpPr>
            <p:spPr bwMode="auto">
              <a:xfrm>
                <a:off x="3216" y="3170"/>
                <a:ext cx="288" cy="2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30" name="Line 30"/>
              <p:cNvSpPr>
                <a:spLocks noChangeShapeType="1"/>
              </p:cNvSpPr>
              <p:nvPr/>
            </p:nvSpPr>
            <p:spPr bwMode="auto">
              <a:xfrm flipV="1">
                <a:off x="3216" y="2786"/>
                <a:ext cx="288" cy="2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39" name="Oval 39"/>
              <p:cNvSpPr>
                <a:spLocks noChangeArrowheads="1"/>
              </p:cNvSpPr>
              <p:nvPr/>
            </p:nvSpPr>
            <p:spPr bwMode="auto">
              <a:xfrm>
                <a:off x="3072" y="3026"/>
                <a:ext cx="227" cy="227"/>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folHlink"/>
                    </a:solidFill>
                  </a:rPr>
                  <a:t>-1</a:t>
                </a:r>
                <a:endParaRPr lang="en-US" altLang="zh-CN" b="1">
                  <a:solidFill>
                    <a:schemeClr val="folHlink"/>
                  </a:solidFill>
                </a:endParaRPr>
              </a:p>
            </p:txBody>
          </p:sp>
          <p:sp>
            <p:nvSpPr>
              <p:cNvPr id="204840" name="Oval 40"/>
              <p:cNvSpPr>
                <a:spLocks noChangeArrowheads="1"/>
              </p:cNvSpPr>
              <p:nvPr/>
            </p:nvSpPr>
            <p:spPr bwMode="auto">
              <a:xfrm>
                <a:off x="3408" y="2690"/>
                <a:ext cx="227" cy="227"/>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folHlink"/>
                    </a:solidFill>
                  </a:rPr>
                  <a:t>2</a:t>
                </a:r>
                <a:endParaRPr lang="en-US" altLang="zh-CN" b="1">
                  <a:solidFill>
                    <a:schemeClr val="folHlink"/>
                  </a:solidFill>
                </a:endParaRPr>
              </a:p>
            </p:txBody>
          </p:sp>
          <p:sp>
            <p:nvSpPr>
              <p:cNvPr id="204841" name="Oval 41"/>
              <p:cNvSpPr>
                <a:spLocks noChangeArrowheads="1"/>
              </p:cNvSpPr>
              <p:nvPr/>
            </p:nvSpPr>
            <p:spPr bwMode="auto">
              <a:xfrm>
                <a:off x="3408" y="3362"/>
                <a:ext cx="227" cy="227"/>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folHlink"/>
                    </a:solidFill>
                  </a:rPr>
                  <a:t>0</a:t>
                </a:r>
                <a:endParaRPr lang="en-US" altLang="zh-CN" b="1">
                  <a:solidFill>
                    <a:schemeClr val="folHlink"/>
                  </a:solidFill>
                </a:endParaRPr>
              </a:p>
            </p:txBody>
          </p:sp>
          <p:sp>
            <p:nvSpPr>
              <p:cNvPr id="204842" name="Line 42"/>
              <p:cNvSpPr>
                <a:spLocks noChangeShapeType="1"/>
              </p:cNvSpPr>
              <p:nvPr/>
            </p:nvSpPr>
            <p:spPr bwMode="auto">
              <a:xfrm>
                <a:off x="3264" y="3218"/>
                <a:ext cx="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4848" name="Text Box 48"/>
            <p:cNvSpPr txBox="1">
              <a:spLocks noChangeArrowheads="1"/>
            </p:cNvSpPr>
            <p:nvPr/>
          </p:nvSpPr>
          <p:spPr bwMode="auto">
            <a:xfrm>
              <a:off x="3191" y="3822"/>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b="1" dirty="0"/>
                <a:t>3</a:t>
              </a:r>
              <a:endParaRPr lang="en-US" altLang="zh-CN" sz="2400" b="1" dirty="0"/>
            </a:p>
          </p:txBody>
        </p:sp>
        <p:grpSp>
          <p:nvGrpSpPr>
            <p:cNvPr id="204876" name="Group 76"/>
            <p:cNvGrpSpPr/>
            <p:nvPr/>
          </p:nvGrpSpPr>
          <p:grpSpPr bwMode="auto">
            <a:xfrm>
              <a:off x="3068" y="1797"/>
              <a:ext cx="563" cy="563"/>
              <a:chOff x="3065" y="1797"/>
              <a:chExt cx="563" cy="563"/>
            </a:xfrm>
          </p:grpSpPr>
          <p:sp>
            <p:nvSpPr>
              <p:cNvPr id="204854" name="Line 54"/>
              <p:cNvSpPr>
                <a:spLocks noChangeShapeType="1"/>
              </p:cNvSpPr>
              <p:nvPr/>
            </p:nvSpPr>
            <p:spPr bwMode="auto">
              <a:xfrm flipV="1">
                <a:off x="3209" y="1893"/>
                <a:ext cx="288" cy="2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63" name="Oval 63"/>
              <p:cNvSpPr>
                <a:spLocks noChangeArrowheads="1"/>
              </p:cNvSpPr>
              <p:nvPr/>
            </p:nvSpPr>
            <p:spPr bwMode="auto">
              <a:xfrm>
                <a:off x="3065" y="2133"/>
                <a:ext cx="227" cy="227"/>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folHlink"/>
                    </a:solidFill>
                  </a:rPr>
                  <a:t>0</a:t>
                </a:r>
                <a:endParaRPr lang="en-US" altLang="zh-CN" b="1">
                  <a:solidFill>
                    <a:schemeClr val="folHlink"/>
                  </a:solidFill>
                </a:endParaRPr>
              </a:p>
            </p:txBody>
          </p:sp>
          <p:sp>
            <p:nvSpPr>
              <p:cNvPr id="204864" name="Oval 64"/>
              <p:cNvSpPr>
                <a:spLocks noChangeArrowheads="1"/>
              </p:cNvSpPr>
              <p:nvPr/>
            </p:nvSpPr>
            <p:spPr bwMode="auto">
              <a:xfrm>
                <a:off x="3401" y="1797"/>
                <a:ext cx="227" cy="227"/>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folHlink"/>
                    </a:solidFill>
                  </a:rPr>
                  <a:t>1</a:t>
                </a:r>
                <a:endParaRPr lang="en-US" altLang="zh-CN" b="1">
                  <a:solidFill>
                    <a:schemeClr val="folHlink"/>
                  </a:solidFill>
                </a:endParaRPr>
              </a:p>
            </p:txBody>
          </p:sp>
          <p:sp>
            <p:nvSpPr>
              <p:cNvPr id="204866" name="Line 66"/>
              <p:cNvSpPr>
                <a:spLocks noChangeShapeType="1"/>
              </p:cNvSpPr>
              <p:nvPr/>
            </p:nvSpPr>
            <p:spPr bwMode="auto">
              <a:xfrm>
                <a:off x="3257" y="2325"/>
                <a:ext cx="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04880" name="Group 80"/>
          <p:cNvGrpSpPr/>
          <p:nvPr/>
        </p:nvGrpSpPr>
        <p:grpSpPr bwMode="auto">
          <a:xfrm>
            <a:off x="7350125" y="2852738"/>
            <a:ext cx="895350" cy="3670300"/>
            <a:chOff x="4556" y="1797"/>
            <a:chExt cx="564" cy="2312"/>
          </a:xfrm>
        </p:grpSpPr>
        <p:grpSp>
          <p:nvGrpSpPr>
            <p:cNvPr id="204879" name="Group 79"/>
            <p:cNvGrpSpPr/>
            <p:nvPr/>
          </p:nvGrpSpPr>
          <p:grpSpPr bwMode="auto">
            <a:xfrm>
              <a:off x="4557" y="2690"/>
              <a:ext cx="563" cy="899"/>
              <a:chOff x="4560" y="2690"/>
              <a:chExt cx="563" cy="899"/>
            </a:xfrm>
          </p:grpSpPr>
          <p:sp>
            <p:nvSpPr>
              <p:cNvPr id="204827" name="Line 27"/>
              <p:cNvSpPr>
                <a:spLocks noChangeShapeType="1"/>
              </p:cNvSpPr>
              <p:nvPr/>
            </p:nvSpPr>
            <p:spPr bwMode="auto">
              <a:xfrm flipV="1">
                <a:off x="4704" y="3122"/>
                <a:ext cx="288" cy="2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28" name="Line 28"/>
              <p:cNvSpPr>
                <a:spLocks noChangeShapeType="1"/>
              </p:cNvSpPr>
              <p:nvPr/>
            </p:nvSpPr>
            <p:spPr bwMode="auto">
              <a:xfrm>
                <a:off x="4704" y="2834"/>
                <a:ext cx="288" cy="2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43" name="Oval 43"/>
              <p:cNvSpPr>
                <a:spLocks noChangeArrowheads="1"/>
              </p:cNvSpPr>
              <p:nvPr/>
            </p:nvSpPr>
            <p:spPr bwMode="auto">
              <a:xfrm>
                <a:off x="4896" y="3026"/>
                <a:ext cx="227" cy="227"/>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folHlink"/>
                    </a:solidFill>
                  </a:rPr>
                  <a:t>1</a:t>
                </a:r>
                <a:endParaRPr lang="en-US" altLang="zh-CN" b="1">
                  <a:solidFill>
                    <a:schemeClr val="folHlink"/>
                  </a:solidFill>
                </a:endParaRPr>
              </a:p>
            </p:txBody>
          </p:sp>
          <p:sp>
            <p:nvSpPr>
              <p:cNvPr id="204844" name="Oval 44"/>
              <p:cNvSpPr>
                <a:spLocks noChangeArrowheads="1"/>
              </p:cNvSpPr>
              <p:nvPr/>
            </p:nvSpPr>
            <p:spPr bwMode="auto">
              <a:xfrm>
                <a:off x="4560" y="2690"/>
                <a:ext cx="227" cy="227"/>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folHlink"/>
                    </a:solidFill>
                  </a:rPr>
                  <a:t>-2</a:t>
                </a:r>
                <a:endParaRPr lang="en-US" altLang="zh-CN" b="1">
                  <a:solidFill>
                    <a:schemeClr val="folHlink"/>
                  </a:solidFill>
                </a:endParaRPr>
              </a:p>
            </p:txBody>
          </p:sp>
          <p:sp>
            <p:nvSpPr>
              <p:cNvPr id="204845" name="Oval 45"/>
              <p:cNvSpPr>
                <a:spLocks noChangeArrowheads="1"/>
              </p:cNvSpPr>
              <p:nvPr/>
            </p:nvSpPr>
            <p:spPr bwMode="auto">
              <a:xfrm>
                <a:off x="4560" y="3362"/>
                <a:ext cx="227" cy="227"/>
              </a:xfrm>
              <a:prstGeom prst="ellipse">
                <a:avLst/>
              </a:prstGeom>
              <a:solidFill>
                <a:schemeClr val="accent2"/>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folHlink"/>
                    </a:solidFill>
                  </a:rPr>
                  <a:t>0</a:t>
                </a:r>
                <a:endParaRPr lang="en-US" altLang="zh-CN" b="1">
                  <a:solidFill>
                    <a:schemeClr val="folHlink"/>
                  </a:solidFill>
                </a:endParaRPr>
              </a:p>
            </p:txBody>
          </p:sp>
        </p:grpSp>
        <p:sp>
          <p:nvSpPr>
            <p:cNvPr id="204849" name="Text Box 49"/>
            <p:cNvSpPr txBox="1">
              <a:spLocks noChangeArrowheads="1"/>
            </p:cNvSpPr>
            <p:nvPr/>
          </p:nvSpPr>
          <p:spPr bwMode="auto">
            <a:xfrm>
              <a:off x="4679" y="3821"/>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b="1" dirty="0"/>
                <a:t>4</a:t>
              </a:r>
              <a:endParaRPr lang="en-US" altLang="zh-CN" sz="2400" b="1" dirty="0"/>
            </a:p>
          </p:txBody>
        </p:sp>
        <p:grpSp>
          <p:nvGrpSpPr>
            <p:cNvPr id="204878" name="Group 78"/>
            <p:cNvGrpSpPr/>
            <p:nvPr/>
          </p:nvGrpSpPr>
          <p:grpSpPr bwMode="auto">
            <a:xfrm>
              <a:off x="4556" y="1797"/>
              <a:ext cx="563" cy="563"/>
              <a:chOff x="4553" y="1797"/>
              <a:chExt cx="563" cy="563"/>
            </a:xfrm>
          </p:grpSpPr>
          <p:sp>
            <p:nvSpPr>
              <p:cNvPr id="204852" name="Line 52"/>
              <p:cNvSpPr>
                <a:spLocks noChangeShapeType="1"/>
              </p:cNvSpPr>
              <p:nvPr/>
            </p:nvSpPr>
            <p:spPr bwMode="auto">
              <a:xfrm>
                <a:off x="4697" y="1941"/>
                <a:ext cx="288" cy="2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67" name="Oval 67"/>
              <p:cNvSpPr>
                <a:spLocks noChangeArrowheads="1"/>
              </p:cNvSpPr>
              <p:nvPr/>
            </p:nvSpPr>
            <p:spPr bwMode="auto">
              <a:xfrm>
                <a:off x="4889" y="2133"/>
                <a:ext cx="227" cy="227"/>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folHlink"/>
                    </a:solidFill>
                  </a:rPr>
                  <a:t>0</a:t>
                </a:r>
                <a:endParaRPr lang="en-US" altLang="zh-CN" b="1">
                  <a:solidFill>
                    <a:schemeClr val="folHlink"/>
                  </a:solidFill>
                </a:endParaRPr>
              </a:p>
            </p:txBody>
          </p:sp>
          <p:sp>
            <p:nvSpPr>
              <p:cNvPr id="204868" name="Oval 68"/>
              <p:cNvSpPr>
                <a:spLocks noChangeArrowheads="1"/>
              </p:cNvSpPr>
              <p:nvPr/>
            </p:nvSpPr>
            <p:spPr bwMode="auto">
              <a:xfrm>
                <a:off x="4553" y="1797"/>
                <a:ext cx="227" cy="227"/>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folHlink"/>
                    </a:solidFill>
                  </a:rPr>
                  <a:t>-1</a:t>
                </a:r>
                <a:endParaRPr lang="en-US" altLang="zh-CN" b="1">
                  <a:solidFill>
                    <a:schemeClr val="folHlink"/>
                  </a:solidFil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8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1" name="Text Box 5"/>
          <p:cNvSpPr txBox="1">
            <a:spLocks noChangeArrowheads="1"/>
          </p:cNvSpPr>
          <p:nvPr/>
        </p:nvSpPr>
        <p:spPr bwMode="auto">
          <a:xfrm>
            <a:off x="372269" y="230906"/>
            <a:ext cx="839946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ea typeface="幼圆" panose="02010509060101010101" pitchFamily="49" charset="-122"/>
                <a:cs typeface="Times New Roman" panose="02020603050405020304" pitchFamily="18" charset="0"/>
              </a:rPr>
              <a:t>        </a:t>
            </a:r>
            <a:r>
              <a:rPr kumimoji="1" lang="zh-CN" altLang="en-US" sz="2400" dirty="0" smtClean="0">
                <a:ea typeface="幼圆" panose="02010509060101010101" pitchFamily="49" charset="-122"/>
                <a:cs typeface="Times New Roman" panose="02020603050405020304" pitchFamily="18" charset="0"/>
              </a:rPr>
              <a:t>假设</a:t>
            </a:r>
            <a:r>
              <a:rPr kumimoji="1" lang="zh-CN" altLang="en-US" sz="2400" dirty="0">
                <a:ea typeface="幼圆" panose="02010509060101010101" pitchFamily="49" charset="-122"/>
                <a:cs typeface="Times New Roman" panose="02020603050405020304" pitchFamily="18" charset="0"/>
              </a:rPr>
              <a:t>由于在二叉排序树上插入结点而失去平衡的最小子树根结点的指针为</a:t>
            </a:r>
            <a:r>
              <a:rPr kumimoji="1" lang="en-US" altLang="zh-CN" sz="2400" dirty="0">
                <a:ea typeface="幼圆" panose="02010509060101010101" pitchFamily="49" charset="-122"/>
                <a:cs typeface="Times New Roman" panose="02020603050405020304" pitchFamily="18" charset="0"/>
              </a:rPr>
              <a:t>a</a:t>
            </a:r>
            <a:r>
              <a:rPr kumimoji="1" lang="zh-CN" altLang="en-US" sz="2400" dirty="0">
                <a:ea typeface="幼圆" panose="02010509060101010101" pitchFamily="49" charset="-122"/>
                <a:cs typeface="Times New Roman" panose="02020603050405020304" pitchFamily="18" charset="0"/>
              </a:rPr>
              <a:t>（即</a:t>
            </a:r>
            <a:r>
              <a:rPr kumimoji="1" lang="en-US" altLang="zh-CN" sz="2400" dirty="0">
                <a:ea typeface="幼圆" panose="02010509060101010101" pitchFamily="49" charset="-122"/>
                <a:cs typeface="Times New Roman" panose="02020603050405020304" pitchFamily="18" charset="0"/>
              </a:rPr>
              <a:t>a</a:t>
            </a:r>
            <a:r>
              <a:rPr kumimoji="1" lang="zh-CN" altLang="en-US" sz="2400" dirty="0">
                <a:ea typeface="幼圆" panose="02010509060101010101" pitchFamily="49" charset="-122"/>
                <a:cs typeface="Times New Roman" panose="02020603050405020304" pitchFamily="18" charset="0"/>
              </a:rPr>
              <a:t>是离插入结点最近，且平衡因子绝对值大于</a:t>
            </a:r>
            <a:r>
              <a:rPr kumimoji="1" lang="en-US" altLang="zh-CN" sz="2400" dirty="0">
                <a:ea typeface="幼圆" panose="02010509060101010101" pitchFamily="49" charset="-122"/>
                <a:cs typeface="Times New Roman" panose="02020603050405020304" pitchFamily="18" charset="0"/>
              </a:rPr>
              <a:t>1</a:t>
            </a:r>
            <a:r>
              <a:rPr kumimoji="1" lang="zh-CN" altLang="en-US" sz="2400" dirty="0">
                <a:ea typeface="幼圆" panose="02010509060101010101" pitchFamily="49" charset="-122"/>
                <a:cs typeface="Times New Roman" panose="02020603050405020304" pitchFamily="18" charset="0"/>
              </a:rPr>
              <a:t>的祖先结点），则失去平衡后进行调整的规律可归纳为下列四种情况：</a:t>
            </a:r>
            <a:endParaRPr kumimoji="1" lang="zh-CN" altLang="en-US" sz="2400" dirty="0">
              <a:ea typeface="幼圆" panose="02010509060101010101" pitchFamily="49" charset="-122"/>
              <a:cs typeface="Times New Roman" panose="02020603050405020304" pitchFamily="18" charset="0"/>
            </a:endParaRPr>
          </a:p>
          <a:p>
            <a:r>
              <a:rPr kumimoji="1" lang="zh-CN" altLang="en-US" sz="2400" dirty="0">
                <a:ea typeface="幼圆" panose="02010509060101010101" pitchFamily="49" charset="-122"/>
                <a:cs typeface="Times New Roman" panose="02020603050405020304" pitchFamily="18" charset="0"/>
              </a:rPr>
              <a:t>        </a:t>
            </a:r>
            <a:r>
              <a:rPr kumimoji="1" lang="en-US" altLang="zh-CN" sz="2400" dirty="0">
                <a:ea typeface="幼圆" panose="02010509060101010101" pitchFamily="49" charset="-122"/>
                <a:cs typeface="Times New Roman" panose="02020603050405020304" pitchFamily="18" charset="0"/>
              </a:rPr>
              <a:t>A. </a:t>
            </a:r>
            <a:r>
              <a:rPr kumimoji="1" lang="zh-CN" altLang="en-US" sz="2400" b="1" dirty="0">
                <a:solidFill>
                  <a:srgbClr val="FFFF00"/>
                </a:solidFill>
                <a:ea typeface="幼圆" panose="02010509060101010101" pitchFamily="49" charset="-122"/>
                <a:cs typeface="Times New Roman" panose="02020603050405020304" pitchFamily="18" charset="0"/>
              </a:rPr>
              <a:t>单向右旋</a:t>
            </a:r>
            <a:r>
              <a:rPr kumimoji="1" lang="zh-CN" altLang="en-US" sz="2400" dirty="0">
                <a:ea typeface="幼圆" panose="02010509060101010101" pitchFamily="49" charset="-122"/>
                <a:cs typeface="Times New Roman" panose="02020603050405020304" pitchFamily="18" charset="0"/>
              </a:rPr>
              <a:t>平衡处理：在*</a:t>
            </a:r>
            <a:r>
              <a:rPr kumimoji="1" lang="en-US" altLang="zh-CN" sz="2400" dirty="0">
                <a:ea typeface="幼圆" panose="02010509060101010101" pitchFamily="49" charset="-122"/>
                <a:cs typeface="Times New Roman" panose="02020603050405020304" pitchFamily="18" charset="0"/>
              </a:rPr>
              <a:t>a</a:t>
            </a:r>
            <a:r>
              <a:rPr kumimoji="1" lang="zh-CN" altLang="en-US" sz="2400" dirty="0">
                <a:ea typeface="幼圆" panose="02010509060101010101" pitchFamily="49" charset="-122"/>
                <a:cs typeface="Times New Roman" panose="02020603050405020304" pitchFamily="18" charset="0"/>
              </a:rPr>
              <a:t>的左子树根结点的左子树上插入结点。</a:t>
            </a:r>
            <a:r>
              <a:rPr kumimoji="1" lang="zh-CN" altLang="en-US" sz="2400" dirty="0">
                <a:ea typeface="幼圆" panose="02010509060101010101" pitchFamily="49" charset="-122"/>
                <a:cs typeface="Times New Roman" panose="02020603050405020304" pitchFamily="18" charset="0"/>
                <a:hlinkClick r:id="rId1" action="ppaction://hlinksldjump"/>
              </a:rPr>
              <a:t>如</a:t>
            </a:r>
            <a:r>
              <a:rPr kumimoji="1" lang="en-US" altLang="zh-CN" sz="2400" dirty="0" err="1">
                <a:ea typeface="幼圆" panose="02010509060101010101" pitchFamily="49" charset="-122"/>
                <a:cs typeface="Times New Roman" panose="02020603050405020304" pitchFamily="18" charset="0"/>
                <a:hlinkClick r:id="rId1" action="ppaction://hlinksldjump"/>
              </a:rPr>
              <a:t>Fig.a</a:t>
            </a:r>
            <a:endParaRPr kumimoji="1" lang="en-US" altLang="zh-CN" sz="2400" dirty="0">
              <a:ea typeface="幼圆" panose="02010509060101010101" pitchFamily="49" charset="-122"/>
              <a:cs typeface="Times New Roman" panose="02020603050405020304" pitchFamily="18" charset="0"/>
            </a:endParaRPr>
          </a:p>
        </p:txBody>
      </p:sp>
      <p:sp>
        <p:nvSpPr>
          <p:cNvPr id="80903" name="Rectangle 7"/>
          <p:cNvSpPr>
            <a:spLocks noChangeArrowheads="1"/>
          </p:cNvSpPr>
          <p:nvPr/>
        </p:nvSpPr>
        <p:spPr bwMode="auto">
          <a:xfrm>
            <a:off x="368300" y="2558181"/>
            <a:ext cx="8407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ea typeface="幼圆" panose="02010509060101010101" pitchFamily="49" charset="-122"/>
                <a:cs typeface="Times New Roman" panose="02020603050405020304" pitchFamily="18" charset="0"/>
              </a:rPr>
              <a:t>        B. </a:t>
            </a:r>
            <a:r>
              <a:rPr kumimoji="1" lang="zh-CN" altLang="en-US" sz="2400" b="1" dirty="0">
                <a:solidFill>
                  <a:srgbClr val="FFFF00"/>
                </a:solidFill>
                <a:ea typeface="幼圆" panose="02010509060101010101" pitchFamily="49" charset="-122"/>
                <a:cs typeface="Times New Roman" panose="02020603050405020304" pitchFamily="18" charset="0"/>
              </a:rPr>
              <a:t>单向左旋</a:t>
            </a:r>
            <a:r>
              <a:rPr kumimoji="1" lang="zh-CN" altLang="en-US" sz="2400" dirty="0">
                <a:ea typeface="幼圆" panose="02010509060101010101" pitchFamily="49" charset="-122"/>
                <a:cs typeface="Times New Roman" panose="02020603050405020304" pitchFamily="18" charset="0"/>
              </a:rPr>
              <a:t>平衡处理：在*</a:t>
            </a:r>
            <a:r>
              <a:rPr kumimoji="1" lang="en-US" altLang="zh-CN" sz="2400" dirty="0">
                <a:ea typeface="幼圆" panose="02010509060101010101" pitchFamily="49" charset="-122"/>
                <a:cs typeface="Times New Roman" panose="02020603050405020304" pitchFamily="18" charset="0"/>
              </a:rPr>
              <a:t>a</a:t>
            </a:r>
            <a:r>
              <a:rPr kumimoji="1" lang="zh-CN" altLang="en-US" sz="2400" dirty="0">
                <a:ea typeface="幼圆" panose="02010509060101010101" pitchFamily="49" charset="-122"/>
                <a:cs typeface="Times New Roman" panose="02020603050405020304" pitchFamily="18" charset="0"/>
              </a:rPr>
              <a:t>的右子树根结点的右子树上插入结点。</a:t>
            </a:r>
            <a:r>
              <a:rPr kumimoji="1" lang="zh-CN" altLang="en-US" sz="2400" dirty="0">
                <a:ea typeface="幼圆" panose="02010509060101010101" pitchFamily="49" charset="-122"/>
                <a:cs typeface="Times New Roman" panose="02020603050405020304" pitchFamily="18" charset="0"/>
                <a:hlinkClick r:id="rId2" action="ppaction://hlinksldjump"/>
              </a:rPr>
              <a:t>如</a:t>
            </a:r>
            <a:r>
              <a:rPr kumimoji="1" lang="en-US" altLang="zh-CN" sz="2400" dirty="0" err="1">
                <a:ea typeface="幼圆" panose="02010509060101010101" pitchFamily="49" charset="-122"/>
                <a:cs typeface="Times New Roman" panose="02020603050405020304" pitchFamily="18" charset="0"/>
                <a:hlinkClick r:id="rId2" action="ppaction://hlinksldjump"/>
              </a:rPr>
              <a:t>Fig.b</a:t>
            </a:r>
            <a:endParaRPr kumimoji="1" lang="en-US" altLang="zh-CN" sz="2400" dirty="0">
              <a:ea typeface="幼圆" panose="02010509060101010101" pitchFamily="49" charset="-122"/>
              <a:cs typeface="Times New Roman" panose="02020603050405020304" pitchFamily="18" charset="0"/>
            </a:endParaRPr>
          </a:p>
        </p:txBody>
      </p:sp>
      <p:sp>
        <p:nvSpPr>
          <p:cNvPr id="80905" name="Rectangle 9"/>
          <p:cNvSpPr>
            <a:spLocks noChangeArrowheads="1"/>
          </p:cNvSpPr>
          <p:nvPr/>
        </p:nvSpPr>
        <p:spPr bwMode="auto">
          <a:xfrm>
            <a:off x="371475" y="3423369"/>
            <a:ext cx="84010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ea typeface="幼圆" panose="02010509060101010101" pitchFamily="49" charset="-122"/>
                <a:cs typeface="Times New Roman" panose="02020603050405020304" pitchFamily="18" charset="0"/>
              </a:rPr>
              <a:t>        C. </a:t>
            </a:r>
            <a:r>
              <a:rPr kumimoji="1" lang="zh-CN" altLang="en-US" sz="2400" b="1" dirty="0">
                <a:solidFill>
                  <a:srgbClr val="FFFF00"/>
                </a:solidFill>
                <a:ea typeface="幼圆" panose="02010509060101010101" pitchFamily="49" charset="-122"/>
                <a:cs typeface="Times New Roman" panose="02020603050405020304" pitchFamily="18" charset="0"/>
              </a:rPr>
              <a:t>双向旋转</a:t>
            </a:r>
            <a:r>
              <a:rPr kumimoji="1" lang="zh-CN" altLang="en-US" sz="2400" dirty="0">
                <a:ea typeface="幼圆" panose="02010509060101010101" pitchFamily="49" charset="-122"/>
                <a:cs typeface="Times New Roman" panose="02020603050405020304" pitchFamily="18" charset="0"/>
              </a:rPr>
              <a:t>（</a:t>
            </a:r>
            <a:r>
              <a:rPr kumimoji="1" lang="zh-CN" altLang="en-US" sz="2400" b="1" dirty="0">
                <a:solidFill>
                  <a:srgbClr val="FFFF00"/>
                </a:solidFill>
                <a:ea typeface="幼圆" panose="02010509060101010101" pitchFamily="49" charset="-122"/>
                <a:cs typeface="Times New Roman" panose="02020603050405020304" pitchFamily="18" charset="0"/>
              </a:rPr>
              <a:t>先左后右</a:t>
            </a:r>
            <a:r>
              <a:rPr kumimoji="1" lang="zh-CN" altLang="en-US" sz="2400" dirty="0">
                <a:ea typeface="幼圆" panose="02010509060101010101" pitchFamily="49" charset="-122"/>
                <a:cs typeface="Times New Roman" panose="02020603050405020304" pitchFamily="18" charset="0"/>
              </a:rPr>
              <a:t>）平衡处理：在*</a:t>
            </a:r>
            <a:r>
              <a:rPr kumimoji="1" lang="en-US" altLang="zh-CN" sz="2400" dirty="0">
                <a:ea typeface="幼圆" panose="02010509060101010101" pitchFamily="49" charset="-122"/>
                <a:cs typeface="Times New Roman" panose="02020603050405020304" pitchFamily="18" charset="0"/>
              </a:rPr>
              <a:t>a</a:t>
            </a:r>
            <a:r>
              <a:rPr kumimoji="1" lang="zh-CN" altLang="en-US" sz="2400" dirty="0">
                <a:ea typeface="幼圆" panose="02010509060101010101" pitchFamily="49" charset="-122"/>
                <a:cs typeface="Times New Roman" panose="02020603050405020304" pitchFamily="18" charset="0"/>
              </a:rPr>
              <a:t>的左子树根结点的右子树上插入结点。</a:t>
            </a:r>
            <a:r>
              <a:rPr kumimoji="1" lang="zh-CN" altLang="en-US" sz="2400" dirty="0">
                <a:ea typeface="幼圆" panose="02010509060101010101" pitchFamily="49" charset="-122"/>
                <a:cs typeface="Times New Roman" panose="02020603050405020304" pitchFamily="18" charset="0"/>
                <a:hlinkClick r:id="rId3" action="ppaction://hlinksldjump"/>
              </a:rPr>
              <a:t>如</a:t>
            </a:r>
            <a:r>
              <a:rPr kumimoji="1" lang="en-US" altLang="zh-CN" sz="2400" dirty="0" err="1">
                <a:ea typeface="幼圆" panose="02010509060101010101" pitchFamily="49" charset="-122"/>
                <a:cs typeface="Times New Roman" panose="02020603050405020304" pitchFamily="18" charset="0"/>
                <a:hlinkClick r:id="rId3" action="ppaction://hlinksldjump"/>
              </a:rPr>
              <a:t>Fig.c</a:t>
            </a:r>
            <a:endParaRPr kumimoji="1" lang="en-US" altLang="zh-CN" sz="2400" dirty="0">
              <a:ea typeface="幼圆" panose="02010509060101010101" pitchFamily="49" charset="-122"/>
              <a:cs typeface="Times New Roman" panose="02020603050405020304" pitchFamily="18" charset="0"/>
            </a:endParaRPr>
          </a:p>
        </p:txBody>
      </p:sp>
      <p:sp>
        <p:nvSpPr>
          <p:cNvPr id="80907" name="Rectangle 11"/>
          <p:cNvSpPr>
            <a:spLocks noChangeArrowheads="1"/>
          </p:cNvSpPr>
          <p:nvPr/>
        </p:nvSpPr>
        <p:spPr bwMode="auto">
          <a:xfrm>
            <a:off x="359569" y="4142506"/>
            <a:ext cx="84248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ea typeface="幼圆" panose="02010509060101010101" pitchFamily="49" charset="-122"/>
                <a:cs typeface="Times New Roman" panose="02020603050405020304" pitchFamily="18" charset="0"/>
              </a:rPr>
              <a:t>        D. </a:t>
            </a:r>
            <a:r>
              <a:rPr kumimoji="1" lang="zh-CN" altLang="en-US" sz="2400" b="1" dirty="0">
                <a:solidFill>
                  <a:srgbClr val="FFFF00"/>
                </a:solidFill>
                <a:ea typeface="幼圆" panose="02010509060101010101" pitchFamily="49" charset="-122"/>
                <a:cs typeface="Times New Roman" panose="02020603050405020304" pitchFamily="18" charset="0"/>
              </a:rPr>
              <a:t>双向旋转</a:t>
            </a:r>
            <a:r>
              <a:rPr kumimoji="1" lang="zh-CN" altLang="en-US" sz="2400" dirty="0">
                <a:ea typeface="幼圆" panose="02010509060101010101" pitchFamily="49" charset="-122"/>
                <a:cs typeface="Times New Roman" panose="02020603050405020304" pitchFamily="18" charset="0"/>
              </a:rPr>
              <a:t>（</a:t>
            </a:r>
            <a:r>
              <a:rPr kumimoji="1" lang="zh-CN" altLang="en-US" sz="2400" b="1" dirty="0">
                <a:solidFill>
                  <a:srgbClr val="FFFF00"/>
                </a:solidFill>
                <a:ea typeface="幼圆" panose="02010509060101010101" pitchFamily="49" charset="-122"/>
                <a:cs typeface="Times New Roman" panose="02020603050405020304" pitchFamily="18" charset="0"/>
              </a:rPr>
              <a:t>先右后左</a:t>
            </a:r>
            <a:r>
              <a:rPr kumimoji="1" lang="zh-CN" altLang="en-US" sz="2400" dirty="0">
                <a:ea typeface="幼圆" panose="02010509060101010101" pitchFamily="49" charset="-122"/>
                <a:cs typeface="Times New Roman" panose="02020603050405020304" pitchFamily="18" charset="0"/>
              </a:rPr>
              <a:t>）平衡处理：在*</a:t>
            </a:r>
            <a:r>
              <a:rPr kumimoji="1" lang="en-US" altLang="zh-CN" sz="2400" dirty="0">
                <a:ea typeface="幼圆" panose="02010509060101010101" pitchFamily="49" charset="-122"/>
                <a:cs typeface="Times New Roman" panose="02020603050405020304" pitchFamily="18" charset="0"/>
              </a:rPr>
              <a:t>a</a:t>
            </a:r>
            <a:r>
              <a:rPr kumimoji="1" lang="zh-CN" altLang="en-US" sz="2400" dirty="0">
                <a:ea typeface="幼圆" panose="02010509060101010101" pitchFamily="49" charset="-122"/>
                <a:cs typeface="Times New Roman" panose="02020603050405020304" pitchFamily="18" charset="0"/>
              </a:rPr>
              <a:t>的右子树根结点的左子树上插入结点。</a:t>
            </a:r>
            <a:r>
              <a:rPr kumimoji="1" lang="zh-CN" altLang="en-US" sz="2400" dirty="0">
                <a:ea typeface="幼圆" panose="02010509060101010101" pitchFamily="49" charset="-122"/>
                <a:cs typeface="Times New Roman" panose="02020603050405020304" pitchFamily="18" charset="0"/>
                <a:hlinkClick r:id="rId4" action="ppaction://hlinksldjump"/>
              </a:rPr>
              <a:t>如</a:t>
            </a:r>
            <a:r>
              <a:rPr kumimoji="1" lang="en-US" altLang="zh-CN" sz="2400" dirty="0" err="1">
                <a:ea typeface="幼圆" panose="02010509060101010101" pitchFamily="49" charset="-122"/>
                <a:cs typeface="Times New Roman" panose="02020603050405020304" pitchFamily="18" charset="0"/>
                <a:hlinkClick r:id="rId4" action="ppaction://hlinksldjump"/>
              </a:rPr>
              <a:t>Fig.d</a:t>
            </a:r>
            <a:endParaRPr kumimoji="1" lang="en-US" altLang="zh-CN" sz="2400" dirty="0">
              <a:ea typeface="幼圆" panose="02010509060101010101" pitchFamily="49" charset="-122"/>
              <a:cs typeface="Times New Roman" panose="02020603050405020304" pitchFamily="18" charset="0"/>
            </a:endParaRPr>
          </a:p>
        </p:txBody>
      </p:sp>
      <p:sp>
        <p:nvSpPr>
          <p:cNvPr id="80909" name="Rectangle 13"/>
          <p:cNvSpPr>
            <a:spLocks noChangeArrowheads="1"/>
          </p:cNvSpPr>
          <p:nvPr/>
        </p:nvSpPr>
        <p:spPr bwMode="auto">
          <a:xfrm>
            <a:off x="431800" y="4972769"/>
            <a:ext cx="8280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ea typeface="幼圆" panose="02010509060101010101" pitchFamily="49" charset="-122"/>
                <a:cs typeface="Times New Roman" panose="02020603050405020304" pitchFamily="18" charset="0"/>
              </a:rPr>
              <a:t>        </a:t>
            </a:r>
            <a:r>
              <a:rPr kumimoji="1" lang="zh-CN" altLang="en-US" sz="2400" dirty="0">
                <a:ea typeface="幼圆" panose="02010509060101010101" pitchFamily="49" charset="-122"/>
                <a:cs typeface="Times New Roman" panose="02020603050405020304" pitchFamily="18" charset="0"/>
              </a:rPr>
              <a:t>上面的几种情况在经过平衡旋转处理后，以*</a:t>
            </a:r>
            <a:r>
              <a:rPr kumimoji="1" lang="en-US" altLang="zh-CN" sz="2400" dirty="0">
                <a:ea typeface="幼圆" panose="02010509060101010101" pitchFamily="49" charset="-122"/>
                <a:cs typeface="Times New Roman" panose="02020603050405020304" pitchFamily="18" charset="0"/>
              </a:rPr>
              <a:t>b</a:t>
            </a:r>
            <a:r>
              <a:rPr kumimoji="1" lang="zh-CN" altLang="en-US" sz="2400" dirty="0">
                <a:ea typeface="幼圆" panose="02010509060101010101" pitchFamily="49" charset="-122"/>
                <a:cs typeface="Times New Roman" panose="02020603050405020304" pitchFamily="18" charset="0"/>
              </a:rPr>
              <a:t>或*</a:t>
            </a:r>
            <a:r>
              <a:rPr kumimoji="1" lang="en-US" altLang="zh-CN" sz="2400" dirty="0">
                <a:ea typeface="幼圆" panose="02010509060101010101" pitchFamily="49" charset="-122"/>
                <a:cs typeface="Times New Roman" panose="02020603050405020304" pitchFamily="18" charset="0"/>
              </a:rPr>
              <a:t>c</a:t>
            </a:r>
            <a:r>
              <a:rPr kumimoji="1" lang="zh-CN" altLang="en-US" sz="2400" dirty="0">
                <a:ea typeface="幼圆" panose="02010509060101010101" pitchFamily="49" charset="-122"/>
                <a:cs typeface="Times New Roman" panose="02020603050405020304" pitchFamily="18" charset="0"/>
              </a:rPr>
              <a:t>为根的新子树为平衡二叉树，而且</a:t>
            </a:r>
            <a:r>
              <a:rPr kumimoji="1" lang="zh-CN" altLang="en-US" sz="2400" b="1" dirty="0">
                <a:solidFill>
                  <a:srgbClr val="FFFF00"/>
                </a:solidFill>
                <a:ea typeface="幼圆" panose="02010509060101010101" pitchFamily="49" charset="-122"/>
                <a:cs typeface="Times New Roman" panose="02020603050405020304" pitchFamily="18" charset="0"/>
              </a:rPr>
              <a:t>它的深度和插入之前以*</a:t>
            </a:r>
            <a:r>
              <a:rPr kumimoji="1" lang="en-US" altLang="zh-CN" sz="2400" b="1" dirty="0">
                <a:solidFill>
                  <a:srgbClr val="FFFF00"/>
                </a:solidFill>
                <a:ea typeface="幼圆" panose="02010509060101010101" pitchFamily="49" charset="-122"/>
                <a:cs typeface="Times New Roman" panose="02020603050405020304" pitchFamily="18" charset="0"/>
              </a:rPr>
              <a:t>a</a:t>
            </a:r>
            <a:r>
              <a:rPr kumimoji="1" lang="zh-CN" altLang="en-US" sz="2400" b="1" dirty="0">
                <a:solidFill>
                  <a:srgbClr val="FFFF00"/>
                </a:solidFill>
                <a:ea typeface="幼圆" panose="02010509060101010101" pitchFamily="49" charset="-122"/>
                <a:cs typeface="Times New Roman" panose="02020603050405020304" pitchFamily="18" charset="0"/>
              </a:rPr>
              <a:t>为根的子树相同</a:t>
            </a:r>
            <a:r>
              <a:rPr kumimoji="1" lang="zh-CN" altLang="en-US" sz="2400" dirty="0">
                <a:ea typeface="幼圆" panose="02010509060101010101" pitchFamily="49" charset="-122"/>
                <a:cs typeface="Times New Roman" panose="02020603050405020304" pitchFamily="18" charset="0"/>
              </a:rPr>
              <a:t>。因此，当平衡的二叉排序树因插入结点而失去平衡时，仅需对最小不平衡子树进行旋转处理即可。</a:t>
            </a:r>
            <a:endParaRPr kumimoji="1" lang="zh-CN" altLang="en-US" sz="2400" dirty="0">
              <a:ea typeface="幼圆" panose="020105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80903"/>
                                        </p:tgtEl>
                                        <p:attrNameLst>
                                          <p:attrName>style.visibility</p:attrName>
                                        </p:attrNameLst>
                                      </p:cBhvr>
                                      <p:to>
                                        <p:strVal val="visible"/>
                                      </p:to>
                                    </p:set>
                                    <p:anim calcmode="lin" valueType="num">
                                      <p:cBhvr>
                                        <p:cTn id="7" dur="1000" fill="hold"/>
                                        <p:tgtEl>
                                          <p:spTgt spid="80903"/>
                                        </p:tgtEl>
                                        <p:attrNameLst>
                                          <p:attrName>ppt_x</p:attrName>
                                        </p:attrNameLst>
                                      </p:cBhvr>
                                      <p:tavLst>
                                        <p:tav tm="0">
                                          <p:val>
                                            <p:strVal val="#ppt_x-.2"/>
                                          </p:val>
                                        </p:tav>
                                        <p:tav tm="100000">
                                          <p:val>
                                            <p:strVal val="#ppt_x"/>
                                          </p:val>
                                        </p:tav>
                                      </p:tavLst>
                                    </p:anim>
                                    <p:anim calcmode="lin" valueType="num">
                                      <p:cBhvr>
                                        <p:cTn id="8" dur="1000" fill="hold"/>
                                        <p:tgtEl>
                                          <p:spTgt spid="80903"/>
                                        </p:tgtEl>
                                        <p:attrNameLst>
                                          <p:attrName>ppt_y</p:attrName>
                                        </p:attrNameLst>
                                      </p:cBhvr>
                                      <p:tavLst>
                                        <p:tav tm="0">
                                          <p:val>
                                            <p:strVal val="#ppt_y"/>
                                          </p:val>
                                        </p:tav>
                                        <p:tav tm="100000">
                                          <p:val>
                                            <p:strVal val="#ppt_y"/>
                                          </p:val>
                                        </p:tav>
                                      </p:tavLst>
                                    </p:anim>
                                    <p:animEffect transition="in" filter="wipe(right)" prLst="gradientSize: 0.1">
                                      <p:cBhvr>
                                        <p:cTn id="9" dur="1000"/>
                                        <p:tgtEl>
                                          <p:spTgt spid="80903"/>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80905"/>
                                        </p:tgtEl>
                                        <p:attrNameLst>
                                          <p:attrName>style.visibility</p:attrName>
                                        </p:attrNameLst>
                                      </p:cBhvr>
                                      <p:to>
                                        <p:strVal val="visible"/>
                                      </p:to>
                                    </p:set>
                                    <p:anim calcmode="lin" valueType="num">
                                      <p:cBhvr>
                                        <p:cTn id="14" dur="1000" fill="hold"/>
                                        <p:tgtEl>
                                          <p:spTgt spid="80905"/>
                                        </p:tgtEl>
                                        <p:attrNameLst>
                                          <p:attrName>ppt_x</p:attrName>
                                        </p:attrNameLst>
                                      </p:cBhvr>
                                      <p:tavLst>
                                        <p:tav tm="0">
                                          <p:val>
                                            <p:strVal val="#ppt_x-.2"/>
                                          </p:val>
                                        </p:tav>
                                        <p:tav tm="100000">
                                          <p:val>
                                            <p:strVal val="#ppt_x"/>
                                          </p:val>
                                        </p:tav>
                                      </p:tavLst>
                                    </p:anim>
                                    <p:anim calcmode="lin" valueType="num">
                                      <p:cBhvr>
                                        <p:cTn id="15" dur="1000" fill="hold"/>
                                        <p:tgtEl>
                                          <p:spTgt spid="80905"/>
                                        </p:tgtEl>
                                        <p:attrNameLst>
                                          <p:attrName>ppt_y</p:attrName>
                                        </p:attrNameLst>
                                      </p:cBhvr>
                                      <p:tavLst>
                                        <p:tav tm="0">
                                          <p:val>
                                            <p:strVal val="#ppt_y"/>
                                          </p:val>
                                        </p:tav>
                                        <p:tav tm="100000">
                                          <p:val>
                                            <p:strVal val="#ppt_y"/>
                                          </p:val>
                                        </p:tav>
                                      </p:tavLst>
                                    </p:anim>
                                    <p:animEffect transition="in" filter="wipe(right)" prLst="gradientSize: 0.1">
                                      <p:cBhvr>
                                        <p:cTn id="16" dur="1000"/>
                                        <p:tgtEl>
                                          <p:spTgt spid="80905"/>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80907"/>
                                        </p:tgtEl>
                                        <p:attrNameLst>
                                          <p:attrName>style.visibility</p:attrName>
                                        </p:attrNameLst>
                                      </p:cBhvr>
                                      <p:to>
                                        <p:strVal val="visible"/>
                                      </p:to>
                                    </p:set>
                                    <p:anim calcmode="lin" valueType="num">
                                      <p:cBhvr>
                                        <p:cTn id="21" dur="1000" fill="hold"/>
                                        <p:tgtEl>
                                          <p:spTgt spid="80907"/>
                                        </p:tgtEl>
                                        <p:attrNameLst>
                                          <p:attrName>ppt_x</p:attrName>
                                        </p:attrNameLst>
                                      </p:cBhvr>
                                      <p:tavLst>
                                        <p:tav tm="0">
                                          <p:val>
                                            <p:strVal val="#ppt_x-.2"/>
                                          </p:val>
                                        </p:tav>
                                        <p:tav tm="100000">
                                          <p:val>
                                            <p:strVal val="#ppt_x"/>
                                          </p:val>
                                        </p:tav>
                                      </p:tavLst>
                                    </p:anim>
                                    <p:anim calcmode="lin" valueType="num">
                                      <p:cBhvr>
                                        <p:cTn id="22" dur="1000" fill="hold"/>
                                        <p:tgtEl>
                                          <p:spTgt spid="80907"/>
                                        </p:tgtEl>
                                        <p:attrNameLst>
                                          <p:attrName>ppt_y</p:attrName>
                                        </p:attrNameLst>
                                      </p:cBhvr>
                                      <p:tavLst>
                                        <p:tav tm="0">
                                          <p:val>
                                            <p:strVal val="#ppt_y"/>
                                          </p:val>
                                        </p:tav>
                                        <p:tav tm="100000">
                                          <p:val>
                                            <p:strVal val="#ppt_y"/>
                                          </p:val>
                                        </p:tav>
                                      </p:tavLst>
                                    </p:anim>
                                    <p:animEffect transition="in" filter="wipe(right)" prLst="gradientSize: 0.1">
                                      <p:cBhvr>
                                        <p:cTn id="23" dur="1000"/>
                                        <p:tgtEl>
                                          <p:spTgt spid="80907"/>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80909"/>
                                        </p:tgtEl>
                                        <p:attrNameLst>
                                          <p:attrName>style.visibility</p:attrName>
                                        </p:attrNameLst>
                                      </p:cBhvr>
                                      <p:to>
                                        <p:strVal val="visible"/>
                                      </p:to>
                                    </p:set>
                                    <p:anim calcmode="lin" valueType="num">
                                      <p:cBhvr>
                                        <p:cTn id="28" dur="1000" fill="hold"/>
                                        <p:tgtEl>
                                          <p:spTgt spid="80909"/>
                                        </p:tgtEl>
                                        <p:attrNameLst>
                                          <p:attrName>ppt_x</p:attrName>
                                        </p:attrNameLst>
                                      </p:cBhvr>
                                      <p:tavLst>
                                        <p:tav tm="0">
                                          <p:val>
                                            <p:strVal val="#ppt_x-.2"/>
                                          </p:val>
                                        </p:tav>
                                        <p:tav tm="100000">
                                          <p:val>
                                            <p:strVal val="#ppt_x"/>
                                          </p:val>
                                        </p:tav>
                                      </p:tavLst>
                                    </p:anim>
                                    <p:anim calcmode="lin" valueType="num">
                                      <p:cBhvr>
                                        <p:cTn id="29" dur="1000" fill="hold"/>
                                        <p:tgtEl>
                                          <p:spTgt spid="80909"/>
                                        </p:tgtEl>
                                        <p:attrNameLst>
                                          <p:attrName>ppt_y</p:attrName>
                                        </p:attrNameLst>
                                      </p:cBhvr>
                                      <p:tavLst>
                                        <p:tav tm="0">
                                          <p:val>
                                            <p:strVal val="#ppt_y"/>
                                          </p:val>
                                        </p:tav>
                                        <p:tav tm="100000">
                                          <p:val>
                                            <p:strVal val="#ppt_y"/>
                                          </p:val>
                                        </p:tav>
                                      </p:tavLst>
                                    </p:anim>
                                    <p:animEffect transition="in" filter="wipe(right)" prLst="gradientSize: 0.1">
                                      <p:cBhvr>
                                        <p:cTn id="30" dur="1000"/>
                                        <p:tgtEl>
                                          <p:spTgt spid="80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3" grpId="0"/>
      <p:bldP spid="80905" grpId="0"/>
      <p:bldP spid="80907" grpId="0"/>
      <p:bldP spid="8090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6" name="Oval 6"/>
          <p:cNvSpPr>
            <a:spLocks noChangeArrowheads="1"/>
          </p:cNvSpPr>
          <p:nvPr/>
        </p:nvSpPr>
        <p:spPr bwMode="auto">
          <a:xfrm>
            <a:off x="1954213" y="2014538"/>
            <a:ext cx="533400" cy="533400"/>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r>
              <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2</a:t>
            </a: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A</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1927" name="Oval 7"/>
          <p:cNvSpPr>
            <a:spLocks noChangeArrowheads="1"/>
          </p:cNvSpPr>
          <p:nvPr/>
        </p:nvSpPr>
        <p:spPr bwMode="auto">
          <a:xfrm>
            <a:off x="1344613" y="2624138"/>
            <a:ext cx="533400" cy="533400"/>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r>
              <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1</a:t>
            </a: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B</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cxnSp>
        <p:nvCxnSpPr>
          <p:cNvPr id="81928" name="AutoShape 8"/>
          <p:cNvCxnSpPr>
            <a:cxnSpLocks noChangeShapeType="1"/>
            <a:stCxn id="81926" idx="2"/>
            <a:endCxn id="81927" idx="0"/>
          </p:cNvCxnSpPr>
          <p:nvPr/>
        </p:nvCxnSpPr>
        <p:spPr bwMode="auto">
          <a:xfrm flipH="1">
            <a:off x="1611313" y="2281238"/>
            <a:ext cx="342900" cy="34290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1929" name="Group 9"/>
          <p:cNvGrpSpPr/>
          <p:nvPr/>
        </p:nvGrpSpPr>
        <p:grpSpPr bwMode="auto">
          <a:xfrm>
            <a:off x="871538" y="3462338"/>
            <a:ext cx="511175" cy="1066800"/>
            <a:chOff x="998" y="1728"/>
            <a:chExt cx="322" cy="672"/>
          </a:xfrm>
        </p:grpSpPr>
        <p:grpSp>
          <p:nvGrpSpPr>
            <p:cNvPr id="81930" name="Group 10"/>
            <p:cNvGrpSpPr/>
            <p:nvPr/>
          </p:nvGrpSpPr>
          <p:grpSpPr bwMode="auto">
            <a:xfrm>
              <a:off x="1008" y="1728"/>
              <a:ext cx="288" cy="672"/>
              <a:chOff x="1008" y="1728"/>
              <a:chExt cx="288" cy="672"/>
            </a:xfrm>
          </p:grpSpPr>
          <p:sp>
            <p:nvSpPr>
              <p:cNvPr id="81931" name="Rectangle 11"/>
              <p:cNvSpPr>
                <a:spLocks noChangeArrowheads="1"/>
              </p:cNvSpPr>
              <p:nvPr/>
            </p:nvSpPr>
            <p:spPr bwMode="auto">
              <a:xfrm>
                <a:off x="1008" y="1728"/>
                <a:ext cx="288" cy="67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32" name="Line 12"/>
              <p:cNvSpPr>
                <a:spLocks noChangeShapeType="1"/>
              </p:cNvSpPr>
              <p:nvPr/>
            </p:nvSpPr>
            <p:spPr bwMode="auto">
              <a:xfrm>
                <a:off x="1008" y="2256"/>
                <a:ext cx="2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33" name="Line 13"/>
              <p:cNvSpPr>
                <a:spLocks noChangeShapeType="1"/>
              </p:cNvSpPr>
              <p:nvPr/>
            </p:nvSpPr>
            <p:spPr bwMode="auto">
              <a:xfrm>
                <a:off x="1008" y="2256"/>
                <a:ext cx="288"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34" name="Line 14"/>
              <p:cNvSpPr>
                <a:spLocks noChangeShapeType="1"/>
              </p:cNvSpPr>
              <p:nvPr/>
            </p:nvSpPr>
            <p:spPr bwMode="auto">
              <a:xfrm flipV="1">
                <a:off x="1008" y="2256"/>
                <a:ext cx="288"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1935" name="Text Box 15"/>
            <p:cNvSpPr txBox="1">
              <a:spLocks noChangeArrowheads="1"/>
            </p:cNvSpPr>
            <p:nvPr/>
          </p:nvSpPr>
          <p:spPr bwMode="auto">
            <a:xfrm>
              <a:off x="998" y="1850"/>
              <a:ext cx="3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B</a:t>
              </a:r>
              <a:r>
                <a:rPr kumimoji="1" lang="en-US" altLang="zh-CN" sz="2400" baseline="-25000">
                  <a:latin typeface="Times New Roman" panose="02020603050405020304" pitchFamily="18" charset="0"/>
                  <a:ea typeface="幼圆" panose="02010509060101010101" pitchFamily="49" charset="-122"/>
                  <a:cs typeface="Times New Roman" panose="02020603050405020304" pitchFamily="18" charset="0"/>
                </a:rPr>
                <a:t>L</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grpSp>
        <p:nvGrpSpPr>
          <p:cNvPr id="81936" name="Group 16"/>
          <p:cNvGrpSpPr/>
          <p:nvPr/>
        </p:nvGrpSpPr>
        <p:grpSpPr bwMode="auto">
          <a:xfrm>
            <a:off x="1851026" y="3462338"/>
            <a:ext cx="522288" cy="838200"/>
            <a:chOff x="1615" y="1728"/>
            <a:chExt cx="329" cy="528"/>
          </a:xfrm>
        </p:grpSpPr>
        <p:sp>
          <p:nvSpPr>
            <p:cNvPr id="81937" name="Rectangle 17"/>
            <p:cNvSpPr>
              <a:spLocks noChangeArrowheads="1"/>
            </p:cNvSpPr>
            <p:nvPr/>
          </p:nvSpPr>
          <p:spPr bwMode="auto">
            <a:xfrm>
              <a:off x="1632" y="1728"/>
              <a:ext cx="288" cy="52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38" name="Text Box 18"/>
            <p:cNvSpPr txBox="1">
              <a:spLocks noChangeArrowheads="1"/>
            </p:cNvSpPr>
            <p:nvPr/>
          </p:nvSpPr>
          <p:spPr bwMode="auto">
            <a:xfrm>
              <a:off x="1615" y="1850"/>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B</a:t>
              </a:r>
              <a:r>
                <a:rPr kumimoji="1" lang="en-US" altLang="zh-CN" sz="2400" baseline="-25000" dirty="0">
                  <a:latin typeface="Times New Roman" panose="02020603050405020304" pitchFamily="18" charset="0"/>
                  <a:ea typeface="幼圆" panose="02010509060101010101" pitchFamily="49" charset="-122"/>
                  <a:cs typeface="Times New Roman" panose="02020603050405020304" pitchFamily="18" charset="0"/>
                </a:rPr>
                <a:t>R</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p:txBody>
        </p:sp>
      </p:grpSp>
      <p:grpSp>
        <p:nvGrpSpPr>
          <p:cNvPr id="81939" name="Group 19"/>
          <p:cNvGrpSpPr/>
          <p:nvPr/>
        </p:nvGrpSpPr>
        <p:grpSpPr bwMode="auto">
          <a:xfrm>
            <a:off x="414341" y="3462338"/>
            <a:ext cx="336550" cy="1066800"/>
            <a:chOff x="710" y="1728"/>
            <a:chExt cx="212" cy="672"/>
          </a:xfrm>
        </p:grpSpPr>
        <p:sp>
          <p:nvSpPr>
            <p:cNvPr id="81940" name="Line 20"/>
            <p:cNvSpPr>
              <a:spLocks noChangeShapeType="1"/>
            </p:cNvSpPr>
            <p:nvPr/>
          </p:nvSpPr>
          <p:spPr bwMode="auto">
            <a:xfrm>
              <a:off x="720" y="1728"/>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41" name="Line 21"/>
            <p:cNvSpPr>
              <a:spLocks noChangeShapeType="1"/>
            </p:cNvSpPr>
            <p:nvPr/>
          </p:nvSpPr>
          <p:spPr bwMode="auto">
            <a:xfrm>
              <a:off x="720" y="2400"/>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42" name="Text Box 22"/>
            <p:cNvSpPr txBox="1">
              <a:spLocks noChangeArrowheads="1"/>
            </p:cNvSpPr>
            <p:nvPr/>
          </p:nvSpPr>
          <p:spPr bwMode="auto">
            <a:xfrm>
              <a:off x="710" y="192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h</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1943" name="Line 23"/>
            <p:cNvSpPr>
              <a:spLocks noChangeShapeType="1"/>
            </p:cNvSpPr>
            <p:nvPr/>
          </p:nvSpPr>
          <p:spPr bwMode="auto">
            <a:xfrm>
              <a:off x="816" y="2160"/>
              <a:ext cx="0" cy="24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44" name="Line 24"/>
            <p:cNvSpPr>
              <a:spLocks noChangeShapeType="1"/>
            </p:cNvSpPr>
            <p:nvPr/>
          </p:nvSpPr>
          <p:spPr bwMode="auto">
            <a:xfrm flipV="1">
              <a:off x="816" y="1728"/>
              <a:ext cx="0"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1945" name="Group 25"/>
          <p:cNvGrpSpPr/>
          <p:nvPr/>
        </p:nvGrpSpPr>
        <p:grpSpPr bwMode="auto">
          <a:xfrm>
            <a:off x="1382714" y="3462338"/>
            <a:ext cx="590550" cy="838200"/>
            <a:chOff x="1896" y="1728"/>
            <a:chExt cx="372" cy="528"/>
          </a:xfrm>
        </p:grpSpPr>
        <p:sp>
          <p:nvSpPr>
            <p:cNvPr id="81946" name="Line 26"/>
            <p:cNvSpPr>
              <a:spLocks noChangeShapeType="1"/>
            </p:cNvSpPr>
            <p:nvPr/>
          </p:nvSpPr>
          <p:spPr bwMode="auto">
            <a:xfrm>
              <a:off x="2000" y="1728"/>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47" name="Line 27"/>
            <p:cNvSpPr>
              <a:spLocks noChangeShapeType="1"/>
            </p:cNvSpPr>
            <p:nvPr/>
          </p:nvSpPr>
          <p:spPr bwMode="auto">
            <a:xfrm>
              <a:off x="2000" y="225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48" name="Text Box 28"/>
            <p:cNvSpPr txBox="1">
              <a:spLocks noChangeArrowheads="1"/>
            </p:cNvSpPr>
            <p:nvPr/>
          </p:nvSpPr>
          <p:spPr bwMode="auto">
            <a:xfrm>
              <a:off x="1896" y="1824"/>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h-1</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1949" name="Line 29"/>
            <p:cNvSpPr>
              <a:spLocks noChangeShapeType="1"/>
            </p:cNvSpPr>
            <p:nvPr/>
          </p:nvSpPr>
          <p:spPr bwMode="auto">
            <a:xfrm>
              <a:off x="2072" y="2064"/>
              <a:ext cx="0"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50" name="Line 30"/>
            <p:cNvSpPr>
              <a:spLocks noChangeShapeType="1"/>
            </p:cNvSpPr>
            <p:nvPr/>
          </p:nvSpPr>
          <p:spPr bwMode="auto">
            <a:xfrm flipV="1">
              <a:off x="2072" y="1728"/>
              <a:ext cx="0" cy="1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1951" name="Group 31"/>
          <p:cNvGrpSpPr/>
          <p:nvPr/>
        </p:nvGrpSpPr>
        <p:grpSpPr bwMode="auto">
          <a:xfrm>
            <a:off x="2640013" y="2624138"/>
            <a:ext cx="539750" cy="838200"/>
            <a:chOff x="1622" y="1728"/>
            <a:chExt cx="340" cy="528"/>
          </a:xfrm>
        </p:grpSpPr>
        <p:sp>
          <p:nvSpPr>
            <p:cNvPr id="81952" name="Rectangle 32"/>
            <p:cNvSpPr>
              <a:spLocks noChangeArrowheads="1"/>
            </p:cNvSpPr>
            <p:nvPr/>
          </p:nvSpPr>
          <p:spPr bwMode="auto">
            <a:xfrm>
              <a:off x="1632" y="1728"/>
              <a:ext cx="288" cy="52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53" name="Text Box 33"/>
            <p:cNvSpPr txBox="1">
              <a:spLocks noChangeArrowheads="1"/>
            </p:cNvSpPr>
            <p:nvPr/>
          </p:nvSpPr>
          <p:spPr bwMode="auto">
            <a:xfrm>
              <a:off x="1622" y="1850"/>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A</a:t>
              </a:r>
              <a:r>
                <a:rPr kumimoji="1" lang="en-US" altLang="zh-CN" sz="2400" baseline="-25000">
                  <a:latin typeface="Times New Roman" panose="02020603050405020304" pitchFamily="18" charset="0"/>
                  <a:ea typeface="幼圆" panose="02010509060101010101" pitchFamily="49" charset="-122"/>
                  <a:cs typeface="Times New Roman" panose="02020603050405020304" pitchFamily="18" charset="0"/>
                </a:rPr>
                <a:t>R</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grpSp>
        <p:nvGrpSpPr>
          <p:cNvPr id="81954" name="Group 34"/>
          <p:cNvGrpSpPr/>
          <p:nvPr/>
        </p:nvGrpSpPr>
        <p:grpSpPr bwMode="auto">
          <a:xfrm>
            <a:off x="3097213" y="2624138"/>
            <a:ext cx="590550" cy="838200"/>
            <a:chOff x="1920" y="1728"/>
            <a:chExt cx="372" cy="528"/>
          </a:xfrm>
        </p:grpSpPr>
        <p:sp>
          <p:nvSpPr>
            <p:cNvPr id="81955" name="Line 35"/>
            <p:cNvSpPr>
              <a:spLocks noChangeShapeType="1"/>
            </p:cNvSpPr>
            <p:nvPr/>
          </p:nvSpPr>
          <p:spPr bwMode="auto">
            <a:xfrm>
              <a:off x="2034" y="1728"/>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56" name="Line 36"/>
            <p:cNvSpPr>
              <a:spLocks noChangeShapeType="1"/>
            </p:cNvSpPr>
            <p:nvPr/>
          </p:nvSpPr>
          <p:spPr bwMode="auto">
            <a:xfrm>
              <a:off x="2034" y="225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57" name="Text Box 37"/>
            <p:cNvSpPr txBox="1">
              <a:spLocks noChangeArrowheads="1"/>
            </p:cNvSpPr>
            <p:nvPr/>
          </p:nvSpPr>
          <p:spPr bwMode="auto">
            <a:xfrm>
              <a:off x="1920" y="1824"/>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h-1</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1958" name="Line 38"/>
            <p:cNvSpPr>
              <a:spLocks noChangeShapeType="1"/>
            </p:cNvSpPr>
            <p:nvPr/>
          </p:nvSpPr>
          <p:spPr bwMode="auto">
            <a:xfrm>
              <a:off x="2106" y="2064"/>
              <a:ext cx="0"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59" name="Line 39"/>
            <p:cNvSpPr>
              <a:spLocks noChangeShapeType="1"/>
            </p:cNvSpPr>
            <p:nvPr/>
          </p:nvSpPr>
          <p:spPr bwMode="auto">
            <a:xfrm flipV="1">
              <a:off x="2106" y="1728"/>
              <a:ext cx="0" cy="1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81960" name="AutoShape 40"/>
          <p:cNvCxnSpPr>
            <a:cxnSpLocks noChangeShapeType="1"/>
            <a:stCxn id="81926" idx="6"/>
            <a:endCxn id="81952" idx="0"/>
          </p:cNvCxnSpPr>
          <p:nvPr/>
        </p:nvCxnSpPr>
        <p:spPr bwMode="auto">
          <a:xfrm>
            <a:off x="2487613" y="2281238"/>
            <a:ext cx="396875" cy="34290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961" name="AutoShape 41"/>
          <p:cNvCxnSpPr>
            <a:cxnSpLocks noChangeShapeType="1"/>
            <a:stCxn id="81927" idx="3"/>
            <a:endCxn id="81931" idx="0"/>
          </p:cNvCxnSpPr>
          <p:nvPr/>
        </p:nvCxnSpPr>
        <p:spPr bwMode="auto">
          <a:xfrm flipH="1">
            <a:off x="1116013" y="3079750"/>
            <a:ext cx="306388" cy="38258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962" name="AutoShape 42"/>
          <p:cNvCxnSpPr>
            <a:cxnSpLocks noChangeShapeType="1"/>
            <a:stCxn id="81927" idx="5"/>
            <a:endCxn id="81937" idx="0"/>
          </p:cNvCxnSpPr>
          <p:nvPr/>
        </p:nvCxnSpPr>
        <p:spPr bwMode="auto">
          <a:xfrm>
            <a:off x="1800226" y="3079750"/>
            <a:ext cx="306388" cy="38258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963" name="Text Box 43"/>
          <p:cNvSpPr txBox="1">
            <a:spLocks noChangeArrowheads="1"/>
          </p:cNvSpPr>
          <p:nvPr/>
        </p:nvSpPr>
        <p:spPr bwMode="auto">
          <a:xfrm>
            <a:off x="582613" y="4529138"/>
            <a:ext cx="1098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插入结点</a:t>
            </a:r>
            <a:endParaRPr kumimoji="1" lang="zh-CN" altLang="en-US" sz="24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p:txBody>
      </p:sp>
      <p:grpSp>
        <p:nvGrpSpPr>
          <p:cNvPr id="82000" name="Group 80"/>
          <p:cNvGrpSpPr/>
          <p:nvPr/>
        </p:nvGrpSpPr>
        <p:grpSpPr bwMode="auto">
          <a:xfrm>
            <a:off x="3935413" y="2547938"/>
            <a:ext cx="838200" cy="685800"/>
            <a:chOff x="2208" y="480"/>
            <a:chExt cx="528" cy="432"/>
          </a:xfrm>
        </p:grpSpPr>
        <p:sp>
          <p:nvSpPr>
            <p:cNvPr id="82001" name="AutoShape 81"/>
            <p:cNvSpPr>
              <a:spLocks noChangeArrowheads="1"/>
            </p:cNvSpPr>
            <p:nvPr/>
          </p:nvSpPr>
          <p:spPr bwMode="auto">
            <a:xfrm>
              <a:off x="2208" y="672"/>
              <a:ext cx="528" cy="24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02" name="Text Box 82"/>
            <p:cNvSpPr txBox="1">
              <a:spLocks noChangeArrowheads="1"/>
            </p:cNvSpPr>
            <p:nvPr/>
          </p:nvSpPr>
          <p:spPr bwMode="auto">
            <a:xfrm>
              <a:off x="2256" y="480"/>
              <a:ext cx="3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LL</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sp>
        <p:nvSpPr>
          <p:cNvPr id="82004" name="Oval 84"/>
          <p:cNvSpPr>
            <a:spLocks noChangeArrowheads="1"/>
          </p:cNvSpPr>
          <p:nvPr/>
        </p:nvSpPr>
        <p:spPr bwMode="auto">
          <a:xfrm flipH="1">
            <a:off x="7288215" y="2852738"/>
            <a:ext cx="533400" cy="533400"/>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r>
              <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0</a:t>
            </a: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A</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2005" name="Oval 85"/>
          <p:cNvSpPr>
            <a:spLocks noChangeArrowheads="1"/>
          </p:cNvSpPr>
          <p:nvPr/>
        </p:nvSpPr>
        <p:spPr bwMode="auto">
          <a:xfrm flipH="1">
            <a:off x="6450015" y="2319338"/>
            <a:ext cx="533400" cy="533400"/>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r>
              <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0</a:t>
            </a: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B</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nvGrpSpPr>
          <p:cNvPr id="82006" name="Group 86"/>
          <p:cNvGrpSpPr/>
          <p:nvPr/>
        </p:nvGrpSpPr>
        <p:grpSpPr bwMode="auto">
          <a:xfrm>
            <a:off x="5740402" y="2996953"/>
            <a:ext cx="511175" cy="1455986"/>
            <a:chOff x="837" y="2976"/>
            <a:chExt cx="322" cy="528"/>
          </a:xfrm>
        </p:grpSpPr>
        <p:sp>
          <p:nvSpPr>
            <p:cNvPr id="82007" name="Rectangle 87"/>
            <p:cNvSpPr>
              <a:spLocks noChangeArrowheads="1"/>
            </p:cNvSpPr>
            <p:nvPr/>
          </p:nvSpPr>
          <p:spPr bwMode="auto">
            <a:xfrm flipH="1">
              <a:off x="852" y="2976"/>
              <a:ext cx="288" cy="52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08" name="Text Box 88"/>
            <p:cNvSpPr txBox="1">
              <a:spLocks noChangeArrowheads="1"/>
            </p:cNvSpPr>
            <p:nvPr/>
          </p:nvSpPr>
          <p:spPr bwMode="auto">
            <a:xfrm flipH="1">
              <a:off x="837" y="3120"/>
              <a:ext cx="3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B</a:t>
              </a:r>
              <a:r>
                <a:rPr kumimoji="1" lang="en-US" altLang="zh-CN" sz="2400" baseline="-25000" dirty="0">
                  <a:latin typeface="Times New Roman" panose="02020603050405020304" pitchFamily="18" charset="0"/>
                  <a:ea typeface="幼圆" panose="02010509060101010101" pitchFamily="49" charset="-122"/>
                  <a:cs typeface="Times New Roman" panose="02020603050405020304" pitchFamily="18" charset="0"/>
                </a:rPr>
                <a:t>L</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p:txBody>
        </p:sp>
      </p:grpSp>
      <p:grpSp>
        <p:nvGrpSpPr>
          <p:cNvPr id="82009" name="Group 89"/>
          <p:cNvGrpSpPr/>
          <p:nvPr/>
        </p:nvGrpSpPr>
        <p:grpSpPr bwMode="auto">
          <a:xfrm>
            <a:off x="6732590" y="3614738"/>
            <a:ext cx="522288" cy="838200"/>
            <a:chOff x="838" y="2976"/>
            <a:chExt cx="329" cy="528"/>
          </a:xfrm>
        </p:grpSpPr>
        <p:sp>
          <p:nvSpPr>
            <p:cNvPr id="82010" name="Rectangle 90"/>
            <p:cNvSpPr>
              <a:spLocks noChangeArrowheads="1"/>
            </p:cNvSpPr>
            <p:nvPr/>
          </p:nvSpPr>
          <p:spPr bwMode="auto">
            <a:xfrm flipH="1">
              <a:off x="852" y="2976"/>
              <a:ext cx="288" cy="52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11" name="Text Box 91"/>
            <p:cNvSpPr txBox="1">
              <a:spLocks noChangeArrowheads="1"/>
            </p:cNvSpPr>
            <p:nvPr/>
          </p:nvSpPr>
          <p:spPr bwMode="auto">
            <a:xfrm flipH="1">
              <a:off x="838" y="3120"/>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B</a:t>
              </a:r>
              <a:r>
                <a:rPr kumimoji="1" lang="en-US" altLang="zh-CN" sz="2400" baseline="-25000" dirty="0">
                  <a:latin typeface="Times New Roman" panose="02020603050405020304" pitchFamily="18" charset="0"/>
                  <a:ea typeface="幼圆" panose="02010509060101010101" pitchFamily="49" charset="-122"/>
                  <a:cs typeface="Times New Roman" panose="02020603050405020304" pitchFamily="18" charset="0"/>
                </a:rPr>
                <a:t>R</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p:txBody>
        </p:sp>
      </p:grpSp>
      <p:grpSp>
        <p:nvGrpSpPr>
          <p:cNvPr id="82012" name="Group 92"/>
          <p:cNvGrpSpPr/>
          <p:nvPr/>
        </p:nvGrpSpPr>
        <p:grpSpPr bwMode="auto">
          <a:xfrm>
            <a:off x="7956553" y="3614738"/>
            <a:ext cx="539750" cy="838200"/>
            <a:chOff x="841" y="2976"/>
            <a:chExt cx="340" cy="528"/>
          </a:xfrm>
        </p:grpSpPr>
        <p:sp>
          <p:nvSpPr>
            <p:cNvPr id="82013" name="Rectangle 93"/>
            <p:cNvSpPr>
              <a:spLocks noChangeArrowheads="1"/>
            </p:cNvSpPr>
            <p:nvPr/>
          </p:nvSpPr>
          <p:spPr bwMode="auto">
            <a:xfrm flipH="1">
              <a:off x="852" y="2976"/>
              <a:ext cx="288" cy="52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14" name="Text Box 94"/>
            <p:cNvSpPr txBox="1">
              <a:spLocks noChangeArrowheads="1"/>
            </p:cNvSpPr>
            <p:nvPr/>
          </p:nvSpPr>
          <p:spPr bwMode="auto">
            <a:xfrm flipH="1">
              <a:off x="841" y="3120"/>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A</a:t>
              </a:r>
              <a:r>
                <a:rPr kumimoji="1" lang="en-US" altLang="zh-CN" sz="2400" baseline="-25000" dirty="0">
                  <a:latin typeface="Times New Roman" panose="02020603050405020304" pitchFamily="18" charset="0"/>
                  <a:ea typeface="幼圆" panose="02010509060101010101" pitchFamily="49" charset="-122"/>
                  <a:cs typeface="Times New Roman" panose="02020603050405020304" pitchFamily="18" charset="0"/>
                </a:rPr>
                <a:t>R</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p:txBody>
        </p:sp>
      </p:grpSp>
      <p:cxnSp>
        <p:nvCxnSpPr>
          <p:cNvPr id="82015" name="AutoShape 95"/>
          <p:cNvCxnSpPr>
            <a:cxnSpLocks noChangeShapeType="1"/>
            <a:stCxn id="82005" idx="6"/>
            <a:endCxn id="82007" idx="0"/>
          </p:cNvCxnSpPr>
          <p:nvPr/>
        </p:nvCxnSpPr>
        <p:spPr bwMode="auto">
          <a:xfrm flipH="1">
            <a:off x="5992815" y="2586038"/>
            <a:ext cx="457200" cy="41091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016" name="AutoShape 96"/>
          <p:cNvCxnSpPr>
            <a:cxnSpLocks noChangeShapeType="1"/>
            <a:stCxn id="82004" idx="5"/>
            <a:endCxn id="82010" idx="0"/>
          </p:cNvCxnSpPr>
          <p:nvPr/>
        </p:nvCxnSpPr>
        <p:spPr bwMode="auto">
          <a:xfrm flipH="1">
            <a:off x="6983415" y="3306763"/>
            <a:ext cx="382588" cy="30797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017" name="AutoShape 97"/>
          <p:cNvCxnSpPr>
            <a:cxnSpLocks noChangeShapeType="1"/>
            <a:stCxn id="82004" idx="3"/>
            <a:endCxn id="82013" idx="0"/>
          </p:cNvCxnSpPr>
          <p:nvPr/>
        </p:nvCxnSpPr>
        <p:spPr bwMode="auto">
          <a:xfrm>
            <a:off x="7742240" y="3306763"/>
            <a:ext cx="460375" cy="30797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018" name="AutoShape 98"/>
          <p:cNvCxnSpPr>
            <a:cxnSpLocks noChangeShapeType="1"/>
            <a:stCxn id="82005" idx="2"/>
            <a:endCxn id="82004" idx="0"/>
          </p:cNvCxnSpPr>
          <p:nvPr/>
        </p:nvCxnSpPr>
        <p:spPr bwMode="auto">
          <a:xfrm>
            <a:off x="6983415" y="2586038"/>
            <a:ext cx="571500" cy="26670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038" name="Text Box 118"/>
          <p:cNvSpPr txBox="1">
            <a:spLocks noChangeArrowheads="1"/>
          </p:cNvSpPr>
          <p:nvPr/>
        </p:nvSpPr>
        <p:spPr bwMode="auto">
          <a:xfrm>
            <a:off x="4310063" y="4265613"/>
            <a:ext cx="522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(a)</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nvGrpSpPr>
          <p:cNvPr id="82040" name="Group 120"/>
          <p:cNvGrpSpPr/>
          <p:nvPr/>
        </p:nvGrpSpPr>
        <p:grpSpPr bwMode="auto">
          <a:xfrm flipH="1">
            <a:off x="5376863" y="2996953"/>
            <a:ext cx="336550" cy="1455986"/>
            <a:chOff x="1980" y="1728"/>
            <a:chExt cx="212" cy="528"/>
          </a:xfrm>
        </p:grpSpPr>
        <p:sp>
          <p:nvSpPr>
            <p:cNvPr id="82041" name="Line 121"/>
            <p:cNvSpPr>
              <a:spLocks noChangeShapeType="1"/>
            </p:cNvSpPr>
            <p:nvPr/>
          </p:nvSpPr>
          <p:spPr bwMode="auto">
            <a:xfrm>
              <a:off x="2016" y="1728"/>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42" name="Line 122"/>
            <p:cNvSpPr>
              <a:spLocks noChangeShapeType="1"/>
            </p:cNvSpPr>
            <p:nvPr/>
          </p:nvSpPr>
          <p:spPr bwMode="auto">
            <a:xfrm>
              <a:off x="2016" y="225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43" name="Text Box 123"/>
            <p:cNvSpPr txBox="1">
              <a:spLocks noChangeArrowheads="1"/>
            </p:cNvSpPr>
            <p:nvPr/>
          </p:nvSpPr>
          <p:spPr bwMode="auto">
            <a:xfrm>
              <a:off x="1980" y="188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h</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2044" name="Line 124"/>
            <p:cNvSpPr>
              <a:spLocks noChangeShapeType="1"/>
            </p:cNvSpPr>
            <p:nvPr/>
          </p:nvSpPr>
          <p:spPr bwMode="auto">
            <a:xfrm>
              <a:off x="2088" y="2064"/>
              <a:ext cx="0"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45" name="Line 125"/>
            <p:cNvSpPr>
              <a:spLocks noChangeShapeType="1"/>
            </p:cNvSpPr>
            <p:nvPr/>
          </p:nvSpPr>
          <p:spPr bwMode="auto">
            <a:xfrm flipV="1">
              <a:off x="2088" y="1728"/>
              <a:ext cx="0" cy="1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46" name="Group 126"/>
          <p:cNvGrpSpPr/>
          <p:nvPr/>
        </p:nvGrpSpPr>
        <p:grpSpPr bwMode="auto">
          <a:xfrm flipH="1">
            <a:off x="6265863" y="3614738"/>
            <a:ext cx="590550" cy="838200"/>
            <a:chOff x="1940" y="1728"/>
            <a:chExt cx="372" cy="528"/>
          </a:xfrm>
        </p:grpSpPr>
        <p:sp>
          <p:nvSpPr>
            <p:cNvPr id="82047" name="Line 127"/>
            <p:cNvSpPr>
              <a:spLocks noChangeShapeType="1"/>
            </p:cNvSpPr>
            <p:nvPr/>
          </p:nvSpPr>
          <p:spPr bwMode="auto">
            <a:xfrm>
              <a:off x="2056" y="1728"/>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48" name="Line 128"/>
            <p:cNvSpPr>
              <a:spLocks noChangeShapeType="1"/>
            </p:cNvSpPr>
            <p:nvPr/>
          </p:nvSpPr>
          <p:spPr bwMode="auto">
            <a:xfrm>
              <a:off x="2056" y="225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49" name="Text Box 129"/>
            <p:cNvSpPr txBox="1">
              <a:spLocks noChangeArrowheads="1"/>
            </p:cNvSpPr>
            <p:nvPr/>
          </p:nvSpPr>
          <p:spPr bwMode="auto">
            <a:xfrm>
              <a:off x="1940" y="1824"/>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h-1</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2050" name="Line 130"/>
            <p:cNvSpPr>
              <a:spLocks noChangeShapeType="1"/>
            </p:cNvSpPr>
            <p:nvPr/>
          </p:nvSpPr>
          <p:spPr bwMode="auto">
            <a:xfrm>
              <a:off x="2128" y="2064"/>
              <a:ext cx="0"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51" name="Line 131"/>
            <p:cNvSpPr>
              <a:spLocks noChangeShapeType="1"/>
            </p:cNvSpPr>
            <p:nvPr/>
          </p:nvSpPr>
          <p:spPr bwMode="auto">
            <a:xfrm flipV="1">
              <a:off x="2128" y="1728"/>
              <a:ext cx="0" cy="1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52" name="Group 132"/>
          <p:cNvGrpSpPr/>
          <p:nvPr/>
        </p:nvGrpSpPr>
        <p:grpSpPr bwMode="auto">
          <a:xfrm flipH="1">
            <a:off x="7440613" y="3614738"/>
            <a:ext cx="590550" cy="838200"/>
            <a:chOff x="1920" y="1728"/>
            <a:chExt cx="372" cy="528"/>
          </a:xfrm>
        </p:grpSpPr>
        <p:sp>
          <p:nvSpPr>
            <p:cNvPr id="82053" name="Line 133"/>
            <p:cNvSpPr>
              <a:spLocks noChangeShapeType="1"/>
            </p:cNvSpPr>
            <p:nvPr/>
          </p:nvSpPr>
          <p:spPr bwMode="auto">
            <a:xfrm>
              <a:off x="2034" y="1728"/>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54" name="Line 134"/>
            <p:cNvSpPr>
              <a:spLocks noChangeShapeType="1"/>
            </p:cNvSpPr>
            <p:nvPr/>
          </p:nvSpPr>
          <p:spPr bwMode="auto">
            <a:xfrm>
              <a:off x="2034" y="225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55" name="Text Box 135"/>
            <p:cNvSpPr txBox="1">
              <a:spLocks noChangeArrowheads="1"/>
            </p:cNvSpPr>
            <p:nvPr/>
          </p:nvSpPr>
          <p:spPr bwMode="auto">
            <a:xfrm>
              <a:off x="1920" y="1824"/>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h-1</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2056" name="Line 136"/>
            <p:cNvSpPr>
              <a:spLocks noChangeShapeType="1"/>
            </p:cNvSpPr>
            <p:nvPr/>
          </p:nvSpPr>
          <p:spPr bwMode="auto">
            <a:xfrm>
              <a:off x="2106" y="2064"/>
              <a:ext cx="0"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57" name="Line 137"/>
            <p:cNvSpPr>
              <a:spLocks noChangeShapeType="1"/>
            </p:cNvSpPr>
            <p:nvPr/>
          </p:nvSpPr>
          <p:spPr bwMode="auto">
            <a:xfrm flipV="1">
              <a:off x="2106" y="1728"/>
              <a:ext cx="0" cy="1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2078" name="Rectangle 158"/>
          <p:cNvSpPr>
            <a:spLocks noChangeArrowheads="1"/>
          </p:cNvSpPr>
          <p:nvPr/>
        </p:nvSpPr>
        <p:spPr bwMode="auto">
          <a:xfrm>
            <a:off x="250825" y="1684800"/>
            <a:ext cx="1152525" cy="51911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err="1">
                <a:solidFill>
                  <a:srgbClr val="CC0000"/>
                </a:solidFill>
                <a:ea typeface="幼圆" panose="02010509060101010101" pitchFamily="49" charset="-122"/>
              </a:rPr>
              <a:t>Fig.a</a:t>
            </a:r>
            <a:endParaRPr lang="en-US" altLang="zh-CN" sz="2800" b="1" dirty="0">
              <a:solidFill>
                <a:srgbClr val="CC0000"/>
              </a:solidFill>
              <a:ea typeface="幼圆" panose="02010509060101010101" pitchFamily="49" charset="-122"/>
            </a:endParaRPr>
          </a:p>
        </p:txBody>
      </p:sp>
      <p:sp>
        <p:nvSpPr>
          <p:cNvPr id="82081" name="Rectangle 161"/>
          <p:cNvSpPr>
            <a:spLocks noGrp="1" noChangeArrowheads="1"/>
          </p:cNvSpPr>
          <p:nvPr>
            <p:ph type="title"/>
          </p:nvPr>
        </p:nvSpPr>
        <p:spPr/>
        <p:txBody>
          <a:bodyPr/>
          <a:lstStyle/>
          <a:p>
            <a:r>
              <a:rPr lang="en-US" altLang="zh-CN" dirty="0" smtClean="0"/>
              <a:t>A. </a:t>
            </a:r>
            <a:r>
              <a:rPr lang="zh-CN" altLang="en-US" dirty="0" smtClean="0"/>
              <a:t>单向</a:t>
            </a:r>
            <a:r>
              <a:rPr lang="zh-CN" altLang="en-US" dirty="0"/>
              <a:t>右旋</a:t>
            </a:r>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41" name="Oval 41"/>
          <p:cNvSpPr>
            <a:spLocks noChangeArrowheads="1"/>
          </p:cNvSpPr>
          <p:nvPr/>
        </p:nvSpPr>
        <p:spPr bwMode="auto">
          <a:xfrm flipH="1">
            <a:off x="1630363" y="1916113"/>
            <a:ext cx="533400" cy="533400"/>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r>
              <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-2</a:t>
            </a: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A</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281642" name="Oval 42"/>
          <p:cNvSpPr>
            <a:spLocks noChangeArrowheads="1"/>
          </p:cNvSpPr>
          <p:nvPr/>
        </p:nvSpPr>
        <p:spPr bwMode="auto">
          <a:xfrm flipH="1">
            <a:off x="2239963" y="2525713"/>
            <a:ext cx="533400" cy="533400"/>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r>
              <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-1</a:t>
            </a: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B</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cxnSp>
        <p:nvCxnSpPr>
          <p:cNvPr id="281643" name="AutoShape 43"/>
          <p:cNvCxnSpPr>
            <a:cxnSpLocks noChangeShapeType="1"/>
            <a:stCxn id="281641" idx="2"/>
            <a:endCxn id="281642" idx="0"/>
          </p:cNvCxnSpPr>
          <p:nvPr/>
        </p:nvCxnSpPr>
        <p:spPr bwMode="auto">
          <a:xfrm>
            <a:off x="2163763" y="2182813"/>
            <a:ext cx="342900" cy="34290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81644" name="Group 44"/>
          <p:cNvGrpSpPr/>
          <p:nvPr/>
        </p:nvGrpSpPr>
        <p:grpSpPr bwMode="auto">
          <a:xfrm flipH="1">
            <a:off x="2773363" y="3363913"/>
            <a:ext cx="457200" cy="1066800"/>
            <a:chOff x="1008" y="1728"/>
            <a:chExt cx="288" cy="672"/>
          </a:xfrm>
        </p:grpSpPr>
        <p:sp>
          <p:nvSpPr>
            <p:cNvPr id="281645" name="Rectangle 45"/>
            <p:cNvSpPr>
              <a:spLocks noChangeArrowheads="1"/>
            </p:cNvSpPr>
            <p:nvPr/>
          </p:nvSpPr>
          <p:spPr bwMode="auto">
            <a:xfrm>
              <a:off x="1008" y="1728"/>
              <a:ext cx="288" cy="67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1646" name="Line 46"/>
            <p:cNvSpPr>
              <a:spLocks noChangeShapeType="1"/>
            </p:cNvSpPr>
            <p:nvPr/>
          </p:nvSpPr>
          <p:spPr bwMode="auto">
            <a:xfrm>
              <a:off x="1008" y="2256"/>
              <a:ext cx="2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1647" name="Line 47"/>
            <p:cNvSpPr>
              <a:spLocks noChangeShapeType="1"/>
            </p:cNvSpPr>
            <p:nvPr/>
          </p:nvSpPr>
          <p:spPr bwMode="auto">
            <a:xfrm>
              <a:off x="1008" y="2256"/>
              <a:ext cx="288"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1648" name="Line 48"/>
            <p:cNvSpPr>
              <a:spLocks noChangeShapeType="1"/>
            </p:cNvSpPr>
            <p:nvPr/>
          </p:nvSpPr>
          <p:spPr bwMode="auto">
            <a:xfrm flipV="1">
              <a:off x="1008" y="2256"/>
              <a:ext cx="288"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1649" name="Text Box 49"/>
          <p:cNvSpPr txBox="1">
            <a:spLocks noChangeArrowheads="1"/>
          </p:cNvSpPr>
          <p:nvPr/>
        </p:nvSpPr>
        <p:spPr bwMode="auto">
          <a:xfrm flipH="1">
            <a:off x="2753568" y="3592513"/>
            <a:ext cx="522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B</a:t>
            </a:r>
            <a:r>
              <a:rPr kumimoji="1" lang="en-US" altLang="zh-CN" sz="2400" baseline="-25000" dirty="0">
                <a:latin typeface="Times New Roman" panose="02020603050405020304" pitchFamily="18" charset="0"/>
                <a:ea typeface="幼圆" panose="02010509060101010101" pitchFamily="49" charset="-122"/>
                <a:cs typeface="Times New Roman" panose="02020603050405020304" pitchFamily="18" charset="0"/>
              </a:rPr>
              <a:t>R</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p:txBody>
      </p:sp>
      <p:grpSp>
        <p:nvGrpSpPr>
          <p:cNvPr id="281650" name="Group 50"/>
          <p:cNvGrpSpPr/>
          <p:nvPr/>
        </p:nvGrpSpPr>
        <p:grpSpPr bwMode="auto">
          <a:xfrm>
            <a:off x="1782763" y="3363913"/>
            <a:ext cx="530225" cy="838200"/>
            <a:chOff x="852" y="2976"/>
            <a:chExt cx="334" cy="528"/>
          </a:xfrm>
        </p:grpSpPr>
        <p:sp>
          <p:nvSpPr>
            <p:cNvPr id="281651" name="Rectangle 51"/>
            <p:cNvSpPr>
              <a:spLocks noChangeArrowheads="1"/>
            </p:cNvSpPr>
            <p:nvPr/>
          </p:nvSpPr>
          <p:spPr bwMode="auto">
            <a:xfrm flipH="1">
              <a:off x="852" y="2976"/>
              <a:ext cx="288" cy="52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1652" name="Text Box 52"/>
            <p:cNvSpPr txBox="1">
              <a:spLocks noChangeArrowheads="1"/>
            </p:cNvSpPr>
            <p:nvPr/>
          </p:nvSpPr>
          <p:spPr bwMode="auto">
            <a:xfrm flipH="1">
              <a:off x="864" y="3120"/>
              <a:ext cx="3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B</a:t>
              </a:r>
              <a:r>
                <a:rPr kumimoji="1" lang="en-US" altLang="zh-CN" sz="2400" baseline="-25000">
                  <a:latin typeface="Times New Roman" panose="02020603050405020304" pitchFamily="18" charset="0"/>
                  <a:ea typeface="幼圆" panose="02010509060101010101" pitchFamily="49" charset="-122"/>
                  <a:cs typeface="Times New Roman" panose="02020603050405020304" pitchFamily="18" charset="0"/>
                </a:rPr>
                <a:t>L</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grpSp>
        <p:nvGrpSpPr>
          <p:cNvPr id="281653" name="Group 53"/>
          <p:cNvGrpSpPr/>
          <p:nvPr/>
        </p:nvGrpSpPr>
        <p:grpSpPr bwMode="auto">
          <a:xfrm flipH="1">
            <a:off x="3351213" y="3363913"/>
            <a:ext cx="336550" cy="1066800"/>
            <a:chOff x="720" y="1728"/>
            <a:chExt cx="212" cy="672"/>
          </a:xfrm>
        </p:grpSpPr>
        <p:sp>
          <p:nvSpPr>
            <p:cNvPr id="281654" name="Line 54"/>
            <p:cNvSpPr>
              <a:spLocks noChangeShapeType="1"/>
            </p:cNvSpPr>
            <p:nvPr/>
          </p:nvSpPr>
          <p:spPr bwMode="auto">
            <a:xfrm>
              <a:off x="730" y="1728"/>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1655" name="Line 55"/>
            <p:cNvSpPr>
              <a:spLocks noChangeShapeType="1"/>
            </p:cNvSpPr>
            <p:nvPr/>
          </p:nvSpPr>
          <p:spPr bwMode="auto">
            <a:xfrm>
              <a:off x="730" y="2400"/>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1656" name="Text Box 56"/>
            <p:cNvSpPr txBox="1">
              <a:spLocks noChangeArrowheads="1"/>
            </p:cNvSpPr>
            <p:nvPr/>
          </p:nvSpPr>
          <p:spPr bwMode="auto">
            <a:xfrm>
              <a:off x="720" y="192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h</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281657" name="Line 57"/>
            <p:cNvSpPr>
              <a:spLocks noChangeShapeType="1"/>
            </p:cNvSpPr>
            <p:nvPr/>
          </p:nvSpPr>
          <p:spPr bwMode="auto">
            <a:xfrm>
              <a:off x="826" y="2160"/>
              <a:ext cx="0" cy="24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1658" name="Line 58"/>
            <p:cNvSpPr>
              <a:spLocks noChangeShapeType="1"/>
            </p:cNvSpPr>
            <p:nvPr/>
          </p:nvSpPr>
          <p:spPr bwMode="auto">
            <a:xfrm flipV="1">
              <a:off x="826" y="1728"/>
              <a:ext cx="0"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81659" name="Group 59"/>
          <p:cNvGrpSpPr/>
          <p:nvPr/>
        </p:nvGrpSpPr>
        <p:grpSpPr bwMode="auto">
          <a:xfrm flipH="1">
            <a:off x="1258888" y="3363913"/>
            <a:ext cx="590550" cy="838200"/>
            <a:chOff x="1974" y="1728"/>
            <a:chExt cx="372" cy="528"/>
          </a:xfrm>
        </p:grpSpPr>
        <p:sp>
          <p:nvSpPr>
            <p:cNvPr id="281660" name="Line 60"/>
            <p:cNvSpPr>
              <a:spLocks noChangeShapeType="1"/>
            </p:cNvSpPr>
            <p:nvPr/>
          </p:nvSpPr>
          <p:spPr bwMode="auto">
            <a:xfrm>
              <a:off x="2088" y="1728"/>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1661" name="Line 61"/>
            <p:cNvSpPr>
              <a:spLocks noChangeShapeType="1"/>
            </p:cNvSpPr>
            <p:nvPr/>
          </p:nvSpPr>
          <p:spPr bwMode="auto">
            <a:xfrm>
              <a:off x="2088" y="225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1662" name="Text Box 62"/>
            <p:cNvSpPr txBox="1">
              <a:spLocks noChangeArrowheads="1"/>
            </p:cNvSpPr>
            <p:nvPr/>
          </p:nvSpPr>
          <p:spPr bwMode="auto">
            <a:xfrm>
              <a:off x="1974" y="1824"/>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h-1</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281663" name="Line 63"/>
            <p:cNvSpPr>
              <a:spLocks noChangeShapeType="1"/>
            </p:cNvSpPr>
            <p:nvPr/>
          </p:nvSpPr>
          <p:spPr bwMode="auto">
            <a:xfrm>
              <a:off x="2160" y="2064"/>
              <a:ext cx="0"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1664" name="Line 64"/>
            <p:cNvSpPr>
              <a:spLocks noChangeShapeType="1"/>
            </p:cNvSpPr>
            <p:nvPr/>
          </p:nvSpPr>
          <p:spPr bwMode="auto">
            <a:xfrm flipV="1">
              <a:off x="2160" y="1728"/>
              <a:ext cx="0" cy="1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1665" name="Rectangle 65"/>
          <p:cNvSpPr>
            <a:spLocks noChangeArrowheads="1"/>
          </p:cNvSpPr>
          <p:nvPr/>
        </p:nvSpPr>
        <p:spPr bwMode="auto">
          <a:xfrm flipH="1">
            <a:off x="1039813" y="2525713"/>
            <a:ext cx="457200" cy="838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1666" name="Text Box 66"/>
          <p:cNvSpPr txBox="1">
            <a:spLocks noChangeArrowheads="1"/>
          </p:cNvSpPr>
          <p:nvPr/>
        </p:nvSpPr>
        <p:spPr bwMode="auto">
          <a:xfrm flipH="1">
            <a:off x="1041400" y="2678113"/>
            <a:ext cx="528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A</a:t>
            </a:r>
            <a:r>
              <a:rPr kumimoji="1" lang="en-US" altLang="zh-CN" sz="2400" baseline="-25000">
                <a:latin typeface="Times New Roman" panose="02020603050405020304" pitchFamily="18" charset="0"/>
                <a:ea typeface="幼圆" panose="02010509060101010101" pitchFamily="49" charset="-122"/>
                <a:cs typeface="Times New Roman" panose="02020603050405020304" pitchFamily="18" charset="0"/>
              </a:rPr>
              <a:t>L</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nvGrpSpPr>
          <p:cNvPr id="281667" name="Group 67"/>
          <p:cNvGrpSpPr/>
          <p:nvPr/>
        </p:nvGrpSpPr>
        <p:grpSpPr bwMode="auto">
          <a:xfrm flipH="1">
            <a:off x="430213" y="2525713"/>
            <a:ext cx="590550" cy="838200"/>
            <a:chOff x="1920" y="1728"/>
            <a:chExt cx="372" cy="528"/>
          </a:xfrm>
        </p:grpSpPr>
        <p:sp>
          <p:nvSpPr>
            <p:cNvPr id="281668" name="Line 68"/>
            <p:cNvSpPr>
              <a:spLocks noChangeShapeType="1"/>
            </p:cNvSpPr>
            <p:nvPr/>
          </p:nvSpPr>
          <p:spPr bwMode="auto">
            <a:xfrm>
              <a:off x="2034" y="1728"/>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1669" name="Line 69"/>
            <p:cNvSpPr>
              <a:spLocks noChangeShapeType="1"/>
            </p:cNvSpPr>
            <p:nvPr/>
          </p:nvSpPr>
          <p:spPr bwMode="auto">
            <a:xfrm>
              <a:off x="2034" y="225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1670" name="Text Box 70"/>
            <p:cNvSpPr txBox="1">
              <a:spLocks noChangeArrowheads="1"/>
            </p:cNvSpPr>
            <p:nvPr/>
          </p:nvSpPr>
          <p:spPr bwMode="auto">
            <a:xfrm>
              <a:off x="1920" y="1824"/>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h-1</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281671" name="Line 71"/>
            <p:cNvSpPr>
              <a:spLocks noChangeShapeType="1"/>
            </p:cNvSpPr>
            <p:nvPr/>
          </p:nvSpPr>
          <p:spPr bwMode="auto">
            <a:xfrm>
              <a:off x="2106" y="2064"/>
              <a:ext cx="0"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1672" name="Line 72"/>
            <p:cNvSpPr>
              <a:spLocks noChangeShapeType="1"/>
            </p:cNvSpPr>
            <p:nvPr/>
          </p:nvSpPr>
          <p:spPr bwMode="auto">
            <a:xfrm flipV="1">
              <a:off x="2106" y="1728"/>
              <a:ext cx="0" cy="1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281673" name="AutoShape 73"/>
          <p:cNvCxnSpPr>
            <a:cxnSpLocks noChangeShapeType="1"/>
            <a:stCxn id="281641" idx="6"/>
            <a:endCxn id="281665" idx="0"/>
          </p:cNvCxnSpPr>
          <p:nvPr/>
        </p:nvCxnSpPr>
        <p:spPr bwMode="auto">
          <a:xfrm flipH="1">
            <a:off x="1268413" y="2182813"/>
            <a:ext cx="347662" cy="34290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1674" name="AutoShape 74"/>
          <p:cNvCxnSpPr>
            <a:cxnSpLocks noChangeShapeType="1"/>
            <a:stCxn id="281642" idx="3"/>
            <a:endCxn id="281645" idx="0"/>
          </p:cNvCxnSpPr>
          <p:nvPr/>
        </p:nvCxnSpPr>
        <p:spPr bwMode="auto">
          <a:xfrm>
            <a:off x="2693988" y="2994025"/>
            <a:ext cx="307975" cy="36988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1675" name="AutoShape 75"/>
          <p:cNvCxnSpPr>
            <a:cxnSpLocks noChangeShapeType="1"/>
            <a:stCxn id="281642" idx="5"/>
            <a:endCxn id="281651" idx="0"/>
          </p:cNvCxnSpPr>
          <p:nvPr/>
        </p:nvCxnSpPr>
        <p:spPr bwMode="auto">
          <a:xfrm flipH="1">
            <a:off x="2011363" y="2994025"/>
            <a:ext cx="306387" cy="36988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1676" name="Text Box 76"/>
          <p:cNvSpPr txBox="1">
            <a:spLocks noChangeArrowheads="1"/>
          </p:cNvSpPr>
          <p:nvPr/>
        </p:nvSpPr>
        <p:spPr bwMode="auto">
          <a:xfrm flipH="1">
            <a:off x="2436813" y="4430713"/>
            <a:ext cx="1098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插入结点</a:t>
            </a:r>
            <a:endParaRPr kumimoji="1" lang="zh-CN" altLang="en-US" sz="24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p:txBody>
      </p:sp>
      <p:sp>
        <p:nvSpPr>
          <p:cNvPr id="281696" name="Oval 96"/>
          <p:cNvSpPr>
            <a:spLocks noChangeArrowheads="1"/>
          </p:cNvSpPr>
          <p:nvPr/>
        </p:nvSpPr>
        <p:spPr bwMode="auto">
          <a:xfrm>
            <a:off x="6362700" y="2601913"/>
            <a:ext cx="533400" cy="533400"/>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r>
              <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0</a:t>
            </a: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A</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281697" name="Oval 97"/>
          <p:cNvSpPr>
            <a:spLocks noChangeArrowheads="1"/>
          </p:cNvSpPr>
          <p:nvPr/>
        </p:nvSpPr>
        <p:spPr bwMode="auto">
          <a:xfrm>
            <a:off x="7200900" y="2068513"/>
            <a:ext cx="533400" cy="533400"/>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r>
              <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0</a:t>
            </a: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B</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281698" name="Rectangle 98"/>
          <p:cNvSpPr>
            <a:spLocks noChangeArrowheads="1"/>
          </p:cNvSpPr>
          <p:nvPr/>
        </p:nvSpPr>
        <p:spPr bwMode="auto">
          <a:xfrm>
            <a:off x="8147248" y="2780927"/>
            <a:ext cx="457200" cy="142118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1699" name="Text Box 99"/>
          <p:cNvSpPr txBox="1">
            <a:spLocks noChangeArrowheads="1"/>
          </p:cNvSpPr>
          <p:nvPr/>
        </p:nvSpPr>
        <p:spPr bwMode="auto">
          <a:xfrm>
            <a:off x="5724525" y="3573463"/>
            <a:ext cx="528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A</a:t>
            </a:r>
            <a:r>
              <a:rPr kumimoji="1" lang="en-US" altLang="zh-CN" sz="2400" baseline="-25000">
                <a:latin typeface="Times New Roman" panose="02020603050405020304" pitchFamily="18" charset="0"/>
                <a:ea typeface="幼圆" panose="02010509060101010101" pitchFamily="49" charset="-122"/>
                <a:cs typeface="Times New Roman" panose="02020603050405020304" pitchFamily="18" charset="0"/>
              </a:rPr>
              <a:t>L</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281700" name="Rectangle 100"/>
          <p:cNvSpPr>
            <a:spLocks noChangeArrowheads="1"/>
          </p:cNvSpPr>
          <p:nvPr/>
        </p:nvSpPr>
        <p:spPr bwMode="auto">
          <a:xfrm>
            <a:off x="6972300" y="3363913"/>
            <a:ext cx="457200" cy="838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1701" name="Text Box 101"/>
          <p:cNvSpPr txBox="1">
            <a:spLocks noChangeArrowheads="1"/>
          </p:cNvSpPr>
          <p:nvPr/>
        </p:nvSpPr>
        <p:spPr bwMode="auto">
          <a:xfrm>
            <a:off x="6948488" y="3592513"/>
            <a:ext cx="511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B</a:t>
            </a:r>
            <a:r>
              <a:rPr kumimoji="1" lang="en-US" altLang="zh-CN" sz="2400" baseline="-25000">
                <a:latin typeface="Times New Roman" panose="02020603050405020304" pitchFamily="18" charset="0"/>
                <a:ea typeface="幼圆" panose="02010509060101010101" pitchFamily="49" charset="-122"/>
                <a:cs typeface="Times New Roman" panose="02020603050405020304" pitchFamily="18" charset="0"/>
              </a:rPr>
              <a:t>L</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281702" name="Rectangle 102"/>
          <p:cNvSpPr>
            <a:spLocks noChangeArrowheads="1"/>
          </p:cNvSpPr>
          <p:nvPr/>
        </p:nvSpPr>
        <p:spPr bwMode="auto">
          <a:xfrm>
            <a:off x="5753100" y="3363913"/>
            <a:ext cx="457200" cy="838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1703" name="Text Box 103"/>
          <p:cNvSpPr txBox="1">
            <a:spLocks noChangeArrowheads="1"/>
          </p:cNvSpPr>
          <p:nvPr/>
        </p:nvSpPr>
        <p:spPr bwMode="auto">
          <a:xfrm>
            <a:off x="8128768" y="3212976"/>
            <a:ext cx="522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B</a:t>
            </a:r>
            <a:r>
              <a:rPr kumimoji="1" lang="en-US" altLang="zh-CN" sz="2400" baseline="-25000" dirty="0">
                <a:latin typeface="Times New Roman" panose="02020603050405020304" pitchFamily="18" charset="0"/>
                <a:ea typeface="幼圆" panose="02010509060101010101" pitchFamily="49" charset="-122"/>
                <a:cs typeface="Times New Roman" panose="02020603050405020304" pitchFamily="18" charset="0"/>
              </a:rPr>
              <a:t>R</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p:txBody>
      </p:sp>
      <p:cxnSp>
        <p:nvCxnSpPr>
          <p:cNvPr id="281704" name="AutoShape 104"/>
          <p:cNvCxnSpPr>
            <a:cxnSpLocks noChangeShapeType="1"/>
            <a:stCxn id="281697" idx="6"/>
            <a:endCxn id="281698" idx="0"/>
          </p:cNvCxnSpPr>
          <p:nvPr/>
        </p:nvCxnSpPr>
        <p:spPr bwMode="auto">
          <a:xfrm>
            <a:off x="7734300" y="2335213"/>
            <a:ext cx="641548" cy="445714"/>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1705" name="AutoShape 105"/>
          <p:cNvCxnSpPr>
            <a:cxnSpLocks noChangeShapeType="1"/>
            <a:stCxn id="281696" idx="5"/>
            <a:endCxn id="281700" idx="0"/>
          </p:cNvCxnSpPr>
          <p:nvPr/>
        </p:nvCxnSpPr>
        <p:spPr bwMode="auto">
          <a:xfrm>
            <a:off x="6818313" y="3071813"/>
            <a:ext cx="382587" cy="29210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1706" name="AutoShape 106"/>
          <p:cNvCxnSpPr>
            <a:cxnSpLocks noChangeShapeType="1"/>
            <a:stCxn id="281696" idx="3"/>
            <a:endCxn id="281702" idx="0"/>
          </p:cNvCxnSpPr>
          <p:nvPr/>
        </p:nvCxnSpPr>
        <p:spPr bwMode="auto">
          <a:xfrm flipH="1">
            <a:off x="5981700" y="3071813"/>
            <a:ext cx="458788" cy="29210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1707" name="AutoShape 107"/>
          <p:cNvCxnSpPr>
            <a:cxnSpLocks noChangeShapeType="1"/>
            <a:stCxn id="281697" idx="2"/>
            <a:endCxn id="281696" idx="0"/>
          </p:cNvCxnSpPr>
          <p:nvPr/>
        </p:nvCxnSpPr>
        <p:spPr bwMode="auto">
          <a:xfrm flipH="1">
            <a:off x="6629400" y="2335213"/>
            <a:ext cx="571500" cy="26670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81708" name="Group 108"/>
          <p:cNvGrpSpPr/>
          <p:nvPr/>
        </p:nvGrpSpPr>
        <p:grpSpPr bwMode="auto">
          <a:xfrm>
            <a:off x="3935413" y="2906713"/>
            <a:ext cx="838200" cy="685800"/>
            <a:chOff x="2208" y="480"/>
            <a:chExt cx="528" cy="432"/>
          </a:xfrm>
        </p:grpSpPr>
        <p:sp>
          <p:nvSpPr>
            <p:cNvPr id="281709" name="AutoShape 109"/>
            <p:cNvSpPr>
              <a:spLocks noChangeArrowheads="1"/>
            </p:cNvSpPr>
            <p:nvPr/>
          </p:nvSpPr>
          <p:spPr bwMode="auto">
            <a:xfrm>
              <a:off x="2208" y="672"/>
              <a:ext cx="528" cy="24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1710" name="Text Box 110"/>
            <p:cNvSpPr txBox="1">
              <a:spLocks noChangeArrowheads="1"/>
            </p:cNvSpPr>
            <p:nvPr/>
          </p:nvSpPr>
          <p:spPr bwMode="auto">
            <a:xfrm>
              <a:off x="2256" y="480"/>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RR</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sp>
        <p:nvSpPr>
          <p:cNvPr id="281712" name="Text Box 112"/>
          <p:cNvSpPr txBox="1">
            <a:spLocks noChangeArrowheads="1"/>
          </p:cNvSpPr>
          <p:nvPr/>
        </p:nvSpPr>
        <p:spPr bwMode="auto">
          <a:xfrm>
            <a:off x="4302125" y="4278313"/>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(b)</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nvGrpSpPr>
          <p:cNvPr id="281731" name="Group 131"/>
          <p:cNvGrpSpPr/>
          <p:nvPr/>
        </p:nvGrpSpPr>
        <p:grpSpPr bwMode="auto">
          <a:xfrm flipH="1">
            <a:off x="7780537" y="2780925"/>
            <a:ext cx="336550" cy="1421183"/>
            <a:chOff x="2022" y="1728"/>
            <a:chExt cx="212" cy="528"/>
          </a:xfrm>
        </p:grpSpPr>
        <p:sp>
          <p:nvSpPr>
            <p:cNvPr id="281732" name="Line 132"/>
            <p:cNvSpPr>
              <a:spLocks noChangeShapeType="1"/>
            </p:cNvSpPr>
            <p:nvPr/>
          </p:nvSpPr>
          <p:spPr bwMode="auto">
            <a:xfrm>
              <a:off x="2056" y="1728"/>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1733" name="Line 133"/>
            <p:cNvSpPr>
              <a:spLocks noChangeShapeType="1"/>
            </p:cNvSpPr>
            <p:nvPr/>
          </p:nvSpPr>
          <p:spPr bwMode="auto">
            <a:xfrm>
              <a:off x="2056" y="225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1734" name="Text Box 134"/>
            <p:cNvSpPr txBox="1">
              <a:spLocks noChangeArrowheads="1"/>
            </p:cNvSpPr>
            <p:nvPr/>
          </p:nvSpPr>
          <p:spPr bwMode="auto">
            <a:xfrm>
              <a:off x="2022" y="1889"/>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h</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281735" name="Line 135"/>
            <p:cNvSpPr>
              <a:spLocks noChangeShapeType="1"/>
            </p:cNvSpPr>
            <p:nvPr/>
          </p:nvSpPr>
          <p:spPr bwMode="auto">
            <a:xfrm>
              <a:off x="2128" y="2064"/>
              <a:ext cx="0"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1736" name="Line 136"/>
            <p:cNvSpPr>
              <a:spLocks noChangeShapeType="1"/>
            </p:cNvSpPr>
            <p:nvPr/>
          </p:nvSpPr>
          <p:spPr bwMode="auto">
            <a:xfrm flipV="1">
              <a:off x="2128" y="1728"/>
              <a:ext cx="0" cy="1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81737" name="Group 137"/>
          <p:cNvGrpSpPr/>
          <p:nvPr/>
        </p:nvGrpSpPr>
        <p:grpSpPr bwMode="auto">
          <a:xfrm flipH="1">
            <a:off x="6373813" y="3363913"/>
            <a:ext cx="590550" cy="838200"/>
            <a:chOff x="1920" y="1728"/>
            <a:chExt cx="372" cy="528"/>
          </a:xfrm>
        </p:grpSpPr>
        <p:sp>
          <p:nvSpPr>
            <p:cNvPr id="281738" name="Line 138"/>
            <p:cNvSpPr>
              <a:spLocks noChangeShapeType="1"/>
            </p:cNvSpPr>
            <p:nvPr/>
          </p:nvSpPr>
          <p:spPr bwMode="auto">
            <a:xfrm>
              <a:off x="2034" y="1728"/>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1739" name="Line 139"/>
            <p:cNvSpPr>
              <a:spLocks noChangeShapeType="1"/>
            </p:cNvSpPr>
            <p:nvPr/>
          </p:nvSpPr>
          <p:spPr bwMode="auto">
            <a:xfrm>
              <a:off x="2034" y="225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1740" name="Text Box 140"/>
            <p:cNvSpPr txBox="1">
              <a:spLocks noChangeArrowheads="1"/>
            </p:cNvSpPr>
            <p:nvPr/>
          </p:nvSpPr>
          <p:spPr bwMode="auto">
            <a:xfrm>
              <a:off x="1920" y="1824"/>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h-1</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281741" name="Line 141"/>
            <p:cNvSpPr>
              <a:spLocks noChangeShapeType="1"/>
            </p:cNvSpPr>
            <p:nvPr/>
          </p:nvSpPr>
          <p:spPr bwMode="auto">
            <a:xfrm>
              <a:off x="2106" y="2064"/>
              <a:ext cx="0"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1742" name="Line 142"/>
            <p:cNvSpPr>
              <a:spLocks noChangeShapeType="1"/>
            </p:cNvSpPr>
            <p:nvPr/>
          </p:nvSpPr>
          <p:spPr bwMode="auto">
            <a:xfrm flipV="1">
              <a:off x="2106" y="1728"/>
              <a:ext cx="0" cy="1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81743" name="Group 143"/>
          <p:cNvGrpSpPr/>
          <p:nvPr/>
        </p:nvGrpSpPr>
        <p:grpSpPr bwMode="auto">
          <a:xfrm flipH="1">
            <a:off x="5230813" y="3363913"/>
            <a:ext cx="590550" cy="838200"/>
            <a:chOff x="1920" y="1728"/>
            <a:chExt cx="372" cy="528"/>
          </a:xfrm>
        </p:grpSpPr>
        <p:sp>
          <p:nvSpPr>
            <p:cNvPr id="281744" name="Line 144"/>
            <p:cNvSpPr>
              <a:spLocks noChangeShapeType="1"/>
            </p:cNvSpPr>
            <p:nvPr/>
          </p:nvSpPr>
          <p:spPr bwMode="auto">
            <a:xfrm>
              <a:off x="2034" y="1728"/>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1745" name="Line 145"/>
            <p:cNvSpPr>
              <a:spLocks noChangeShapeType="1"/>
            </p:cNvSpPr>
            <p:nvPr/>
          </p:nvSpPr>
          <p:spPr bwMode="auto">
            <a:xfrm>
              <a:off x="2034" y="225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1746" name="Text Box 146"/>
            <p:cNvSpPr txBox="1">
              <a:spLocks noChangeArrowheads="1"/>
            </p:cNvSpPr>
            <p:nvPr/>
          </p:nvSpPr>
          <p:spPr bwMode="auto">
            <a:xfrm>
              <a:off x="1920" y="1824"/>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h-1</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281747" name="Line 147"/>
            <p:cNvSpPr>
              <a:spLocks noChangeShapeType="1"/>
            </p:cNvSpPr>
            <p:nvPr/>
          </p:nvSpPr>
          <p:spPr bwMode="auto">
            <a:xfrm>
              <a:off x="2106" y="2064"/>
              <a:ext cx="0"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1748" name="Line 148"/>
            <p:cNvSpPr>
              <a:spLocks noChangeShapeType="1"/>
            </p:cNvSpPr>
            <p:nvPr/>
          </p:nvSpPr>
          <p:spPr bwMode="auto">
            <a:xfrm flipV="1">
              <a:off x="2106" y="1728"/>
              <a:ext cx="0" cy="1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1754" name="Rectangle 154"/>
          <p:cNvSpPr>
            <a:spLocks noChangeArrowheads="1"/>
          </p:cNvSpPr>
          <p:nvPr/>
        </p:nvSpPr>
        <p:spPr bwMode="auto">
          <a:xfrm>
            <a:off x="250825" y="1685925"/>
            <a:ext cx="1152525" cy="51911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CC0000"/>
                </a:solidFill>
                <a:ea typeface="幼圆" panose="02010509060101010101" pitchFamily="49" charset="-122"/>
              </a:rPr>
              <a:t>Fig.b</a:t>
            </a:r>
            <a:endParaRPr lang="en-US" altLang="zh-CN" sz="2800" b="1">
              <a:solidFill>
                <a:srgbClr val="CC0000"/>
              </a:solidFill>
              <a:ea typeface="幼圆" panose="02010509060101010101" pitchFamily="49" charset="-122"/>
            </a:endParaRPr>
          </a:p>
        </p:txBody>
      </p:sp>
      <p:sp>
        <p:nvSpPr>
          <p:cNvPr id="281755" name="Rectangle 155"/>
          <p:cNvSpPr>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r>
              <a:rPr lang="en-US" altLang="zh-CN" sz="4400" dirty="0" smtClean="0">
                <a:solidFill>
                  <a:srgbClr val="FFFF00"/>
                </a:solidFill>
                <a:ea typeface="幼圆" panose="02010509060101010101" pitchFamily="49" charset="-122"/>
                <a:cs typeface="Arial" panose="020B0604020202020204" pitchFamily="34" charset="0"/>
              </a:rPr>
              <a:t>B. </a:t>
            </a:r>
            <a:r>
              <a:rPr lang="zh-CN" altLang="en-US" sz="4400" dirty="0" smtClean="0">
                <a:solidFill>
                  <a:srgbClr val="FFFF00"/>
                </a:solidFill>
                <a:ea typeface="幼圆" panose="02010509060101010101" pitchFamily="49" charset="-122"/>
                <a:cs typeface="Arial" panose="020B0604020202020204" pitchFamily="34" charset="0"/>
              </a:rPr>
              <a:t>单向</a:t>
            </a:r>
            <a:r>
              <a:rPr lang="zh-CN" altLang="en-US" sz="4400" dirty="0">
                <a:solidFill>
                  <a:srgbClr val="FFFF00"/>
                </a:solidFill>
                <a:ea typeface="幼圆" panose="02010509060101010101" pitchFamily="49" charset="-122"/>
                <a:cs typeface="Arial" panose="020B0604020202020204" pitchFamily="34" charset="0"/>
              </a:rPr>
              <a:t>左旋</a:t>
            </a:r>
            <a:endParaRPr lang="zh-CN" altLang="en-US" sz="4400" dirty="0">
              <a:solidFill>
                <a:srgbClr val="FFFF00"/>
              </a:solidFill>
              <a:ea typeface="幼圆" panose="02010509060101010101" pitchFamily="49"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62" name="Text Box 18"/>
          <p:cNvSpPr txBox="1">
            <a:spLocks noChangeArrowheads="1"/>
          </p:cNvSpPr>
          <p:nvPr/>
        </p:nvSpPr>
        <p:spPr bwMode="auto">
          <a:xfrm>
            <a:off x="1577975" y="3494335"/>
            <a:ext cx="1104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插入结点</a:t>
            </a:r>
            <a:endParaRPr kumimoji="1" lang="zh-CN" altLang="en-US" sz="24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p:txBody>
      </p:sp>
      <p:grpSp>
        <p:nvGrpSpPr>
          <p:cNvPr id="83002" name="Group 58"/>
          <p:cNvGrpSpPr/>
          <p:nvPr/>
        </p:nvGrpSpPr>
        <p:grpSpPr bwMode="auto">
          <a:xfrm>
            <a:off x="4321175" y="1817935"/>
            <a:ext cx="838200" cy="685800"/>
            <a:chOff x="2208" y="480"/>
            <a:chExt cx="528" cy="432"/>
          </a:xfrm>
        </p:grpSpPr>
        <p:sp>
          <p:nvSpPr>
            <p:cNvPr id="83003" name="AutoShape 59"/>
            <p:cNvSpPr>
              <a:spLocks noChangeArrowheads="1"/>
            </p:cNvSpPr>
            <p:nvPr/>
          </p:nvSpPr>
          <p:spPr bwMode="auto">
            <a:xfrm>
              <a:off x="2208" y="672"/>
              <a:ext cx="528" cy="24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04" name="Text Box 60"/>
            <p:cNvSpPr txBox="1">
              <a:spLocks noChangeArrowheads="1"/>
            </p:cNvSpPr>
            <p:nvPr/>
          </p:nvSpPr>
          <p:spPr bwMode="auto">
            <a:xfrm>
              <a:off x="2256" y="480"/>
              <a:ext cx="3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LR</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grpSp>
        <p:nvGrpSpPr>
          <p:cNvPr id="83063" name="Group 119"/>
          <p:cNvGrpSpPr/>
          <p:nvPr/>
        </p:nvGrpSpPr>
        <p:grpSpPr bwMode="auto">
          <a:xfrm>
            <a:off x="282575" y="598735"/>
            <a:ext cx="3943350" cy="2895600"/>
            <a:chOff x="178" y="288"/>
            <a:chExt cx="2484" cy="1824"/>
          </a:xfrm>
        </p:grpSpPr>
        <p:sp>
          <p:nvSpPr>
            <p:cNvPr id="82951" name="Oval 7"/>
            <p:cNvSpPr>
              <a:spLocks noChangeArrowheads="1"/>
            </p:cNvSpPr>
            <p:nvPr/>
          </p:nvSpPr>
          <p:spPr bwMode="auto">
            <a:xfrm>
              <a:off x="1330" y="288"/>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r>
                <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2</a:t>
              </a: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A</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2952" name="Oval 8"/>
            <p:cNvSpPr>
              <a:spLocks noChangeArrowheads="1"/>
            </p:cNvSpPr>
            <p:nvPr/>
          </p:nvSpPr>
          <p:spPr bwMode="auto">
            <a:xfrm>
              <a:off x="946" y="672"/>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r>
                <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-1</a:t>
              </a: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B</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cxnSp>
          <p:nvCxnSpPr>
            <p:cNvPr id="82953" name="AutoShape 9"/>
            <p:cNvCxnSpPr>
              <a:cxnSpLocks noChangeShapeType="1"/>
              <a:stCxn id="82951" idx="3"/>
              <a:endCxn id="82952" idx="7"/>
            </p:cNvCxnSpPr>
            <p:nvPr/>
          </p:nvCxnSpPr>
          <p:spPr bwMode="auto">
            <a:xfrm flipH="1">
              <a:off x="1233" y="584"/>
              <a:ext cx="146" cy="12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954" name="Oval 10"/>
            <p:cNvSpPr>
              <a:spLocks noChangeArrowheads="1"/>
            </p:cNvSpPr>
            <p:nvPr/>
          </p:nvSpPr>
          <p:spPr bwMode="auto">
            <a:xfrm>
              <a:off x="1522" y="1008"/>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r>
                <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1</a:t>
              </a: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C</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nvGrpSpPr>
            <p:cNvPr id="82955" name="Group 11"/>
            <p:cNvGrpSpPr/>
            <p:nvPr/>
          </p:nvGrpSpPr>
          <p:grpSpPr bwMode="auto">
            <a:xfrm>
              <a:off x="1186" y="1440"/>
              <a:ext cx="322" cy="672"/>
              <a:chOff x="998" y="1728"/>
              <a:chExt cx="322" cy="672"/>
            </a:xfrm>
          </p:grpSpPr>
          <p:grpSp>
            <p:nvGrpSpPr>
              <p:cNvPr id="82956" name="Group 12"/>
              <p:cNvGrpSpPr/>
              <p:nvPr/>
            </p:nvGrpSpPr>
            <p:grpSpPr bwMode="auto">
              <a:xfrm>
                <a:off x="1008" y="1728"/>
                <a:ext cx="288" cy="672"/>
                <a:chOff x="1008" y="1728"/>
                <a:chExt cx="288" cy="672"/>
              </a:xfrm>
            </p:grpSpPr>
            <p:sp>
              <p:nvSpPr>
                <p:cNvPr id="82957" name="Rectangle 13"/>
                <p:cNvSpPr>
                  <a:spLocks noChangeArrowheads="1"/>
                </p:cNvSpPr>
                <p:nvPr/>
              </p:nvSpPr>
              <p:spPr bwMode="auto">
                <a:xfrm>
                  <a:off x="1008" y="1728"/>
                  <a:ext cx="288" cy="67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8" name="Line 14"/>
                <p:cNvSpPr>
                  <a:spLocks noChangeShapeType="1"/>
                </p:cNvSpPr>
                <p:nvPr/>
              </p:nvSpPr>
              <p:spPr bwMode="auto">
                <a:xfrm>
                  <a:off x="1008" y="2256"/>
                  <a:ext cx="2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9" name="Line 15"/>
                <p:cNvSpPr>
                  <a:spLocks noChangeShapeType="1"/>
                </p:cNvSpPr>
                <p:nvPr/>
              </p:nvSpPr>
              <p:spPr bwMode="auto">
                <a:xfrm>
                  <a:off x="1008" y="2256"/>
                  <a:ext cx="288"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60" name="Line 16"/>
                <p:cNvSpPr>
                  <a:spLocks noChangeShapeType="1"/>
                </p:cNvSpPr>
                <p:nvPr/>
              </p:nvSpPr>
              <p:spPr bwMode="auto">
                <a:xfrm flipV="1">
                  <a:off x="1008" y="2256"/>
                  <a:ext cx="288"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2961" name="Text Box 17"/>
              <p:cNvSpPr txBox="1">
                <a:spLocks noChangeArrowheads="1"/>
              </p:cNvSpPr>
              <p:nvPr/>
            </p:nvSpPr>
            <p:spPr bwMode="auto">
              <a:xfrm>
                <a:off x="998" y="1850"/>
                <a:ext cx="3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C</a:t>
                </a:r>
                <a:r>
                  <a:rPr kumimoji="1" lang="en-US" altLang="zh-CN" sz="2400" baseline="-25000">
                    <a:latin typeface="Times New Roman" panose="02020603050405020304" pitchFamily="18" charset="0"/>
                    <a:ea typeface="幼圆" panose="02010509060101010101" pitchFamily="49" charset="-122"/>
                    <a:cs typeface="Times New Roman" panose="02020603050405020304" pitchFamily="18" charset="0"/>
                  </a:rPr>
                  <a:t>L</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grpSp>
          <p:nvGrpSpPr>
            <p:cNvPr id="82963" name="Group 19"/>
            <p:cNvGrpSpPr/>
            <p:nvPr/>
          </p:nvGrpSpPr>
          <p:grpSpPr bwMode="auto">
            <a:xfrm>
              <a:off x="898" y="1440"/>
              <a:ext cx="372" cy="672"/>
              <a:chOff x="720" y="1728"/>
              <a:chExt cx="372" cy="672"/>
            </a:xfrm>
          </p:grpSpPr>
          <p:sp>
            <p:nvSpPr>
              <p:cNvPr id="82964" name="Line 20"/>
              <p:cNvSpPr>
                <a:spLocks noChangeShapeType="1"/>
              </p:cNvSpPr>
              <p:nvPr/>
            </p:nvSpPr>
            <p:spPr bwMode="auto">
              <a:xfrm>
                <a:off x="720" y="1728"/>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65" name="Line 21"/>
              <p:cNvSpPr>
                <a:spLocks noChangeShapeType="1"/>
              </p:cNvSpPr>
              <p:nvPr/>
            </p:nvSpPr>
            <p:spPr bwMode="auto">
              <a:xfrm>
                <a:off x="720" y="2400"/>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66" name="Text Box 22"/>
              <p:cNvSpPr txBox="1">
                <a:spLocks noChangeArrowheads="1"/>
              </p:cNvSpPr>
              <p:nvPr/>
            </p:nvSpPr>
            <p:spPr bwMode="auto">
              <a:xfrm>
                <a:off x="720" y="1920"/>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h-1</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2967" name="Line 23"/>
              <p:cNvSpPr>
                <a:spLocks noChangeShapeType="1"/>
              </p:cNvSpPr>
              <p:nvPr/>
            </p:nvSpPr>
            <p:spPr bwMode="auto">
              <a:xfrm>
                <a:off x="816" y="2160"/>
                <a:ext cx="0" cy="24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68" name="Line 24"/>
              <p:cNvSpPr>
                <a:spLocks noChangeShapeType="1"/>
              </p:cNvSpPr>
              <p:nvPr/>
            </p:nvSpPr>
            <p:spPr bwMode="auto">
              <a:xfrm flipV="1">
                <a:off x="816" y="1728"/>
                <a:ext cx="0"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969" name="Group 25"/>
            <p:cNvGrpSpPr/>
            <p:nvPr/>
          </p:nvGrpSpPr>
          <p:grpSpPr bwMode="auto">
            <a:xfrm>
              <a:off x="1810" y="1440"/>
              <a:ext cx="660" cy="528"/>
              <a:chOff x="1344" y="3024"/>
              <a:chExt cx="660" cy="528"/>
            </a:xfrm>
          </p:grpSpPr>
          <p:grpSp>
            <p:nvGrpSpPr>
              <p:cNvPr id="82970" name="Group 26"/>
              <p:cNvGrpSpPr/>
              <p:nvPr/>
            </p:nvGrpSpPr>
            <p:grpSpPr bwMode="auto">
              <a:xfrm>
                <a:off x="1344" y="3024"/>
                <a:ext cx="329" cy="528"/>
                <a:chOff x="1622" y="1728"/>
                <a:chExt cx="329" cy="528"/>
              </a:xfrm>
            </p:grpSpPr>
            <p:sp>
              <p:nvSpPr>
                <p:cNvPr id="82971" name="Rectangle 27"/>
                <p:cNvSpPr>
                  <a:spLocks noChangeArrowheads="1"/>
                </p:cNvSpPr>
                <p:nvPr/>
              </p:nvSpPr>
              <p:spPr bwMode="auto">
                <a:xfrm>
                  <a:off x="1632" y="1728"/>
                  <a:ext cx="288" cy="52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72" name="Text Box 28"/>
                <p:cNvSpPr txBox="1">
                  <a:spLocks noChangeArrowheads="1"/>
                </p:cNvSpPr>
                <p:nvPr/>
              </p:nvSpPr>
              <p:spPr bwMode="auto">
                <a:xfrm>
                  <a:off x="1622" y="1850"/>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C</a:t>
                  </a:r>
                  <a:r>
                    <a:rPr kumimoji="1" lang="en-US" altLang="zh-CN" sz="2400" baseline="-25000">
                      <a:latin typeface="Times New Roman" panose="02020603050405020304" pitchFamily="18" charset="0"/>
                      <a:ea typeface="幼圆" panose="02010509060101010101" pitchFamily="49" charset="-122"/>
                      <a:cs typeface="Times New Roman" panose="02020603050405020304" pitchFamily="18" charset="0"/>
                    </a:rPr>
                    <a:t>R</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grpSp>
            <p:nvGrpSpPr>
              <p:cNvPr id="82973" name="Group 29"/>
              <p:cNvGrpSpPr/>
              <p:nvPr/>
            </p:nvGrpSpPr>
            <p:grpSpPr bwMode="auto">
              <a:xfrm>
                <a:off x="1632" y="3024"/>
                <a:ext cx="372" cy="528"/>
                <a:chOff x="1920" y="1728"/>
                <a:chExt cx="372" cy="528"/>
              </a:xfrm>
            </p:grpSpPr>
            <p:sp>
              <p:nvSpPr>
                <p:cNvPr id="82974" name="Line 30"/>
                <p:cNvSpPr>
                  <a:spLocks noChangeShapeType="1"/>
                </p:cNvSpPr>
                <p:nvPr/>
              </p:nvSpPr>
              <p:spPr bwMode="auto">
                <a:xfrm>
                  <a:off x="2016" y="1728"/>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75" name="Line 31"/>
                <p:cNvSpPr>
                  <a:spLocks noChangeShapeType="1"/>
                </p:cNvSpPr>
                <p:nvPr/>
              </p:nvSpPr>
              <p:spPr bwMode="auto">
                <a:xfrm>
                  <a:off x="2016" y="225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76" name="Text Box 32"/>
                <p:cNvSpPr txBox="1">
                  <a:spLocks noChangeArrowheads="1"/>
                </p:cNvSpPr>
                <p:nvPr/>
              </p:nvSpPr>
              <p:spPr bwMode="auto">
                <a:xfrm>
                  <a:off x="1920" y="1824"/>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h-2</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2977" name="Line 33"/>
                <p:cNvSpPr>
                  <a:spLocks noChangeShapeType="1"/>
                </p:cNvSpPr>
                <p:nvPr/>
              </p:nvSpPr>
              <p:spPr bwMode="auto">
                <a:xfrm>
                  <a:off x="2064" y="2064"/>
                  <a:ext cx="0"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78" name="Line 34"/>
                <p:cNvSpPr>
                  <a:spLocks noChangeShapeType="1"/>
                </p:cNvSpPr>
                <p:nvPr/>
              </p:nvSpPr>
              <p:spPr bwMode="auto">
                <a:xfrm flipV="1">
                  <a:off x="2064" y="1728"/>
                  <a:ext cx="0" cy="1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82979" name="Group 35"/>
            <p:cNvGrpSpPr/>
            <p:nvPr/>
          </p:nvGrpSpPr>
          <p:grpSpPr bwMode="auto">
            <a:xfrm>
              <a:off x="466" y="1104"/>
              <a:ext cx="322" cy="528"/>
              <a:chOff x="1622" y="1728"/>
              <a:chExt cx="322" cy="528"/>
            </a:xfrm>
          </p:grpSpPr>
          <p:sp>
            <p:nvSpPr>
              <p:cNvPr id="82980" name="Rectangle 36"/>
              <p:cNvSpPr>
                <a:spLocks noChangeArrowheads="1"/>
              </p:cNvSpPr>
              <p:nvPr/>
            </p:nvSpPr>
            <p:spPr bwMode="auto">
              <a:xfrm>
                <a:off x="1632" y="1728"/>
                <a:ext cx="288" cy="52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81" name="Text Box 37"/>
              <p:cNvSpPr txBox="1">
                <a:spLocks noChangeArrowheads="1"/>
              </p:cNvSpPr>
              <p:nvPr/>
            </p:nvSpPr>
            <p:spPr bwMode="auto">
              <a:xfrm>
                <a:off x="1622" y="1850"/>
                <a:ext cx="3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B</a:t>
                </a:r>
                <a:r>
                  <a:rPr kumimoji="1" lang="en-US" altLang="zh-CN" sz="2400" baseline="-25000">
                    <a:latin typeface="Times New Roman" panose="02020603050405020304" pitchFamily="18" charset="0"/>
                    <a:ea typeface="幼圆" panose="02010509060101010101" pitchFamily="49" charset="-122"/>
                    <a:cs typeface="Times New Roman" panose="02020603050405020304" pitchFamily="18" charset="0"/>
                  </a:rPr>
                  <a:t>L</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grpSp>
          <p:nvGrpSpPr>
            <p:cNvPr id="82982" name="Group 38"/>
            <p:cNvGrpSpPr/>
            <p:nvPr/>
          </p:nvGrpSpPr>
          <p:grpSpPr bwMode="auto">
            <a:xfrm>
              <a:off x="178" y="1104"/>
              <a:ext cx="372" cy="528"/>
              <a:chOff x="1920" y="1728"/>
              <a:chExt cx="372" cy="528"/>
            </a:xfrm>
          </p:grpSpPr>
          <p:sp>
            <p:nvSpPr>
              <p:cNvPr id="82983" name="Line 39"/>
              <p:cNvSpPr>
                <a:spLocks noChangeShapeType="1"/>
              </p:cNvSpPr>
              <p:nvPr/>
            </p:nvSpPr>
            <p:spPr bwMode="auto">
              <a:xfrm>
                <a:off x="2016" y="1728"/>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84" name="Line 40"/>
              <p:cNvSpPr>
                <a:spLocks noChangeShapeType="1"/>
              </p:cNvSpPr>
              <p:nvPr/>
            </p:nvSpPr>
            <p:spPr bwMode="auto">
              <a:xfrm>
                <a:off x="2016" y="225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85" name="Text Box 41"/>
              <p:cNvSpPr txBox="1">
                <a:spLocks noChangeArrowheads="1"/>
              </p:cNvSpPr>
              <p:nvPr/>
            </p:nvSpPr>
            <p:spPr bwMode="auto">
              <a:xfrm>
                <a:off x="1920" y="1824"/>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h-1</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2986" name="Line 42"/>
              <p:cNvSpPr>
                <a:spLocks noChangeShapeType="1"/>
              </p:cNvSpPr>
              <p:nvPr/>
            </p:nvSpPr>
            <p:spPr bwMode="auto">
              <a:xfrm>
                <a:off x="2064" y="2064"/>
                <a:ext cx="0"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87" name="Line 43"/>
              <p:cNvSpPr>
                <a:spLocks noChangeShapeType="1"/>
              </p:cNvSpPr>
              <p:nvPr/>
            </p:nvSpPr>
            <p:spPr bwMode="auto">
              <a:xfrm flipV="1">
                <a:off x="2064" y="1728"/>
                <a:ext cx="0" cy="1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988" name="Group 44"/>
            <p:cNvGrpSpPr/>
            <p:nvPr/>
          </p:nvGrpSpPr>
          <p:grpSpPr bwMode="auto">
            <a:xfrm>
              <a:off x="2002" y="624"/>
              <a:ext cx="660" cy="528"/>
              <a:chOff x="1344" y="3024"/>
              <a:chExt cx="660" cy="528"/>
            </a:xfrm>
          </p:grpSpPr>
          <p:grpSp>
            <p:nvGrpSpPr>
              <p:cNvPr id="82989" name="Group 45"/>
              <p:cNvGrpSpPr/>
              <p:nvPr/>
            </p:nvGrpSpPr>
            <p:grpSpPr bwMode="auto">
              <a:xfrm>
                <a:off x="1344" y="3024"/>
                <a:ext cx="340" cy="528"/>
                <a:chOff x="1622" y="1728"/>
                <a:chExt cx="340" cy="528"/>
              </a:xfrm>
            </p:grpSpPr>
            <p:sp>
              <p:nvSpPr>
                <p:cNvPr id="82990" name="Rectangle 46"/>
                <p:cNvSpPr>
                  <a:spLocks noChangeArrowheads="1"/>
                </p:cNvSpPr>
                <p:nvPr/>
              </p:nvSpPr>
              <p:spPr bwMode="auto">
                <a:xfrm>
                  <a:off x="1632" y="1728"/>
                  <a:ext cx="288" cy="52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91" name="Text Box 47"/>
                <p:cNvSpPr txBox="1">
                  <a:spLocks noChangeArrowheads="1"/>
                </p:cNvSpPr>
                <p:nvPr/>
              </p:nvSpPr>
              <p:spPr bwMode="auto">
                <a:xfrm>
                  <a:off x="1622" y="1850"/>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A</a:t>
                  </a:r>
                  <a:r>
                    <a:rPr kumimoji="1" lang="en-US" altLang="zh-CN" sz="2400" baseline="-25000">
                      <a:latin typeface="Times New Roman" panose="02020603050405020304" pitchFamily="18" charset="0"/>
                      <a:ea typeface="幼圆" panose="02010509060101010101" pitchFamily="49" charset="-122"/>
                      <a:cs typeface="Times New Roman" panose="02020603050405020304" pitchFamily="18" charset="0"/>
                    </a:rPr>
                    <a:t>R</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grpSp>
            <p:nvGrpSpPr>
              <p:cNvPr id="82992" name="Group 48"/>
              <p:cNvGrpSpPr/>
              <p:nvPr/>
            </p:nvGrpSpPr>
            <p:grpSpPr bwMode="auto">
              <a:xfrm>
                <a:off x="1632" y="3024"/>
                <a:ext cx="372" cy="528"/>
                <a:chOff x="1920" y="1728"/>
                <a:chExt cx="372" cy="528"/>
              </a:xfrm>
            </p:grpSpPr>
            <p:sp>
              <p:nvSpPr>
                <p:cNvPr id="82993" name="Line 49"/>
                <p:cNvSpPr>
                  <a:spLocks noChangeShapeType="1"/>
                </p:cNvSpPr>
                <p:nvPr/>
              </p:nvSpPr>
              <p:spPr bwMode="auto">
                <a:xfrm>
                  <a:off x="2016" y="1728"/>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94" name="Line 50"/>
                <p:cNvSpPr>
                  <a:spLocks noChangeShapeType="1"/>
                </p:cNvSpPr>
                <p:nvPr/>
              </p:nvSpPr>
              <p:spPr bwMode="auto">
                <a:xfrm>
                  <a:off x="2016" y="225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95" name="Text Box 51"/>
                <p:cNvSpPr txBox="1">
                  <a:spLocks noChangeArrowheads="1"/>
                </p:cNvSpPr>
                <p:nvPr/>
              </p:nvSpPr>
              <p:spPr bwMode="auto">
                <a:xfrm>
                  <a:off x="1920" y="1824"/>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h-1</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2996" name="Line 52"/>
                <p:cNvSpPr>
                  <a:spLocks noChangeShapeType="1"/>
                </p:cNvSpPr>
                <p:nvPr/>
              </p:nvSpPr>
              <p:spPr bwMode="auto">
                <a:xfrm>
                  <a:off x="2064" y="2064"/>
                  <a:ext cx="0"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97" name="Line 53"/>
                <p:cNvSpPr>
                  <a:spLocks noChangeShapeType="1"/>
                </p:cNvSpPr>
                <p:nvPr/>
              </p:nvSpPr>
              <p:spPr bwMode="auto">
                <a:xfrm flipV="1">
                  <a:off x="2064" y="1728"/>
                  <a:ext cx="0" cy="1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cxnSp>
          <p:nvCxnSpPr>
            <p:cNvPr id="82998" name="AutoShape 54"/>
            <p:cNvCxnSpPr>
              <a:cxnSpLocks noChangeShapeType="1"/>
              <a:stCxn id="82952" idx="5"/>
              <a:endCxn id="82954" idx="2"/>
            </p:cNvCxnSpPr>
            <p:nvPr/>
          </p:nvCxnSpPr>
          <p:spPr bwMode="auto">
            <a:xfrm>
              <a:off x="1233" y="968"/>
              <a:ext cx="280" cy="20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999" name="AutoShape 55"/>
            <p:cNvCxnSpPr>
              <a:cxnSpLocks noChangeShapeType="1"/>
              <a:stCxn id="82954" idx="3"/>
              <a:endCxn id="82957" idx="0"/>
            </p:cNvCxnSpPr>
            <p:nvPr/>
          </p:nvCxnSpPr>
          <p:spPr bwMode="auto">
            <a:xfrm flipH="1">
              <a:off x="1340" y="1304"/>
              <a:ext cx="231" cy="13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000" name="AutoShape 56"/>
            <p:cNvCxnSpPr>
              <a:cxnSpLocks noChangeShapeType="1"/>
              <a:stCxn id="82954" idx="5"/>
              <a:endCxn id="82971" idx="0"/>
            </p:cNvCxnSpPr>
            <p:nvPr/>
          </p:nvCxnSpPr>
          <p:spPr bwMode="auto">
            <a:xfrm>
              <a:off x="1809" y="1304"/>
              <a:ext cx="155" cy="13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001" name="AutoShape 57"/>
            <p:cNvCxnSpPr>
              <a:cxnSpLocks noChangeShapeType="1"/>
              <a:stCxn id="82951" idx="6"/>
              <a:endCxn id="82990" idx="0"/>
            </p:cNvCxnSpPr>
            <p:nvPr/>
          </p:nvCxnSpPr>
          <p:spPr bwMode="auto">
            <a:xfrm>
              <a:off x="1675" y="456"/>
              <a:ext cx="481" cy="16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005" name="AutoShape 61"/>
            <p:cNvCxnSpPr>
              <a:cxnSpLocks noChangeShapeType="1"/>
              <a:stCxn id="82952" idx="2"/>
              <a:endCxn id="82980" idx="0"/>
            </p:cNvCxnSpPr>
            <p:nvPr/>
          </p:nvCxnSpPr>
          <p:spPr bwMode="auto">
            <a:xfrm flipH="1">
              <a:off x="620" y="840"/>
              <a:ext cx="317" cy="264"/>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3062" name="Group 118"/>
          <p:cNvGrpSpPr/>
          <p:nvPr/>
        </p:nvGrpSpPr>
        <p:grpSpPr bwMode="auto">
          <a:xfrm>
            <a:off x="5387975" y="674935"/>
            <a:ext cx="2997200" cy="2133600"/>
            <a:chOff x="3394" y="336"/>
            <a:chExt cx="1888" cy="1344"/>
          </a:xfrm>
        </p:grpSpPr>
        <p:sp>
          <p:nvSpPr>
            <p:cNvPr id="83007" name="Oval 63"/>
            <p:cNvSpPr>
              <a:spLocks noChangeArrowheads="1"/>
            </p:cNvSpPr>
            <p:nvPr/>
          </p:nvSpPr>
          <p:spPr bwMode="auto">
            <a:xfrm flipH="1">
              <a:off x="4594" y="672"/>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r>
                <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-1</a:t>
              </a: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A</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3008" name="Oval 64"/>
            <p:cNvSpPr>
              <a:spLocks noChangeArrowheads="1"/>
            </p:cNvSpPr>
            <p:nvPr/>
          </p:nvSpPr>
          <p:spPr bwMode="auto">
            <a:xfrm flipH="1">
              <a:off x="4114" y="336"/>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r>
                <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0</a:t>
              </a: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C</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nvGrpSpPr>
            <p:cNvPr id="83009" name="Group 65"/>
            <p:cNvGrpSpPr/>
            <p:nvPr/>
          </p:nvGrpSpPr>
          <p:grpSpPr bwMode="auto">
            <a:xfrm>
              <a:off x="3394" y="1152"/>
              <a:ext cx="334" cy="528"/>
              <a:chOff x="852" y="2976"/>
              <a:chExt cx="334" cy="528"/>
            </a:xfrm>
          </p:grpSpPr>
          <p:sp>
            <p:nvSpPr>
              <p:cNvPr id="83010" name="Rectangle 66"/>
              <p:cNvSpPr>
                <a:spLocks noChangeArrowheads="1"/>
              </p:cNvSpPr>
              <p:nvPr/>
            </p:nvSpPr>
            <p:spPr bwMode="auto">
              <a:xfrm flipH="1">
                <a:off x="852" y="2976"/>
                <a:ext cx="288" cy="52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11" name="Text Box 67"/>
              <p:cNvSpPr txBox="1">
                <a:spLocks noChangeArrowheads="1"/>
              </p:cNvSpPr>
              <p:nvPr/>
            </p:nvSpPr>
            <p:spPr bwMode="auto">
              <a:xfrm flipH="1">
                <a:off x="864" y="3120"/>
                <a:ext cx="3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B</a:t>
                </a:r>
                <a:r>
                  <a:rPr kumimoji="1" lang="en-US" altLang="zh-CN" sz="2400" baseline="-25000">
                    <a:latin typeface="Times New Roman" panose="02020603050405020304" pitchFamily="18" charset="0"/>
                    <a:ea typeface="幼圆" panose="02010509060101010101" pitchFamily="49" charset="-122"/>
                    <a:cs typeface="Times New Roman" panose="02020603050405020304" pitchFamily="18" charset="0"/>
                  </a:rPr>
                  <a:t>L</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grpSp>
          <p:nvGrpSpPr>
            <p:cNvPr id="83012" name="Group 68"/>
            <p:cNvGrpSpPr/>
            <p:nvPr/>
          </p:nvGrpSpPr>
          <p:grpSpPr bwMode="auto">
            <a:xfrm>
              <a:off x="4402" y="1152"/>
              <a:ext cx="344" cy="393"/>
              <a:chOff x="852" y="2976"/>
              <a:chExt cx="344" cy="540"/>
            </a:xfrm>
          </p:grpSpPr>
          <p:sp>
            <p:nvSpPr>
              <p:cNvPr id="83013" name="Rectangle 69"/>
              <p:cNvSpPr>
                <a:spLocks noChangeArrowheads="1"/>
              </p:cNvSpPr>
              <p:nvPr/>
            </p:nvSpPr>
            <p:spPr bwMode="auto">
              <a:xfrm flipH="1">
                <a:off x="852" y="2976"/>
                <a:ext cx="288" cy="52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14" name="Text Box 70"/>
              <p:cNvSpPr txBox="1">
                <a:spLocks noChangeArrowheads="1"/>
              </p:cNvSpPr>
              <p:nvPr/>
            </p:nvSpPr>
            <p:spPr bwMode="auto">
              <a:xfrm flipH="1">
                <a:off x="867" y="3120"/>
                <a:ext cx="329"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C</a:t>
                </a:r>
                <a:r>
                  <a:rPr kumimoji="1" lang="en-US" altLang="zh-CN" sz="2400" baseline="-25000">
                    <a:latin typeface="Times New Roman" panose="02020603050405020304" pitchFamily="18" charset="0"/>
                    <a:ea typeface="幼圆" panose="02010509060101010101" pitchFamily="49" charset="-122"/>
                    <a:cs typeface="Times New Roman" panose="02020603050405020304" pitchFamily="18" charset="0"/>
                  </a:rPr>
                  <a:t>R</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grpSp>
          <p:nvGrpSpPr>
            <p:cNvPr id="83015" name="Group 71"/>
            <p:cNvGrpSpPr/>
            <p:nvPr/>
          </p:nvGrpSpPr>
          <p:grpSpPr bwMode="auto">
            <a:xfrm>
              <a:off x="4930" y="1152"/>
              <a:ext cx="352" cy="528"/>
              <a:chOff x="852" y="2976"/>
              <a:chExt cx="352" cy="528"/>
            </a:xfrm>
          </p:grpSpPr>
          <p:sp>
            <p:nvSpPr>
              <p:cNvPr id="83016" name="Rectangle 72"/>
              <p:cNvSpPr>
                <a:spLocks noChangeArrowheads="1"/>
              </p:cNvSpPr>
              <p:nvPr/>
            </p:nvSpPr>
            <p:spPr bwMode="auto">
              <a:xfrm flipH="1">
                <a:off x="852" y="2976"/>
                <a:ext cx="288" cy="52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17" name="Text Box 73"/>
              <p:cNvSpPr txBox="1">
                <a:spLocks noChangeArrowheads="1"/>
              </p:cNvSpPr>
              <p:nvPr/>
            </p:nvSpPr>
            <p:spPr bwMode="auto">
              <a:xfrm flipH="1">
                <a:off x="864" y="3120"/>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A</a:t>
                </a:r>
                <a:r>
                  <a:rPr kumimoji="1" lang="en-US" altLang="zh-CN" sz="2400" baseline="-25000">
                    <a:latin typeface="Times New Roman" panose="02020603050405020304" pitchFamily="18" charset="0"/>
                    <a:ea typeface="幼圆" panose="02010509060101010101" pitchFamily="49" charset="-122"/>
                    <a:cs typeface="Times New Roman" panose="02020603050405020304" pitchFamily="18" charset="0"/>
                  </a:rPr>
                  <a:t>R</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cxnSp>
          <p:nvCxnSpPr>
            <p:cNvPr id="83018" name="AutoShape 74"/>
            <p:cNvCxnSpPr>
              <a:cxnSpLocks noChangeShapeType="1"/>
              <a:stCxn id="83007" idx="5"/>
              <a:endCxn id="83013" idx="0"/>
            </p:cNvCxnSpPr>
            <p:nvPr/>
          </p:nvCxnSpPr>
          <p:spPr bwMode="auto">
            <a:xfrm flipH="1">
              <a:off x="4546" y="967"/>
              <a:ext cx="97" cy="18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019" name="AutoShape 75"/>
            <p:cNvCxnSpPr>
              <a:cxnSpLocks noChangeShapeType="1"/>
              <a:stCxn id="83007" idx="3"/>
              <a:endCxn id="83016" idx="0"/>
            </p:cNvCxnSpPr>
            <p:nvPr/>
          </p:nvCxnSpPr>
          <p:spPr bwMode="auto">
            <a:xfrm>
              <a:off x="4880" y="967"/>
              <a:ext cx="194" cy="18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020" name="AutoShape 76"/>
            <p:cNvCxnSpPr>
              <a:cxnSpLocks noChangeShapeType="1"/>
              <a:stCxn id="83008" idx="2"/>
              <a:endCxn id="83007" idx="7"/>
            </p:cNvCxnSpPr>
            <p:nvPr/>
          </p:nvCxnSpPr>
          <p:spPr bwMode="auto">
            <a:xfrm>
              <a:off x="4459" y="504"/>
              <a:ext cx="184" cy="20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021" name="Oval 77"/>
            <p:cNvSpPr>
              <a:spLocks noChangeArrowheads="1"/>
            </p:cNvSpPr>
            <p:nvPr/>
          </p:nvSpPr>
          <p:spPr bwMode="auto">
            <a:xfrm flipH="1">
              <a:off x="3634" y="672"/>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r>
                <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0</a:t>
              </a: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B</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cxnSp>
          <p:nvCxnSpPr>
            <p:cNvPr id="83022" name="AutoShape 78"/>
            <p:cNvCxnSpPr>
              <a:cxnSpLocks noChangeShapeType="1"/>
              <a:stCxn id="83008" idx="6"/>
              <a:endCxn id="83021" idx="1"/>
            </p:cNvCxnSpPr>
            <p:nvPr/>
          </p:nvCxnSpPr>
          <p:spPr bwMode="auto">
            <a:xfrm flipH="1">
              <a:off x="3920" y="504"/>
              <a:ext cx="185" cy="20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3023" name="Group 79"/>
            <p:cNvGrpSpPr/>
            <p:nvPr/>
          </p:nvGrpSpPr>
          <p:grpSpPr bwMode="auto">
            <a:xfrm>
              <a:off x="3922" y="1152"/>
              <a:ext cx="334" cy="528"/>
              <a:chOff x="852" y="2976"/>
              <a:chExt cx="334" cy="528"/>
            </a:xfrm>
          </p:grpSpPr>
          <p:sp>
            <p:nvSpPr>
              <p:cNvPr id="83024" name="Rectangle 80"/>
              <p:cNvSpPr>
                <a:spLocks noChangeArrowheads="1"/>
              </p:cNvSpPr>
              <p:nvPr/>
            </p:nvSpPr>
            <p:spPr bwMode="auto">
              <a:xfrm flipH="1">
                <a:off x="852" y="2976"/>
                <a:ext cx="288" cy="52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25" name="Text Box 81"/>
              <p:cNvSpPr txBox="1">
                <a:spLocks noChangeArrowheads="1"/>
              </p:cNvSpPr>
              <p:nvPr/>
            </p:nvSpPr>
            <p:spPr bwMode="auto">
              <a:xfrm flipH="1">
                <a:off x="864" y="3120"/>
                <a:ext cx="3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C</a:t>
                </a:r>
                <a:r>
                  <a:rPr kumimoji="1" lang="en-US" altLang="zh-CN" sz="2400" baseline="-25000">
                    <a:latin typeface="Times New Roman" panose="02020603050405020304" pitchFamily="18" charset="0"/>
                    <a:ea typeface="幼圆" panose="02010509060101010101" pitchFamily="49" charset="-122"/>
                    <a:cs typeface="Times New Roman" panose="02020603050405020304" pitchFamily="18" charset="0"/>
                  </a:rPr>
                  <a:t>L</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cxnSp>
          <p:nvCxnSpPr>
            <p:cNvPr id="83026" name="AutoShape 82"/>
            <p:cNvCxnSpPr>
              <a:cxnSpLocks noChangeShapeType="1"/>
              <a:stCxn id="83021" idx="5"/>
              <a:endCxn id="83010" idx="0"/>
            </p:cNvCxnSpPr>
            <p:nvPr/>
          </p:nvCxnSpPr>
          <p:spPr bwMode="auto">
            <a:xfrm flipH="1">
              <a:off x="3538" y="967"/>
              <a:ext cx="145" cy="18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027" name="AutoShape 83"/>
            <p:cNvCxnSpPr>
              <a:cxnSpLocks noChangeShapeType="1"/>
              <a:stCxn id="83021" idx="3"/>
              <a:endCxn id="83024" idx="0"/>
            </p:cNvCxnSpPr>
            <p:nvPr/>
          </p:nvCxnSpPr>
          <p:spPr bwMode="auto">
            <a:xfrm>
              <a:off x="3920" y="967"/>
              <a:ext cx="146" cy="18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028" name="Rectangle 84"/>
            <p:cNvSpPr>
              <a:spLocks noChangeArrowheads="1"/>
            </p:cNvSpPr>
            <p:nvPr/>
          </p:nvSpPr>
          <p:spPr bwMode="auto">
            <a:xfrm>
              <a:off x="4402" y="1536"/>
              <a:ext cx="288" cy="144"/>
            </a:xfrm>
            <a:prstGeom prst="rect">
              <a:avLst/>
            </a:prstGeom>
            <a:noFill/>
            <a:ln w="9525">
              <a:solidFill>
                <a:schemeClr val="tx1"/>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3029" name="Text Box 85"/>
          <p:cNvSpPr txBox="1">
            <a:spLocks noChangeArrowheads="1"/>
          </p:cNvSpPr>
          <p:nvPr/>
        </p:nvSpPr>
        <p:spPr bwMode="auto">
          <a:xfrm>
            <a:off x="4311650" y="3257798"/>
            <a:ext cx="522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(c)</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3030" name="Text Box 86"/>
          <p:cNvSpPr txBox="1">
            <a:spLocks noChangeArrowheads="1"/>
          </p:cNvSpPr>
          <p:nvPr/>
        </p:nvSpPr>
        <p:spPr bwMode="auto">
          <a:xfrm>
            <a:off x="250825" y="4241800"/>
            <a:ext cx="566928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先左旋：先对</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A</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的左孩子</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B</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进行逆时针</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                左旋处理，即变为右面的样子：</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后右旋：然后对</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A</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进行顺时针右旋处理，</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                即变为右面的样子：</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p:txBody>
      </p:sp>
      <p:grpSp>
        <p:nvGrpSpPr>
          <p:cNvPr id="83060" name="Group 116"/>
          <p:cNvGrpSpPr/>
          <p:nvPr/>
        </p:nvGrpSpPr>
        <p:grpSpPr bwMode="auto">
          <a:xfrm>
            <a:off x="6835775" y="3036888"/>
            <a:ext cx="1181100" cy="1916113"/>
            <a:chOff x="4306" y="1913"/>
            <a:chExt cx="744" cy="1207"/>
          </a:xfrm>
        </p:grpSpPr>
        <p:sp>
          <p:nvSpPr>
            <p:cNvPr id="83033" name="Oval 89"/>
            <p:cNvSpPr>
              <a:spLocks noChangeArrowheads="1"/>
            </p:cNvSpPr>
            <p:nvPr/>
          </p:nvSpPr>
          <p:spPr bwMode="auto">
            <a:xfrm>
              <a:off x="4690" y="1913"/>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A</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3034" name="Oval 90"/>
            <p:cNvSpPr>
              <a:spLocks noChangeArrowheads="1"/>
            </p:cNvSpPr>
            <p:nvPr/>
          </p:nvSpPr>
          <p:spPr bwMode="auto">
            <a:xfrm>
              <a:off x="4714" y="2400"/>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C</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3036" name="Oval 92"/>
            <p:cNvSpPr>
              <a:spLocks noChangeArrowheads="1"/>
            </p:cNvSpPr>
            <p:nvPr/>
          </p:nvSpPr>
          <p:spPr bwMode="auto">
            <a:xfrm>
              <a:off x="4306" y="2784"/>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B</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cxnSp>
          <p:nvCxnSpPr>
            <p:cNvPr id="83037" name="AutoShape 93"/>
            <p:cNvCxnSpPr>
              <a:cxnSpLocks noChangeShapeType="1"/>
              <a:stCxn id="83034" idx="3"/>
              <a:endCxn id="83036" idx="7"/>
            </p:cNvCxnSpPr>
            <p:nvPr/>
          </p:nvCxnSpPr>
          <p:spPr bwMode="auto">
            <a:xfrm flipH="1">
              <a:off x="4593" y="2696"/>
              <a:ext cx="170" cy="12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3059" name="Group 115"/>
          <p:cNvGrpSpPr/>
          <p:nvPr/>
        </p:nvGrpSpPr>
        <p:grpSpPr bwMode="auto">
          <a:xfrm>
            <a:off x="6835775" y="5029200"/>
            <a:ext cx="2057400" cy="1143000"/>
            <a:chOff x="4306" y="3168"/>
            <a:chExt cx="1296" cy="720"/>
          </a:xfrm>
        </p:grpSpPr>
        <p:sp>
          <p:nvSpPr>
            <p:cNvPr id="83039" name="Oval 95"/>
            <p:cNvSpPr>
              <a:spLocks noChangeArrowheads="1"/>
            </p:cNvSpPr>
            <p:nvPr/>
          </p:nvSpPr>
          <p:spPr bwMode="auto">
            <a:xfrm>
              <a:off x="5266" y="3552"/>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A</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3040" name="Oval 96"/>
            <p:cNvSpPr>
              <a:spLocks noChangeArrowheads="1"/>
            </p:cNvSpPr>
            <p:nvPr/>
          </p:nvSpPr>
          <p:spPr bwMode="auto">
            <a:xfrm>
              <a:off x="4786" y="3168"/>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C</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3041" name="Oval 97"/>
            <p:cNvSpPr>
              <a:spLocks noChangeArrowheads="1"/>
            </p:cNvSpPr>
            <p:nvPr/>
          </p:nvSpPr>
          <p:spPr bwMode="auto">
            <a:xfrm>
              <a:off x="4306" y="3552"/>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B</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cxnSp>
          <p:nvCxnSpPr>
            <p:cNvPr id="83042" name="AutoShape 98"/>
            <p:cNvCxnSpPr>
              <a:cxnSpLocks noChangeShapeType="1"/>
              <a:stCxn id="83040" idx="3"/>
              <a:endCxn id="83041" idx="7"/>
            </p:cNvCxnSpPr>
            <p:nvPr/>
          </p:nvCxnSpPr>
          <p:spPr bwMode="auto">
            <a:xfrm flipH="1">
              <a:off x="4593" y="3464"/>
              <a:ext cx="242" cy="12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043" name="AutoShape 99"/>
            <p:cNvCxnSpPr>
              <a:cxnSpLocks noChangeShapeType="1"/>
              <a:stCxn id="83040" idx="5"/>
              <a:endCxn id="83039" idx="1"/>
            </p:cNvCxnSpPr>
            <p:nvPr/>
          </p:nvCxnSpPr>
          <p:spPr bwMode="auto">
            <a:xfrm>
              <a:off x="5073" y="3464"/>
              <a:ext cx="242" cy="12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3045" name="Text Box 101"/>
          <p:cNvSpPr txBox="1">
            <a:spLocks noChangeArrowheads="1"/>
          </p:cNvSpPr>
          <p:nvPr/>
        </p:nvSpPr>
        <p:spPr bwMode="auto">
          <a:xfrm>
            <a:off x="7667625" y="4437063"/>
            <a:ext cx="1301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对</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B</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左旋</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3046" name="Text Box 102"/>
          <p:cNvSpPr txBox="1">
            <a:spLocks noChangeArrowheads="1"/>
          </p:cNvSpPr>
          <p:nvPr/>
        </p:nvSpPr>
        <p:spPr bwMode="auto">
          <a:xfrm>
            <a:off x="7235825" y="6211888"/>
            <a:ext cx="1319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对</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A</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右旋</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p:txBody>
      </p:sp>
      <p:grpSp>
        <p:nvGrpSpPr>
          <p:cNvPr id="83061" name="Group 117"/>
          <p:cNvGrpSpPr/>
          <p:nvPr/>
        </p:nvGrpSpPr>
        <p:grpSpPr bwMode="auto">
          <a:xfrm>
            <a:off x="5624513" y="3068638"/>
            <a:ext cx="1108075" cy="1871662"/>
            <a:chOff x="3543" y="1933"/>
            <a:chExt cx="698" cy="1179"/>
          </a:xfrm>
        </p:grpSpPr>
        <p:sp>
          <p:nvSpPr>
            <p:cNvPr id="83048" name="Oval 104"/>
            <p:cNvSpPr>
              <a:spLocks noChangeArrowheads="1"/>
            </p:cNvSpPr>
            <p:nvPr/>
          </p:nvSpPr>
          <p:spPr bwMode="auto">
            <a:xfrm>
              <a:off x="3905" y="1933"/>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A</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3049" name="Oval 105"/>
            <p:cNvSpPr>
              <a:spLocks noChangeArrowheads="1"/>
            </p:cNvSpPr>
            <p:nvPr/>
          </p:nvSpPr>
          <p:spPr bwMode="auto">
            <a:xfrm>
              <a:off x="3543" y="2317"/>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B</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cxnSp>
          <p:nvCxnSpPr>
            <p:cNvPr id="83050" name="AutoShape 106"/>
            <p:cNvCxnSpPr>
              <a:cxnSpLocks noChangeShapeType="1"/>
              <a:stCxn id="83048" idx="3"/>
              <a:endCxn id="83049" idx="7"/>
            </p:cNvCxnSpPr>
            <p:nvPr/>
          </p:nvCxnSpPr>
          <p:spPr bwMode="auto">
            <a:xfrm flipH="1">
              <a:off x="3830" y="2220"/>
              <a:ext cx="124" cy="14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051" name="Oval 107"/>
            <p:cNvSpPr>
              <a:spLocks noChangeArrowheads="1"/>
            </p:cNvSpPr>
            <p:nvPr/>
          </p:nvSpPr>
          <p:spPr bwMode="auto">
            <a:xfrm>
              <a:off x="3904" y="2776"/>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C</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cxnSp>
          <p:nvCxnSpPr>
            <p:cNvPr id="83052" name="AutoShape 108"/>
            <p:cNvCxnSpPr>
              <a:cxnSpLocks noChangeShapeType="1"/>
              <a:stCxn id="83049" idx="5"/>
              <a:endCxn id="83051" idx="0"/>
            </p:cNvCxnSpPr>
            <p:nvPr/>
          </p:nvCxnSpPr>
          <p:spPr bwMode="auto">
            <a:xfrm>
              <a:off x="3830" y="2604"/>
              <a:ext cx="242" cy="17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3058" name="Rectangle 114"/>
          <p:cNvSpPr>
            <a:spLocks noChangeArrowheads="1"/>
          </p:cNvSpPr>
          <p:nvPr/>
        </p:nvSpPr>
        <p:spPr bwMode="auto">
          <a:xfrm>
            <a:off x="250825" y="144000"/>
            <a:ext cx="1152525" cy="51911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err="1">
                <a:solidFill>
                  <a:srgbClr val="CC0000"/>
                </a:solidFill>
                <a:ea typeface="幼圆" panose="02010509060101010101" pitchFamily="49" charset="-122"/>
              </a:rPr>
              <a:t>Fig.c</a:t>
            </a:r>
            <a:endParaRPr lang="en-US" altLang="zh-CN" sz="2800" b="1" dirty="0">
              <a:solidFill>
                <a:srgbClr val="CC0000"/>
              </a:solidFill>
              <a:ea typeface="幼圆" panose="02010509060101010101" pitchFamily="49" charset="-122"/>
            </a:endParaRPr>
          </a:p>
        </p:txBody>
      </p:sp>
      <p:sp>
        <p:nvSpPr>
          <p:cNvPr id="106" name="Rectangle 161"/>
          <p:cNvSpPr txBox="1">
            <a:spLocks noChangeArrowheads="1"/>
          </p:cNvSpPr>
          <p:nvPr/>
        </p:nvSpPr>
        <p:spPr>
          <a:xfrm>
            <a:off x="457200" y="277813"/>
            <a:ext cx="8229600" cy="1139825"/>
          </a:xfrm>
          <a:prstGeom prst="rect">
            <a:avLst/>
          </a:prstGeom>
        </p:spPr>
        <p:txBody>
          <a:bodyPr/>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9pPr>
          </a:lstStyle>
          <a:p>
            <a:r>
              <a:rPr lang="en-US" altLang="zh-CN" kern="0" dirty="0" smtClean="0"/>
              <a:t>C. </a:t>
            </a:r>
            <a:r>
              <a:rPr lang="zh-CN" altLang="en-US" kern="0" dirty="0" smtClean="0"/>
              <a:t>双向右旋</a:t>
            </a:r>
            <a:r>
              <a:rPr lang="en-US" altLang="zh-CN" kern="0" dirty="0" smtClean="0"/>
              <a:t>(</a:t>
            </a:r>
            <a:r>
              <a:rPr lang="zh-CN" altLang="en-US" kern="0" dirty="0"/>
              <a:t>左</a:t>
            </a:r>
            <a:r>
              <a:rPr lang="zh-CN" altLang="en-US" kern="0" dirty="0" smtClean="0"/>
              <a:t>右</a:t>
            </a:r>
            <a:r>
              <a:rPr lang="en-US" altLang="zh-CN" kern="0" dirty="0" smtClean="0"/>
              <a:t>) - case 1</a:t>
            </a:r>
            <a:endParaRPr lang="zh-CN" altLang="en-US"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1000"/>
                                        <p:tgtEl>
                                          <p:spTgt spid="106"/>
                                        </p:tgtEl>
                                      </p:cBhvr>
                                    </p:animEffect>
                                    <p:anim calcmode="lin" valueType="num">
                                      <p:cBhvr>
                                        <p:cTn id="8" dur="1000" fill="hold"/>
                                        <p:tgtEl>
                                          <p:spTgt spid="106"/>
                                        </p:tgtEl>
                                        <p:attrNameLst>
                                          <p:attrName>ppt_x</p:attrName>
                                        </p:attrNameLst>
                                      </p:cBhvr>
                                      <p:tavLst>
                                        <p:tav tm="0">
                                          <p:val>
                                            <p:strVal val="#ppt_x"/>
                                          </p:val>
                                        </p:tav>
                                        <p:tav tm="100000">
                                          <p:val>
                                            <p:strVal val="#ppt_x"/>
                                          </p:val>
                                        </p:tav>
                                      </p:tavLst>
                                    </p:anim>
                                    <p:anim calcmode="lin" valueType="num">
                                      <p:cBhvr>
                                        <p:cTn id="9" dur="1000" fill="hold"/>
                                        <p:tgtEl>
                                          <p:spTgt spid="10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4" presetClass="path" presetSubtype="0" accel="50000" decel="50000" fill="hold" grpId="1" nodeType="clickEffect">
                                  <p:stCondLst>
                                    <p:cond delay="0"/>
                                  </p:stCondLst>
                                  <p:childTnLst>
                                    <p:animMotion origin="layout" path="M 0 -1.11111E-6 L 0 -0.05694 " pathEditMode="relative" rAng="0" ptsTypes="AA">
                                      <p:cBhvr>
                                        <p:cTn id="13" dur="2000" fill="hold"/>
                                        <p:tgtEl>
                                          <p:spTgt spid="106"/>
                                        </p:tgtEl>
                                        <p:attrNameLst>
                                          <p:attrName>ppt_x</p:attrName>
                                          <p:attrName>ppt_y</p:attrName>
                                        </p:attrNameLst>
                                      </p:cBhvr>
                                      <p:rCtr x="0" y="-2847"/>
                                    </p:animMotion>
                                  </p:childTnLst>
                                </p:cTn>
                              </p:par>
                            </p:childTnLst>
                          </p:cTn>
                        </p:par>
                        <p:par>
                          <p:cTn id="14" fill="hold">
                            <p:stCondLst>
                              <p:cond delay="2000"/>
                            </p:stCondLst>
                            <p:childTnLst>
                              <p:par>
                                <p:cTn id="15" presetID="1" presetClass="entr" presetSubtype="0" fill="hold" grpId="0" nodeType="afterEffect">
                                  <p:stCondLst>
                                    <p:cond delay="0"/>
                                  </p:stCondLst>
                                  <p:childTnLst>
                                    <p:set>
                                      <p:cBhvr>
                                        <p:cTn id="16" dur="1" fill="hold">
                                          <p:stCondLst>
                                            <p:cond delay="0"/>
                                          </p:stCondLst>
                                        </p:cTn>
                                        <p:tgtEl>
                                          <p:spTgt spid="8296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300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06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306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30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30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306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05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30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304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30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3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62" grpId="0"/>
      <p:bldP spid="83029" grpId="0"/>
      <p:bldP spid="83030" grpId="0" bldLvl="0" animBg="1"/>
      <p:bldP spid="83045" grpId="0"/>
      <p:bldP spid="83046" grpId="0"/>
      <p:bldP spid="83058" grpId="0" animBg="1"/>
      <p:bldP spid="106" grpId="0"/>
      <p:bldP spid="106" grpId="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62" name="Text Box 18"/>
          <p:cNvSpPr txBox="1">
            <a:spLocks noChangeArrowheads="1"/>
          </p:cNvSpPr>
          <p:nvPr/>
        </p:nvSpPr>
        <p:spPr bwMode="auto">
          <a:xfrm>
            <a:off x="2582545" y="3532435"/>
            <a:ext cx="1104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插入结点</a:t>
            </a:r>
            <a:endParaRPr kumimoji="1" lang="zh-CN" altLang="en-US" sz="24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p:txBody>
      </p:sp>
      <p:grpSp>
        <p:nvGrpSpPr>
          <p:cNvPr id="83002" name="Group 58"/>
          <p:cNvGrpSpPr/>
          <p:nvPr/>
        </p:nvGrpSpPr>
        <p:grpSpPr bwMode="auto">
          <a:xfrm>
            <a:off x="4321175" y="1817935"/>
            <a:ext cx="838200" cy="685800"/>
            <a:chOff x="2208" y="480"/>
            <a:chExt cx="528" cy="432"/>
          </a:xfrm>
        </p:grpSpPr>
        <p:sp>
          <p:nvSpPr>
            <p:cNvPr id="83003" name="AutoShape 59"/>
            <p:cNvSpPr>
              <a:spLocks noChangeArrowheads="1"/>
            </p:cNvSpPr>
            <p:nvPr/>
          </p:nvSpPr>
          <p:spPr bwMode="auto">
            <a:xfrm>
              <a:off x="2208" y="672"/>
              <a:ext cx="528" cy="24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04" name="Text Box 60"/>
            <p:cNvSpPr txBox="1">
              <a:spLocks noChangeArrowheads="1"/>
            </p:cNvSpPr>
            <p:nvPr/>
          </p:nvSpPr>
          <p:spPr bwMode="auto">
            <a:xfrm>
              <a:off x="2256" y="480"/>
              <a:ext cx="3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LR</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sp>
        <p:nvSpPr>
          <p:cNvPr id="82951" name="Oval 7"/>
          <p:cNvSpPr>
            <a:spLocks noChangeArrowheads="1"/>
          </p:cNvSpPr>
          <p:nvPr/>
        </p:nvSpPr>
        <p:spPr bwMode="auto">
          <a:xfrm>
            <a:off x="2110740" y="607060"/>
            <a:ext cx="533400" cy="533400"/>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r>
              <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2</a:t>
            </a: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A</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2952" name="Oval 8"/>
          <p:cNvSpPr>
            <a:spLocks noChangeArrowheads="1"/>
          </p:cNvSpPr>
          <p:nvPr/>
        </p:nvSpPr>
        <p:spPr bwMode="auto">
          <a:xfrm>
            <a:off x="1501140" y="1216660"/>
            <a:ext cx="533400" cy="533400"/>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r>
              <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-1</a:t>
            </a: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B</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cxnSp>
        <p:nvCxnSpPr>
          <p:cNvPr id="82953" name="AutoShape 9"/>
          <p:cNvCxnSpPr>
            <a:cxnSpLocks noChangeShapeType="1"/>
            <a:stCxn id="82951" idx="3"/>
            <a:endCxn id="82952" idx="7"/>
          </p:cNvCxnSpPr>
          <p:nvPr/>
        </p:nvCxnSpPr>
        <p:spPr bwMode="auto">
          <a:xfrm flipH="1">
            <a:off x="1957070" y="1076960"/>
            <a:ext cx="231775" cy="20320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954" name="Oval 10"/>
          <p:cNvSpPr>
            <a:spLocks noChangeArrowheads="1"/>
          </p:cNvSpPr>
          <p:nvPr/>
        </p:nvSpPr>
        <p:spPr bwMode="auto">
          <a:xfrm>
            <a:off x="2415540" y="1750060"/>
            <a:ext cx="533400" cy="533400"/>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r>
              <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-1</a:t>
            </a: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C</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nvGrpSpPr>
          <p:cNvPr id="82955" name="Group 11"/>
          <p:cNvGrpSpPr/>
          <p:nvPr/>
        </p:nvGrpSpPr>
        <p:grpSpPr bwMode="auto">
          <a:xfrm rot="0">
            <a:off x="1882140" y="2435860"/>
            <a:ext cx="1481455" cy="1097280"/>
            <a:chOff x="998" y="1728"/>
            <a:chExt cx="933" cy="691"/>
          </a:xfrm>
        </p:grpSpPr>
        <p:grpSp>
          <p:nvGrpSpPr>
            <p:cNvPr id="82956" name="Group 12"/>
            <p:cNvGrpSpPr/>
            <p:nvPr/>
          </p:nvGrpSpPr>
          <p:grpSpPr bwMode="auto">
            <a:xfrm>
              <a:off x="1008" y="1728"/>
              <a:ext cx="923" cy="691"/>
              <a:chOff x="1008" y="1728"/>
              <a:chExt cx="923" cy="691"/>
            </a:xfrm>
          </p:grpSpPr>
          <p:sp>
            <p:nvSpPr>
              <p:cNvPr id="82957" name="Rectangle 13"/>
              <p:cNvSpPr>
                <a:spLocks noChangeArrowheads="1"/>
              </p:cNvSpPr>
              <p:nvPr/>
            </p:nvSpPr>
            <p:spPr bwMode="auto">
              <a:xfrm>
                <a:off x="1008" y="1728"/>
                <a:ext cx="288" cy="54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8" name="Line 14"/>
              <p:cNvSpPr>
                <a:spLocks noChangeShapeType="1"/>
              </p:cNvSpPr>
              <p:nvPr/>
            </p:nvSpPr>
            <p:spPr bwMode="auto">
              <a:xfrm>
                <a:off x="1643" y="2275"/>
                <a:ext cx="2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9" name="Line 15"/>
              <p:cNvSpPr>
                <a:spLocks noChangeShapeType="1"/>
              </p:cNvSpPr>
              <p:nvPr/>
            </p:nvSpPr>
            <p:spPr bwMode="auto">
              <a:xfrm>
                <a:off x="1621" y="2275"/>
                <a:ext cx="288"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60" name="Line 16"/>
              <p:cNvSpPr>
                <a:spLocks noChangeShapeType="1"/>
              </p:cNvSpPr>
              <p:nvPr/>
            </p:nvSpPr>
            <p:spPr bwMode="auto">
              <a:xfrm flipV="1">
                <a:off x="1632" y="2275"/>
                <a:ext cx="288"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2961" name="Text Box 17"/>
            <p:cNvSpPr txBox="1">
              <a:spLocks noChangeArrowheads="1"/>
            </p:cNvSpPr>
            <p:nvPr/>
          </p:nvSpPr>
          <p:spPr bwMode="auto">
            <a:xfrm>
              <a:off x="998" y="1850"/>
              <a:ext cx="3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C</a:t>
              </a:r>
              <a:r>
                <a:rPr kumimoji="1" lang="en-US" altLang="zh-CN" sz="2400" baseline="-25000">
                  <a:latin typeface="Times New Roman" panose="02020603050405020304" pitchFamily="18" charset="0"/>
                  <a:ea typeface="幼圆" panose="02010509060101010101" pitchFamily="49" charset="-122"/>
                  <a:cs typeface="Times New Roman" panose="02020603050405020304" pitchFamily="18" charset="0"/>
                </a:rPr>
                <a:t>L</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grpSp>
        <p:nvGrpSpPr>
          <p:cNvPr id="82963" name="Group 19"/>
          <p:cNvGrpSpPr/>
          <p:nvPr/>
        </p:nvGrpSpPr>
        <p:grpSpPr bwMode="auto">
          <a:xfrm rot="0">
            <a:off x="3422650" y="2419350"/>
            <a:ext cx="590550" cy="1066800"/>
            <a:chOff x="720" y="1728"/>
            <a:chExt cx="372" cy="672"/>
          </a:xfrm>
        </p:grpSpPr>
        <p:sp>
          <p:nvSpPr>
            <p:cNvPr id="82964" name="Line 20"/>
            <p:cNvSpPr>
              <a:spLocks noChangeShapeType="1"/>
            </p:cNvSpPr>
            <p:nvPr/>
          </p:nvSpPr>
          <p:spPr bwMode="auto">
            <a:xfrm>
              <a:off x="720" y="1728"/>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65" name="Line 21"/>
            <p:cNvSpPr>
              <a:spLocks noChangeShapeType="1"/>
            </p:cNvSpPr>
            <p:nvPr/>
          </p:nvSpPr>
          <p:spPr bwMode="auto">
            <a:xfrm>
              <a:off x="720" y="2400"/>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66" name="Text Box 22"/>
            <p:cNvSpPr txBox="1">
              <a:spLocks noChangeArrowheads="1"/>
            </p:cNvSpPr>
            <p:nvPr/>
          </p:nvSpPr>
          <p:spPr bwMode="auto">
            <a:xfrm>
              <a:off x="720" y="1920"/>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h-1</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2967" name="Line 23"/>
            <p:cNvSpPr>
              <a:spLocks noChangeShapeType="1"/>
            </p:cNvSpPr>
            <p:nvPr/>
          </p:nvSpPr>
          <p:spPr bwMode="auto">
            <a:xfrm>
              <a:off x="816" y="2160"/>
              <a:ext cx="0" cy="24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68" name="Line 24"/>
            <p:cNvSpPr>
              <a:spLocks noChangeShapeType="1"/>
            </p:cNvSpPr>
            <p:nvPr/>
          </p:nvSpPr>
          <p:spPr bwMode="auto">
            <a:xfrm flipV="1">
              <a:off x="816" y="1728"/>
              <a:ext cx="0"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970" name="Group 26"/>
          <p:cNvGrpSpPr/>
          <p:nvPr/>
        </p:nvGrpSpPr>
        <p:grpSpPr bwMode="auto">
          <a:xfrm rot="0">
            <a:off x="2872740" y="2435860"/>
            <a:ext cx="522605" cy="1097280"/>
            <a:chOff x="1622" y="1728"/>
            <a:chExt cx="329" cy="691"/>
          </a:xfrm>
        </p:grpSpPr>
        <p:sp>
          <p:nvSpPr>
            <p:cNvPr id="82971" name="Rectangle 27"/>
            <p:cNvSpPr>
              <a:spLocks noChangeArrowheads="1"/>
            </p:cNvSpPr>
            <p:nvPr/>
          </p:nvSpPr>
          <p:spPr bwMode="auto">
            <a:xfrm>
              <a:off x="1632" y="1728"/>
              <a:ext cx="288" cy="691"/>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72" name="Text Box 28"/>
            <p:cNvSpPr txBox="1">
              <a:spLocks noChangeArrowheads="1"/>
            </p:cNvSpPr>
            <p:nvPr/>
          </p:nvSpPr>
          <p:spPr bwMode="auto">
            <a:xfrm>
              <a:off x="1622" y="1850"/>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C</a:t>
              </a:r>
              <a:r>
                <a:rPr kumimoji="1" lang="en-US" altLang="zh-CN" sz="2400" baseline="-25000">
                  <a:latin typeface="Times New Roman" panose="02020603050405020304" pitchFamily="18" charset="0"/>
                  <a:ea typeface="幼圆" panose="02010509060101010101" pitchFamily="49" charset="-122"/>
                  <a:cs typeface="Times New Roman" panose="02020603050405020304" pitchFamily="18" charset="0"/>
                </a:rPr>
                <a:t>R</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grpSp>
        <p:nvGrpSpPr>
          <p:cNvPr id="82973" name="Group 29"/>
          <p:cNvGrpSpPr/>
          <p:nvPr/>
        </p:nvGrpSpPr>
        <p:grpSpPr bwMode="auto">
          <a:xfrm rot="0">
            <a:off x="1395095" y="2419350"/>
            <a:ext cx="590550" cy="838200"/>
            <a:chOff x="1920" y="1728"/>
            <a:chExt cx="372" cy="528"/>
          </a:xfrm>
        </p:grpSpPr>
        <p:sp>
          <p:nvSpPr>
            <p:cNvPr id="82974" name="Line 30"/>
            <p:cNvSpPr>
              <a:spLocks noChangeShapeType="1"/>
            </p:cNvSpPr>
            <p:nvPr/>
          </p:nvSpPr>
          <p:spPr bwMode="auto">
            <a:xfrm>
              <a:off x="2016" y="1728"/>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75" name="Line 31"/>
            <p:cNvSpPr>
              <a:spLocks noChangeShapeType="1"/>
            </p:cNvSpPr>
            <p:nvPr/>
          </p:nvSpPr>
          <p:spPr bwMode="auto">
            <a:xfrm>
              <a:off x="2016" y="225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76" name="Text Box 32"/>
            <p:cNvSpPr txBox="1">
              <a:spLocks noChangeArrowheads="1"/>
            </p:cNvSpPr>
            <p:nvPr/>
          </p:nvSpPr>
          <p:spPr bwMode="auto">
            <a:xfrm>
              <a:off x="1920" y="1824"/>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h-2</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2977" name="Line 33"/>
            <p:cNvSpPr>
              <a:spLocks noChangeShapeType="1"/>
            </p:cNvSpPr>
            <p:nvPr/>
          </p:nvSpPr>
          <p:spPr bwMode="auto">
            <a:xfrm>
              <a:off x="2064" y="2064"/>
              <a:ext cx="0"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78" name="Line 34"/>
            <p:cNvSpPr>
              <a:spLocks noChangeShapeType="1"/>
            </p:cNvSpPr>
            <p:nvPr/>
          </p:nvSpPr>
          <p:spPr bwMode="auto">
            <a:xfrm flipV="1">
              <a:off x="2064" y="1728"/>
              <a:ext cx="0" cy="1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979" name="Group 35"/>
          <p:cNvGrpSpPr/>
          <p:nvPr/>
        </p:nvGrpSpPr>
        <p:grpSpPr bwMode="auto">
          <a:xfrm rot="0">
            <a:off x="739140" y="1902460"/>
            <a:ext cx="511175" cy="838200"/>
            <a:chOff x="1622" y="1728"/>
            <a:chExt cx="322" cy="528"/>
          </a:xfrm>
        </p:grpSpPr>
        <p:sp>
          <p:nvSpPr>
            <p:cNvPr id="82980" name="Rectangle 36"/>
            <p:cNvSpPr>
              <a:spLocks noChangeArrowheads="1"/>
            </p:cNvSpPr>
            <p:nvPr/>
          </p:nvSpPr>
          <p:spPr bwMode="auto">
            <a:xfrm>
              <a:off x="1632" y="1728"/>
              <a:ext cx="288" cy="52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81" name="Text Box 37"/>
            <p:cNvSpPr txBox="1">
              <a:spLocks noChangeArrowheads="1"/>
            </p:cNvSpPr>
            <p:nvPr/>
          </p:nvSpPr>
          <p:spPr bwMode="auto">
            <a:xfrm>
              <a:off x="1622" y="1850"/>
              <a:ext cx="3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B</a:t>
              </a:r>
              <a:r>
                <a:rPr kumimoji="1" lang="en-US" altLang="zh-CN" sz="2400" baseline="-25000">
                  <a:latin typeface="Times New Roman" panose="02020603050405020304" pitchFamily="18" charset="0"/>
                  <a:ea typeface="幼圆" panose="02010509060101010101" pitchFamily="49" charset="-122"/>
                  <a:cs typeface="Times New Roman" panose="02020603050405020304" pitchFamily="18" charset="0"/>
                </a:rPr>
                <a:t>L</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grpSp>
        <p:nvGrpSpPr>
          <p:cNvPr id="82982" name="Group 38"/>
          <p:cNvGrpSpPr/>
          <p:nvPr/>
        </p:nvGrpSpPr>
        <p:grpSpPr bwMode="auto">
          <a:xfrm rot="0">
            <a:off x="281940" y="1902460"/>
            <a:ext cx="590550" cy="838200"/>
            <a:chOff x="1920" y="1728"/>
            <a:chExt cx="372" cy="528"/>
          </a:xfrm>
        </p:grpSpPr>
        <p:sp>
          <p:nvSpPr>
            <p:cNvPr id="82983" name="Line 39"/>
            <p:cNvSpPr>
              <a:spLocks noChangeShapeType="1"/>
            </p:cNvSpPr>
            <p:nvPr/>
          </p:nvSpPr>
          <p:spPr bwMode="auto">
            <a:xfrm>
              <a:off x="2016" y="1728"/>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84" name="Line 40"/>
            <p:cNvSpPr>
              <a:spLocks noChangeShapeType="1"/>
            </p:cNvSpPr>
            <p:nvPr/>
          </p:nvSpPr>
          <p:spPr bwMode="auto">
            <a:xfrm>
              <a:off x="2016" y="225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85" name="Text Box 41"/>
            <p:cNvSpPr txBox="1">
              <a:spLocks noChangeArrowheads="1"/>
            </p:cNvSpPr>
            <p:nvPr/>
          </p:nvSpPr>
          <p:spPr bwMode="auto">
            <a:xfrm>
              <a:off x="1920" y="1824"/>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h-1</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2986" name="Line 42"/>
            <p:cNvSpPr>
              <a:spLocks noChangeShapeType="1"/>
            </p:cNvSpPr>
            <p:nvPr/>
          </p:nvSpPr>
          <p:spPr bwMode="auto">
            <a:xfrm>
              <a:off x="2064" y="2064"/>
              <a:ext cx="0"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87" name="Line 43"/>
            <p:cNvSpPr>
              <a:spLocks noChangeShapeType="1"/>
            </p:cNvSpPr>
            <p:nvPr/>
          </p:nvSpPr>
          <p:spPr bwMode="auto">
            <a:xfrm flipV="1">
              <a:off x="2064" y="1728"/>
              <a:ext cx="0" cy="1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988" name="Group 44"/>
          <p:cNvGrpSpPr/>
          <p:nvPr/>
        </p:nvGrpSpPr>
        <p:grpSpPr bwMode="auto">
          <a:xfrm rot="0">
            <a:off x="3177540" y="1140460"/>
            <a:ext cx="1047750" cy="838200"/>
            <a:chOff x="1344" y="3024"/>
            <a:chExt cx="660" cy="528"/>
          </a:xfrm>
        </p:grpSpPr>
        <p:grpSp>
          <p:nvGrpSpPr>
            <p:cNvPr id="82989" name="Group 45"/>
            <p:cNvGrpSpPr/>
            <p:nvPr/>
          </p:nvGrpSpPr>
          <p:grpSpPr bwMode="auto">
            <a:xfrm>
              <a:off x="1344" y="3024"/>
              <a:ext cx="340" cy="528"/>
              <a:chOff x="1622" y="1728"/>
              <a:chExt cx="340" cy="528"/>
            </a:xfrm>
          </p:grpSpPr>
          <p:sp>
            <p:nvSpPr>
              <p:cNvPr id="82990" name="Rectangle 46"/>
              <p:cNvSpPr>
                <a:spLocks noChangeArrowheads="1"/>
              </p:cNvSpPr>
              <p:nvPr/>
            </p:nvSpPr>
            <p:spPr bwMode="auto">
              <a:xfrm>
                <a:off x="1632" y="1728"/>
                <a:ext cx="288" cy="52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91" name="Text Box 47"/>
              <p:cNvSpPr txBox="1">
                <a:spLocks noChangeArrowheads="1"/>
              </p:cNvSpPr>
              <p:nvPr/>
            </p:nvSpPr>
            <p:spPr bwMode="auto">
              <a:xfrm>
                <a:off x="1622" y="1850"/>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A</a:t>
                </a:r>
                <a:r>
                  <a:rPr kumimoji="1" lang="en-US" altLang="zh-CN" sz="2400" baseline="-25000">
                    <a:latin typeface="Times New Roman" panose="02020603050405020304" pitchFamily="18" charset="0"/>
                    <a:ea typeface="幼圆" panose="02010509060101010101" pitchFamily="49" charset="-122"/>
                    <a:cs typeface="Times New Roman" panose="02020603050405020304" pitchFamily="18" charset="0"/>
                  </a:rPr>
                  <a:t>R</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grpSp>
          <p:nvGrpSpPr>
            <p:cNvPr id="82992" name="Group 48"/>
            <p:cNvGrpSpPr/>
            <p:nvPr/>
          </p:nvGrpSpPr>
          <p:grpSpPr bwMode="auto">
            <a:xfrm>
              <a:off x="1632" y="3024"/>
              <a:ext cx="372" cy="528"/>
              <a:chOff x="1920" y="1728"/>
              <a:chExt cx="372" cy="528"/>
            </a:xfrm>
          </p:grpSpPr>
          <p:sp>
            <p:nvSpPr>
              <p:cNvPr id="82993" name="Line 49"/>
              <p:cNvSpPr>
                <a:spLocks noChangeShapeType="1"/>
              </p:cNvSpPr>
              <p:nvPr/>
            </p:nvSpPr>
            <p:spPr bwMode="auto">
              <a:xfrm>
                <a:off x="2016" y="1728"/>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94" name="Line 50"/>
              <p:cNvSpPr>
                <a:spLocks noChangeShapeType="1"/>
              </p:cNvSpPr>
              <p:nvPr/>
            </p:nvSpPr>
            <p:spPr bwMode="auto">
              <a:xfrm>
                <a:off x="2016" y="225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95" name="Text Box 51"/>
              <p:cNvSpPr txBox="1">
                <a:spLocks noChangeArrowheads="1"/>
              </p:cNvSpPr>
              <p:nvPr/>
            </p:nvSpPr>
            <p:spPr bwMode="auto">
              <a:xfrm>
                <a:off x="1920" y="1824"/>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h-1</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2996" name="Line 52"/>
              <p:cNvSpPr>
                <a:spLocks noChangeShapeType="1"/>
              </p:cNvSpPr>
              <p:nvPr/>
            </p:nvSpPr>
            <p:spPr bwMode="auto">
              <a:xfrm>
                <a:off x="2064" y="2064"/>
                <a:ext cx="0"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97" name="Line 53"/>
              <p:cNvSpPr>
                <a:spLocks noChangeShapeType="1"/>
              </p:cNvSpPr>
              <p:nvPr/>
            </p:nvSpPr>
            <p:spPr bwMode="auto">
              <a:xfrm flipV="1">
                <a:off x="2064" y="1728"/>
                <a:ext cx="0" cy="1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cxnSp>
        <p:nvCxnSpPr>
          <p:cNvPr id="82998" name="AutoShape 54"/>
          <p:cNvCxnSpPr>
            <a:cxnSpLocks noChangeShapeType="1"/>
            <a:stCxn id="82952" idx="5"/>
            <a:endCxn id="82954" idx="2"/>
          </p:cNvCxnSpPr>
          <p:nvPr/>
        </p:nvCxnSpPr>
        <p:spPr bwMode="auto">
          <a:xfrm>
            <a:off x="1957070" y="1686560"/>
            <a:ext cx="444500" cy="33020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999" name="AutoShape 55"/>
          <p:cNvCxnSpPr>
            <a:cxnSpLocks noChangeShapeType="1"/>
            <a:stCxn id="82954" idx="3"/>
            <a:endCxn id="82957" idx="0"/>
          </p:cNvCxnSpPr>
          <p:nvPr/>
        </p:nvCxnSpPr>
        <p:spPr bwMode="auto">
          <a:xfrm flipH="1">
            <a:off x="2126615" y="2205355"/>
            <a:ext cx="367030" cy="23050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000" name="AutoShape 56"/>
          <p:cNvCxnSpPr>
            <a:cxnSpLocks noChangeShapeType="1"/>
            <a:stCxn id="82954" idx="5"/>
            <a:endCxn id="82971" idx="0"/>
          </p:cNvCxnSpPr>
          <p:nvPr/>
        </p:nvCxnSpPr>
        <p:spPr bwMode="auto">
          <a:xfrm>
            <a:off x="2871470" y="2205355"/>
            <a:ext cx="246380" cy="23050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001" name="AutoShape 57"/>
          <p:cNvCxnSpPr>
            <a:cxnSpLocks noChangeShapeType="1"/>
            <a:stCxn id="82951" idx="6"/>
            <a:endCxn id="82990" idx="0"/>
          </p:cNvCxnSpPr>
          <p:nvPr/>
        </p:nvCxnSpPr>
        <p:spPr bwMode="auto">
          <a:xfrm>
            <a:off x="2658745" y="873760"/>
            <a:ext cx="763905" cy="26670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005" name="AutoShape 61"/>
          <p:cNvCxnSpPr>
            <a:cxnSpLocks noChangeShapeType="1"/>
            <a:stCxn id="82952" idx="2"/>
            <a:endCxn id="82980" idx="0"/>
          </p:cNvCxnSpPr>
          <p:nvPr/>
        </p:nvCxnSpPr>
        <p:spPr bwMode="auto">
          <a:xfrm flipH="1">
            <a:off x="983615" y="1483360"/>
            <a:ext cx="503555" cy="41910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3062" name="Group 118"/>
          <p:cNvGrpSpPr/>
          <p:nvPr/>
        </p:nvGrpSpPr>
        <p:grpSpPr bwMode="auto">
          <a:xfrm>
            <a:off x="5387975" y="666680"/>
            <a:ext cx="2997200" cy="2147888"/>
            <a:chOff x="3394" y="336"/>
            <a:chExt cx="1888" cy="1353"/>
          </a:xfrm>
        </p:grpSpPr>
        <p:sp>
          <p:nvSpPr>
            <p:cNvPr id="83007" name="Oval 63"/>
            <p:cNvSpPr>
              <a:spLocks noChangeArrowheads="1"/>
            </p:cNvSpPr>
            <p:nvPr/>
          </p:nvSpPr>
          <p:spPr bwMode="auto">
            <a:xfrm flipH="1">
              <a:off x="4594" y="672"/>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r>
                <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0</a:t>
              </a: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A</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3008" name="Oval 64"/>
            <p:cNvSpPr>
              <a:spLocks noChangeArrowheads="1"/>
            </p:cNvSpPr>
            <p:nvPr/>
          </p:nvSpPr>
          <p:spPr bwMode="auto">
            <a:xfrm flipH="1">
              <a:off x="4114" y="336"/>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r>
                <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0</a:t>
              </a: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C</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nvGrpSpPr>
            <p:cNvPr id="83009" name="Group 65"/>
            <p:cNvGrpSpPr/>
            <p:nvPr/>
          </p:nvGrpSpPr>
          <p:grpSpPr bwMode="auto">
            <a:xfrm>
              <a:off x="3394" y="1152"/>
              <a:ext cx="334" cy="528"/>
              <a:chOff x="852" y="2976"/>
              <a:chExt cx="334" cy="528"/>
            </a:xfrm>
          </p:grpSpPr>
          <p:sp>
            <p:nvSpPr>
              <p:cNvPr id="83010" name="Rectangle 66"/>
              <p:cNvSpPr>
                <a:spLocks noChangeArrowheads="1"/>
              </p:cNvSpPr>
              <p:nvPr/>
            </p:nvSpPr>
            <p:spPr bwMode="auto">
              <a:xfrm flipH="1">
                <a:off x="852" y="2976"/>
                <a:ext cx="288" cy="52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11" name="Text Box 67"/>
              <p:cNvSpPr txBox="1">
                <a:spLocks noChangeArrowheads="1"/>
              </p:cNvSpPr>
              <p:nvPr/>
            </p:nvSpPr>
            <p:spPr bwMode="auto">
              <a:xfrm flipH="1">
                <a:off x="864" y="3120"/>
                <a:ext cx="3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B</a:t>
                </a:r>
                <a:r>
                  <a:rPr kumimoji="1" lang="en-US" altLang="zh-CN" sz="2400" baseline="-25000">
                    <a:latin typeface="Times New Roman" panose="02020603050405020304" pitchFamily="18" charset="0"/>
                    <a:ea typeface="幼圆" panose="02010509060101010101" pitchFamily="49" charset="-122"/>
                    <a:cs typeface="Times New Roman" panose="02020603050405020304" pitchFamily="18" charset="0"/>
                  </a:rPr>
                  <a:t>L</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grpSp>
          <p:nvGrpSpPr>
            <p:cNvPr id="83012" name="Group 68"/>
            <p:cNvGrpSpPr/>
            <p:nvPr/>
          </p:nvGrpSpPr>
          <p:grpSpPr bwMode="auto">
            <a:xfrm>
              <a:off x="4402" y="1152"/>
              <a:ext cx="344" cy="528"/>
              <a:chOff x="852" y="2976"/>
              <a:chExt cx="344" cy="725"/>
            </a:xfrm>
          </p:grpSpPr>
          <p:sp>
            <p:nvSpPr>
              <p:cNvPr id="83013" name="Rectangle 69"/>
              <p:cNvSpPr>
                <a:spLocks noChangeArrowheads="1"/>
              </p:cNvSpPr>
              <p:nvPr/>
            </p:nvSpPr>
            <p:spPr bwMode="auto">
              <a:xfrm flipH="1">
                <a:off x="852" y="2976"/>
                <a:ext cx="288" cy="7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14" name="Text Box 70"/>
              <p:cNvSpPr txBox="1">
                <a:spLocks noChangeArrowheads="1"/>
              </p:cNvSpPr>
              <p:nvPr/>
            </p:nvSpPr>
            <p:spPr bwMode="auto">
              <a:xfrm flipH="1">
                <a:off x="867" y="3120"/>
                <a:ext cx="329"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C</a:t>
                </a:r>
                <a:r>
                  <a:rPr kumimoji="1" lang="en-US" altLang="zh-CN" sz="2400" baseline="-25000">
                    <a:latin typeface="Times New Roman" panose="02020603050405020304" pitchFamily="18" charset="0"/>
                    <a:ea typeface="幼圆" panose="02010509060101010101" pitchFamily="49" charset="-122"/>
                    <a:cs typeface="Times New Roman" panose="02020603050405020304" pitchFamily="18" charset="0"/>
                  </a:rPr>
                  <a:t>R</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grpSp>
          <p:nvGrpSpPr>
            <p:cNvPr id="83015" name="Group 71"/>
            <p:cNvGrpSpPr/>
            <p:nvPr/>
          </p:nvGrpSpPr>
          <p:grpSpPr bwMode="auto">
            <a:xfrm>
              <a:off x="4930" y="1152"/>
              <a:ext cx="352" cy="528"/>
              <a:chOff x="852" y="2976"/>
              <a:chExt cx="352" cy="528"/>
            </a:xfrm>
          </p:grpSpPr>
          <p:sp>
            <p:nvSpPr>
              <p:cNvPr id="83016" name="Rectangle 72"/>
              <p:cNvSpPr>
                <a:spLocks noChangeArrowheads="1"/>
              </p:cNvSpPr>
              <p:nvPr/>
            </p:nvSpPr>
            <p:spPr bwMode="auto">
              <a:xfrm flipH="1">
                <a:off x="852" y="2976"/>
                <a:ext cx="288" cy="52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17" name="Text Box 73"/>
              <p:cNvSpPr txBox="1">
                <a:spLocks noChangeArrowheads="1"/>
              </p:cNvSpPr>
              <p:nvPr/>
            </p:nvSpPr>
            <p:spPr bwMode="auto">
              <a:xfrm flipH="1">
                <a:off x="864" y="3120"/>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A</a:t>
                </a:r>
                <a:r>
                  <a:rPr kumimoji="1" lang="en-US" altLang="zh-CN" sz="2400" baseline="-25000">
                    <a:latin typeface="Times New Roman" panose="02020603050405020304" pitchFamily="18" charset="0"/>
                    <a:ea typeface="幼圆" panose="02010509060101010101" pitchFamily="49" charset="-122"/>
                    <a:cs typeface="Times New Roman" panose="02020603050405020304" pitchFamily="18" charset="0"/>
                  </a:rPr>
                  <a:t>R</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cxnSp>
          <p:nvCxnSpPr>
            <p:cNvPr id="83018" name="AutoShape 74"/>
            <p:cNvCxnSpPr>
              <a:cxnSpLocks noChangeShapeType="1"/>
              <a:stCxn id="83007" idx="5"/>
              <a:endCxn id="83013" idx="0"/>
            </p:cNvCxnSpPr>
            <p:nvPr/>
          </p:nvCxnSpPr>
          <p:spPr bwMode="auto">
            <a:xfrm flipH="1">
              <a:off x="4546" y="959"/>
              <a:ext cx="97" cy="193"/>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019" name="AutoShape 75"/>
            <p:cNvCxnSpPr>
              <a:cxnSpLocks noChangeShapeType="1"/>
              <a:stCxn id="83007" idx="3"/>
              <a:endCxn id="83016" idx="0"/>
            </p:cNvCxnSpPr>
            <p:nvPr/>
          </p:nvCxnSpPr>
          <p:spPr bwMode="auto">
            <a:xfrm>
              <a:off x="4880" y="967"/>
              <a:ext cx="194" cy="18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020" name="AutoShape 76"/>
            <p:cNvCxnSpPr>
              <a:cxnSpLocks noChangeShapeType="1"/>
              <a:stCxn id="83008" idx="2"/>
              <a:endCxn id="83007" idx="7"/>
            </p:cNvCxnSpPr>
            <p:nvPr/>
          </p:nvCxnSpPr>
          <p:spPr bwMode="auto">
            <a:xfrm>
              <a:off x="4459" y="504"/>
              <a:ext cx="184" cy="20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021" name="Oval 77"/>
            <p:cNvSpPr>
              <a:spLocks noChangeArrowheads="1"/>
            </p:cNvSpPr>
            <p:nvPr/>
          </p:nvSpPr>
          <p:spPr bwMode="auto">
            <a:xfrm flipH="1">
              <a:off x="3634" y="672"/>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r>
                <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1</a:t>
              </a: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B</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cxnSp>
          <p:nvCxnSpPr>
            <p:cNvPr id="83022" name="AutoShape 78"/>
            <p:cNvCxnSpPr>
              <a:cxnSpLocks noChangeShapeType="1"/>
              <a:stCxn id="83008" idx="6"/>
              <a:endCxn id="83021" idx="1"/>
            </p:cNvCxnSpPr>
            <p:nvPr/>
          </p:nvCxnSpPr>
          <p:spPr bwMode="auto">
            <a:xfrm flipH="1">
              <a:off x="3920" y="504"/>
              <a:ext cx="185" cy="20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3023" name="Group 79"/>
            <p:cNvGrpSpPr/>
            <p:nvPr/>
          </p:nvGrpSpPr>
          <p:grpSpPr bwMode="auto">
            <a:xfrm>
              <a:off x="3922" y="1152"/>
              <a:ext cx="323" cy="384"/>
              <a:chOff x="852" y="2976"/>
              <a:chExt cx="323" cy="384"/>
            </a:xfrm>
          </p:grpSpPr>
          <p:sp>
            <p:nvSpPr>
              <p:cNvPr id="83024" name="Rectangle 80"/>
              <p:cNvSpPr>
                <a:spLocks noChangeArrowheads="1"/>
              </p:cNvSpPr>
              <p:nvPr/>
            </p:nvSpPr>
            <p:spPr bwMode="auto">
              <a:xfrm flipH="1">
                <a:off x="852" y="2976"/>
                <a:ext cx="288" cy="3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25" name="Text Box 81"/>
              <p:cNvSpPr txBox="1">
                <a:spLocks noChangeArrowheads="1"/>
              </p:cNvSpPr>
              <p:nvPr/>
            </p:nvSpPr>
            <p:spPr bwMode="auto">
              <a:xfrm flipH="1">
                <a:off x="853" y="3055"/>
                <a:ext cx="3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C</a:t>
                </a:r>
                <a:r>
                  <a:rPr kumimoji="1" lang="en-US" altLang="zh-CN" sz="2400" baseline="-25000">
                    <a:latin typeface="Times New Roman" panose="02020603050405020304" pitchFamily="18" charset="0"/>
                    <a:ea typeface="幼圆" panose="02010509060101010101" pitchFamily="49" charset="-122"/>
                    <a:cs typeface="Times New Roman" panose="02020603050405020304" pitchFamily="18" charset="0"/>
                  </a:rPr>
                  <a:t>L</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cxnSp>
          <p:nvCxnSpPr>
            <p:cNvPr id="83026" name="AutoShape 82"/>
            <p:cNvCxnSpPr>
              <a:cxnSpLocks noChangeShapeType="1"/>
              <a:stCxn id="83021" idx="5"/>
              <a:endCxn id="83010" idx="0"/>
            </p:cNvCxnSpPr>
            <p:nvPr/>
          </p:nvCxnSpPr>
          <p:spPr bwMode="auto">
            <a:xfrm flipH="1">
              <a:off x="3538" y="967"/>
              <a:ext cx="145" cy="18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027" name="AutoShape 83"/>
            <p:cNvCxnSpPr>
              <a:cxnSpLocks noChangeShapeType="1"/>
              <a:stCxn id="83021" idx="3"/>
              <a:endCxn id="83024" idx="0"/>
            </p:cNvCxnSpPr>
            <p:nvPr/>
          </p:nvCxnSpPr>
          <p:spPr bwMode="auto">
            <a:xfrm>
              <a:off x="3921" y="959"/>
              <a:ext cx="145" cy="193"/>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028" name="Rectangle 84"/>
            <p:cNvSpPr>
              <a:spLocks noChangeArrowheads="1"/>
            </p:cNvSpPr>
            <p:nvPr/>
          </p:nvSpPr>
          <p:spPr bwMode="auto">
            <a:xfrm>
              <a:off x="3921" y="1545"/>
              <a:ext cx="288" cy="144"/>
            </a:xfrm>
            <a:prstGeom prst="rect">
              <a:avLst/>
            </a:prstGeom>
            <a:noFill/>
            <a:ln w="9525">
              <a:solidFill>
                <a:schemeClr val="tx1"/>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3029" name="Text Box 85"/>
          <p:cNvSpPr txBox="1">
            <a:spLocks noChangeArrowheads="1"/>
          </p:cNvSpPr>
          <p:nvPr/>
        </p:nvSpPr>
        <p:spPr bwMode="auto">
          <a:xfrm>
            <a:off x="4311650" y="3257798"/>
            <a:ext cx="522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(c)</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3030" name="Text Box 86"/>
          <p:cNvSpPr txBox="1">
            <a:spLocks noChangeArrowheads="1"/>
          </p:cNvSpPr>
          <p:nvPr/>
        </p:nvSpPr>
        <p:spPr bwMode="auto">
          <a:xfrm>
            <a:off x="250825" y="4241800"/>
            <a:ext cx="566928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先左旋：先对</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A</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的左孩子</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B</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进行逆时针</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                左旋处理，即变为右面的样子：</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后右旋：然后对</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A</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进行顺时针右旋处理，</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                即变为右面的样子：</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p:txBody>
      </p:sp>
      <p:grpSp>
        <p:nvGrpSpPr>
          <p:cNvPr id="83060" name="Group 116"/>
          <p:cNvGrpSpPr/>
          <p:nvPr/>
        </p:nvGrpSpPr>
        <p:grpSpPr bwMode="auto">
          <a:xfrm>
            <a:off x="6835775" y="3036888"/>
            <a:ext cx="1181100" cy="1916113"/>
            <a:chOff x="4306" y="1913"/>
            <a:chExt cx="744" cy="1207"/>
          </a:xfrm>
        </p:grpSpPr>
        <p:sp>
          <p:nvSpPr>
            <p:cNvPr id="83033" name="Oval 89"/>
            <p:cNvSpPr>
              <a:spLocks noChangeArrowheads="1"/>
            </p:cNvSpPr>
            <p:nvPr/>
          </p:nvSpPr>
          <p:spPr bwMode="auto">
            <a:xfrm>
              <a:off x="4690" y="1913"/>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A</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3034" name="Oval 90"/>
            <p:cNvSpPr>
              <a:spLocks noChangeArrowheads="1"/>
            </p:cNvSpPr>
            <p:nvPr/>
          </p:nvSpPr>
          <p:spPr bwMode="auto">
            <a:xfrm>
              <a:off x="4714" y="2400"/>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C</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3036" name="Oval 92"/>
            <p:cNvSpPr>
              <a:spLocks noChangeArrowheads="1"/>
            </p:cNvSpPr>
            <p:nvPr/>
          </p:nvSpPr>
          <p:spPr bwMode="auto">
            <a:xfrm>
              <a:off x="4306" y="2784"/>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B</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cxnSp>
          <p:nvCxnSpPr>
            <p:cNvPr id="83037" name="AutoShape 93"/>
            <p:cNvCxnSpPr>
              <a:cxnSpLocks noChangeShapeType="1"/>
              <a:stCxn id="83034" idx="3"/>
              <a:endCxn id="83036" idx="7"/>
            </p:cNvCxnSpPr>
            <p:nvPr/>
          </p:nvCxnSpPr>
          <p:spPr bwMode="auto">
            <a:xfrm flipH="1">
              <a:off x="4593" y="2696"/>
              <a:ext cx="170" cy="12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3059" name="Group 115"/>
          <p:cNvGrpSpPr/>
          <p:nvPr/>
        </p:nvGrpSpPr>
        <p:grpSpPr bwMode="auto">
          <a:xfrm>
            <a:off x="6835775" y="5029200"/>
            <a:ext cx="2057400" cy="1143000"/>
            <a:chOff x="4306" y="3168"/>
            <a:chExt cx="1296" cy="720"/>
          </a:xfrm>
        </p:grpSpPr>
        <p:sp>
          <p:nvSpPr>
            <p:cNvPr id="83039" name="Oval 95"/>
            <p:cNvSpPr>
              <a:spLocks noChangeArrowheads="1"/>
            </p:cNvSpPr>
            <p:nvPr/>
          </p:nvSpPr>
          <p:spPr bwMode="auto">
            <a:xfrm>
              <a:off x="5266" y="3552"/>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A</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3040" name="Oval 96"/>
            <p:cNvSpPr>
              <a:spLocks noChangeArrowheads="1"/>
            </p:cNvSpPr>
            <p:nvPr/>
          </p:nvSpPr>
          <p:spPr bwMode="auto">
            <a:xfrm>
              <a:off x="4786" y="3168"/>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C</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3041" name="Oval 97"/>
            <p:cNvSpPr>
              <a:spLocks noChangeArrowheads="1"/>
            </p:cNvSpPr>
            <p:nvPr/>
          </p:nvSpPr>
          <p:spPr bwMode="auto">
            <a:xfrm>
              <a:off x="4306" y="3552"/>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B</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cxnSp>
          <p:nvCxnSpPr>
            <p:cNvPr id="83042" name="AutoShape 98"/>
            <p:cNvCxnSpPr>
              <a:cxnSpLocks noChangeShapeType="1"/>
              <a:stCxn id="83040" idx="3"/>
              <a:endCxn id="83041" idx="7"/>
            </p:cNvCxnSpPr>
            <p:nvPr/>
          </p:nvCxnSpPr>
          <p:spPr bwMode="auto">
            <a:xfrm flipH="1">
              <a:off x="4593" y="3464"/>
              <a:ext cx="242" cy="12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043" name="AutoShape 99"/>
            <p:cNvCxnSpPr>
              <a:cxnSpLocks noChangeShapeType="1"/>
              <a:stCxn id="83040" idx="5"/>
              <a:endCxn id="83039" idx="1"/>
            </p:cNvCxnSpPr>
            <p:nvPr/>
          </p:nvCxnSpPr>
          <p:spPr bwMode="auto">
            <a:xfrm>
              <a:off x="5073" y="3464"/>
              <a:ext cx="242" cy="12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3045" name="Text Box 101"/>
          <p:cNvSpPr txBox="1">
            <a:spLocks noChangeArrowheads="1"/>
          </p:cNvSpPr>
          <p:nvPr/>
        </p:nvSpPr>
        <p:spPr bwMode="auto">
          <a:xfrm>
            <a:off x="7667625" y="4437063"/>
            <a:ext cx="1301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对</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B</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左旋</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3046" name="Text Box 102"/>
          <p:cNvSpPr txBox="1">
            <a:spLocks noChangeArrowheads="1"/>
          </p:cNvSpPr>
          <p:nvPr/>
        </p:nvSpPr>
        <p:spPr bwMode="auto">
          <a:xfrm>
            <a:off x="7235825" y="6211888"/>
            <a:ext cx="1319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对</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A</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右旋</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p:txBody>
      </p:sp>
      <p:grpSp>
        <p:nvGrpSpPr>
          <p:cNvPr id="83061" name="Group 117"/>
          <p:cNvGrpSpPr/>
          <p:nvPr/>
        </p:nvGrpSpPr>
        <p:grpSpPr bwMode="auto">
          <a:xfrm>
            <a:off x="5624513" y="3068638"/>
            <a:ext cx="1108075" cy="1871662"/>
            <a:chOff x="3543" y="1933"/>
            <a:chExt cx="698" cy="1179"/>
          </a:xfrm>
        </p:grpSpPr>
        <p:sp>
          <p:nvSpPr>
            <p:cNvPr id="83048" name="Oval 104"/>
            <p:cNvSpPr>
              <a:spLocks noChangeArrowheads="1"/>
            </p:cNvSpPr>
            <p:nvPr/>
          </p:nvSpPr>
          <p:spPr bwMode="auto">
            <a:xfrm>
              <a:off x="3905" y="1933"/>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A</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3049" name="Oval 105"/>
            <p:cNvSpPr>
              <a:spLocks noChangeArrowheads="1"/>
            </p:cNvSpPr>
            <p:nvPr/>
          </p:nvSpPr>
          <p:spPr bwMode="auto">
            <a:xfrm>
              <a:off x="3543" y="2317"/>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B</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cxnSp>
          <p:nvCxnSpPr>
            <p:cNvPr id="83050" name="AutoShape 106"/>
            <p:cNvCxnSpPr>
              <a:cxnSpLocks noChangeShapeType="1"/>
              <a:stCxn id="83048" idx="3"/>
              <a:endCxn id="83049" idx="7"/>
            </p:cNvCxnSpPr>
            <p:nvPr/>
          </p:nvCxnSpPr>
          <p:spPr bwMode="auto">
            <a:xfrm flipH="1">
              <a:off x="3830" y="2220"/>
              <a:ext cx="124" cy="14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051" name="Oval 107"/>
            <p:cNvSpPr>
              <a:spLocks noChangeArrowheads="1"/>
            </p:cNvSpPr>
            <p:nvPr/>
          </p:nvSpPr>
          <p:spPr bwMode="auto">
            <a:xfrm>
              <a:off x="3904" y="2776"/>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C</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cxnSp>
          <p:nvCxnSpPr>
            <p:cNvPr id="83052" name="AutoShape 108"/>
            <p:cNvCxnSpPr>
              <a:cxnSpLocks noChangeShapeType="1"/>
              <a:stCxn id="83049" idx="5"/>
              <a:endCxn id="83051" idx="0"/>
            </p:cNvCxnSpPr>
            <p:nvPr/>
          </p:nvCxnSpPr>
          <p:spPr bwMode="auto">
            <a:xfrm>
              <a:off x="3830" y="2604"/>
              <a:ext cx="242" cy="17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3058" name="Rectangle 114"/>
          <p:cNvSpPr>
            <a:spLocks noChangeArrowheads="1"/>
          </p:cNvSpPr>
          <p:nvPr/>
        </p:nvSpPr>
        <p:spPr bwMode="auto">
          <a:xfrm>
            <a:off x="250825" y="144000"/>
            <a:ext cx="1152525" cy="51911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err="1">
                <a:solidFill>
                  <a:srgbClr val="CC0000"/>
                </a:solidFill>
                <a:ea typeface="幼圆" panose="02010509060101010101" pitchFamily="49" charset="-122"/>
              </a:rPr>
              <a:t>Fig.c</a:t>
            </a:r>
            <a:endParaRPr lang="en-US" altLang="zh-CN" sz="2800" b="1" dirty="0">
              <a:solidFill>
                <a:srgbClr val="CC0000"/>
              </a:solidFill>
              <a:ea typeface="幼圆" panose="02010509060101010101" pitchFamily="49" charset="-122"/>
            </a:endParaRPr>
          </a:p>
        </p:txBody>
      </p:sp>
      <p:sp>
        <p:nvSpPr>
          <p:cNvPr id="106" name="Rectangle 161"/>
          <p:cNvSpPr txBox="1">
            <a:spLocks noChangeArrowheads="1"/>
          </p:cNvSpPr>
          <p:nvPr/>
        </p:nvSpPr>
        <p:spPr>
          <a:xfrm>
            <a:off x="457200" y="277813"/>
            <a:ext cx="8229600" cy="1139825"/>
          </a:xfrm>
          <a:prstGeom prst="rect">
            <a:avLst/>
          </a:prstGeom>
        </p:spPr>
        <p:txBody>
          <a:bodyPr/>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9pPr>
          </a:lstStyle>
          <a:p>
            <a:r>
              <a:rPr lang="en-US" altLang="zh-CN" kern="0" dirty="0" smtClean="0"/>
              <a:t>C. </a:t>
            </a:r>
            <a:r>
              <a:rPr lang="zh-CN" altLang="en-US" kern="0" dirty="0" smtClean="0"/>
              <a:t>双向右旋</a:t>
            </a:r>
            <a:r>
              <a:rPr lang="en-US" altLang="zh-CN" kern="0" dirty="0" smtClean="0"/>
              <a:t>(</a:t>
            </a:r>
            <a:r>
              <a:rPr lang="zh-CN" altLang="en-US" kern="0" dirty="0"/>
              <a:t>左</a:t>
            </a:r>
            <a:r>
              <a:rPr lang="zh-CN" altLang="en-US" kern="0" dirty="0" smtClean="0"/>
              <a:t>右</a:t>
            </a:r>
            <a:r>
              <a:rPr lang="en-US" altLang="zh-CN" kern="0" dirty="0" smtClean="0"/>
              <a:t>) - case 2</a:t>
            </a:r>
            <a:endParaRPr lang="zh-CN" altLang="en-US"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1000"/>
                                        <p:tgtEl>
                                          <p:spTgt spid="106"/>
                                        </p:tgtEl>
                                      </p:cBhvr>
                                    </p:animEffect>
                                    <p:anim calcmode="lin" valueType="num">
                                      <p:cBhvr>
                                        <p:cTn id="8" dur="1000" fill="hold"/>
                                        <p:tgtEl>
                                          <p:spTgt spid="106"/>
                                        </p:tgtEl>
                                        <p:attrNameLst>
                                          <p:attrName>ppt_x</p:attrName>
                                        </p:attrNameLst>
                                      </p:cBhvr>
                                      <p:tavLst>
                                        <p:tav tm="0">
                                          <p:val>
                                            <p:strVal val="#ppt_x"/>
                                          </p:val>
                                        </p:tav>
                                        <p:tav tm="100000">
                                          <p:val>
                                            <p:strVal val="#ppt_x"/>
                                          </p:val>
                                        </p:tav>
                                      </p:tavLst>
                                    </p:anim>
                                    <p:anim calcmode="lin" valueType="num">
                                      <p:cBhvr>
                                        <p:cTn id="9" dur="1000" fill="hold"/>
                                        <p:tgtEl>
                                          <p:spTgt spid="10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4" presetClass="path" presetSubtype="0" accel="50000" decel="50000" fill="hold" grpId="1" nodeType="clickEffect">
                                  <p:stCondLst>
                                    <p:cond delay="0"/>
                                  </p:stCondLst>
                                  <p:childTnLst>
                                    <p:animMotion origin="layout" path="M 0 -1.11111E-6 L 0 -0.05694 " pathEditMode="relative" rAng="0" ptsTypes="AA">
                                      <p:cBhvr>
                                        <p:cTn id="13" dur="2000" fill="hold"/>
                                        <p:tgtEl>
                                          <p:spTgt spid="106"/>
                                        </p:tgtEl>
                                        <p:attrNameLst>
                                          <p:attrName>ppt_x</p:attrName>
                                          <p:attrName>ppt_y</p:attrName>
                                        </p:attrNameLst>
                                      </p:cBhvr>
                                      <p:rCtr x="0" y="-2847"/>
                                    </p:animMotion>
                                  </p:childTnLst>
                                </p:cTn>
                              </p:par>
                            </p:childTnLst>
                          </p:cTn>
                        </p:par>
                        <p:par>
                          <p:cTn id="14" fill="hold">
                            <p:stCondLst>
                              <p:cond delay="2000"/>
                            </p:stCondLst>
                            <p:childTnLst>
                              <p:par>
                                <p:cTn id="15" presetID="1" presetClass="entr" presetSubtype="0" fill="hold" grpId="0" nodeType="afterEffect">
                                  <p:stCondLst>
                                    <p:cond delay="0"/>
                                  </p:stCondLst>
                                  <p:childTnLst>
                                    <p:set>
                                      <p:cBhvr>
                                        <p:cTn id="16" dur="1" fill="hold">
                                          <p:stCondLst>
                                            <p:cond delay="0"/>
                                          </p:stCondLst>
                                        </p:cTn>
                                        <p:tgtEl>
                                          <p:spTgt spid="8296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300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0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30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30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306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305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30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304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306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3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62" grpId="0" bldLvl="0" animBg="1"/>
      <p:bldP spid="83029" grpId="0" bldLvl="0" animBg="1"/>
      <p:bldP spid="83030" grpId="0" bldLvl="0" animBg="1"/>
      <p:bldP spid="83045" grpId="0" bldLvl="0" animBg="1"/>
      <p:bldP spid="83046" grpId="0" bldLvl="0" animBg="1"/>
      <p:bldP spid="83058" grpId="0" bldLvl="0" animBg="1"/>
      <p:bldP spid="106" grpId="0"/>
      <p:bldP spid="106"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62" name="Text Box 18"/>
          <p:cNvSpPr txBox="1">
            <a:spLocks noChangeArrowheads="1"/>
          </p:cNvSpPr>
          <p:nvPr/>
        </p:nvSpPr>
        <p:spPr bwMode="auto">
          <a:xfrm>
            <a:off x="2070735" y="2506275"/>
            <a:ext cx="1104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插入结点</a:t>
            </a:r>
            <a:endParaRPr kumimoji="1" lang="zh-CN" altLang="en-US" sz="24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p:txBody>
      </p:sp>
      <p:grpSp>
        <p:nvGrpSpPr>
          <p:cNvPr id="83002" name="Group 58"/>
          <p:cNvGrpSpPr/>
          <p:nvPr/>
        </p:nvGrpSpPr>
        <p:grpSpPr bwMode="auto">
          <a:xfrm>
            <a:off x="4321175" y="1817935"/>
            <a:ext cx="838200" cy="685800"/>
            <a:chOff x="2208" y="480"/>
            <a:chExt cx="528" cy="432"/>
          </a:xfrm>
        </p:grpSpPr>
        <p:sp>
          <p:nvSpPr>
            <p:cNvPr id="83003" name="AutoShape 59"/>
            <p:cNvSpPr>
              <a:spLocks noChangeArrowheads="1"/>
            </p:cNvSpPr>
            <p:nvPr/>
          </p:nvSpPr>
          <p:spPr bwMode="auto">
            <a:xfrm>
              <a:off x="2208" y="672"/>
              <a:ext cx="528" cy="24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04" name="Text Box 60"/>
            <p:cNvSpPr txBox="1">
              <a:spLocks noChangeArrowheads="1"/>
            </p:cNvSpPr>
            <p:nvPr/>
          </p:nvSpPr>
          <p:spPr bwMode="auto">
            <a:xfrm>
              <a:off x="2256" y="480"/>
              <a:ext cx="3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LR</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sp>
        <p:nvSpPr>
          <p:cNvPr id="82951" name="Oval 7"/>
          <p:cNvSpPr>
            <a:spLocks noChangeArrowheads="1"/>
          </p:cNvSpPr>
          <p:nvPr/>
        </p:nvSpPr>
        <p:spPr bwMode="auto">
          <a:xfrm>
            <a:off x="2051685" y="764540"/>
            <a:ext cx="533400" cy="533400"/>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r>
              <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2</a:t>
            </a: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A</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2952" name="Oval 8"/>
          <p:cNvSpPr>
            <a:spLocks noChangeArrowheads="1"/>
          </p:cNvSpPr>
          <p:nvPr/>
        </p:nvSpPr>
        <p:spPr bwMode="auto">
          <a:xfrm>
            <a:off x="1442085" y="1374140"/>
            <a:ext cx="533400" cy="533400"/>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r>
              <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-1</a:t>
            </a: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B</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cxnSp>
        <p:nvCxnSpPr>
          <p:cNvPr id="82953" name="AutoShape 9"/>
          <p:cNvCxnSpPr>
            <a:cxnSpLocks noChangeShapeType="1"/>
            <a:stCxn id="82951" idx="3"/>
            <a:endCxn id="82952" idx="7"/>
          </p:cNvCxnSpPr>
          <p:nvPr/>
        </p:nvCxnSpPr>
        <p:spPr bwMode="auto">
          <a:xfrm flipH="1">
            <a:off x="1897380" y="1219835"/>
            <a:ext cx="232410" cy="23241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998" name="AutoShape 54"/>
          <p:cNvCxnSpPr>
            <a:cxnSpLocks noChangeShapeType="1"/>
            <a:stCxn id="82952" idx="5"/>
            <a:endCxn id="82954" idx="2"/>
          </p:cNvCxnSpPr>
          <p:nvPr/>
        </p:nvCxnSpPr>
        <p:spPr bwMode="auto">
          <a:xfrm>
            <a:off x="1897380" y="1829435"/>
            <a:ext cx="459105" cy="33655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007" name="Oval 63"/>
          <p:cNvSpPr>
            <a:spLocks noChangeArrowheads="1"/>
          </p:cNvSpPr>
          <p:nvPr/>
        </p:nvSpPr>
        <p:spPr bwMode="auto">
          <a:xfrm flipH="1">
            <a:off x="7292975" y="1200150"/>
            <a:ext cx="533400" cy="533400"/>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r>
              <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0</a:t>
            </a: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A</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3008" name="Oval 64"/>
          <p:cNvSpPr>
            <a:spLocks noChangeArrowheads="1"/>
          </p:cNvSpPr>
          <p:nvPr/>
        </p:nvSpPr>
        <p:spPr bwMode="auto">
          <a:xfrm flipH="1">
            <a:off x="6530975" y="666750"/>
            <a:ext cx="533400" cy="533400"/>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r>
              <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0</a:t>
            </a: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C</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cxnSp>
        <p:nvCxnSpPr>
          <p:cNvPr id="83020" name="AutoShape 76"/>
          <p:cNvCxnSpPr>
            <a:cxnSpLocks noChangeShapeType="1"/>
            <a:stCxn id="83008" idx="2"/>
            <a:endCxn id="83007" idx="7"/>
          </p:cNvCxnSpPr>
          <p:nvPr/>
        </p:nvCxnSpPr>
        <p:spPr bwMode="auto">
          <a:xfrm>
            <a:off x="7078980" y="933450"/>
            <a:ext cx="292100" cy="33020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021" name="Oval 77"/>
          <p:cNvSpPr>
            <a:spLocks noChangeArrowheads="1"/>
          </p:cNvSpPr>
          <p:nvPr/>
        </p:nvSpPr>
        <p:spPr bwMode="auto">
          <a:xfrm flipH="1">
            <a:off x="5768975" y="1200150"/>
            <a:ext cx="533400" cy="533400"/>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r>
              <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0</a:t>
            </a: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B</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cxnSp>
        <p:nvCxnSpPr>
          <p:cNvPr id="83022" name="AutoShape 78"/>
          <p:cNvCxnSpPr>
            <a:cxnSpLocks noChangeShapeType="1"/>
            <a:stCxn id="83008" idx="6"/>
            <a:endCxn id="83021" idx="1"/>
          </p:cNvCxnSpPr>
          <p:nvPr/>
        </p:nvCxnSpPr>
        <p:spPr bwMode="auto">
          <a:xfrm flipH="1">
            <a:off x="6223000" y="933450"/>
            <a:ext cx="294005" cy="33020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029" name="Text Box 85"/>
          <p:cNvSpPr txBox="1">
            <a:spLocks noChangeArrowheads="1"/>
          </p:cNvSpPr>
          <p:nvPr/>
        </p:nvSpPr>
        <p:spPr bwMode="auto">
          <a:xfrm>
            <a:off x="4311650" y="3257798"/>
            <a:ext cx="522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(c)</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3030" name="Text Box 86"/>
          <p:cNvSpPr txBox="1">
            <a:spLocks noChangeArrowheads="1"/>
          </p:cNvSpPr>
          <p:nvPr/>
        </p:nvSpPr>
        <p:spPr bwMode="auto">
          <a:xfrm>
            <a:off x="250825" y="4241800"/>
            <a:ext cx="566928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先左旋：先对</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A</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的左孩子</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B</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进行逆时针</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                左旋处理，即变为右面的样子：</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后右旋：然后对</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A</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进行顺时针右旋处理，</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                即变为右面的样子：</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p:txBody>
      </p:sp>
      <p:grpSp>
        <p:nvGrpSpPr>
          <p:cNvPr id="83060" name="Group 116"/>
          <p:cNvGrpSpPr/>
          <p:nvPr/>
        </p:nvGrpSpPr>
        <p:grpSpPr bwMode="auto">
          <a:xfrm>
            <a:off x="6835775" y="3036888"/>
            <a:ext cx="1181100" cy="1916113"/>
            <a:chOff x="4306" y="1913"/>
            <a:chExt cx="744" cy="1207"/>
          </a:xfrm>
        </p:grpSpPr>
        <p:sp>
          <p:nvSpPr>
            <p:cNvPr id="83033" name="Oval 89"/>
            <p:cNvSpPr>
              <a:spLocks noChangeArrowheads="1"/>
            </p:cNvSpPr>
            <p:nvPr/>
          </p:nvSpPr>
          <p:spPr bwMode="auto">
            <a:xfrm>
              <a:off x="4690" y="1913"/>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A</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3034" name="Oval 90"/>
            <p:cNvSpPr>
              <a:spLocks noChangeArrowheads="1"/>
            </p:cNvSpPr>
            <p:nvPr/>
          </p:nvSpPr>
          <p:spPr bwMode="auto">
            <a:xfrm>
              <a:off x="4714" y="2400"/>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C</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3036" name="Oval 92"/>
            <p:cNvSpPr>
              <a:spLocks noChangeArrowheads="1"/>
            </p:cNvSpPr>
            <p:nvPr/>
          </p:nvSpPr>
          <p:spPr bwMode="auto">
            <a:xfrm>
              <a:off x="4306" y="2784"/>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B</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cxnSp>
          <p:nvCxnSpPr>
            <p:cNvPr id="83037" name="AutoShape 93"/>
            <p:cNvCxnSpPr>
              <a:cxnSpLocks noChangeShapeType="1"/>
              <a:stCxn id="83034" idx="3"/>
              <a:endCxn id="83036" idx="7"/>
            </p:cNvCxnSpPr>
            <p:nvPr/>
          </p:nvCxnSpPr>
          <p:spPr bwMode="auto">
            <a:xfrm flipH="1">
              <a:off x="4593" y="2696"/>
              <a:ext cx="170" cy="12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3059" name="Group 115"/>
          <p:cNvGrpSpPr/>
          <p:nvPr/>
        </p:nvGrpSpPr>
        <p:grpSpPr bwMode="auto">
          <a:xfrm>
            <a:off x="6835775" y="5029200"/>
            <a:ext cx="2057400" cy="1143000"/>
            <a:chOff x="4306" y="3168"/>
            <a:chExt cx="1296" cy="720"/>
          </a:xfrm>
        </p:grpSpPr>
        <p:sp>
          <p:nvSpPr>
            <p:cNvPr id="83039" name="Oval 95"/>
            <p:cNvSpPr>
              <a:spLocks noChangeArrowheads="1"/>
            </p:cNvSpPr>
            <p:nvPr/>
          </p:nvSpPr>
          <p:spPr bwMode="auto">
            <a:xfrm>
              <a:off x="5266" y="3552"/>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A</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3040" name="Oval 96"/>
            <p:cNvSpPr>
              <a:spLocks noChangeArrowheads="1"/>
            </p:cNvSpPr>
            <p:nvPr/>
          </p:nvSpPr>
          <p:spPr bwMode="auto">
            <a:xfrm>
              <a:off x="4786" y="3168"/>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C</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3041" name="Oval 97"/>
            <p:cNvSpPr>
              <a:spLocks noChangeArrowheads="1"/>
            </p:cNvSpPr>
            <p:nvPr/>
          </p:nvSpPr>
          <p:spPr bwMode="auto">
            <a:xfrm>
              <a:off x="4306" y="3552"/>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B</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cxnSp>
          <p:nvCxnSpPr>
            <p:cNvPr id="83042" name="AutoShape 98"/>
            <p:cNvCxnSpPr>
              <a:cxnSpLocks noChangeShapeType="1"/>
              <a:stCxn id="83040" idx="3"/>
              <a:endCxn id="83041" idx="7"/>
            </p:cNvCxnSpPr>
            <p:nvPr/>
          </p:nvCxnSpPr>
          <p:spPr bwMode="auto">
            <a:xfrm flipH="1">
              <a:off x="4593" y="3464"/>
              <a:ext cx="242" cy="12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043" name="AutoShape 99"/>
            <p:cNvCxnSpPr>
              <a:cxnSpLocks noChangeShapeType="1"/>
              <a:stCxn id="83040" idx="5"/>
              <a:endCxn id="83039" idx="1"/>
            </p:cNvCxnSpPr>
            <p:nvPr/>
          </p:nvCxnSpPr>
          <p:spPr bwMode="auto">
            <a:xfrm>
              <a:off x="5073" y="3464"/>
              <a:ext cx="242" cy="12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3045" name="Text Box 101"/>
          <p:cNvSpPr txBox="1">
            <a:spLocks noChangeArrowheads="1"/>
          </p:cNvSpPr>
          <p:nvPr/>
        </p:nvSpPr>
        <p:spPr bwMode="auto">
          <a:xfrm>
            <a:off x="7667625" y="4437063"/>
            <a:ext cx="1301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对</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B</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左旋</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3046" name="Text Box 102"/>
          <p:cNvSpPr txBox="1">
            <a:spLocks noChangeArrowheads="1"/>
          </p:cNvSpPr>
          <p:nvPr/>
        </p:nvSpPr>
        <p:spPr bwMode="auto">
          <a:xfrm>
            <a:off x="7235825" y="6211888"/>
            <a:ext cx="1319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对</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A</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右旋</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p:txBody>
      </p:sp>
      <p:grpSp>
        <p:nvGrpSpPr>
          <p:cNvPr id="83061" name="Group 117"/>
          <p:cNvGrpSpPr/>
          <p:nvPr/>
        </p:nvGrpSpPr>
        <p:grpSpPr bwMode="auto">
          <a:xfrm>
            <a:off x="5624513" y="3068638"/>
            <a:ext cx="1108075" cy="1871662"/>
            <a:chOff x="3543" y="1933"/>
            <a:chExt cx="698" cy="1179"/>
          </a:xfrm>
        </p:grpSpPr>
        <p:sp>
          <p:nvSpPr>
            <p:cNvPr id="83048" name="Oval 104"/>
            <p:cNvSpPr>
              <a:spLocks noChangeArrowheads="1"/>
            </p:cNvSpPr>
            <p:nvPr/>
          </p:nvSpPr>
          <p:spPr bwMode="auto">
            <a:xfrm>
              <a:off x="3905" y="1933"/>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A</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3049" name="Oval 105"/>
            <p:cNvSpPr>
              <a:spLocks noChangeArrowheads="1"/>
            </p:cNvSpPr>
            <p:nvPr/>
          </p:nvSpPr>
          <p:spPr bwMode="auto">
            <a:xfrm>
              <a:off x="3543" y="2317"/>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B</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cxnSp>
          <p:nvCxnSpPr>
            <p:cNvPr id="83050" name="AutoShape 106"/>
            <p:cNvCxnSpPr>
              <a:cxnSpLocks noChangeShapeType="1"/>
              <a:stCxn id="83048" idx="3"/>
              <a:endCxn id="83049" idx="7"/>
            </p:cNvCxnSpPr>
            <p:nvPr/>
          </p:nvCxnSpPr>
          <p:spPr bwMode="auto">
            <a:xfrm flipH="1">
              <a:off x="3830" y="2220"/>
              <a:ext cx="124" cy="14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051" name="Oval 107"/>
            <p:cNvSpPr>
              <a:spLocks noChangeArrowheads="1"/>
            </p:cNvSpPr>
            <p:nvPr/>
          </p:nvSpPr>
          <p:spPr bwMode="auto">
            <a:xfrm>
              <a:off x="3904" y="2776"/>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C</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cxnSp>
          <p:nvCxnSpPr>
            <p:cNvPr id="83052" name="AutoShape 108"/>
            <p:cNvCxnSpPr>
              <a:cxnSpLocks noChangeShapeType="1"/>
              <a:stCxn id="83049" idx="5"/>
              <a:endCxn id="83051" idx="0"/>
            </p:cNvCxnSpPr>
            <p:nvPr/>
          </p:nvCxnSpPr>
          <p:spPr bwMode="auto">
            <a:xfrm>
              <a:off x="3830" y="2604"/>
              <a:ext cx="242" cy="17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3058" name="Rectangle 114"/>
          <p:cNvSpPr>
            <a:spLocks noChangeArrowheads="1"/>
          </p:cNvSpPr>
          <p:nvPr/>
        </p:nvSpPr>
        <p:spPr bwMode="auto">
          <a:xfrm>
            <a:off x="250825" y="144000"/>
            <a:ext cx="1152525" cy="51911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err="1">
                <a:solidFill>
                  <a:srgbClr val="CC0000"/>
                </a:solidFill>
                <a:ea typeface="幼圆" panose="02010509060101010101" pitchFamily="49" charset="-122"/>
              </a:rPr>
              <a:t>Fig.c</a:t>
            </a:r>
            <a:endParaRPr lang="en-US" altLang="zh-CN" sz="2800" b="1" dirty="0">
              <a:solidFill>
                <a:srgbClr val="CC0000"/>
              </a:solidFill>
              <a:ea typeface="幼圆" panose="02010509060101010101" pitchFamily="49" charset="-122"/>
            </a:endParaRPr>
          </a:p>
        </p:txBody>
      </p:sp>
      <p:sp>
        <p:nvSpPr>
          <p:cNvPr id="106" name="Rectangle 161"/>
          <p:cNvSpPr txBox="1">
            <a:spLocks noChangeArrowheads="1"/>
          </p:cNvSpPr>
          <p:nvPr/>
        </p:nvSpPr>
        <p:spPr>
          <a:xfrm>
            <a:off x="457200" y="277813"/>
            <a:ext cx="8229600" cy="1139825"/>
          </a:xfrm>
          <a:prstGeom prst="rect">
            <a:avLst/>
          </a:prstGeom>
        </p:spPr>
        <p:txBody>
          <a:bodyPr/>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9pPr>
          </a:lstStyle>
          <a:p>
            <a:r>
              <a:rPr lang="en-US" altLang="zh-CN" kern="0" dirty="0" smtClean="0"/>
              <a:t>C. </a:t>
            </a:r>
            <a:r>
              <a:rPr lang="zh-CN" altLang="en-US" kern="0" dirty="0" smtClean="0"/>
              <a:t>双向右旋</a:t>
            </a:r>
            <a:r>
              <a:rPr lang="en-US" altLang="zh-CN" kern="0" dirty="0" smtClean="0"/>
              <a:t>(</a:t>
            </a:r>
            <a:r>
              <a:rPr lang="zh-CN" altLang="en-US" kern="0" dirty="0"/>
              <a:t>左</a:t>
            </a:r>
            <a:r>
              <a:rPr lang="zh-CN" altLang="en-US" kern="0" dirty="0" smtClean="0"/>
              <a:t>右</a:t>
            </a:r>
            <a:r>
              <a:rPr lang="en-US" altLang="zh-CN" kern="0" dirty="0" smtClean="0"/>
              <a:t>) - case 3</a:t>
            </a:r>
            <a:endParaRPr lang="zh-CN" altLang="en-US" kern="0" dirty="0"/>
          </a:p>
        </p:txBody>
      </p:sp>
      <p:sp>
        <p:nvSpPr>
          <p:cNvPr id="2" name="Rectangle 66"/>
          <p:cNvSpPr>
            <a:spLocks noChangeArrowheads="1"/>
          </p:cNvSpPr>
          <p:nvPr/>
        </p:nvSpPr>
        <p:spPr bwMode="auto">
          <a:xfrm flipH="1">
            <a:off x="2356485" y="1907540"/>
            <a:ext cx="457200" cy="52514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4" name="文本框 3"/>
          <p:cNvSpPr txBox="1"/>
          <p:nvPr/>
        </p:nvSpPr>
        <p:spPr>
          <a:xfrm>
            <a:off x="2352675" y="1861185"/>
            <a:ext cx="461010" cy="645160"/>
          </a:xfrm>
          <a:prstGeom prst="rect">
            <a:avLst/>
          </a:prstGeom>
          <a:noFill/>
        </p:spPr>
        <p:txBody>
          <a:bodyPr wrap="square" rtlCol="0">
            <a:spAutoFit/>
          </a:bodyPr>
          <a:p>
            <a:pPr algn="ctr"/>
            <a:r>
              <a:rPr lang="en-US" altLang="zh-CN">
                <a:solidFill>
                  <a:srgbClr val="FFFF00"/>
                </a:solidFill>
              </a:rPr>
              <a:t>0</a:t>
            </a:r>
            <a:endParaRPr lang="en-US" altLang="zh-CN"/>
          </a:p>
          <a:p>
            <a:pPr algn="ctr"/>
            <a:r>
              <a:rPr lang="en-US" altLang="zh-CN"/>
              <a:t>C</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1000"/>
                                        <p:tgtEl>
                                          <p:spTgt spid="106"/>
                                        </p:tgtEl>
                                      </p:cBhvr>
                                    </p:animEffect>
                                    <p:anim calcmode="lin" valueType="num">
                                      <p:cBhvr>
                                        <p:cTn id="8" dur="1000" fill="hold"/>
                                        <p:tgtEl>
                                          <p:spTgt spid="106"/>
                                        </p:tgtEl>
                                        <p:attrNameLst>
                                          <p:attrName>ppt_x</p:attrName>
                                        </p:attrNameLst>
                                      </p:cBhvr>
                                      <p:tavLst>
                                        <p:tav tm="0">
                                          <p:val>
                                            <p:strVal val="#ppt_x"/>
                                          </p:val>
                                        </p:tav>
                                        <p:tav tm="100000">
                                          <p:val>
                                            <p:strVal val="#ppt_x"/>
                                          </p:val>
                                        </p:tav>
                                      </p:tavLst>
                                    </p:anim>
                                    <p:anim calcmode="lin" valueType="num">
                                      <p:cBhvr>
                                        <p:cTn id="9" dur="1000" fill="hold"/>
                                        <p:tgtEl>
                                          <p:spTgt spid="10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4" presetClass="path" presetSubtype="0" accel="50000" decel="50000" fill="hold" grpId="1" nodeType="clickEffect">
                                  <p:stCondLst>
                                    <p:cond delay="0"/>
                                  </p:stCondLst>
                                  <p:childTnLst>
                                    <p:animMotion origin="layout" path="M 0 -1.11111E-6 L 0 -0.05694 " pathEditMode="relative" rAng="0" ptsTypes="AA">
                                      <p:cBhvr>
                                        <p:cTn id="13" dur="2000" fill="hold"/>
                                        <p:tgtEl>
                                          <p:spTgt spid="106"/>
                                        </p:tgtEl>
                                        <p:attrNameLst>
                                          <p:attrName>ppt_x</p:attrName>
                                          <p:attrName>ppt_y</p:attrName>
                                        </p:attrNameLst>
                                      </p:cBhvr>
                                      <p:rCtr x="0" y="-2847"/>
                                    </p:animMotion>
                                  </p:childTnLst>
                                </p:cTn>
                              </p:par>
                            </p:childTnLst>
                          </p:cTn>
                        </p:par>
                        <p:par>
                          <p:cTn id="14" fill="hold">
                            <p:stCondLst>
                              <p:cond delay="2000"/>
                            </p:stCondLst>
                            <p:childTnLst>
                              <p:par>
                                <p:cTn id="15" presetID="1" presetClass="entr" presetSubtype="0" fill="hold" grpId="0" nodeType="afterEffect">
                                  <p:stCondLst>
                                    <p:cond delay="0"/>
                                  </p:stCondLst>
                                  <p:childTnLst>
                                    <p:set>
                                      <p:cBhvr>
                                        <p:cTn id="16" dur="1" fill="hold">
                                          <p:stCondLst>
                                            <p:cond delay="0"/>
                                          </p:stCondLst>
                                        </p:cTn>
                                        <p:tgtEl>
                                          <p:spTgt spid="8296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300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30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30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306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30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30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30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306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3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62" grpId="0" bldLvl="0" animBg="1"/>
      <p:bldP spid="83029" grpId="0" bldLvl="0" animBg="1"/>
      <p:bldP spid="83030" grpId="0" bldLvl="0" animBg="1"/>
      <p:bldP spid="83045" grpId="0" bldLvl="0" animBg="1"/>
      <p:bldP spid="83046" grpId="0" bldLvl="0" animBg="1"/>
      <p:bldP spid="83058" grpId="0" bldLvl="0" animBg="1"/>
      <p:bldP spid="106" grpId="0"/>
      <p:bldP spid="106"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974" name="Group 6"/>
          <p:cNvGrpSpPr/>
          <p:nvPr/>
        </p:nvGrpSpPr>
        <p:grpSpPr bwMode="auto">
          <a:xfrm>
            <a:off x="4659313" y="1735732"/>
            <a:ext cx="838200" cy="685800"/>
            <a:chOff x="2208" y="480"/>
            <a:chExt cx="528" cy="432"/>
          </a:xfrm>
        </p:grpSpPr>
        <p:sp>
          <p:nvSpPr>
            <p:cNvPr id="83975" name="AutoShape 7"/>
            <p:cNvSpPr>
              <a:spLocks noChangeArrowheads="1"/>
            </p:cNvSpPr>
            <p:nvPr/>
          </p:nvSpPr>
          <p:spPr bwMode="auto">
            <a:xfrm>
              <a:off x="2208" y="672"/>
              <a:ext cx="528" cy="24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6" name="Text Box 8"/>
            <p:cNvSpPr txBox="1">
              <a:spLocks noChangeArrowheads="1"/>
            </p:cNvSpPr>
            <p:nvPr/>
          </p:nvSpPr>
          <p:spPr bwMode="auto">
            <a:xfrm>
              <a:off x="2256" y="480"/>
              <a:ext cx="3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RL</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grpSp>
        <p:nvGrpSpPr>
          <p:cNvPr id="84083" name="Group 115"/>
          <p:cNvGrpSpPr/>
          <p:nvPr/>
        </p:nvGrpSpPr>
        <p:grpSpPr bwMode="auto">
          <a:xfrm>
            <a:off x="5573713" y="1049932"/>
            <a:ext cx="2981325" cy="2133600"/>
            <a:chOff x="3511" y="528"/>
            <a:chExt cx="1878" cy="1344"/>
          </a:xfrm>
        </p:grpSpPr>
        <p:sp>
          <p:nvSpPr>
            <p:cNvPr id="83978" name="Oval 10"/>
            <p:cNvSpPr>
              <a:spLocks noChangeArrowheads="1"/>
            </p:cNvSpPr>
            <p:nvPr/>
          </p:nvSpPr>
          <p:spPr bwMode="auto">
            <a:xfrm flipH="1">
              <a:off x="4711" y="864"/>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r>
                <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-1</a:t>
              </a: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B</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3979" name="Oval 11"/>
            <p:cNvSpPr>
              <a:spLocks noChangeArrowheads="1"/>
            </p:cNvSpPr>
            <p:nvPr/>
          </p:nvSpPr>
          <p:spPr bwMode="auto">
            <a:xfrm flipH="1">
              <a:off x="4231" y="528"/>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r>
                <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0</a:t>
              </a: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C</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nvGrpSpPr>
            <p:cNvPr id="83980" name="Group 12"/>
            <p:cNvGrpSpPr/>
            <p:nvPr/>
          </p:nvGrpSpPr>
          <p:grpSpPr bwMode="auto">
            <a:xfrm>
              <a:off x="3511" y="1344"/>
              <a:ext cx="346" cy="528"/>
              <a:chOff x="852" y="2976"/>
              <a:chExt cx="346" cy="528"/>
            </a:xfrm>
          </p:grpSpPr>
          <p:sp>
            <p:nvSpPr>
              <p:cNvPr id="83981" name="Rectangle 13"/>
              <p:cNvSpPr>
                <a:spLocks noChangeArrowheads="1"/>
              </p:cNvSpPr>
              <p:nvPr/>
            </p:nvSpPr>
            <p:spPr bwMode="auto">
              <a:xfrm flipH="1">
                <a:off x="852" y="2976"/>
                <a:ext cx="288" cy="52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82" name="Text Box 14"/>
              <p:cNvSpPr txBox="1">
                <a:spLocks noChangeArrowheads="1"/>
              </p:cNvSpPr>
              <p:nvPr/>
            </p:nvSpPr>
            <p:spPr bwMode="auto">
              <a:xfrm flipH="1">
                <a:off x="865" y="3120"/>
                <a:ext cx="3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A</a:t>
                </a:r>
                <a:r>
                  <a:rPr kumimoji="1" lang="en-US" altLang="zh-CN" sz="2400" baseline="-25000">
                    <a:latin typeface="Times New Roman" panose="02020603050405020304" pitchFamily="18" charset="0"/>
                    <a:ea typeface="幼圆" panose="02010509060101010101" pitchFamily="49" charset="-122"/>
                    <a:cs typeface="Times New Roman" panose="02020603050405020304" pitchFamily="18" charset="0"/>
                  </a:rPr>
                  <a:t>L</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grpSp>
          <p:nvGrpSpPr>
            <p:cNvPr id="83983" name="Group 15"/>
            <p:cNvGrpSpPr/>
            <p:nvPr/>
          </p:nvGrpSpPr>
          <p:grpSpPr bwMode="auto">
            <a:xfrm>
              <a:off x="4501" y="1344"/>
              <a:ext cx="329" cy="393"/>
              <a:chOff x="834" y="2976"/>
              <a:chExt cx="329" cy="540"/>
            </a:xfrm>
          </p:grpSpPr>
          <p:sp>
            <p:nvSpPr>
              <p:cNvPr id="83984" name="Rectangle 16"/>
              <p:cNvSpPr>
                <a:spLocks noChangeArrowheads="1"/>
              </p:cNvSpPr>
              <p:nvPr/>
            </p:nvSpPr>
            <p:spPr bwMode="auto">
              <a:xfrm flipH="1">
                <a:off x="852" y="2976"/>
                <a:ext cx="288" cy="52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85" name="Text Box 17"/>
              <p:cNvSpPr txBox="1">
                <a:spLocks noChangeArrowheads="1"/>
              </p:cNvSpPr>
              <p:nvPr/>
            </p:nvSpPr>
            <p:spPr bwMode="auto">
              <a:xfrm flipH="1">
                <a:off x="834" y="3120"/>
                <a:ext cx="329"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C</a:t>
                </a:r>
                <a:r>
                  <a:rPr kumimoji="1" lang="en-US" altLang="zh-CN" sz="2400" baseline="-25000" dirty="0">
                    <a:latin typeface="Times New Roman" panose="02020603050405020304" pitchFamily="18" charset="0"/>
                    <a:ea typeface="幼圆" panose="02010509060101010101" pitchFamily="49" charset="-122"/>
                    <a:cs typeface="Times New Roman" panose="02020603050405020304" pitchFamily="18" charset="0"/>
                  </a:rPr>
                  <a:t>R</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p:txBody>
          </p:sp>
        </p:grpSp>
        <p:grpSp>
          <p:nvGrpSpPr>
            <p:cNvPr id="83986" name="Group 18"/>
            <p:cNvGrpSpPr/>
            <p:nvPr/>
          </p:nvGrpSpPr>
          <p:grpSpPr bwMode="auto">
            <a:xfrm>
              <a:off x="5047" y="1344"/>
              <a:ext cx="342" cy="528"/>
              <a:chOff x="852" y="2976"/>
              <a:chExt cx="342" cy="528"/>
            </a:xfrm>
          </p:grpSpPr>
          <p:sp>
            <p:nvSpPr>
              <p:cNvPr id="83987" name="Rectangle 19"/>
              <p:cNvSpPr>
                <a:spLocks noChangeArrowheads="1"/>
              </p:cNvSpPr>
              <p:nvPr/>
            </p:nvSpPr>
            <p:spPr bwMode="auto">
              <a:xfrm flipH="1">
                <a:off x="852" y="2976"/>
                <a:ext cx="288" cy="52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88" name="Text Box 20"/>
              <p:cNvSpPr txBox="1">
                <a:spLocks noChangeArrowheads="1"/>
              </p:cNvSpPr>
              <p:nvPr/>
            </p:nvSpPr>
            <p:spPr bwMode="auto">
              <a:xfrm flipH="1">
                <a:off x="865" y="3120"/>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B</a:t>
                </a:r>
                <a:r>
                  <a:rPr kumimoji="1" lang="en-US" altLang="zh-CN" sz="2400" baseline="-25000">
                    <a:latin typeface="Times New Roman" panose="02020603050405020304" pitchFamily="18" charset="0"/>
                    <a:ea typeface="幼圆" panose="02010509060101010101" pitchFamily="49" charset="-122"/>
                    <a:cs typeface="Times New Roman" panose="02020603050405020304" pitchFamily="18" charset="0"/>
                  </a:rPr>
                  <a:t>R</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cxnSp>
          <p:nvCxnSpPr>
            <p:cNvPr id="83989" name="AutoShape 21"/>
            <p:cNvCxnSpPr>
              <a:cxnSpLocks noChangeShapeType="1"/>
              <a:stCxn id="83978" idx="5"/>
              <a:endCxn id="83984" idx="0"/>
            </p:cNvCxnSpPr>
            <p:nvPr/>
          </p:nvCxnSpPr>
          <p:spPr bwMode="auto">
            <a:xfrm flipH="1">
              <a:off x="4663" y="1159"/>
              <a:ext cx="97" cy="18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990" name="AutoShape 22"/>
            <p:cNvCxnSpPr>
              <a:cxnSpLocks noChangeShapeType="1"/>
              <a:stCxn id="83978" idx="3"/>
              <a:endCxn id="83987" idx="0"/>
            </p:cNvCxnSpPr>
            <p:nvPr/>
          </p:nvCxnSpPr>
          <p:spPr bwMode="auto">
            <a:xfrm>
              <a:off x="4997" y="1159"/>
              <a:ext cx="194" cy="18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991" name="AutoShape 23"/>
            <p:cNvCxnSpPr>
              <a:cxnSpLocks noChangeShapeType="1"/>
              <a:stCxn id="83979" idx="2"/>
              <a:endCxn id="83978" idx="7"/>
            </p:cNvCxnSpPr>
            <p:nvPr/>
          </p:nvCxnSpPr>
          <p:spPr bwMode="auto">
            <a:xfrm>
              <a:off x="4576" y="696"/>
              <a:ext cx="184" cy="20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992" name="Oval 24"/>
            <p:cNvSpPr>
              <a:spLocks noChangeArrowheads="1"/>
            </p:cNvSpPr>
            <p:nvPr/>
          </p:nvSpPr>
          <p:spPr bwMode="auto">
            <a:xfrm flipH="1">
              <a:off x="3751" y="864"/>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r>
                <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0</a:t>
              </a: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A</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cxnSp>
          <p:nvCxnSpPr>
            <p:cNvPr id="83993" name="AutoShape 25"/>
            <p:cNvCxnSpPr>
              <a:cxnSpLocks noChangeShapeType="1"/>
              <a:stCxn id="83979" idx="6"/>
              <a:endCxn id="83992" idx="1"/>
            </p:cNvCxnSpPr>
            <p:nvPr/>
          </p:nvCxnSpPr>
          <p:spPr bwMode="auto">
            <a:xfrm flipH="1">
              <a:off x="4037" y="696"/>
              <a:ext cx="185" cy="20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3994" name="Group 26"/>
            <p:cNvGrpSpPr/>
            <p:nvPr/>
          </p:nvGrpSpPr>
          <p:grpSpPr bwMode="auto">
            <a:xfrm>
              <a:off x="4039" y="1344"/>
              <a:ext cx="334" cy="528"/>
              <a:chOff x="852" y="2976"/>
              <a:chExt cx="334" cy="528"/>
            </a:xfrm>
          </p:grpSpPr>
          <p:sp>
            <p:nvSpPr>
              <p:cNvPr id="83995" name="Rectangle 27"/>
              <p:cNvSpPr>
                <a:spLocks noChangeArrowheads="1"/>
              </p:cNvSpPr>
              <p:nvPr/>
            </p:nvSpPr>
            <p:spPr bwMode="auto">
              <a:xfrm flipH="1">
                <a:off x="852" y="2976"/>
                <a:ext cx="288" cy="52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6" name="Text Box 28"/>
              <p:cNvSpPr txBox="1">
                <a:spLocks noChangeArrowheads="1"/>
              </p:cNvSpPr>
              <p:nvPr/>
            </p:nvSpPr>
            <p:spPr bwMode="auto">
              <a:xfrm flipH="1">
                <a:off x="864" y="3120"/>
                <a:ext cx="3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C</a:t>
                </a:r>
                <a:r>
                  <a:rPr kumimoji="1" lang="en-US" altLang="zh-CN" sz="2400" baseline="-25000">
                    <a:latin typeface="Times New Roman" panose="02020603050405020304" pitchFamily="18" charset="0"/>
                    <a:ea typeface="幼圆" panose="02010509060101010101" pitchFamily="49" charset="-122"/>
                    <a:cs typeface="Times New Roman" panose="02020603050405020304" pitchFamily="18" charset="0"/>
                  </a:rPr>
                  <a:t>L</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cxnSp>
          <p:nvCxnSpPr>
            <p:cNvPr id="83997" name="AutoShape 29"/>
            <p:cNvCxnSpPr>
              <a:cxnSpLocks noChangeShapeType="1"/>
              <a:stCxn id="83992" idx="5"/>
              <a:endCxn id="83981" idx="0"/>
            </p:cNvCxnSpPr>
            <p:nvPr/>
          </p:nvCxnSpPr>
          <p:spPr bwMode="auto">
            <a:xfrm flipH="1">
              <a:off x="3655" y="1159"/>
              <a:ext cx="145" cy="18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998" name="AutoShape 30"/>
            <p:cNvCxnSpPr>
              <a:cxnSpLocks noChangeShapeType="1"/>
              <a:stCxn id="83992" idx="3"/>
              <a:endCxn id="83995" idx="0"/>
            </p:cNvCxnSpPr>
            <p:nvPr/>
          </p:nvCxnSpPr>
          <p:spPr bwMode="auto">
            <a:xfrm>
              <a:off x="4037" y="1159"/>
              <a:ext cx="146" cy="18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999" name="Rectangle 31"/>
            <p:cNvSpPr>
              <a:spLocks noChangeArrowheads="1"/>
            </p:cNvSpPr>
            <p:nvPr/>
          </p:nvSpPr>
          <p:spPr bwMode="auto">
            <a:xfrm>
              <a:off x="4519" y="1728"/>
              <a:ext cx="288" cy="144"/>
            </a:xfrm>
            <a:prstGeom prst="rect">
              <a:avLst/>
            </a:prstGeom>
            <a:noFill/>
            <a:ln w="9525">
              <a:solidFill>
                <a:schemeClr val="tx1"/>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4014" name="Text Box 46"/>
          <p:cNvSpPr txBox="1">
            <a:spLocks noChangeArrowheads="1"/>
          </p:cNvSpPr>
          <p:nvPr/>
        </p:nvSpPr>
        <p:spPr bwMode="auto">
          <a:xfrm flipH="1">
            <a:off x="925513" y="3488332"/>
            <a:ext cx="1104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插入结点</a:t>
            </a:r>
            <a:endParaRPr kumimoji="1" lang="zh-CN" altLang="en-US" sz="24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p:txBody>
      </p:sp>
      <p:grpSp>
        <p:nvGrpSpPr>
          <p:cNvPr id="84084" name="Group 116"/>
          <p:cNvGrpSpPr/>
          <p:nvPr/>
        </p:nvGrpSpPr>
        <p:grpSpPr bwMode="auto">
          <a:xfrm>
            <a:off x="468313" y="516532"/>
            <a:ext cx="4095750" cy="2895600"/>
            <a:chOff x="295" y="192"/>
            <a:chExt cx="2580" cy="1824"/>
          </a:xfrm>
        </p:grpSpPr>
        <p:sp>
          <p:nvSpPr>
            <p:cNvPr id="84003" name="Oval 35"/>
            <p:cNvSpPr>
              <a:spLocks noChangeArrowheads="1"/>
            </p:cNvSpPr>
            <p:nvPr/>
          </p:nvSpPr>
          <p:spPr bwMode="auto">
            <a:xfrm flipH="1">
              <a:off x="1291" y="192"/>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r>
                <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-2</a:t>
              </a: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A</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4004" name="Oval 36"/>
            <p:cNvSpPr>
              <a:spLocks noChangeArrowheads="1"/>
            </p:cNvSpPr>
            <p:nvPr/>
          </p:nvSpPr>
          <p:spPr bwMode="auto">
            <a:xfrm flipH="1">
              <a:off x="1675" y="576"/>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r>
                <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1</a:t>
              </a: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B</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cxnSp>
          <p:nvCxnSpPr>
            <p:cNvPr id="84005" name="AutoShape 37"/>
            <p:cNvCxnSpPr>
              <a:cxnSpLocks noChangeShapeType="1"/>
              <a:stCxn id="84003" idx="3"/>
              <a:endCxn id="84004" idx="7"/>
            </p:cNvCxnSpPr>
            <p:nvPr/>
          </p:nvCxnSpPr>
          <p:spPr bwMode="auto">
            <a:xfrm>
              <a:off x="1577" y="487"/>
              <a:ext cx="147" cy="12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4006" name="Oval 38"/>
            <p:cNvSpPr>
              <a:spLocks noChangeArrowheads="1"/>
            </p:cNvSpPr>
            <p:nvPr/>
          </p:nvSpPr>
          <p:spPr bwMode="auto">
            <a:xfrm flipH="1">
              <a:off x="1099" y="912"/>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r>
                <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1</a:t>
              </a: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C</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nvGrpSpPr>
            <p:cNvPr id="84007" name="Group 39"/>
            <p:cNvGrpSpPr/>
            <p:nvPr/>
          </p:nvGrpSpPr>
          <p:grpSpPr bwMode="auto">
            <a:xfrm flipH="1">
              <a:off x="775" y="1344"/>
              <a:ext cx="322" cy="672"/>
              <a:chOff x="998" y="1728"/>
              <a:chExt cx="322" cy="672"/>
            </a:xfrm>
          </p:grpSpPr>
          <p:grpSp>
            <p:nvGrpSpPr>
              <p:cNvPr id="84008" name="Group 40"/>
              <p:cNvGrpSpPr/>
              <p:nvPr/>
            </p:nvGrpSpPr>
            <p:grpSpPr bwMode="auto">
              <a:xfrm>
                <a:off x="1008" y="1728"/>
                <a:ext cx="288" cy="672"/>
                <a:chOff x="1008" y="1728"/>
                <a:chExt cx="288" cy="672"/>
              </a:xfrm>
            </p:grpSpPr>
            <p:sp>
              <p:nvSpPr>
                <p:cNvPr id="84009" name="Rectangle 41"/>
                <p:cNvSpPr>
                  <a:spLocks noChangeArrowheads="1"/>
                </p:cNvSpPr>
                <p:nvPr/>
              </p:nvSpPr>
              <p:spPr bwMode="auto">
                <a:xfrm>
                  <a:off x="1008" y="1728"/>
                  <a:ext cx="288" cy="67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10" name="Line 42"/>
                <p:cNvSpPr>
                  <a:spLocks noChangeShapeType="1"/>
                </p:cNvSpPr>
                <p:nvPr/>
              </p:nvSpPr>
              <p:spPr bwMode="auto">
                <a:xfrm>
                  <a:off x="1008" y="2256"/>
                  <a:ext cx="2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11" name="Line 43"/>
                <p:cNvSpPr>
                  <a:spLocks noChangeShapeType="1"/>
                </p:cNvSpPr>
                <p:nvPr/>
              </p:nvSpPr>
              <p:spPr bwMode="auto">
                <a:xfrm>
                  <a:off x="1008" y="2256"/>
                  <a:ext cx="288"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12" name="Line 44"/>
                <p:cNvSpPr>
                  <a:spLocks noChangeShapeType="1"/>
                </p:cNvSpPr>
                <p:nvPr/>
              </p:nvSpPr>
              <p:spPr bwMode="auto">
                <a:xfrm flipV="1">
                  <a:off x="1008" y="2256"/>
                  <a:ext cx="288"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4013" name="Text Box 45"/>
              <p:cNvSpPr txBox="1">
                <a:spLocks noChangeArrowheads="1"/>
              </p:cNvSpPr>
              <p:nvPr/>
            </p:nvSpPr>
            <p:spPr bwMode="auto">
              <a:xfrm>
                <a:off x="998" y="1850"/>
                <a:ext cx="3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C</a:t>
                </a:r>
                <a:r>
                  <a:rPr kumimoji="1" lang="en-US" altLang="zh-CN" sz="2400" baseline="-25000">
                    <a:latin typeface="Times New Roman" panose="02020603050405020304" pitchFamily="18" charset="0"/>
                    <a:ea typeface="幼圆" panose="02010509060101010101" pitchFamily="49" charset="-122"/>
                    <a:cs typeface="Times New Roman" panose="02020603050405020304" pitchFamily="18" charset="0"/>
                  </a:rPr>
                  <a:t>L</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grpSp>
          <p:nvGrpSpPr>
            <p:cNvPr id="84015" name="Group 47"/>
            <p:cNvGrpSpPr/>
            <p:nvPr/>
          </p:nvGrpSpPr>
          <p:grpSpPr bwMode="auto">
            <a:xfrm flipH="1">
              <a:off x="439" y="1344"/>
              <a:ext cx="372" cy="672"/>
              <a:chOff x="720" y="1728"/>
              <a:chExt cx="372" cy="672"/>
            </a:xfrm>
          </p:grpSpPr>
          <p:sp>
            <p:nvSpPr>
              <p:cNvPr id="84016" name="Line 48"/>
              <p:cNvSpPr>
                <a:spLocks noChangeShapeType="1"/>
              </p:cNvSpPr>
              <p:nvPr/>
            </p:nvSpPr>
            <p:spPr bwMode="auto">
              <a:xfrm>
                <a:off x="720" y="1728"/>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17" name="Line 49"/>
              <p:cNvSpPr>
                <a:spLocks noChangeShapeType="1"/>
              </p:cNvSpPr>
              <p:nvPr/>
            </p:nvSpPr>
            <p:spPr bwMode="auto">
              <a:xfrm>
                <a:off x="720" y="2400"/>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18" name="Text Box 50"/>
              <p:cNvSpPr txBox="1">
                <a:spLocks noChangeArrowheads="1"/>
              </p:cNvSpPr>
              <p:nvPr/>
            </p:nvSpPr>
            <p:spPr bwMode="auto">
              <a:xfrm>
                <a:off x="720" y="1920"/>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h-1</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4019" name="Line 51"/>
              <p:cNvSpPr>
                <a:spLocks noChangeShapeType="1"/>
              </p:cNvSpPr>
              <p:nvPr/>
            </p:nvSpPr>
            <p:spPr bwMode="auto">
              <a:xfrm>
                <a:off x="816" y="2160"/>
                <a:ext cx="0" cy="24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20" name="Line 52"/>
              <p:cNvSpPr>
                <a:spLocks noChangeShapeType="1"/>
              </p:cNvSpPr>
              <p:nvPr/>
            </p:nvSpPr>
            <p:spPr bwMode="auto">
              <a:xfrm flipV="1">
                <a:off x="816" y="1728"/>
                <a:ext cx="0"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4021" name="Group 53"/>
            <p:cNvGrpSpPr/>
            <p:nvPr/>
          </p:nvGrpSpPr>
          <p:grpSpPr bwMode="auto">
            <a:xfrm flipH="1">
              <a:off x="1146" y="1344"/>
              <a:ext cx="736" cy="528"/>
              <a:chOff x="1328" y="3024"/>
              <a:chExt cx="736" cy="528"/>
            </a:xfrm>
          </p:grpSpPr>
          <p:grpSp>
            <p:nvGrpSpPr>
              <p:cNvPr id="84022" name="Group 54"/>
              <p:cNvGrpSpPr/>
              <p:nvPr/>
            </p:nvGrpSpPr>
            <p:grpSpPr bwMode="auto">
              <a:xfrm>
                <a:off x="1328" y="3024"/>
                <a:ext cx="329" cy="528"/>
                <a:chOff x="1606" y="1728"/>
                <a:chExt cx="329" cy="528"/>
              </a:xfrm>
            </p:grpSpPr>
            <p:sp>
              <p:nvSpPr>
                <p:cNvPr id="84023" name="Rectangle 55"/>
                <p:cNvSpPr>
                  <a:spLocks noChangeArrowheads="1"/>
                </p:cNvSpPr>
                <p:nvPr/>
              </p:nvSpPr>
              <p:spPr bwMode="auto">
                <a:xfrm>
                  <a:off x="1632" y="1728"/>
                  <a:ext cx="288" cy="52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24" name="Text Box 56"/>
                <p:cNvSpPr txBox="1">
                  <a:spLocks noChangeArrowheads="1"/>
                </p:cNvSpPr>
                <p:nvPr/>
              </p:nvSpPr>
              <p:spPr bwMode="auto">
                <a:xfrm>
                  <a:off x="1606" y="1850"/>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C</a:t>
                  </a:r>
                  <a:r>
                    <a:rPr kumimoji="1" lang="en-US" altLang="zh-CN" sz="2400" baseline="-25000" dirty="0">
                      <a:latin typeface="Times New Roman" panose="02020603050405020304" pitchFamily="18" charset="0"/>
                      <a:ea typeface="幼圆" panose="02010509060101010101" pitchFamily="49" charset="-122"/>
                      <a:cs typeface="Times New Roman" panose="02020603050405020304" pitchFamily="18" charset="0"/>
                    </a:rPr>
                    <a:t>R</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p:txBody>
            </p:sp>
          </p:grpSp>
          <p:grpSp>
            <p:nvGrpSpPr>
              <p:cNvPr id="84025" name="Group 57"/>
              <p:cNvGrpSpPr/>
              <p:nvPr/>
            </p:nvGrpSpPr>
            <p:grpSpPr bwMode="auto">
              <a:xfrm>
                <a:off x="1692" y="3024"/>
                <a:ext cx="372" cy="528"/>
                <a:chOff x="1980" y="1728"/>
                <a:chExt cx="372" cy="528"/>
              </a:xfrm>
            </p:grpSpPr>
            <p:sp>
              <p:nvSpPr>
                <p:cNvPr id="84026" name="Line 58"/>
                <p:cNvSpPr>
                  <a:spLocks noChangeShapeType="1"/>
                </p:cNvSpPr>
                <p:nvPr/>
              </p:nvSpPr>
              <p:spPr bwMode="auto">
                <a:xfrm>
                  <a:off x="2016" y="1728"/>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27" name="Line 59"/>
                <p:cNvSpPr>
                  <a:spLocks noChangeShapeType="1"/>
                </p:cNvSpPr>
                <p:nvPr/>
              </p:nvSpPr>
              <p:spPr bwMode="auto">
                <a:xfrm>
                  <a:off x="2016" y="225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28" name="Text Box 60"/>
                <p:cNvSpPr txBox="1">
                  <a:spLocks noChangeArrowheads="1"/>
                </p:cNvSpPr>
                <p:nvPr/>
              </p:nvSpPr>
              <p:spPr bwMode="auto">
                <a:xfrm>
                  <a:off x="1980" y="1824"/>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h-2</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4029" name="Line 61"/>
                <p:cNvSpPr>
                  <a:spLocks noChangeShapeType="1"/>
                </p:cNvSpPr>
                <p:nvPr/>
              </p:nvSpPr>
              <p:spPr bwMode="auto">
                <a:xfrm>
                  <a:off x="2064" y="2064"/>
                  <a:ext cx="0"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30" name="Line 62"/>
                <p:cNvSpPr>
                  <a:spLocks noChangeShapeType="1"/>
                </p:cNvSpPr>
                <p:nvPr/>
              </p:nvSpPr>
              <p:spPr bwMode="auto">
                <a:xfrm flipV="1">
                  <a:off x="2064" y="1728"/>
                  <a:ext cx="0" cy="1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84031" name="Group 63"/>
            <p:cNvGrpSpPr/>
            <p:nvPr/>
          </p:nvGrpSpPr>
          <p:grpSpPr bwMode="auto">
            <a:xfrm flipH="1">
              <a:off x="2170" y="1008"/>
              <a:ext cx="329" cy="528"/>
              <a:chOff x="1623" y="1728"/>
              <a:chExt cx="329" cy="528"/>
            </a:xfrm>
          </p:grpSpPr>
          <p:sp>
            <p:nvSpPr>
              <p:cNvPr id="84032" name="Rectangle 64"/>
              <p:cNvSpPr>
                <a:spLocks noChangeArrowheads="1"/>
              </p:cNvSpPr>
              <p:nvPr/>
            </p:nvSpPr>
            <p:spPr bwMode="auto">
              <a:xfrm>
                <a:off x="1632" y="1728"/>
                <a:ext cx="288" cy="52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33" name="Text Box 65"/>
              <p:cNvSpPr txBox="1">
                <a:spLocks noChangeArrowheads="1"/>
              </p:cNvSpPr>
              <p:nvPr/>
            </p:nvSpPr>
            <p:spPr bwMode="auto">
              <a:xfrm>
                <a:off x="1623" y="1850"/>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B</a:t>
                </a:r>
                <a:r>
                  <a:rPr kumimoji="1" lang="en-US" altLang="zh-CN" sz="2400" baseline="-25000">
                    <a:latin typeface="Times New Roman" panose="02020603050405020304" pitchFamily="18" charset="0"/>
                    <a:ea typeface="幼圆" panose="02010509060101010101" pitchFamily="49" charset="-122"/>
                    <a:cs typeface="Times New Roman" panose="02020603050405020304" pitchFamily="18" charset="0"/>
                  </a:rPr>
                  <a:t>R</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grpSp>
          <p:nvGrpSpPr>
            <p:cNvPr id="84034" name="Group 66"/>
            <p:cNvGrpSpPr/>
            <p:nvPr/>
          </p:nvGrpSpPr>
          <p:grpSpPr bwMode="auto">
            <a:xfrm flipH="1">
              <a:off x="2503" y="1008"/>
              <a:ext cx="372" cy="528"/>
              <a:chOff x="1920" y="1728"/>
              <a:chExt cx="372" cy="528"/>
            </a:xfrm>
          </p:grpSpPr>
          <p:sp>
            <p:nvSpPr>
              <p:cNvPr id="84035" name="Line 67"/>
              <p:cNvSpPr>
                <a:spLocks noChangeShapeType="1"/>
              </p:cNvSpPr>
              <p:nvPr/>
            </p:nvSpPr>
            <p:spPr bwMode="auto">
              <a:xfrm>
                <a:off x="2016" y="1728"/>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36" name="Line 68"/>
              <p:cNvSpPr>
                <a:spLocks noChangeShapeType="1"/>
              </p:cNvSpPr>
              <p:nvPr/>
            </p:nvSpPr>
            <p:spPr bwMode="auto">
              <a:xfrm>
                <a:off x="2016" y="225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37" name="Text Box 69"/>
              <p:cNvSpPr txBox="1">
                <a:spLocks noChangeArrowheads="1"/>
              </p:cNvSpPr>
              <p:nvPr/>
            </p:nvSpPr>
            <p:spPr bwMode="auto">
              <a:xfrm>
                <a:off x="1920" y="1824"/>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h-1</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4038" name="Line 70"/>
              <p:cNvSpPr>
                <a:spLocks noChangeShapeType="1"/>
              </p:cNvSpPr>
              <p:nvPr/>
            </p:nvSpPr>
            <p:spPr bwMode="auto">
              <a:xfrm>
                <a:off x="2064" y="2064"/>
                <a:ext cx="0"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39" name="Line 71"/>
              <p:cNvSpPr>
                <a:spLocks noChangeShapeType="1"/>
              </p:cNvSpPr>
              <p:nvPr/>
            </p:nvSpPr>
            <p:spPr bwMode="auto">
              <a:xfrm flipV="1">
                <a:off x="2064" y="1728"/>
                <a:ext cx="0" cy="1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4040" name="Rectangle 72"/>
            <p:cNvSpPr>
              <a:spLocks noChangeArrowheads="1"/>
            </p:cNvSpPr>
            <p:nvPr/>
          </p:nvSpPr>
          <p:spPr bwMode="auto">
            <a:xfrm flipH="1">
              <a:off x="657" y="528"/>
              <a:ext cx="288" cy="52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41" name="Text Box 73"/>
            <p:cNvSpPr txBox="1">
              <a:spLocks noChangeArrowheads="1"/>
            </p:cNvSpPr>
            <p:nvPr/>
          </p:nvSpPr>
          <p:spPr bwMode="auto">
            <a:xfrm flipH="1">
              <a:off x="632" y="576"/>
              <a:ext cx="3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A</a:t>
              </a:r>
              <a:r>
                <a:rPr kumimoji="1" lang="en-US" altLang="zh-CN" sz="2400" baseline="-25000">
                  <a:latin typeface="Times New Roman" panose="02020603050405020304" pitchFamily="18" charset="0"/>
                  <a:ea typeface="幼圆" panose="02010509060101010101" pitchFamily="49" charset="-122"/>
                  <a:cs typeface="Times New Roman" panose="02020603050405020304" pitchFamily="18" charset="0"/>
                </a:rPr>
                <a:t>L</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nvGrpSpPr>
            <p:cNvPr id="84042" name="Group 74"/>
            <p:cNvGrpSpPr/>
            <p:nvPr/>
          </p:nvGrpSpPr>
          <p:grpSpPr bwMode="auto">
            <a:xfrm flipH="1">
              <a:off x="295" y="528"/>
              <a:ext cx="372" cy="528"/>
              <a:chOff x="1920" y="1728"/>
              <a:chExt cx="372" cy="528"/>
            </a:xfrm>
          </p:grpSpPr>
          <p:sp>
            <p:nvSpPr>
              <p:cNvPr id="84043" name="Line 75"/>
              <p:cNvSpPr>
                <a:spLocks noChangeShapeType="1"/>
              </p:cNvSpPr>
              <p:nvPr/>
            </p:nvSpPr>
            <p:spPr bwMode="auto">
              <a:xfrm>
                <a:off x="2016" y="1728"/>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44" name="Line 76"/>
              <p:cNvSpPr>
                <a:spLocks noChangeShapeType="1"/>
              </p:cNvSpPr>
              <p:nvPr/>
            </p:nvSpPr>
            <p:spPr bwMode="auto">
              <a:xfrm>
                <a:off x="2016" y="225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45" name="Text Box 77"/>
              <p:cNvSpPr txBox="1">
                <a:spLocks noChangeArrowheads="1"/>
              </p:cNvSpPr>
              <p:nvPr/>
            </p:nvSpPr>
            <p:spPr bwMode="auto">
              <a:xfrm>
                <a:off x="1920" y="1824"/>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h-1</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4046" name="Line 78"/>
              <p:cNvSpPr>
                <a:spLocks noChangeShapeType="1"/>
              </p:cNvSpPr>
              <p:nvPr/>
            </p:nvSpPr>
            <p:spPr bwMode="auto">
              <a:xfrm>
                <a:off x="2064" y="2064"/>
                <a:ext cx="0"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47" name="Line 79"/>
              <p:cNvSpPr>
                <a:spLocks noChangeShapeType="1"/>
              </p:cNvSpPr>
              <p:nvPr/>
            </p:nvSpPr>
            <p:spPr bwMode="auto">
              <a:xfrm flipV="1">
                <a:off x="2064" y="1728"/>
                <a:ext cx="0" cy="1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84048" name="AutoShape 80"/>
            <p:cNvCxnSpPr>
              <a:cxnSpLocks noChangeShapeType="1"/>
              <a:stCxn id="84004" idx="5"/>
              <a:endCxn id="84006" idx="2"/>
            </p:cNvCxnSpPr>
            <p:nvPr/>
          </p:nvCxnSpPr>
          <p:spPr bwMode="auto">
            <a:xfrm flipH="1">
              <a:off x="1444" y="871"/>
              <a:ext cx="280" cy="20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049" name="AutoShape 81"/>
            <p:cNvCxnSpPr>
              <a:cxnSpLocks noChangeShapeType="1"/>
              <a:stCxn id="84003" idx="6"/>
              <a:endCxn id="84040" idx="0"/>
            </p:cNvCxnSpPr>
            <p:nvPr/>
          </p:nvCxnSpPr>
          <p:spPr bwMode="auto">
            <a:xfrm flipH="1">
              <a:off x="801" y="360"/>
              <a:ext cx="481" cy="16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050" name="AutoShape 82"/>
            <p:cNvCxnSpPr>
              <a:cxnSpLocks noChangeShapeType="1"/>
              <a:stCxn id="84004" idx="2"/>
              <a:endCxn id="84032" idx="0"/>
            </p:cNvCxnSpPr>
            <p:nvPr/>
          </p:nvCxnSpPr>
          <p:spPr bwMode="auto">
            <a:xfrm>
              <a:off x="2020" y="744"/>
              <a:ext cx="326" cy="264"/>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051" name="AutoShape 83"/>
            <p:cNvCxnSpPr>
              <a:cxnSpLocks noChangeShapeType="1"/>
              <a:stCxn id="84006" idx="5"/>
              <a:endCxn id="84009" idx="0"/>
            </p:cNvCxnSpPr>
            <p:nvPr/>
          </p:nvCxnSpPr>
          <p:spPr bwMode="auto">
            <a:xfrm flipH="1">
              <a:off x="943" y="1207"/>
              <a:ext cx="205" cy="13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052" name="AutoShape 84"/>
            <p:cNvCxnSpPr>
              <a:cxnSpLocks noChangeShapeType="1"/>
              <a:stCxn id="84006" idx="3"/>
              <a:endCxn id="84023" idx="0"/>
            </p:cNvCxnSpPr>
            <p:nvPr/>
          </p:nvCxnSpPr>
          <p:spPr bwMode="auto">
            <a:xfrm>
              <a:off x="1385" y="1207"/>
              <a:ext cx="327" cy="13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4053" name="Text Box 85"/>
          <p:cNvSpPr txBox="1">
            <a:spLocks noChangeArrowheads="1"/>
          </p:cNvSpPr>
          <p:nvPr/>
        </p:nvSpPr>
        <p:spPr bwMode="auto">
          <a:xfrm>
            <a:off x="4076700" y="328037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(d)</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nvGrpSpPr>
          <p:cNvPr id="84086" name="Group 118"/>
          <p:cNvGrpSpPr/>
          <p:nvPr/>
        </p:nvGrpSpPr>
        <p:grpSpPr bwMode="auto">
          <a:xfrm>
            <a:off x="4249738" y="3932832"/>
            <a:ext cx="1181100" cy="1917700"/>
            <a:chOff x="2677" y="2344"/>
            <a:chExt cx="744" cy="1208"/>
          </a:xfrm>
        </p:grpSpPr>
        <p:sp>
          <p:nvSpPr>
            <p:cNvPr id="84056" name="Oval 88"/>
            <p:cNvSpPr>
              <a:spLocks noChangeArrowheads="1"/>
            </p:cNvSpPr>
            <p:nvPr/>
          </p:nvSpPr>
          <p:spPr bwMode="auto">
            <a:xfrm flipH="1">
              <a:off x="2698" y="2344"/>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A</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4057" name="Oval 89"/>
            <p:cNvSpPr>
              <a:spLocks noChangeArrowheads="1"/>
            </p:cNvSpPr>
            <p:nvPr/>
          </p:nvSpPr>
          <p:spPr bwMode="auto">
            <a:xfrm flipH="1">
              <a:off x="2677" y="2832"/>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C</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4059" name="Oval 91"/>
            <p:cNvSpPr>
              <a:spLocks noChangeArrowheads="1"/>
            </p:cNvSpPr>
            <p:nvPr/>
          </p:nvSpPr>
          <p:spPr bwMode="auto">
            <a:xfrm flipH="1">
              <a:off x="3085" y="3216"/>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B</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cxnSp>
          <p:nvCxnSpPr>
            <p:cNvPr id="84060" name="AutoShape 92"/>
            <p:cNvCxnSpPr>
              <a:cxnSpLocks noChangeShapeType="1"/>
              <a:stCxn id="84057" idx="3"/>
              <a:endCxn id="84059" idx="7"/>
            </p:cNvCxnSpPr>
            <p:nvPr/>
          </p:nvCxnSpPr>
          <p:spPr bwMode="auto">
            <a:xfrm>
              <a:off x="2963" y="3118"/>
              <a:ext cx="171" cy="14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4087" name="Group 119"/>
          <p:cNvGrpSpPr/>
          <p:nvPr/>
        </p:nvGrpSpPr>
        <p:grpSpPr bwMode="auto">
          <a:xfrm>
            <a:off x="5899150" y="4402732"/>
            <a:ext cx="2057400" cy="1143000"/>
            <a:chOff x="3716" y="2640"/>
            <a:chExt cx="1296" cy="720"/>
          </a:xfrm>
        </p:grpSpPr>
        <p:sp>
          <p:nvSpPr>
            <p:cNvPr id="84062" name="Oval 94"/>
            <p:cNvSpPr>
              <a:spLocks noChangeArrowheads="1"/>
            </p:cNvSpPr>
            <p:nvPr/>
          </p:nvSpPr>
          <p:spPr bwMode="auto">
            <a:xfrm flipH="1">
              <a:off x="3716" y="3024"/>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A</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4063" name="Oval 95"/>
            <p:cNvSpPr>
              <a:spLocks noChangeArrowheads="1"/>
            </p:cNvSpPr>
            <p:nvPr/>
          </p:nvSpPr>
          <p:spPr bwMode="auto">
            <a:xfrm flipH="1">
              <a:off x="4196" y="2640"/>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C</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4064" name="Oval 96"/>
            <p:cNvSpPr>
              <a:spLocks noChangeArrowheads="1"/>
            </p:cNvSpPr>
            <p:nvPr/>
          </p:nvSpPr>
          <p:spPr bwMode="auto">
            <a:xfrm flipH="1">
              <a:off x="4676" y="3024"/>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B</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cxnSp>
          <p:nvCxnSpPr>
            <p:cNvPr id="84065" name="AutoShape 97"/>
            <p:cNvCxnSpPr>
              <a:cxnSpLocks noChangeShapeType="1"/>
              <a:stCxn id="84063" idx="3"/>
              <a:endCxn id="84064" idx="7"/>
            </p:cNvCxnSpPr>
            <p:nvPr/>
          </p:nvCxnSpPr>
          <p:spPr bwMode="auto">
            <a:xfrm>
              <a:off x="4482" y="2926"/>
              <a:ext cx="243" cy="14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066" name="AutoShape 98"/>
            <p:cNvCxnSpPr>
              <a:cxnSpLocks noChangeShapeType="1"/>
              <a:stCxn id="84063" idx="5"/>
              <a:endCxn id="84062" idx="1"/>
            </p:cNvCxnSpPr>
            <p:nvPr/>
          </p:nvCxnSpPr>
          <p:spPr bwMode="auto">
            <a:xfrm flipH="1">
              <a:off x="4002" y="2926"/>
              <a:ext cx="243" cy="14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4067" name="Text Box 99"/>
          <p:cNvSpPr txBox="1">
            <a:spLocks noChangeArrowheads="1"/>
          </p:cNvSpPr>
          <p:nvPr/>
        </p:nvSpPr>
        <p:spPr bwMode="auto">
          <a:xfrm>
            <a:off x="3865563" y="5826720"/>
            <a:ext cx="1301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对</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B</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右旋</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4068" name="Text Box 100"/>
          <p:cNvSpPr txBox="1">
            <a:spLocks noChangeArrowheads="1"/>
          </p:cNvSpPr>
          <p:nvPr/>
        </p:nvSpPr>
        <p:spPr bwMode="auto">
          <a:xfrm>
            <a:off x="6280150" y="5826720"/>
            <a:ext cx="1319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对</a:t>
            </a:r>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A</a:t>
            </a:r>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左旋</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p:txBody>
      </p:sp>
      <p:grpSp>
        <p:nvGrpSpPr>
          <p:cNvPr id="84085" name="Group 117"/>
          <p:cNvGrpSpPr/>
          <p:nvPr/>
        </p:nvGrpSpPr>
        <p:grpSpPr bwMode="auto">
          <a:xfrm>
            <a:off x="1254125" y="4072532"/>
            <a:ext cx="1122363" cy="1752600"/>
            <a:chOff x="790" y="2432"/>
            <a:chExt cx="707" cy="1104"/>
          </a:xfrm>
        </p:grpSpPr>
        <p:sp>
          <p:nvSpPr>
            <p:cNvPr id="84071" name="Oval 103"/>
            <p:cNvSpPr>
              <a:spLocks noChangeArrowheads="1"/>
            </p:cNvSpPr>
            <p:nvPr/>
          </p:nvSpPr>
          <p:spPr bwMode="auto">
            <a:xfrm flipH="1">
              <a:off x="790" y="2432"/>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A</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4072" name="Oval 104"/>
            <p:cNvSpPr>
              <a:spLocks noChangeArrowheads="1"/>
            </p:cNvSpPr>
            <p:nvPr/>
          </p:nvSpPr>
          <p:spPr bwMode="auto">
            <a:xfrm flipH="1">
              <a:off x="1161" y="2816"/>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B</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cxnSp>
          <p:nvCxnSpPr>
            <p:cNvPr id="84073" name="AutoShape 105"/>
            <p:cNvCxnSpPr>
              <a:cxnSpLocks noChangeShapeType="1"/>
              <a:stCxn id="84071" idx="3"/>
              <a:endCxn id="84072" idx="7"/>
            </p:cNvCxnSpPr>
            <p:nvPr/>
          </p:nvCxnSpPr>
          <p:spPr bwMode="auto">
            <a:xfrm>
              <a:off x="1076" y="2727"/>
              <a:ext cx="134" cy="12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4074" name="Oval 106"/>
            <p:cNvSpPr>
              <a:spLocks noChangeArrowheads="1"/>
            </p:cNvSpPr>
            <p:nvPr/>
          </p:nvSpPr>
          <p:spPr bwMode="auto">
            <a:xfrm flipH="1">
              <a:off x="791" y="3200"/>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endParaRPr kumimoji="1" lang="en-US" altLang="zh-CN" sz="2000" b="1">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C</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cxnSp>
          <p:nvCxnSpPr>
            <p:cNvPr id="84075" name="AutoShape 107"/>
            <p:cNvCxnSpPr>
              <a:cxnSpLocks noChangeShapeType="1"/>
              <a:stCxn id="84072" idx="5"/>
              <a:endCxn id="84074" idx="0"/>
            </p:cNvCxnSpPr>
            <p:nvPr/>
          </p:nvCxnSpPr>
          <p:spPr bwMode="auto">
            <a:xfrm flipH="1">
              <a:off x="959" y="3111"/>
              <a:ext cx="251" cy="8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4076" name="Text Box 108"/>
          <p:cNvSpPr txBox="1">
            <a:spLocks noChangeArrowheads="1"/>
          </p:cNvSpPr>
          <p:nvPr/>
        </p:nvSpPr>
        <p:spPr bwMode="auto">
          <a:xfrm>
            <a:off x="1074738" y="5852120"/>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ea typeface="幼圆" panose="02010509060101010101" pitchFamily="49" charset="-122"/>
                <a:cs typeface="Times New Roman" panose="02020603050405020304" pitchFamily="18" charset="0"/>
              </a:rPr>
              <a:t>插入后</a:t>
            </a:r>
            <a:endParaRPr kumimoji="1" lang="zh-CN" altLang="en-US"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4082" name="Rectangle 114"/>
          <p:cNvSpPr>
            <a:spLocks noChangeArrowheads="1"/>
          </p:cNvSpPr>
          <p:nvPr/>
        </p:nvSpPr>
        <p:spPr bwMode="auto">
          <a:xfrm>
            <a:off x="250825" y="144000"/>
            <a:ext cx="1152525" cy="51911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CC0000"/>
                </a:solidFill>
                <a:ea typeface="幼圆" panose="02010509060101010101" pitchFamily="49" charset="-122"/>
              </a:rPr>
              <a:t>Fig.d</a:t>
            </a:r>
            <a:endParaRPr lang="en-US" altLang="zh-CN" sz="2800" b="1">
              <a:solidFill>
                <a:srgbClr val="CC0000"/>
              </a:solidFill>
              <a:ea typeface="幼圆" panose="02010509060101010101" pitchFamily="49" charset="-122"/>
            </a:endParaRPr>
          </a:p>
        </p:txBody>
      </p:sp>
      <p:sp>
        <p:nvSpPr>
          <p:cNvPr id="104" name="Rectangle 161"/>
          <p:cNvSpPr txBox="1">
            <a:spLocks noChangeArrowheads="1"/>
          </p:cNvSpPr>
          <p:nvPr/>
        </p:nvSpPr>
        <p:spPr>
          <a:xfrm>
            <a:off x="457200" y="277813"/>
            <a:ext cx="8229600" cy="1139825"/>
          </a:xfrm>
          <a:prstGeom prst="rect">
            <a:avLst/>
          </a:prstGeom>
        </p:spPr>
        <p:txBody>
          <a:bodyPr/>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9pPr>
          </a:lstStyle>
          <a:p>
            <a:r>
              <a:rPr lang="en-US" altLang="zh-CN" kern="0" dirty="0" smtClean="0"/>
              <a:t>D. </a:t>
            </a:r>
            <a:r>
              <a:rPr lang="zh-CN" altLang="en-US" kern="0" dirty="0" smtClean="0"/>
              <a:t>双向右旋</a:t>
            </a:r>
            <a:r>
              <a:rPr lang="en-US" altLang="zh-CN" kern="0" dirty="0" smtClean="0"/>
              <a:t>(</a:t>
            </a:r>
            <a:r>
              <a:rPr lang="zh-CN" altLang="en-US" kern="0" dirty="0" smtClean="0"/>
              <a:t>右左</a:t>
            </a:r>
            <a:r>
              <a:rPr lang="en-US" altLang="zh-CN" kern="0" dirty="0" smtClean="0"/>
              <a:t>) - case 1/2/3</a:t>
            </a:r>
            <a:endParaRPr lang="zh-CN" altLang="en-US"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1000"/>
                                        <p:tgtEl>
                                          <p:spTgt spid="104"/>
                                        </p:tgtEl>
                                      </p:cBhvr>
                                    </p:animEffect>
                                    <p:anim calcmode="lin" valueType="num">
                                      <p:cBhvr>
                                        <p:cTn id="8" dur="1000" fill="hold"/>
                                        <p:tgtEl>
                                          <p:spTgt spid="104"/>
                                        </p:tgtEl>
                                        <p:attrNameLst>
                                          <p:attrName>ppt_x</p:attrName>
                                        </p:attrNameLst>
                                      </p:cBhvr>
                                      <p:tavLst>
                                        <p:tav tm="0">
                                          <p:val>
                                            <p:strVal val="#ppt_x"/>
                                          </p:val>
                                        </p:tav>
                                        <p:tav tm="100000">
                                          <p:val>
                                            <p:strVal val="#ppt_x"/>
                                          </p:val>
                                        </p:tav>
                                      </p:tavLst>
                                    </p:anim>
                                    <p:anim calcmode="lin" valueType="num">
                                      <p:cBhvr>
                                        <p:cTn id="9" dur="1000" fill="hold"/>
                                        <p:tgtEl>
                                          <p:spTgt spid="10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4" presetClass="path" presetSubtype="0" accel="50000" decel="50000" fill="hold" grpId="1" nodeType="clickEffect">
                                  <p:stCondLst>
                                    <p:cond delay="0"/>
                                  </p:stCondLst>
                                  <p:childTnLst>
                                    <p:animMotion origin="layout" path="M 0 -1.11111E-6 L 0 -0.05417 " pathEditMode="relative" rAng="0" ptsTypes="AA">
                                      <p:cBhvr>
                                        <p:cTn id="13" dur="2000" fill="hold"/>
                                        <p:tgtEl>
                                          <p:spTgt spid="104"/>
                                        </p:tgtEl>
                                        <p:attrNameLst>
                                          <p:attrName>ppt_x</p:attrName>
                                          <p:attrName>ppt_y</p:attrName>
                                        </p:attrNameLst>
                                      </p:cBhvr>
                                      <p:rCtr x="0" y="-2708"/>
                                    </p:animMotion>
                                  </p:childTnLst>
                                </p:cTn>
                              </p:par>
                            </p:childTnLst>
                          </p:cTn>
                        </p:par>
                        <p:par>
                          <p:cTn id="14" fill="hold">
                            <p:stCondLst>
                              <p:cond delay="2000"/>
                            </p:stCondLst>
                            <p:childTnLst>
                              <p:par>
                                <p:cTn id="15" presetID="1" presetClass="entr" presetSubtype="0" fill="hold" nodeType="afterEffect">
                                  <p:stCondLst>
                                    <p:cond delay="0"/>
                                  </p:stCondLst>
                                  <p:childTnLst>
                                    <p:set>
                                      <p:cBhvr>
                                        <p:cTn id="16" dur="1" fill="hold">
                                          <p:stCondLst>
                                            <p:cond delay="0"/>
                                          </p:stCondLst>
                                        </p:cTn>
                                        <p:tgtEl>
                                          <p:spTgt spid="8397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408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40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08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05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408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408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406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406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408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407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40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14" grpId="0"/>
      <p:bldP spid="84053" grpId="0"/>
      <p:bldP spid="84067" grpId="0"/>
      <p:bldP spid="84068" grpId="0"/>
      <p:bldP spid="84076" grpId="0"/>
      <p:bldP spid="84082" grpId="0" animBg="1"/>
      <p:bldP spid="104" grpId="0"/>
      <p:bldP spid="104"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4995" name="Object 3"/>
          <p:cNvGraphicFramePr>
            <a:graphicFrameLocks noChangeAspect="1"/>
          </p:cNvGraphicFramePr>
          <p:nvPr/>
        </p:nvGraphicFramePr>
        <p:xfrm>
          <a:off x="100013" y="830263"/>
          <a:ext cx="8943975" cy="2774950"/>
        </p:xfrm>
        <a:graphic>
          <a:graphicData uri="http://schemas.openxmlformats.org/presentationml/2006/ole">
            <mc:AlternateContent xmlns:mc="http://schemas.openxmlformats.org/markup-compatibility/2006">
              <mc:Choice xmlns:v="urn:schemas-microsoft-com:vml" Requires="v">
                <p:oleObj spid="_x0000_s85135" name="图片" r:id="rId1" imgW="5096510" imgH="1581785" progId="Word.Picture.8">
                  <p:embed/>
                </p:oleObj>
              </mc:Choice>
              <mc:Fallback>
                <p:oleObj name="图片" r:id="rId1" imgW="5096510" imgH="1581785" progId="Word.Picture.8">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3" y="830263"/>
                        <a:ext cx="8943975" cy="2774950"/>
                      </a:xfrm>
                      <a:prstGeom prst="rect">
                        <a:avLst/>
                      </a:prstGeom>
                      <a:solidFill>
                        <a:schemeClr val="tx1"/>
                      </a:solidFill>
                    </p:spPr>
                  </p:pic>
                </p:oleObj>
              </mc:Fallback>
            </mc:AlternateContent>
          </a:graphicData>
        </a:graphic>
      </p:graphicFrame>
      <p:sp>
        <p:nvSpPr>
          <p:cNvPr id="84996" name="Rectangle 4"/>
          <p:cNvSpPr>
            <a:spLocks noChangeArrowheads="1"/>
          </p:cNvSpPr>
          <p:nvPr/>
        </p:nvSpPr>
        <p:spPr bwMode="auto">
          <a:xfrm>
            <a:off x="252000" y="3960813"/>
            <a:ext cx="8640000" cy="2259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LL</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型调整</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操作示意图</a:t>
            </a:r>
            <a:endPar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endParaRPr>
          </a:p>
          <a:p>
            <a:pPr algn="ctr">
              <a:spcBef>
                <a:spcPct val="20000"/>
              </a:spcBef>
              <a:spcAft>
                <a:spcPct val="20000"/>
              </a:spcAft>
            </a:pPr>
            <a:r>
              <a:rPr kumimoji="1" lang="en-US" altLang="zh-CN" sz="3200" b="1"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(αBβ)A(γ)= (α)B(β</a:t>
            </a:r>
            <a:r>
              <a:rPr kumimoji="1" lang="en-US" altLang="zh-CN" sz="3200" b="1" dirty="0" err="1"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Aγ</a:t>
            </a:r>
            <a:r>
              <a:rPr kumimoji="1" lang="en-US" altLang="zh-CN" sz="3200" b="1"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3200" b="1"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调整</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规则∶将</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A</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的左子女</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B</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提升为新二叉树的根；原来的根</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A</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连同其右子树</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γ</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向右下旋转成为</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B</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的右子树；</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B</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的原右子树</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β</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作为</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A</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的左子树。 </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ltLang="zh-CN"/>
              <a:t>Contents</a:t>
            </a:r>
            <a:endParaRPr lang="en-US" altLang="zh-CN"/>
          </a:p>
        </p:txBody>
      </p:sp>
      <p:sp>
        <p:nvSpPr>
          <p:cNvPr id="122883" name="Rectangle 3"/>
          <p:cNvSpPr>
            <a:spLocks noGrp="1" noChangeArrowheads="1"/>
          </p:cNvSpPr>
          <p:nvPr>
            <p:ph type="body" idx="1"/>
          </p:nvPr>
        </p:nvSpPr>
        <p:spPr/>
        <p:txBody>
          <a:bodyPr/>
          <a:lstStyle/>
          <a:p>
            <a:r>
              <a:rPr lang="en-US" altLang="zh-CN" dirty="0">
                <a:solidFill>
                  <a:schemeClr val="tx1"/>
                </a:solidFill>
              </a:rPr>
              <a:t>Definition of searching (Retrieval)</a:t>
            </a:r>
            <a:endParaRPr lang="en-US" altLang="zh-CN" dirty="0">
              <a:solidFill>
                <a:schemeClr val="tx1"/>
              </a:solidFill>
            </a:endParaRPr>
          </a:p>
          <a:p>
            <a:r>
              <a:rPr lang="en-US" altLang="zh-CN" dirty="0">
                <a:solidFill>
                  <a:srgbClr val="FFFF00"/>
                </a:solidFill>
              </a:rPr>
              <a:t>Static searching table</a:t>
            </a:r>
            <a:endParaRPr lang="en-US" altLang="zh-CN" dirty="0"/>
          </a:p>
          <a:p>
            <a:r>
              <a:rPr lang="en-US" altLang="zh-CN" dirty="0"/>
              <a:t>Dynamic searching table</a:t>
            </a:r>
            <a:endParaRPr lang="en-US" altLang="zh-CN" dirty="0"/>
          </a:p>
          <a:p>
            <a:r>
              <a:rPr lang="en-US" altLang="zh-CN" dirty="0"/>
              <a:t>Hash table</a:t>
            </a:r>
            <a:endParaRPr lang="en-US" altLang="zh-CN" dirty="0"/>
          </a:p>
          <a:p>
            <a:r>
              <a:rPr lang="en-US" altLang="zh-CN" dirty="0">
                <a:solidFill>
                  <a:schemeClr val="tx1"/>
                </a:solidFill>
              </a:rPr>
              <a:t>Searching efficiency analysis</a:t>
            </a:r>
            <a:endParaRPr lang="en-US" altLang="zh-CN"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18" name="Object 2"/>
          <p:cNvGraphicFramePr>
            <a:graphicFrameLocks noChangeAspect="1"/>
          </p:cNvGraphicFramePr>
          <p:nvPr/>
        </p:nvGraphicFramePr>
        <p:xfrm>
          <a:off x="454819" y="762000"/>
          <a:ext cx="8234362" cy="2749550"/>
        </p:xfrm>
        <a:graphic>
          <a:graphicData uri="http://schemas.openxmlformats.org/presentationml/2006/ole">
            <mc:AlternateContent xmlns:mc="http://schemas.openxmlformats.org/markup-compatibility/2006">
              <mc:Choice xmlns:v="urn:schemas-microsoft-com:vml" Requires="v">
                <p:oleObj spid="_x0000_s86157" name="" r:id="rId1" imgW="4705985" imgH="1570990" progId="Word.Picture.8">
                  <p:embed/>
                </p:oleObj>
              </mc:Choice>
              <mc:Fallback>
                <p:oleObj name="" r:id="rId1" imgW="4705985" imgH="1570990" progId="Word.Picture.8">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19" y="762000"/>
                        <a:ext cx="8234362" cy="2749550"/>
                      </a:xfrm>
                      <a:prstGeom prst="rect">
                        <a:avLst/>
                      </a:prstGeom>
                      <a:solidFill>
                        <a:schemeClr val="tx1"/>
                      </a:solidFill>
                    </p:spPr>
                  </p:pic>
                </p:oleObj>
              </mc:Fallback>
            </mc:AlternateContent>
          </a:graphicData>
        </a:graphic>
      </p:graphicFrame>
      <p:sp>
        <p:nvSpPr>
          <p:cNvPr id="86019" name="Rectangle 3"/>
          <p:cNvSpPr>
            <a:spLocks noChangeArrowheads="1"/>
          </p:cNvSpPr>
          <p:nvPr/>
        </p:nvSpPr>
        <p:spPr bwMode="auto">
          <a:xfrm>
            <a:off x="251999" y="3963988"/>
            <a:ext cx="8640000" cy="2259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RR</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型调整操作</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示意图</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pPr algn="ctr">
              <a:spcBef>
                <a:spcPct val="20000"/>
              </a:spcBef>
              <a:spcAft>
                <a:spcPct val="20000"/>
              </a:spcAft>
            </a:pPr>
            <a:r>
              <a:rPr kumimoji="1" lang="en-US" altLang="zh-CN" sz="3200" b="1"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32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α)A(β</a:t>
            </a:r>
            <a:r>
              <a:rPr kumimoji="1" lang="en-US" altLang="zh-CN" sz="3200" b="1"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Bγ</a:t>
            </a:r>
            <a:r>
              <a:rPr kumimoji="1" lang="en-US" altLang="zh-CN" sz="32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 (αAβ)B(γ</a:t>
            </a:r>
            <a:r>
              <a:rPr kumimoji="1" lang="en-US" altLang="zh-CN" sz="3200" b="1"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32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调整规则：将</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A</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的右子女</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B</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提升为新二叉树的根；原来的根</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A</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连同其左子树向左下旋转成为</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B</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的左子树；</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B</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的原左子树作为</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A</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的右子树。 </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7043" name="Object 3"/>
          <p:cNvGraphicFramePr>
            <a:graphicFrameLocks noChangeAspect="1"/>
          </p:cNvGraphicFramePr>
          <p:nvPr/>
        </p:nvGraphicFramePr>
        <p:xfrm>
          <a:off x="254794" y="115888"/>
          <a:ext cx="8634413" cy="3465512"/>
        </p:xfrm>
        <a:graphic>
          <a:graphicData uri="http://schemas.openxmlformats.org/presentationml/2006/ole">
            <mc:AlternateContent xmlns:mc="http://schemas.openxmlformats.org/markup-compatibility/2006">
              <mc:Choice xmlns:v="urn:schemas-microsoft-com:vml" Requires="v">
                <p:oleObj spid="_x0000_s87182" name="" r:id="rId1" imgW="5076190" imgH="2038985" progId="Word.Picture.8">
                  <p:embed/>
                </p:oleObj>
              </mc:Choice>
              <mc:Fallback>
                <p:oleObj name="" r:id="rId1" imgW="5076190" imgH="2038985" progId="Word.Picture.8">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794" y="115888"/>
                        <a:ext cx="8634413" cy="3465512"/>
                      </a:xfrm>
                      <a:prstGeom prst="rect">
                        <a:avLst/>
                      </a:prstGeom>
                      <a:solidFill>
                        <a:schemeClr val="tx1"/>
                      </a:solidFill>
                    </p:spPr>
                  </p:pic>
                </p:oleObj>
              </mc:Fallback>
            </mc:AlternateContent>
          </a:graphicData>
        </a:graphic>
      </p:graphicFrame>
      <p:sp>
        <p:nvSpPr>
          <p:cNvPr id="87044" name="Rectangle 4"/>
          <p:cNvSpPr>
            <a:spLocks noChangeArrowheads="1"/>
          </p:cNvSpPr>
          <p:nvPr/>
        </p:nvSpPr>
        <p:spPr bwMode="auto">
          <a:xfrm>
            <a:off x="252000" y="3717032"/>
            <a:ext cx="86400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rPr>
              <a:t>LR</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型调整操作</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示意图</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pPr algn="ctr"/>
            <a:r>
              <a:rPr kumimoji="1" lang="en-US" altLang="zh-CN" sz="3200" b="1"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32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α)B(β</a:t>
            </a:r>
            <a:r>
              <a:rPr kumimoji="1" lang="en-US" altLang="zh-CN" sz="3200" b="1"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Cγ</a:t>
            </a:r>
            <a:r>
              <a:rPr kumimoji="1" lang="en-US" altLang="zh-CN" sz="32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))A(δ)= (αBβ)C(</a:t>
            </a:r>
            <a:r>
              <a:rPr kumimoji="1" lang="en-US" altLang="zh-CN" sz="3200" b="1"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γAδ</a:t>
            </a:r>
            <a:r>
              <a:rPr kumimoji="1" lang="en-US" altLang="zh-CN" sz="3200" b="1"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32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调整规则：</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三种情况</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设</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C</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为</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A</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的左子女的右子女，将</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A</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的孙子结点</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C</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提升为新二叉树的根；原</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C</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的父结点</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B</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连同其左子树</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α</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向左下旋转成为新根</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C</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的左子树，原</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C</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的左子树</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β</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成为</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B</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的右子树；原根</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A</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连同其右子树</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δ</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向右下旋转成为新根</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C</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的右子树，原</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C</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的右子树</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γ</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成为</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A</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的左子树。 </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8067" name="Object 3"/>
          <p:cNvGraphicFramePr>
            <a:graphicFrameLocks noChangeAspect="1"/>
          </p:cNvGraphicFramePr>
          <p:nvPr/>
        </p:nvGraphicFramePr>
        <p:xfrm>
          <a:off x="228600" y="188913"/>
          <a:ext cx="8686800" cy="3344862"/>
        </p:xfrm>
        <a:graphic>
          <a:graphicData uri="http://schemas.openxmlformats.org/presentationml/2006/ole">
            <mc:AlternateContent xmlns:mc="http://schemas.openxmlformats.org/markup-compatibility/2006">
              <mc:Choice xmlns:v="urn:schemas-microsoft-com:vml" Requires="v">
                <p:oleObj spid="_x0000_s88206" name="" r:id="rId1" imgW="5096510" imgH="1962785" progId="Word.Picture.8">
                  <p:embed/>
                </p:oleObj>
              </mc:Choice>
              <mc:Fallback>
                <p:oleObj name="" r:id="rId1" imgW="5096510" imgH="1962785" progId="Word.Picture.8">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8913"/>
                        <a:ext cx="8686800" cy="3344862"/>
                      </a:xfrm>
                      <a:prstGeom prst="rect">
                        <a:avLst/>
                      </a:prstGeom>
                      <a:solidFill>
                        <a:schemeClr val="tx1"/>
                      </a:solidFill>
                    </p:spPr>
                  </p:pic>
                </p:oleObj>
              </mc:Fallback>
            </mc:AlternateContent>
          </a:graphicData>
        </a:graphic>
      </p:graphicFrame>
      <p:sp>
        <p:nvSpPr>
          <p:cNvPr id="88068" name="Rectangle 4"/>
          <p:cNvSpPr>
            <a:spLocks noChangeArrowheads="1"/>
          </p:cNvSpPr>
          <p:nvPr/>
        </p:nvSpPr>
        <p:spPr bwMode="auto">
          <a:xfrm>
            <a:off x="252000" y="3718800"/>
            <a:ext cx="86400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rPr>
              <a:t>RL</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型调整操作</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示意图</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pPr algn="ctr"/>
            <a:r>
              <a:rPr kumimoji="1" lang="en-US" altLang="zh-CN" sz="3200" b="1"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32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α)A((β</a:t>
            </a:r>
            <a:r>
              <a:rPr kumimoji="1" lang="en-US" altLang="zh-CN" sz="3200" b="1"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Cγ</a:t>
            </a:r>
            <a:r>
              <a:rPr kumimoji="1" lang="en-US" altLang="zh-CN" sz="32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)B(δ))= (αAβ)C(</a:t>
            </a:r>
            <a:r>
              <a:rPr kumimoji="1" lang="en-US" altLang="zh-CN" sz="3200" b="1"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γBδ</a:t>
            </a:r>
            <a:r>
              <a:rPr kumimoji="1" lang="en-US" altLang="zh-CN" sz="3200" b="1"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32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调整规则</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三种情况</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设</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C</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为</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A</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的右子女的左子女，将</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A</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的孙子结点</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C</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提升为新二叉树的</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根；原</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C</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的父结点</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B</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连同其右子树</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δ</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向右下旋转成为新根</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C</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的右子树，</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C</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的原右子树</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γ</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成为</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B</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的左子树；</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原根</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A</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连同其左子树</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α</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向左下旋转成为新根</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C</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的左子树，</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原</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C</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的左子树</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β</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成为</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A</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的右子树。 </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zh-CN" altLang="en-US" dirty="0" smtClean="0"/>
              <a:t>例子</a:t>
            </a:r>
            <a:endParaRPr lang="zh-CN" altLang="en-US" dirty="0"/>
          </a:p>
        </p:txBody>
      </p:sp>
      <p:sp>
        <p:nvSpPr>
          <p:cNvPr id="203811" name="Rectangle 35"/>
          <p:cNvSpPr>
            <a:spLocks noGrp="1" noChangeArrowheads="1"/>
          </p:cNvSpPr>
          <p:nvPr>
            <p:ph type="body" idx="1"/>
          </p:nvPr>
        </p:nvSpPr>
        <p:spPr>
          <a:xfrm>
            <a:off x="457200" y="1600200"/>
            <a:ext cx="8229600" cy="4525963"/>
          </a:xfrm>
          <a:noFill/>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Example</a:t>
            </a:r>
            <a:endParaRPr lang="en-US" altLang="zh-CN"/>
          </a:p>
          <a:p>
            <a:pPr>
              <a:buFont typeface="Wingdings" panose="05000000000000000000" pitchFamily="2" charset="2"/>
              <a:buNone/>
            </a:pPr>
            <a:r>
              <a:rPr kumimoji="1" lang="en-US" altLang="zh-CN" b="1">
                <a:solidFill>
                  <a:srgbClr val="FFFF00"/>
                </a:solidFill>
                <a:ea typeface="仿宋_GB2312" pitchFamily="49" charset="-122"/>
              </a:rPr>
              <a:t>		{ 16, 3, 7, 11, 9, 26, 18, 14, 15 }</a:t>
            </a:r>
            <a:endParaRPr kumimoji="1" lang="en-US" altLang="zh-CN" b="1">
              <a:solidFill>
                <a:srgbClr val="FFFF00"/>
              </a:solidFill>
              <a:ea typeface="仿宋_GB2312" pitchFamily="49" charset="-122"/>
            </a:endParaRPr>
          </a:p>
        </p:txBody>
      </p:sp>
      <p:sp>
        <p:nvSpPr>
          <p:cNvPr id="203812" name="Oval 36"/>
          <p:cNvSpPr>
            <a:spLocks noChangeArrowheads="1"/>
          </p:cNvSpPr>
          <p:nvPr/>
        </p:nvSpPr>
        <p:spPr bwMode="auto">
          <a:xfrm>
            <a:off x="1676400" y="3444875"/>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rPr>
              <a:t>16</a:t>
            </a:r>
            <a:endParaRPr lang="en-US" altLang="zh-CN" sz="2400">
              <a:solidFill>
                <a:srgbClr val="0000FF"/>
              </a:solidFill>
              <a:latin typeface="Times New Roman" panose="02020603050405020304" pitchFamily="18" charset="0"/>
            </a:endParaRPr>
          </a:p>
        </p:txBody>
      </p:sp>
      <p:sp>
        <p:nvSpPr>
          <p:cNvPr id="203813" name="Oval 37"/>
          <p:cNvSpPr>
            <a:spLocks noChangeArrowheads="1"/>
          </p:cNvSpPr>
          <p:nvPr/>
        </p:nvSpPr>
        <p:spPr bwMode="auto">
          <a:xfrm>
            <a:off x="533400" y="3444875"/>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rPr>
              <a:t>16</a:t>
            </a:r>
            <a:endParaRPr lang="en-US" altLang="zh-CN" sz="2400">
              <a:solidFill>
                <a:srgbClr val="0000FF"/>
              </a:solidFill>
              <a:latin typeface="Times New Roman" panose="02020603050405020304" pitchFamily="18" charset="0"/>
            </a:endParaRPr>
          </a:p>
        </p:txBody>
      </p:sp>
      <p:sp>
        <p:nvSpPr>
          <p:cNvPr id="203814" name="Line 38"/>
          <p:cNvSpPr>
            <a:spLocks noChangeShapeType="1"/>
          </p:cNvSpPr>
          <p:nvPr/>
        </p:nvSpPr>
        <p:spPr bwMode="auto">
          <a:xfrm flipH="1">
            <a:off x="1371600" y="3825875"/>
            <a:ext cx="381000" cy="3810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15" name="Oval 39"/>
          <p:cNvSpPr>
            <a:spLocks noChangeArrowheads="1"/>
          </p:cNvSpPr>
          <p:nvPr/>
        </p:nvSpPr>
        <p:spPr bwMode="auto">
          <a:xfrm>
            <a:off x="1066800" y="4130675"/>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ea typeface="MS Hei" pitchFamily="49" charset="-122"/>
              </a:rPr>
              <a:t>3</a:t>
            </a:r>
            <a:endParaRPr lang="en-US" altLang="zh-CN" sz="2400">
              <a:solidFill>
                <a:srgbClr val="0000FF"/>
              </a:solidFill>
              <a:latin typeface="Times New Roman" panose="02020603050405020304" pitchFamily="18" charset="0"/>
            </a:endParaRPr>
          </a:p>
        </p:txBody>
      </p:sp>
      <p:sp>
        <p:nvSpPr>
          <p:cNvPr id="203816" name="Oval 40"/>
          <p:cNvSpPr>
            <a:spLocks noChangeArrowheads="1"/>
          </p:cNvSpPr>
          <p:nvPr/>
        </p:nvSpPr>
        <p:spPr bwMode="auto">
          <a:xfrm>
            <a:off x="2819400" y="3444875"/>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10000"/>
                </a:solidFill>
                <a:latin typeface="Times New Roman" panose="02020603050405020304" pitchFamily="18" charset="0"/>
              </a:rPr>
              <a:t>16</a:t>
            </a:r>
            <a:endParaRPr lang="en-US" altLang="zh-CN" sz="2400">
              <a:solidFill>
                <a:srgbClr val="0000FF"/>
              </a:solidFill>
              <a:latin typeface="Times New Roman" panose="02020603050405020304" pitchFamily="18" charset="0"/>
            </a:endParaRPr>
          </a:p>
        </p:txBody>
      </p:sp>
      <p:sp>
        <p:nvSpPr>
          <p:cNvPr id="203817" name="Line 41"/>
          <p:cNvSpPr>
            <a:spLocks noChangeShapeType="1"/>
          </p:cNvSpPr>
          <p:nvPr/>
        </p:nvSpPr>
        <p:spPr bwMode="auto">
          <a:xfrm flipH="1">
            <a:off x="2514600" y="3825875"/>
            <a:ext cx="381000" cy="3810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18" name="Oval 42"/>
          <p:cNvSpPr>
            <a:spLocks noChangeArrowheads="1"/>
          </p:cNvSpPr>
          <p:nvPr/>
        </p:nvSpPr>
        <p:spPr bwMode="auto">
          <a:xfrm>
            <a:off x="2209800" y="4130675"/>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10000"/>
                </a:solidFill>
                <a:latin typeface="Times New Roman" panose="02020603050405020304" pitchFamily="18" charset="0"/>
                <a:ea typeface="MS Hei" pitchFamily="49" charset="-122"/>
              </a:rPr>
              <a:t>3</a:t>
            </a:r>
            <a:endParaRPr lang="en-US" altLang="zh-CN" sz="2400">
              <a:solidFill>
                <a:srgbClr val="0000FF"/>
              </a:solidFill>
              <a:latin typeface="Times New Roman" panose="02020603050405020304" pitchFamily="18" charset="0"/>
            </a:endParaRPr>
          </a:p>
        </p:txBody>
      </p:sp>
      <p:sp>
        <p:nvSpPr>
          <p:cNvPr id="203819" name="Text Box 43"/>
          <p:cNvSpPr txBox="1">
            <a:spLocks noChangeArrowheads="1"/>
          </p:cNvSpPr>
          <p:nvPr/>
        </p:nvSpPr>
        <p:spPr bwMode="auto">
          <a:xfrm>
            <a:off x="1187450" y="37496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FF00"/>
                </a:solidFill>
                <a:latin typeface="Times New Roman" panose="02020603050405020304" pitchFamily="18" charset="0"/>
              </a:rPr>
              <a:t>0</a:t>
            </a:r>
            <a:endParaRPr lang="en-US" altLang="zh-CN" sz="2400" b="1">
              <a:solidFill>
                <a:srgbClr val="FFFF00"/>
              </a:solidFill>
              <a:latin typeface="Times New Roman" panose="02020603050405020304" pitchFamily="18" charset="0"/>
            </a:endParaRPr>
          </a:p>
        </p:txBody>
      </p:sp>
      <p:sp>
        <p:nvSpPr>
          <p:cNvPr id="203820" name="Line 44"/>
          <p:cNvSpPr>
            <a:spLocks noChangeShapeType="1"/>
          </p:cNvSpPr>
          <p:nvPr/>
        </p:nvSpPr>
        <p:spPr bwMode="auto">
          <a:xfrm>
            <a:off x="2590800" y="4511675"/>
            <a:ext cx="381000" cy="3810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21" name="Oval 45"/>
          <p:cNvSpPr>
            <a:spLocks noChangeArrowheads="1"/>
          </p:cNvSpPr>
          <p:nvPr/>
        </p:nvSpPr>
        <p:spPr bwMode="auto">
          <a:xfrm>
            <a:off x="2819400" y="4816475"/>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10000"/>
                </a:solidFill>
                <a:latin typeface="Times New Roman" panose="02020603050405020304" pitchFamily="18" charset="0"/>
                <a:ea typeface="MS Hei" pitchFamily="49" charset="-122"/>
              </a:rPr>
              <a:t>7</a:t>
            </a:r>
            <a:endParaRPr lang="en-US" altLang="zh-CN" sz="2400" b="1">
              <a:solidFill>
                <a:srgbClr val="0000FF"/>
              </a:solidFill>
              <a:latin typeface="Times New Roman" panose="02020603050405020304" pitchFamily="18" charset="0"/>
            </a:endParaRPr>
          </a:p>
        </p:txBody>
      </p:sp>
      <p:sp>
        <p:nvSpPr>
          <p:cNvPr id="203822" name="Text Box 46"/>
          <p:cNvSpPr txBox="1">
            <a:spLocks noChangeArrowheads="1"/>
          </p:cNvSpPr>
          <p:nvPr/>
        </p:nvSpPr>
        <p:spPr bwMode="auto">
          <a:xfrm>
            <a:off x="3016250" y="44354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FF00"/>
                </a:solidFill>
                <a:latin typeface="Times New Roman" panose="02020603050405020304" pitchFamily="18" charset="0"/>
              </a:rPr>
              <a:t>0</a:t>
            </a:r>
            <a:endParaRPr lang="en-US" altLang="zh-CN" sz="2400" b="1">
              <a:solidFill>
                <a:srgbClr val="FFFF00"/>
              </a:solidFill>
              <a:latin typeface="Times New Roman" panose="02020603050405020304" pitchFamily="18" charset="0"/>
            </a:endParaRPr>
          </a:p>
        </p:txBody>
      </p:sp>
      <p:sp>
        <p:nvSpPr>
          <p:cNvPr id="203823" name="Text Box 47"/>
          <p:cNvSpPr txBox="1">
            <a:spLocks noChangeArrowheads="1"/>
          </p:cNvSpPr>
          <p:nvPr/>
        </p:nvSpPr>
        <p:spPr bwMode="auto">
          <a:xfrm>
            <a:off x="2270125" y="3714750"/>
            <a:ext cx="438150" cy="4572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FF00"/>
                </a:solidFill>
                <a:latin typeface="Times New Roman" panose="02020603050405020304" pitchFamily="18" charset="0"/>
              </a:rPr>
              <a:t>-1</a:t>
            </a:r>
            <a:endParaRPr lang="en-US" altLang="zh-CN" sz="2400">
              <a:solidFill>
                <a:srgbClr val="FFFF00"/>
              </a:solidFill>
              <a:latin typeface="Times New Roman" panose="02020603050405020304" pitchFamily="18" charset="0"/>
            </a:endParaRPr>
          </a:p>
        </p:txBody>
      </p:sp>
      <p:sp>
        <p:nvSpPr>
          <p:cNvPr id="203824" name="AutoShape 48"/>
          <p:cNvSpPr>
            <a:spLocks noChangeArrowheads="1"/>
          </p:cNvSpPr>
          <p:nvPr/>
        </p:nvSpPr>
        <p:spPr bwMode="auto">
          <a:xfrm>
            <a:off x="3429000" y="4206875"/>
            <a:ext cx="1219200" cy="228600"/>
          </a:xfrm>
          <a:prstGeom prst="rightArrow">
            <a:avLst>
              <a:gd name="adj1" fmla="val 50000"/>
              <a:gd name="adj2" fmla="val 133333"/>
            </a:avLst>
          </a:prstGeom>
          <a:solidFill>
            <a:srgbClr val="CCECFF"/>
          </a:solidFill>
          <a:ln w="95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25" name="Text Box 49"/>
          <p:cNvSpPr txBox="1">
            <a:spLocks noChangeArrowheads="1"/>
          </p:cNvSpPr>
          <p:nvPr/>
        </p:nvSpPr>
        <p:spPr bwMode="auto">
          <a:xfrm>
            <a:off x="3352800" y="3743325"/>
            <a:ext cx="1304925" cy="39687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FF00"/>
                </a:solidFill>
                <a:latin typeface="Times New Roman" panose="02020603050405020304" pitchFamily="18" charset="0"/>
                <a:ea typeface="仿宋_GB2312" pitchFamily="49" charset="-122"/>
              </a:rPr>
              <a:t>Left Right</a:t>
            </a:r>
            <a:endParaRPr lang="en-US" altLang="zh-CN" sz="2000">
              <a:solidFill>
                <a:srgbClr val="FFFF00"/>
              </a:solidFill>
              <a:latin typeface="Times New Roman" panose="02020603050405020304" pitchFamily="18" charset="0"/>
            </a:endParaRPr>
          </a:p>
        </p:txBody>
      </p:sp>
      <p:sp>
        <p:nvSpPr>
          <p:cNvPr id="203826" name="Oval 50"/>
          <p:cNvSpPr>
            <a:spLocks noChangeArrowheads="1"/>
          </p:cNvSpPr>
          <p:nvPr/>
        </p:nvSpPr>
        <p:spPr bwMode="auto">
          <a:xfrm>
            <a:off x="5486400" y="3444875"/>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ea typeface="MS Hei" pitchFamily="49" charset="-122"/>
              </a:rPr>
              <a:t>7</a:t>
            </a:r>
            <a:endParaRPr lang="en-US" altLang="zh-CN" sz="2400" b="1">
              <a:solidFill>
                <a:srgbClr val="0000FF"/>
              </a:solidFill>
              <a:latin typeface="Times New Roman" panose="02020603050405020304" pitchFamily="18" charset="0"/>
            </a:endParaRPr>
          </a:p>
        </p:txBody>
      </p:sp>
      <p:sp>
        <p:nvSpPr>
          <p:cNvPr id="203827" name="Oval 51"/>
          <p:cNvSpPr>
            <a:spLocks noChangeArrowheads="1"/>
          </p:cNvSpPr>
          <p:nvPr/>
        </p:nvSpPr>
        <p:spPr bwMode="auto">
          <a:xfrm>
            <a:off x="4800600" y="4130675"/>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ea typeface="MS Hei" pitchFamily="49" charset="-122"/>
              </a:rPr>
              <a:t>3</a:t>
            </a:r>
            <a:endParaRPr lang="en-US" altLang="zh-CN" sz="2400">
              <a:solidFill>
                <a:srgbClr val="0000FF"/>
              </a:solidFill>
              <a:latin typeface="Times New Roman" panose="02020603050405020304" pitchFamily="18" charset="0"/>
            </a:endParaRPr>
          </a:p>
        </p:txBody>
      </p:sp>
      <p:sp>
        <p:nvSpPr>
          <p:cNvPr id="203828" name="Line 52"/>
          <p:cNvSpPr>
            <a:spLocks noChangeShapeType="1"/>
          </p:cNvSpPr>
          <p:nvPr/>
        </p:nvSpPr>
        <p:spPr bwMode="auto">
          <a:xfrm flipH="1">
            <a:off x="5181600" y="3825875"/>
            <a:ext cx="381000" cy="3810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29" name="Line 53"/>
          <p:cNvSpPr>
            <a:spLocks noChangeShapeType="1"/>
          </p:cNvSpPr>
          <p:nvPr/>
        </p:nvSpPr>
        <p:spPr bwMode="auto">
          <a:xfrm>
            <a:off x="5867400" y="3825875"/>
            <a:ext cx="381000" cy="3810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30" name="Oval 54"/>
          <p:cNvSpPr>
            <a:spLocks noChangeArrowheads="1"/>
          </p:cNvSpPr>
          <p:nvPr/>
        </p:nvSpPr>
        <p:spPr bwMode="auto">
          <a:xfrm>
            <a:off x="6096000" y="4130675"/>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rPr>
              <a:t>16</a:t>
            </a:r>
            <a:endParaRPr lang="en-US" altLang="zh-CN" sz="2400">
              <a:solidFill>
                <a:srgbClr val="0000FF"/>
              </a:solidFill>
              <a:latin typeface="Times New Roman" panose="02020603050405020304" pitchFamily="18" charset="0"/>
            </a:endParaRPr>
          </a:p>
        </p:txBody>
      </p:sp>
      <p:sp>
        <p:nvSpPr>
          <p:cNvPr id="203831" name="Text Box 55"/>
          <p:cNvSpPr txBox="1">
            <a:spLocks noChangeArrowheads="1"/>
          </p:cNvSpPr>
          <p:nvPr/>
        </p:nvSpPr>
        <p:spPr bwMode="auto">
          <a:xfrm>
            <a:off x="4860925" y="37147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FF00"/>
                </a:solidFill>
                <a:latin typeface="Times New Roman" panose="02020603050405020304" pitchFamily="18" charset="0"/>
              </a:rPr>
              <a:t>0</a:t>
            </a:r>
            <a:endParaRPr lang="en-US" altLang="zh-CN" sz="2400" b="1">
              <a:solidFill>
                <a:srgbClr val="FFFF00"/>
              </a:solidFill>
              <a:latin typeface="Times New Roman" panose="02020603050405020304" pitchFamily="18" charset="0"/>
            </a:endParaRPr>
          </a:p>
        </p:txBody>
      </p:sp>
      <p:sp>
        <p:nvSpPr>
          <p:cNvPr id="203832" name="Text Box 56"/>
          <p:cNvSpPr txBox="1">
            <a:spLocks noChangeArrowheads="1"/>
          </p:cNvSpPr>
          <p:nvPr/>
        </p:nvSpPr>
        <p:spPr bwMode="auto">
          <a:xfrm>
            <a:off x="6156325" y="37147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FF00"/>
                </a:solidFill>
                <a:latin typeface="Times New Roman" panose="02020603050405020304" pitchFamily="18" charset="0"/>
              </a:rPr>
              <a:t>0</a:t>
            </a:r>
            <a:endParaRPr lang="en-US" altLang="zh-CN" sz="2400" b="1">
              <a:solidFill>
                <a:srgbClr val="FFFF00"/>
              </a:solidFill>
              <a:latin typeface="Times New Roman" panose="02020603050405020304" pitchFamily="18" charset="0"/>
            </a:endParaRPr>
          </a:p>
        </p:txBody>
      </p:sp>
      <p:sp>
        <p:nvSpPr>
          <p:cNvPr id="203833" name="Oval 57"/>
          <p:cNvSpPr>
            <a:spLocks noChangeArrowheads="1"/>
          </p:cNvSpPr>
          <p:nvPr/>
        </p:nvSpPr>
        <p:spPr bwMode="auto">
          <a:xfrm>
            <a:off x="7620000" y="3444875"/>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ea typeface="MS Hei" pitchFamily="49" charset="-122"/>
              </a:rPr>
              <a:t>7</a:t>
            </a:r>
            <a:endParaRPr lang="en-US" altLang="zh-CN" sz="2400" b="1">
              <a:solidFill>
                <a:srgbClr val="0000FF"/>
              </a:solidFill>
              <a:latin typeface="Times New Roman" panose="02020603050405020304" pitchFamily="18" charset="0"/>
            </a:endParaRPr>
          </a:p>
        </p:txBody>
      </p:sp>
      <p:sp>
        <p:nvSpPr>
          <p:cNvPr id="203834" name="Line 58"/>
          <p:cNvSpPr>
            <a:spLocks noChangeShapeType="1"/>
          </p:cNvSpPr>
          <p:nvPr/>
        </p:nvSpPr>
        <p:spPr bwMode="auto">
          <a:xfrm flipH="1">
            <a:off x="7315200" y="3825875"/>
            <a:ext cx="381000" cy="3810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35" name="Oval 59"/>
          <p:cNvSpPr>
            <a:spLocks noChangeArrowheads="1"/>
          </p:cNvSpPr>
          <p:nvPr/>
        </p:nvSpPr>
        <p:spPr bwMode="auto">
          <a:xfrm>
            <a:off x="6934200" y="4130675"/>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ea typeface="MS Hei" pitchFamily="49" charset="-122"/>
              </a:rPr>
              <a:t>3</a:t>
            </a:r>
            <a:endParaRPr lang="en-US" altLang="zh-CN" sz="2400">
              <a:solidFill>
                <a:srgbClr val="0000FF"/>
              </a:solidFill>
              <a:latin typeface="Times New Roman" panose="02020603050405020304" pitchFamily="18" charset="0"/>
            </a:endParaRPr>
          </a:p>
        </p:txBody>
      </p:sp>
      <p:sp>
        <p:nvSpPr>
          <p:cNvPr id="203836" name="Line 60"/>
          <p:cNvSpPr>
            <a:spLocks noChangeShapeType="1"/>
          </p:cNvSpPr>
          <p:nvPr/>
        </p:nvSpPr>
        <p:spPr bwMode="auto">
          <a:xfrm>
            <a:off x="8001000" y="3825875"/>
            <a:ext cx="381000" cy="3810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37" name="Line 61"/>
          <p:cNvSpPr>
            <a:spLocks noChangeShapeType="1"/>
          </p:cNvSpPr>
          <p:nvPr/>
        </p:nvSpPr>
        <p:spPr bwMode="auto">
          <a:xfrm flipH="1">
            <a:off x="8001000" y="4511675"/>
            <a:ext cx="381000" cy="3810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38" name="Oval 62"/>
          <p:cNvSpPr>
            <a:spLocks noChangeArrowheads="1"/>
          </p:cNvSpPr>
          <p:nvPr/>
        </p:nvSpPr>
        <p:spPr bwMode="auto">
          <a:xfrm>
            <a:off x="7620000" y="4816475"/>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rPr>
              <a:t>11</a:t>
            </a:r>
            <a:endParaRPr lang="en-US" altLang="zh-CN" sz="2400">
              <a:solidFill>
                <a:srgbClr val="0000FF"/>
              </a:solidFill>
              <a:latin typeface="Times New Roman" panose="02020603050405020304" pitchFamily="18" charset="0"/>
            </a:endParaRPr>
          </a:p>
        </p:txBody>
      </p:sp>
      <p:sp>
        <p:nvSpPr>
          <p:cNvPr id="203839" name="Text Box 63"/>
          <p:cNvSpPr txBox="1">
            <a:spLocks noChangeArrowheads="1"/>
          </p:cNvSpPr>
          <p:nvPr/>
        </p:nvSpPr>
        <p:spPr bwMode="auto">
          <a:xfrm>
            <a:off x="7680325" y="44005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FF00"/>
                </a:solidFill>
                <a:latin typeface="Times New Roman" panose="02020603050405020304" pitchFamily="18" charset="0"/>
              </a:rPr>
              <a:t>0</a:t>
            </a:r>
            <a:endParaRPr lang="en-US" altLang="zh-CN" sz="2400" b="1">
              <a:solidFill>
                <a:srgbClr val="FFFF00"/>
              </a:solidFill>
              <a:latin typeface="Times New Roman" panose="02020603050405020304" pitchFamily="18" charset="0"/>
            </a:endParaRPr>
          </a:p>
        </p:txBody>
      </p:sp>
      <p:sp>
        <p:nvSpPr>
          <p:cNvPr id="203840" name="Text Box 64"/>
          <p:cNvSpPr txBox="1">
            <a:spLocks noChangeArrowheads="1"/>
          </p:cNvSpPr>
          <p:nvPr/>
        </p:nvSpPr>
        <p:spPr bwMode="auto">
          <a:xfrm>
            <a:off x="8442325" y="37147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FF00"/>
                </a:solidFill>
                <a:latin typeface="Times New Roman" panose="02020603050405020304" pitchFamily="18" charset="0"/>
              </a:rPr>
              <a:t>1</a:t>
            </a:r>
            <a:endParaRPr lang="en-US" altLang="zh-CN" sz="2400" b="1">
              <a:solidFill>
                <a:srgbClr val="FFFF00"/>
              </a:solidFill>
              <a:latin typeface="Times New Roman" panose="02020603050405020304" pitchFamily="18" charset="0"/>
            </a:endParaRPr>
          </a:p>
        </p:txBody>
      </p:sp>
      <p:sp>
        <p:nvSpPr>
          <p:cNvPr id="203841" name="Oval 65"/>
          <p:cNvSpPr>
            <a:spLocks noChangeArrowheads="1"/>
          </p:cNvSpPr>
          <p:nvPr/>
        </p:nvSpPr>
        <p:spPr bwMode="auto">
          <a:xfrm>
            <a:off x="8229600" y="4130675"/>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rPr>
              <a:t>16</a:t>
            </a:r>
            <a:endParaRPr lang="en-US" altLang="zh-CN" sz="2400">
              <a:solidFill>
                <a:srgbClr val="0000FF"/>
              </a:solidFill>
              <a:latin typeface="Times New Roman" panose="02020603050405020304" pitchFamily="18" charset="0"/>
            </a:endParaRPr>
          </a:p>
        </p:txBody>
      </p:sp>
      <p:sp>
        <p:nvSpPr>
          <p:cNvPr id="203842" name="Text Box 66"/>
          <p:cNvSpPr txBox="1">
            <a:spLocks noChangeArrowheads="1"/>
          </p:cNvSpPr>
          <p:nvPr/>
        </p:nvSpPr>
        <p:spPr bwMode="auto">
          <a:xfrm>
            <a:off x="1692275" y="2971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FF00"/>
                </a:solidFill>
                <a:latin typeface="Times New Roman" panose="02020603050405020304" pitchFamily="18" charset="0"/>
              </a:rPr>
              <a:t>1</a:t>
            </a:r>
            <a:endParaRPr lang="en-US" altLang="zh-CN" sz="2400" b="1">
              <a:solidFill>
                <a:srgbClr val="FFFF00"/>
              </a:solidFill>
              <a:latin typeface="Times New Roman" panose="02020603050405020304" pitchFamily="18" charset="0"/>
            </a:endParaRPr>
          </a:p>
        </p:txBody>
      </p:sp>
      <p:sp>
        <p:nvSpPr>
          <p:cNvPr id="203843" name="Text Box 67"/>
          <p:cNvSpPr txBox="1">
            <a:spLocks noChangeArrowheads="1"/>
          </p:cNvSpPr>
          <p:nvPr/>
        </p:nvSpPr>
        <p:spPr bwMode="auto">
          <a:xfrm>
            <a:off x="2843213" y="2971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FF00"/>
                </a:solidFill>
                <a:latin typeface="Times New Roman" panose="02020603050405020304" pitchFamily="18" charset="0"/>
              </a:rPr>
              <a:t>2</a:t>
            </a:r>
            <a:endParaRPr lang="en-US" altLang="zh-CN" sz="2400" b="1">
              <a:solidFill>
                <a:srgbClr val="FFFF00"/>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8" name="Line 4"/>
          <p:cNvSpPr>
            <a:spLocks noChangeShapeType="1"/>
          </p:cNvSpPr>
          <p:nvPr/>
        </p:nvSpPr>
        <p:spPr bwMode="auto">
          <a:xfrm flipH="1">
            <a:off x="4038600" y="1603375"/>
            <a:ext cx="381000" cy="3810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29" name="Oval 5"/>
          <p:cNvSpPr>
            <a:spLocks noChangeArrowheads="1"/>
          </p:cNvSpPr>
          <p:nvPr/>
        </p:nvSpPr>
        <p:spPr bwMode="auto">
          <a:xfrm>
            <a:off x="838200" y="1222375"/>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ea typeface="MS Hei" pitchFamily="49" charset="-122"/>
              </a:rPr>
              <a:t>7</a:t>
            </a:r>
            <a:endParaRPr lang="en-US" altLang="zh-CN" sz="2400" b="1">
              <a:solidFill>
                <a:srgbClr val="0000FF"/>
              </a:solidFill>
              <a:latin typeface="Times New Roman" panose="02020603050405020304" pitchFamily="18" charset="0"/>
            </a:endParaRPr>
          </a:p>
        </p:txBody>
      </p:sp>
      <p:sp>
        <p:nvSpPr>
          <p:cNvPr id="205830" name="Line 6"/>
          <p:cNvSpPr>
            <a:spLocks noChangeShapeType="1"/>
          </p:cNvSpPr>
          <p:nvPr/>
        </p:nvSpPr>
        <p:spPr bwMode="auto">
          <a:xfrm flipH="1">
            <a:off x="533400" y="1603375"/>
            <a:ext cx="381000" cy="3810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31" name="Oval 7"/>
          <p:cNvSpPr>
            <a:spLocks noChangeArrowheads="1"/>
          </p:cNvSpPr>
          <p:nvPr/>
        </p:nvSpPr>
        <p:spPr bwMode="auto">
          <a:xfrm>
            <a:off x="228600" y="1908175"/>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ea typeface="MS Hei" pitchFamily="49" charset="-122"/>
              </a:rPr>
              <a:t>3</a:t>
            </a:r>
            <a:endParaRPr lang="en-US" altLang="zh-CN" sz="2400">
              <a:solidFill>
                <a:srgbClr val="0000FF"/>
              </a:solidFill>
              <a:latin typeface="Times New Roman" panose="02020603050405020304" pitchFamily="18" charset="0"/>
            </a:endParaRPr>
          </a:p>
        </p:txBody>
      </p:sp>
      <p:sp>
        <p:nvSpPr>
          <p:cNvPr id="205832" name="Line 8"/>
          <p:cNvSpPr>
            <a:spLocks noChangeShapeType="1"/>
          </p:cNvSpPr>
          <p:nvPr/>
        </p:nvSpPr>
        <p:spPr bwMode="auto">
          <a:xfrm>
            <a:off x="1219200" y="1603375"/>
            <a:ext cx="381000" cy="3810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33" name="Oval 9"/>
          <p:cNvSpPr>
            <a:spLocks noChangeArrowheads="1"/>
          </p:cNvSpPr>
          <p:nvPr/>
        </p:nvSpPr>
        <p:spPr bwMode="auto">
          <a:xfrm>
            <a:off x="1524000" y="1908175"/>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10000"/>
                </a:solidFill>
                <a:latin typeface="Times New Roman" panose="02020603050405020304" pitchFamily="18" charset="0"/>
              </a:rPr>
              <a:t>16</a:t>
            </a:r>
            <a:endParaRPr lang="en-US" altLang="zh-CN" sz="2400">
              <a:solidFill>
                <a:srgbClr val="0000FF"/>
              </a:solidFill>
              <a:latin typeface="Times New Roman" panose="02020603050405020304" pitchFamily="18" charset="0"/>
            </a:endParaRPr>
          </a:p>
        </p:txBody>
      </p:sp>
      <p:sp>
        <p:nvSpPr>
          <p:cNvPr id="205834" name="Line 10"/>
          <p:cNvSpPr>
            <a:spLocks noChangeShapeType="1"/>
          </p:cNvSpPr>
          <p:nvPr/>
        </p:nvSpPr>
        <p:spPr bwMode="auto">
          <a:xfrm flipH="1">
            <a:off x="1143000" y="2289175"/>
            <a:ext cx="457200" cy="4572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35" name="Oval 11"/>
          <p:cNvSpPr>
            <a:spLocks noChangeArrowheads="1"/>
          </p:cNvSpPr>
          <p:nvPr/>
        </p:nvSpPr>
        <p:spPr bwMode="auto">
          <a:xfrm>
            <a:off x="838200" y="2593975"/>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10000"/>
                </a:solidFill>
                <a:latin typeface="Times New Roman" panose="02020603050405020304" pitchFamily="18" charset="0"/>
              </a:rPr>
              <a:t>11</a:t>
            </a:r>
            <a:endParaRPr lang="en-US" altLang="zh-CN" sz="2400">
              <a:solidFill>
                <a:srgbClr val="0000FF"/>
              </a:solidFill>
              <a:latin typeface="Times New Roman" panose="02020603050405020304" pitchFamily="18" charset="0"/>
            </a:endParaRPr>
          </a:p>
        </p:txBody>
      </p:sp>
      <p:sp>
        <p:nvSpPr>
          <p:cNvPr id="205836" name="Line 12"/>
          <p:cNvSpPr>
            <a:spLocks noChangeShapeType="1"/>
          </p:cNvSpPr>
          <p:nvPr/>
        </p:nvSpPr>
        <p:spPr bwMode="auto">
          <a:xfrm flipH="1">
            <a:off x="457200" y="2974975"/>
            <a:ext cx="457200" cy="4572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37" name="Oval 13"/>
          <p:cNvSpPr>
            <a:spLocks noChangeArrowheads="1"/>
          </p:cNvSpPr>
          <p:nvPr/>
        </p:nvSpPr>
        <p:spPr bwMode="auto">
          <a:xfrm>
            <a:off x="228600" y="3203575"/>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10000"/>
                </a:solidFill>
                <a:latin typeface="Times New Roman" panose="02020603050405020304" pitchFamily="18" charset="0"/>
                <a:ea typeface="MS Hei" pitchFamily="49" charset="-122"/>
              </a:rPr>
              <a:t>9</a:t>
            </a:r>
            <a:endParaRPr lang="en-US" altLang="zh-CN" sz="2400">
              <a:solidFill>
                <a:srgbClr val="0000FF"/>
              </a:solidFill>
              <a:latin typeface="Times New Roman" panose="02020603050405020304" pitchFamily="18" charset="0"/>
            </a:endParaRPr>
          </a:p>
        </p:txBody>
      </p:sp>
      <p:sp>
        <p:nvSpPr>
          <p:cNvPr id="205838" name="Text Box 14"/>
          <p:cNvSpPr txBox="1">
            <a:spLocks noChangeArrowheads="1"/>
          </p:cNvSpPr>
          <p:nvPr/>
        </p:nvSpPr>
        <p:spPr bwMode="auto">
          <a:xfrm>
            <a:off x="288925" y="27876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FF00"/>
                </a:solidFill>
                <a:latin typeface="Times New Roman" panose="02020603050405020304" pitchFamily="18" charset="0"/>
              </a:rPr>
              <a:t>0</a:t>
            </a:r>
            <a:endParaRPr lang="en-US" altLang="zh-CN" sz="2400" b="1">
              <a:solidFill>
                <a:srgbClr val="FFFF00"/>
              </a:solidFill>
              <a:latin typeface="Times New Roman" panose="02020603050405020304" pitchFamily="18" charset="0"/>
            </a:endParaRPr>
          </a:p>
        </p:txBody>
      </p:sp>
      <p:sp>
        <p:nvSpPr>
          <p:cNvPr id="205839" name="Text Box 15"/>
          <p:cNvSpPr txBox="1">
            <a:spLocks noChangeArrowheads="1"/>
          </p:cNvSpPr>
          <p:nvPr/>
        </p:nvSpPr>
        <p:spPr bwMode="auto">
          <a:xfrm>
            <a:off x="898525" y="21780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FF00"/>
                </a:solidFill>
                <a:latin typeface="Times New Roman" panose="02020603050405020304" pitchFamily="18" charset="0"/>
              </a:rPr>
              <a:t>1</a:t>
            </a:r>
            <a:endParaRPr lang="en-US" altLang="zh-CN" sz="2400" b="1">
              <a:solidFill>
                <a:srgbClr val="FFFF00"/>
              </a:solidFill>
              <a:latin typeface="Times New Roman" panose="02020603050405020304" pitchFamily="18" charset="0"/>
            </a:endParaRPr>
          </a:p>
        </p:txBody>
      </p:sp>
      <p:sp>
        <p:nvSpPr>
          <p:cNvPr id="205840" name="Text Box 16"/>
          <p:cNvSpPr txBox="1">
            <a:spLocks noChangeArrowheads="1"/>
          </p:cNvSpPr>
          <p:nvPr/>
        </p:nvSpPr>
        <p:spPr bwMode="auto">
          <a:xfrm>
            <a:off x="1676400" y="14922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FF00"/>
                </a:solidFill>
                <a:latin typeface="Times New Roman" panose="02020603050405020304" pitchFamily="18" charset="0"/>
              </a:rPr>
              <a:t>2</a:t>
            </a:r>
            <a:endParaRPr lang="en-US" altLang="zh-CN" sz="2400" b="1">
              <a:solidFill>
                <a:srgbClr val="FFFF00"/>
              </a:solidFill>
              <a:latin typeface="Times New Roman" panose="02020603050405020304" pitchFamily="18" charset="0"/>
            </a:endParaRPr>
          </a:p>
        </p:txBody>
      </p:sp>
      <p:sp>
        <p:nvSpPr>
          <p:cNvPr id="205841" name="AutoShape 17"/>
          <p:cNvSpPr>
            <a:spLocks noChangeArrowheads="1"/>
          </p:cNvSpPr>
          <p:nvPr/>
        </p:nvSpPr>
        <p:spPr bwMode="auto">
          <a:xfrm>
            <a:off x="2209800" y="2365375"/>
            <a:ext cx="1219200" cy="228600"/>
          </a:xfrm>
          <a:prstGeom prst="rightArrow">
            <a:avLst>
              <a:gd name="adj1" fmla="val 50000"/>
              <a:gd name="adj2" fmla="val 133333"/>
            </a:avLst>
          </a:prstGeom>
          <a:solidFill>
            <a:srgbClr val="CCECFF"/>
          </a:solidFill>
          <a:ln w="95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42" name="Text Box 18"/>
          <p:cNvSpPr txBox="1">
            <a:spLocks noChangeArrowheads="1"/>
          </p:cNvSpPr>
          <p:nvPr/>
        </p:nvSpPr>
        <p:spPr bwMode="auto">
          <a:xfrm>
            <a:off x="2193925" y="1920875"/>
            <a:ext cx="790575" cy="39687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FF00"/>
                </a:solidFill>
                <a:latin typeface="Times New Roman" panose="02020603050405020304" pitchFamily="18" charset="0"/>
                <a:ea typeface="仿宋_GB2312" pitchFamily="49" charset="-122"/>
              </a:rPr>
              <a:t>Right</a:t>
            </a:r>
            <a:endParaRPr lang="en-US" altLang="zh-CN" sz="2000">
              <a:solidFill>
                <a:srgbClr val="FFFF00"/>
              </a:solidFill>
              <a:latin typeface="Times New Roman" panose="02020603050405020304" pitchFamily="18" charset="0"/>
            </a:endParaRPr>
          </a:p>
        </p:txBody>
      </p:sp>
      <p:sp>
        <p:nvSpPr>
          <p:cNvPr id="205843" name="Oval 19"/>
          <p:cNvSpPr>
            <a:spLocks noChangeArrowheads="1"/>
          </p:cNvSpPr>
          <p:nvPr/>
        </p:nvSpPr>
        <p:spPr bwMode="auto">
          <a:xfrm>
            <a:off x="3733800" y="1908175"/>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ea typeface="MS Hei" pitchFamily="49" charset="-122"/>
              </a:rPr>
              <a:t>3</a:t>
            </a:r>
            <a:endParaRPr lang="en-US" altLang="zh-CN" sz="2400">
              <a:solidFill>
                <a:srgbClr val="0000FF"/>
              </a:solidFill>
              <a:latin typeface="Times New Roman" panose="02020603050405020304" pitchFamily="18" charset="0"/>
            </a:endParaRPr>
          </a:p>
        </p:txBody>
      </p:sp>
      <p:sp>
        <p:nvSpPr>
          <p:cNvPr id="205844" name="Line 20"/>
          <p:cNvSpPr>
            <a:spLocks noChangeShapeType="1"/>
          </p:cNvSpPr>
          <p:nvPr/>
        </p:nvSpPr>
        <p:spPr bwMode="auto">
          <a:xfrm>
            <a:off x="4648200" y="1603375"/>
            <a:ext cx="381000" cy="3810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45" name="Oval 21"/>
          <p:cNvSpPr>
            <a:spLocks noChangeArrowheads="1"/>
          </p:cNvSpPr>
          <p:nvPr/>
        </p:nvSpPr>
        <p:spPr bwMode="auto">
          <a:xfrm>
            <a:off x="4343400" y="1222375"/>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ea typeface="MS Hei" pitchFamily="49" charset="-122"/>
              </a:rPr>
              <a:t>7</a:t>
            </a:r>
            <a:endParaRPr lang="en-US" altLang="zh-CN" sz="2400" b="1">
              <a:solidFill>
                <a:srgbClr val="0000FF"/>
              </a:solidFill>
              <a:latin typeface="Times New Roman" panose="02020603050405020304" pitchFamily="18" charset="0"/>
            </a:endParaRPr>
          </a:p>
        </p:txBody>
      </p:sp>
      <p:sp>
        <p:nvSpPr>
          <p:cNvPr id="205846" name="Line 22"/>
          <p:cNvSpPr>
            <a:spLocks noChangeShapeType="1"/>
          </p:cNvSpPr>
          <p:nvPr/>
        </p:nvSpPr>
        <p:spPr bwMode="auto">
          <a:xfrm>
            <a:off x="5257800" y="2289175"/>
            <a:ext cx="457200" cy="4572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47" name="Oval 23"/>
          <p:cNvSpPr>
            <a:spLocks noChangeArrowheads="1"/>
          </p:cNvSpPr>
          <p:nvPr/>
        </p:nvSpPr>
        <p:spPr bwMode="auto">
          <a:xfrm>
            <a:off x="5562600" y="2593975"/>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rPr>
              <a:t>16</a:t>
            </a:r>
            <a:endParaRPr lang="en-US" altLang="zh-CN" sz="2400">
              <a:solidFill>
                <a:srgbClr val="0000FF"/>
              </a:solidFill>
              <a:latin typeface="Times New Roman" panose="02020603050405020304" pitchFamily="18" charset="0"/>
            </a:endParaRPr>
          </a:p>
        </p:txBody>
      </p:sp>
      <p:sp>
        <p:nvSpPr>
          <p:cNvPr id="205848" name="Line 24"/>
          <p:cNvSpPr>
            <a:spLocks noChangeShapeType="1"/>
          </p:cNvSpPr>
          <p:nvPr/>
        </p:nvSpPr>
        <p:spPr bwMode="auto">
          <a:xfrm flipH="1">
            <a:off x="4572000" y="2289175"/>
            <a:ext cx="457200" cy="4572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49" name="Oval 25"/>
          <p:cNvSpPr>
            <a:spLocks noChangeArrowheads="1"/>
          </p:cNvSpPr>
          <p:nvPr/>
        </p:nvSpPr>
        <p:spPr bwMode="auto">
          <a:xfrm>
            <a:off x="4343400" y="2593975"/>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ea typeface="MS Hei" pitchFamily="49" charset="-122"/>
              </a:rPr>
              <a:t>9</a:t>
            </a:r>
            <a:endParaRPr lang="en-US" altLang="zh-CN" sz="2400">
              <a:solidFill>
                <a:srgbClr val="0000FF"/>
              </a:solidFill>
              <a:latin typeface="Times New Roman" panose="02020603050405020304" pitchFamily="18" charset="0"/>
            </a:endParaRPr>
          </a:p>
        </p:txBody>
      </p:sp>
      <p:sp>
        <p:nvSpPr>
          <p:cNvPr id="205850" name="Text Box 26"/>
          <p:cNvSpPr txBox="1">
            <a:spLocks noChangeArrowheads="1"/>
          </p:cNvSpPr>
          <p:nvPr/>
        </p:nvSpPr>
        <p:spPr bwMode="auto">
          <a:xfrm>
            <a:off x="4403725" y="21780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FF00"/>
                </a:solidFill>
                <a:latin typeface="Times New Roman" panose="02020603050405020304" pitchFamily="18" charset="0"/>
              </a:rPr>
              <a:t>0</a:t>
            </a:r>
            <a:endParaRPr lang="en-US" altLang="zh-CN" sz="2400" b="1">
              <a:solidFill>
                <a:srgbClr val="FFFF00"/>
              </a:solidFill>
              <a:latin typeface="Times New Roman" panose="02020603050405020304" pitchFamily="18" charset="0"/>
            </a:endParaRPr>
          </a:p>
        </p:txBody>
      </p:sp>
      <p:sp>
        <p:nvSpPr>
          <p:cNvPr id="205851" name="Text Box 27"/>
          <p:cNvSpPr txBox="1">
            <a:spLocks noChangeArrowheads="1"/>
          </p:cNvSpPr>
          <p:nvPr/>
        </p:nvSpPr>
        <p:spPr bwMode="auto">
          <a:xfrm>
            <a:off x="5622925" y="21780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FF00"/>
                </a:solidFill>
                <a:latin typeface="Times New Roman" panose="02020603050405020304" pitchFamily="18" charset="0"/>
              </a:rPr>
              <a:t>0</a:t>
            </a:r>
            <a:endParaRPr lang="en-US" altLang="zh-CN" sz="2400" b="1">
              <a:solidFill>
                <a:srgbClr val="FFFF00"/>
              </a:solidFill>
              <a:latin typeface="Times New Roman" panose="02020603050405020304" pitchFamily="18" charset="0"/>
            </a:endParaRPr>
          </a:p>
        </p:txBody>
      </p:sp>
      <p:sp>
        <p:nvSpPr>
          <p:cNvPr id="205852" name="Text Box 28"/>
          <p:cNvSpPr txBox="1">
            <a:spLocks noChangeArrowheads="1"/>
          </p:cNvSpPr>
          <p:nvPr/>
        </p:nvSpPr>
        <p:spPr bwMode="auto">
          <a:xfrm>
            <a:off x="5013325" y="14922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FF00"/>
                </a:solidFill>
                <a:latin typeface="Times New Roman" panose="02020603050405020304" pitchFamily="18" charset="0"/>
              </a:rPr>
              <a:t>0</a:t>
            </a:r>
            <a:endParaRPr lang="en-US" altLang="zh-CN" sz="2400" b="1">
              <a:solidFill>
                <a:srgbClr val="FFFF00"/>
              </a:solidFill>
              <a:latin typeface="Times New Roman" panose="02020603050405020304" pitchFamily="18" charset="0"/>
            </a:endParaRPr>
          </a:p>
        </p:txBody>
      </p:sp>
      <p:sp>
        <p:nvSpPr>
          <p:cNvPr id="205853" name="Text Box 29"/>
          <p:cNvSpPr txBox="1">
            <a:spLocks noChangeArrowheads="1"/>
          </p:cNvSpPr>
          <p:nvPr/>
        </p:nvSpPr>
        <p:spPr bwMode="auto">
          <a:xfrm>
            <a:off x="4479925" y="765175"/>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FF00"/>
                </a:solidFill>
                <a:latin typeface="Times New Roman" panose="02020603050405020304" pitchFamily="18" charset="0"/>
              </a:rPr>
              <a:t>-1</a:t>
            </a:r>
            <a:endParaRPr lang="en-US" altLang="zh-CN" sz="2400" b="1">
              <a:solidFill>
                <a:srgbClr val="FFFF00"/>
              </a:solidFill>
              <a:latin typeface="Times New Roman" panose="02020603050405020304" pitchFamily="18" charset="0"/>
            </a:endParaRPr>
          </a:p>
        </p:txBody>
      </p:sp>
      <p:sp>
        <p:nvSpPr>
          <p:cNvPr id="205854" name="Line 30"/>
          <p:cNvSpPr>
            <a:spLocks noChangeShapeType="1"/>
          </p:cNvSpPr>
          <p:nvPr/>
        </p:nvSpPr>
        <p:spPr bwMode="auto">
          <a:xfrm flipH="1">
            <a:off x="6553200" y="1603375"/>
            <a:ext cx="381000" cy="3810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55" name="Oval 31"/>
          <p:cNvSpPr>
            <a:spLocks noChangeArrowheads="1"/>
          </p:cNvSpPr>
          <p:nvPr/>
        </p:nvSpPr>
        <p:spPr bwMode="auto">
          <a:xfrm>
            <a:off x="6248400" y="1908175"/>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ea typeface="MS Hei" pitchFamily="49" charset="-122"/>
              </a:rPr>
              <a:t>3</a:t>
            </a:r>
            <a:endParaRPr lang="en-US" altLang="zh-CN" sz="2400">
              <a:solidFill>
                <a:srgbClr val="0000FF"/>
              </a:solidFill>
              <a:latin typeface="Times New Roman" panose="02020603050405020304" pitchFamily="18" charset="0"/>
            </a:endParaRPr>
          </a:p>
        </p:txBody>
      </p:sp>
      <p:sp>
        <p:nvSpPr>
          <p:cNvPr id="205856" name="Oval 32"/>
          <p:cNvSpPr>
            <a:spLocks noChangeArrowheads="1"/>
          </p:cNvSpPr>
          <p:nvPr/>
        </p:nvSpPr>
        <p:spPr bwMode="auto">
          <a:xfrm>
            <a:off x="6858000" y="1222375"/>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10000"/>
                </a:solidFill>
                <a:latin typeface="Times New Roman" panose="02020603050405020304" pitchFamily="18" charset="0"/>
                <a:ea typeface="MS Hei" pitchFamily="49" charset="-122"/>
              </a:rPr>
              <a:t>7</a:t>
            </a:r>
            <a:endParaRPr lang="en-US" altLang="zh-CN" sz="2400" b="1">
              <a:solidFill>
                <a:srgbClr val="0000FF"/>
              </a:solidFill>
              <a:latin typeface="Times New Roman" panose="02020603050405020304" pitchFamily="18" charset="0"/>
            </a:endParaRPr>
          </a:p>
        </p:txBody>
      </p:sp>
      <p:sp>
        <p:nvSpPr>
          <p:cNvPr id="205857" name="Line 33"/>
          <p:cNvSpPr>
            <a:spLocks noChangeShapeType="1"/>
          </p:cNvSpPr>
          <p:nvPr/>
        </p:nvSpPr>
        <p:spPr bwMode="auto">
          <a:xfrm>
            <a:off x="7239000" y="1603375"/>
            <a:ext cx="381000" cy="3810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58" name="Oval 34"/>
          <p:cNvSpPr>
            <a:spLocks noChangeArrowheads="1"/>
          </p:cNvSpPr>
          <p:nvPr/>
        </p:nvSpPr>
        <p:spPr bwMode="auto">
          <a:xfrm>
            <a:off x="7467600" y="1908175"/>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10000"/>
                </a:solidFill>
                <a:latin typeface="Times New Roman" panose="02020603050405020304" pitchFamily="18" charset="0"/>
              </a:rPr>
              <a:t>11</a:t>
            </a:r>
            <a:endParaRPr lang="en-US" altLang="zh-CN" sz="2400">
              <a:solidFill>
                <a:srgbClr val="0000FF"/>
              </a:solidFill>
              <a:latin typeface="Times New Roman" panose="02020603050405020304" pitchFamily="18" charset="0"/>
            </a:endParaRPr>
          </a:p>
        </p:txBody>
      </p:sp>
      <p:sp>
        <p:nvSpPr>
          <p:cNvPr id="205859" name="Line 35"/>
          <p:cNvSpPr>
            <a:spLocks noChangeShapeType="1"/>
          </p:cNvSpPr>
          <p:nvPr/>
        </p:nvSpPr>
        <p:spPr bwMode="auto">
          <a:xfrm>
            <a:off x="7848600" y="2289175"/>
            <a:ext cx="381000" cy="3810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60" name="Line 36"/>
          <p:cNvSpPr>
            <a:spLocks noChangeShapeType="1"/>
          </p:cNvSpPr>
          <p:nvPr/>
        </p:nvSpPr>
        <p:spPr bwMode="auto">
          <a:xfrm>
            <a:off x="8382000" y="2974975"/>
            <a:ext cx="457200" cy="45720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61" name="Oval 37"/>
          <p:cNvSpPr>
            <a:spLocks noChangeArrowheads="1"/>
          </p:cNvSpPr>
          <p:nvPr/>
        </p:nvSpPr>
        <p:spPr bwMode="auto">
          <a:xfrm>
            <a:off x="8610600" y="3279775"/>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rPr>
              <a:t>26</a:t>
            </a:r>
            <a:endParaRPr lang="en-US" altLang="zh-CN" sz="2400">
              <a:solidFill>
                <a:srgbClr val="0000FF"/>
              </a:solidFill>
              <a:latin typeface="Times New Roman" panose="02020603050405020304" pitchFamily="18" charset="0"/>
            </a:endParaRPr>
          </a:p>
        </p:txBody>
      </p:sp>
      <p:sp>
        <p:nvSpPr>
          <p:cNvPr id="205862" name="Line 38"/>
          <p:cNvSpPr>
            <a:spLocks noChangeShapeType="1"/>
          </p:cNvSpPr>
          <p:nvPr/>
        </p:nvSpPr>
        <p:spPr bwMode="auto">
          <a:xfrm flipH="1">
            <a:off x="7086600" y="2289175"/>
            <a:ext cx="457200" cy="4572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63" name="Oval 39"/>
          <p:cNvSpPr>
            <a:spLocks noChangeArrowheads="1"/>
          </p:cNvSpPr>
          <p:nvPr/>
        </p:nvSpPr>
        <p:spPr bwMode="auto">
          <a:xfrm>
            <a:off x="6858000" y="2593975"/>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ea typeface="MS Hei" pitchFamily="49" charset="-122"/>
              </a:rPr>
              <a:t>9</a:t>
            </a:r>
            <a:endParaRPr lang="en-US" altLang="zh-CN" sz="2400">
              <a:solidFill>
                <a:srgbClr val="0000FF"/>
              </a:solidFill>
              <a:latin typeface="Times New Roman" panose="02020603050405020304" pitchFamily="18" charset="0"/>
            </a:endParaRPr>
          </a:p>
        </p:txBody>
      </p:sp>
      <p:sp>
        <p:nvSpPr>
          <p:cNvPr id="205864" name="Oval 40"/>
          <p:cNvSpPr>
            <a:spLocks noChangeArrowheads="1"/>
          </p:cNvSpPr>
          <p:nvPr/>
        </p:nvSpPr>
        <p:spPr bwMode="auto">
          <a:xfrm>
            <a:off x="8077200" y="2593975"/>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10000"/>
                </a:solidFill>
                <a:latin typeface="Times New Roman" panose="02020603050405020304" pitchFamily="18" charset="0"/>
              </a:rPr>
              <a:t>16</a:t>
            </a:r>
            <a:endParaRPr lang="en-US" altLang="zh-CN" sz="2400">
              <a:solidFill>
                <a:srgbClr val="0000FF"/>
              </a:solidFill>
              <a:latin typeface="Times New Roman" panose="02020603050405020304" pitchFamily="18" charset="0"/>
            </a:endParaRPr>
          </a:p>
        </p:txBody>
      </p:sp>
      <p:sp>
        <p:nvSpPr>
          <p:cNvPr id="205865" name="Oval 41"/>
          <p:cNvSpPr>
            <a:spLocks noChangeArrowheads="1"/>
          </p:cNvSpPr>
          <p:nvPr/>
        </p:nvSpPr>
        <p:spPr bwMode="auto">
          <a:xfrm>
            <a:off x="4876800" y="1908175"/>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rPr>
              <a:t>11</a:t>
            </a:r>
            <a:endParaRPr lang="en-US" altLang="zh-CN" sz="2400">
              <a:solidFill>
                <a:srgbClr val="0000FF"/>
              </a:solidFill>
              <a:latin typeface="Times New Roman" panose="02020603050405020304" pitchFamily="18" charset="0"/>
            </a:endParaRPr>
          </a:p>
        </p:txBody>
      </p:sp>
      <p:sp>
        <p:nvSpPr>
          <p:cNvPr id="205866" name="Text Box 42"/>
          <p:cNvSpPr txBox="1">
            <a:spLocks noChangeArrowheads="1"/>
          </p:cNvSpPr>
          <p:nvPr/>
        </p:nvSpPr>
        <p:spPr bwMode="auto">
          <a:xfrm>
            <a:off x="8747125" y="28638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FF00"/>
                </a:solidFill>
                <a:latin typeface="Times New Roman" panose="02020603050405020304" pitchFamily="18" charset="0"/>
              </a:rPr>
              <a:t>0</a:t>
            </a:r>
            <a:endParaRPr lang="en-US" altLang="zh-CN" sz="2400" b="1">
              <a:solidFill>
                <a:srgbClr val="FFFF00"/>
              </a:solidFill>
              <a:latin typeface="Times New Roman" panose="02020603050405020304" pitchFamily="18" charset="0"/>
            </a:endParaRPr>
          </a:p>
        </p:txBody>
      </p:sp>
      <p:sp>
        <p:nvSpPr>
          <p:cNvPr id="205867" name="Text Box 43"/>
          <p:cNvSpPr txBox="1">
            <a:spLocks noChangeArrowheads="1"/>
          </p:cNvSpPr>
          <p:nvPr/>
        </p:nvSpPr>
        <p:spPr bwMode="auto">
          <a:xfrm>
            <a:off x="8213725" y="2178050"/>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FF00"/>
                </a:solidFill>
                <a:latin typeface="Times New Roman" panose="02020603050405020304" pitchFamily="18" charset="0"/>
              </a:rPr>
              <a:t>-1</a:t>
            </a:r>
            <a:endParaRPr lang="en-US" altLang="zh-CN" sz="2400" b="1">
              <a:solidFill>
                <a:srgbClr val="FFFF00"/>
              </a:solidFill>
              <a:latin typeface="Times New Roman" panose="02020603050405020304" pitchFamily="18" charset="0"/>
            </a:endParaRPr>
          </a:p>
        </p:txBody>
      </p:sp>
      <p:sp>
        <p:nvSpPr>
          <p:cNvPr id="205868" name="Text Box 44"/>
          <p:cNvSpPr txBox="1">
            <a:spLocks noChangeArrowheads="1"/>
          </p:cNvSpPr>
          <p:nvPr/>
        </p:nvSpPr>
        <p:spPr bwMode="auto">
          <a:xfrm>
            <a:off x="7604125" y="1492250"/>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FF00"/>
                </a:solidFill>
                <a:latin typeface="Times New Roman" panose="02020603050405020304" pitchFamily="18" charset="0"/>
              </a:rPr>
              <a:t>-1</a:t>
            </a:r>
            <a:endParaRPr lang="en-US" altLang="zh-CN" sz="2400" b="1">
              <a:solidFill>
                <a:srgbClr val="FFFF00"/>
              </a:solidFill>
              <a:latin typeface="Times New Roman" panose="02020603050405020304" pitchFamily="18" charset="0"/>
            </a:endParaRPr>
          </a:p>
        </p:txBody>
      </p:sp>
      <p:sp>
        <p:nvSpPr>
          <p:cNvPr id="205869" name="Text Box 45"/>
          <p:cNvSpPr txBox="1">
            <a:spLocks noChangeArrowheads="1"/>
          </p:cNvSpPr>
          <p:nvPr/>
        </p:nvSpPr>
        <p:spPr bwMode="auto">
          <a:xfrm>
            <a:off x="6994525" y="806450"/>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FF00"/>
                </a:solidFill>
                <a:latin typeface="Times New Roman" panose="02020603050405020304" pitchFamily="18" charset="0"/>
              </a:rPr>
              <a:t>-2</a:t>
            </a:r>
            <a:endParaRPr lang="en-US" altLang="zh-CN" sz="2400" b="1">
              <a:solidFill>
                <a:srgbClr val="FFFF00"/>
              </a:solidFill>
              <a:latin typeface="Times New Roman" panose="02020603050405020304" pitchFamily="18" charset="0"/>
            </a:endParaRPr>
          </a:p>
        </p:txBody>
      </p:sp>
      <p:sp>
        <p:nvSpPr>
          <p:cNvPr id="205870" name="Text Box 46"/>
          <p:cNvSpPr txBox="1">
            <a:spLocks noChangeArrowheads="1"/>
          </p:cNvSpPr>
          <p:nvPr/>
        </p:nvSpPr>
        <p:spPr bwMode="auto">
          <a:xfrm>
            <a:off x="1127125" y="806450"/>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FF00"/>
                </a:solidFill>
                <a:latin typeface="Times New Roman" panose="02020603050405020304" pitchFamily="18" charset="0"/>
              </a:rPr>
              <a:t>-2</a:t>
            </a:r>
            <a:endParaRPr lang="en-US" altLang="zh-CN" sz="2400" b="1">
              <a:solidFill>
                <a:srgbClr val="FFFF00"/>
              </a:solidFill>
              <a:latin typeface="Times New Roman" panose="02020603050405020304" pitchFamily="18" charset="0"/>
            </a:endParaRPr>
          </a:p>
        </p:txBody>
      </p:sp>
      <p:sp>
        <p:nvSpPr>
          <p:cNvPr id="205871" name="Line 47"/>
          <p:cNvSpPr>
            <a:spLocks noChangeShapeType="1"/>
          </p:cNvSpPr>
          <p:nvPr/>
        </p:nvSpPr>
        <p:spPr bwMode="auto">
          <a:xfrm>
            <a:off x="5334000" y="4837113"/>
            <a:ext cx="381000" cy="3810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72" name="Line 48"/>
          <p:cNvSpPr>
            <a:spLocks noChangeShapeType="1"/>
          </p:cNvSpPr>
          <p:nvPr/>
        </p:nvSpPr>
        <p:spPr bwMode="auto">
          <a:xfrm flipH="1">
            <a:off x="4724400" y="4760913"/>
            <a:ext cx="457200" cy="4572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73" name="Line 49"/>
          <p:cNvSpPr>
            <a:spLocks noChangeShapeType="1"/>
          </p:cNvSpPr>
          <p:nvPr/>
        </p:nvSpPr>
        <p:spPr bwMode="auto">
          <a:xfrm>
            <a:off x="2667000" y="4075113"/>
            <a:ext cx="457200" cy="4572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74" name="Line 50"/>
          <p:cNvSpPr>
            <a:spLocks noChangeShapeType="1"/>
          </p:cNvSpPr>
          <p:nvPr/>
        </p:nvSpPr>
        <p:spPr bwMode="auto">
          <a:xfrm>
            <a:off x="3276600" y="4760913"/>
            <a:ext cx="457200" cy="4572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75" name="Text Box 51"/>
          <p:cNvSpPr txBox="1">
            <a:spLocks noChangeArrowheads="1"/>
          </p:cNvSpPr>
          <p:nvPr/>
        </p:nvSpPr>
        <p:spPr bwMode="auto">
          <a:xfrm>
            <a:off x="1600200" y="4075113"/>
            <a:ext cx="336550" cy="4572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FF00"/>
                </a:solidFill>
                <a:latin typeface="Times New Roman" panose="02020603050405020304" pitchFamily="18" charset="0"/>
              </a:rPr>
              <a:t>0</a:t>
            </a:r>
            <a:endParaRPr lang="en-US" altLang="zh-CN" sz="2400">
              <a:solidFill>
                <a:srgbClr val="FFFF00"/>
              </a:solidFill>
              <a:latin typeface="Times New Roman" panose="02020603050405020304" pitchFamily="18" charset="0"/>
            </a:endParaRPr>
          </a:p>
        </p:txBody>
      </p:sp>
      <p:sp>
        <p:nvSpPr>
          <p:cNvPr id="205876" name="Line 52"/>
          <p:cNvSpPr>
            <a:spLocks noChangeShapeType="1"/>
          </p:cNvSpPr>
          <p:nvPr/>
        </p:nvSpPr>
        <p:spPr bwMode="auto">
          <a:xfrm flipH="1">
            <a:off x="1447800" y="4837113"/>
            <a:ext cx="381000" cy="3810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77" name="Oval 53"/>
          <p:cNvSpPr>
            <a:spLocks noChangeArrowheads="1"/>
          </p:cNvSpPr>
          <p:nvPr/>
        </p:nvSpPr>
        <p:spPr bwMode="auto">
          <a:xfrm>
            <a:off x="1066800" y="5141913"/>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ea typeface="MS Hei" pitchFamily="49" charset="-122"/>
              </a:rPr>
              <a:t>3</a:t>
            </a:r>
            <a:endParaRPr lang="en-US" altLang="zh-CN" sz="2400">
              <a:solidFill>
                <a:srgbClr val="0000FF"/>
              </a:solidFill>
              <a:latin typeface="Times New Roman" panose="02020603050405020304" pitchFamily="18" charset="0"/>
            </a:endParaRPr>
          </a:p>
        </p:txBody>
      </p:sp>
      <p:sp>
        <p:nvSpPr>
          <p:cNvPr id="205878" name="Oval 54"/>
          <p:cNvSpPr>
            <a:spLocks noChangeArrowheads="1"/>
          </p:cNvSpPr>
          <p:nvPr/>
        </p:nvSpPr>
        <p:spPr bwMode="auto">
          <a:xfrm>
            <a:off x="2971800" y="4456113"/>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rPr>
              <a:t>16</a:t>
            </a:r>
            <a:endParaRPr lang="en-US" altLang="zh-CN" sz="2400">
              <a:solidFill>
                <a:srgbClr val="0000FF"/>
              </a:solidFill>
              <a:latin typeface="Times New Roman" panose="02020603050405020304" pitchFamily="18" charset="0"/>
            </a:endParaRPr>
          </a:p>
        </p:txBody>
      </p:sp>
      <p:sp>
        <p:nvSpPr>
          <p:cNvPr id="205879" name="Text Box 55"/>
          <p:cNvSpPr txBox="1">
            <a:spLocks noChangeArrowheads="1"/>
          </p:cNvSpPr>
          <p:nvPr/>
        </p:nvSpPr>
        <p:spPr bwMode="auto">
          <a:xfrm>
            <a:off x="2743200" y="35417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FF00"/>
                </a:solidFill>
                <a:latin typeface="Times New Roman" panose="02020603050405020304" pitchFamily="18" charset="0"/>
              </a:rPr>
              <a:t>0</a:t>
            </a:r>
            <a:endParaRPr lang="en-US" altLang="zh-CN" sz="2400" b="1">
              <a:solidFill>
                <a:srgbClr val="FFFF00"/>
              </a:solidFill>
              <a:latin typeface="Times New Roman" panose="02020603050405020304" pitchFamily="18" charset="0"/>
            </a:endParaRPr>
          </a:p>
        </p:txBody>
      </p:sp>
      <p:sp>
        <p:nvSpPr>
          <p:cNvPr id="205880" name="Text Box 56"/>
          <p:cNvSpPr txBox="1">
            <a:spLocks noChangeArrowheads="1"/>
          </p:cNvSpPr>
          <p:nvPr/>
        </p:nvSpPr>
        <p:spPr bwMode="auto">
          <a:xfrm>
            <a:off x="6673850" y="4075113"/>
            <a:ext cx="438150" cy="4572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FF00"/>
                </a:solidFill>
                <a:latin typeface="Times New Roman" panose="02020603050405020304" pitchFamily="18" charset="0"/>
              </a:rPr>
              <a:t>-2</a:t>
            </a:r>
            <a:endParaRPr lang="en-US" altLang="zh-CN" sz="2400">
              <a:solidFill>
                <a:srgbClr val="FFFF00"/>
              </a:solidFill>
              <a:latin typeface="Times New Roman" panose="02020603050405020304" pitchFamily="18" charset="0"/>
            </a:endParaRPr>
          </a:p>
        </p:txBody>
      </p:sp>
      <p:sp>
        <p:nvSpPr>
          <p:cNvPr id="205881" name="AutoShape 57"/>
          <p:cNvSpPr>
            <a:spLocks noChangeArrowheads="1"/>
          </p:cNvSpPr>
          <p:nvPr/>
        </p:nvSpPr>
        <p:spPr bwMode="auto">
          <a:xfrm>
            <a:off x="7467600" y="4532313"/>
            <a:ext cx="1219200" cy="228600"/>
          </a:xfrm>
          <a:prstGeom prst="rightArrow">
            <a:avLst>
              <a:gd name="adj1" fmla="val 50000"/>
              <a:gd name="adj2" fmla="val 133333"/>
            </a:avLst>
          </a:prstGeom>
          <a:solidFill>
            <a:srgbClr val="CCECFF"/>
          </a:solidFill>
          <a:ln w="95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82" name="Text Box 58"/>
          <p:cNvSpPr txBox="1">
            <a:spLocks noChangeArrowheads="1"/>
          </p:cNvSpPr>
          <p:nvPr/>
        </p:nvSpPr>
        <p:spPr bwMode="auto">
          <a:xfrm>
            <a:off x="7391400" y="4068763"/>
            <a:ext cx="1304925" cy="39687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FF00"/>
                </a:solidFill>
                <a:latin typeface="Times New Roman" panose="02020603050405020304" pitchFamily="18" charset="0"/>
                <a:ea typeface="仿宋_GB2312" pitchFamily="49" charset="-122"/>
              </a:rPr>
              <a:t>Right Left</a:t>
            </a:r>
            <a:endParaRPr lang="en-US" altLang="zh-CN" sz="2000">
              <a:solidFill>
                <a:srgbClr val="FFFF00"/>
              </a:solidFill>
              <a:latin typeface="Times New Roman" panose="02020603050405020304" pitchFamily="18" charset="0"/>
            </a:endParaRPr>
          </a:p>
        </p:txBody>
      </p:sp>
      <p:sp>
        <p:nvSpPr>
          <p:cNvPr id="205883" name="Oval 59"/>
          <p:cNvSpPr>
            <a:spLocks noChangeArrowheads="1"/>
          </p:cNvSpPr>
          <p:nvPr/>
        </p:nvSpPr>
        <p:spPr bwMode="auto">
          <a:xfrm>
            <a:off x="5029200" y="4456113"/>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ea typeface="MS Hei" pitchFamily="49" charset="-122"/>
              </a:rPr>
              <a:t>7</a:t>
            </a:r>
            <a:endParaRPr lang="en-US" altLang="zh-CN" sz="2400" b="1">
              <a:solidFill>
                <a:srgbClr val="0000FF"/>
              </a:solidFill>
              <a:latin typeface="Times New Roman" panose="02020603050405020304" pitchFamily="18" charset="0"/>
            </a:endParaRPr>
          </a:p>
        </p:txBody>
      </p:sp>
      <p:sp>
        <p:nvSpPr>
          <p:cNvPr id="205884" name="Oval 60"/>
          <p:cNvSpPr>
            <a:spLocks noChangeArrowheads="1"/>
          </p:cNvSpPr>
          <p:nvPr/>
        </p:nvSpPr>
        <p:spPr bwMode="auto">
          <a:xfrm>
            <a:off x="4419600" y="5141913"/>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ea typeface="MS Hei" pitchFamily="49" charset="-122"/>
              </a:rPr>
              <a:t>3</a:t>
            </a:r>
            <a:endParaRPr lang="en-US" altLang="zh-CN" sz="2400">
              <a:solidFill>
                <a:srgbClr val="0000FF"/>
              </a:solidFill>
              <a:latin typeface="Times New Roman" panose="02020603050405020304" pitchFamily="18" charset="0"/>
            </a:endParaRPr>
          </a:p>
        </p:txBody>
      </p:sp>
      <p:sp>
        <p:nvSpPr>
          <p:cNvPr id="205885" name="Oval 61"/>
          <p:cNvSpPr>
            <a:spLocks noChangeArrowheads="1"/>
          </p:cNvSpPr>
          <p:nvPr/>
        </p:nvSpPr>
        <p:spPr bwMode="auto">
          <a:xfrm>
            <a:off x="5562600" y="5141913"/>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rPr>
              <a:t>9</a:t>
            </a:r>
            <a:endParaRPr lang="en-US" altLang="zh-CN" sz="2400">
              <a:solidFill>
                <a:srgbClr val="0000FF"/>
              </a:solidFill>
              <a:latin typeface="Times New Roman" panose="02020603050405020304" pitchFamily="18" charset="0"/>
            </a:endParaRPr>
          </a:p>
        </p:txBody>
      </p:sp>
      <p:sp>
        <p:nvSpPr>
          <p:cNvPr id="205886" name="Text Box 62"/>
          <p:cNvSpPr txBox="1">
            <a:spLocks noChangeArrowheads="1"/>
          </p:cNvSpPr>
          <p:nvPr/>
        </p:nvSpPr>
        <p:spPr bwMode="auto">
          <a:xfrm>
            <a:off x="6521450" y="54467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FF00"/>
                </a:solidFill>
                <a:latin typeface="Times New Roman" panose="02020603050405020304" pitchFamily="18" charset="0"/>
              </a:rPr>
              <a:t>0</a:t>
            </a:r>
            <a:endParaRPr lang="en-US" altLang="zh-CN" sz="2400" b="1">
              <a:solidFill>
                <a:srgbClr val="FFFF00"/>
              </a:solidFill>
              <a:latin typeface="Times New Roman" panose="02020603050405020304" pitchFamily="18" charset="0"/>
            </a:endParaRPr>
          </a:p>
        </p:txBody>
      </p:sp>
      <p:sp>
        <p:nvSpPr>
          <p:cNvPr id="205887" name="Oval 63"/>
          <p:cNvSpPr>
            <a:spLocks noChangeArrowheads="1"/>
          </p:cNvSpPr>
          <p:nvPr/>
        </p:nvSpPr>
        <p:spPr bwMode="auto">
          <a:xfrm>
            <a:off x="6400800" y="5827713"/>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10000"/>
                </a:solidFill>
                <a:latin typeface="Times New Roman" panose="02020603050405020304" pitchFamily="18" charset="0"/>
                <a:ea typeface="MS Hei" pitchFamily="49" charset="-122"/>
              </a:rPr>
              <a:t>18</a:t>
            </a:r>
            <a:endParaRPr lang="en-US" altLang="zh-CN" sz="2400">
              <a:solidFill>
                <a:srgbClr val="0000FF"/>
              </a:solidFill>
              <a:latin typeface="Times New Roman" panose="02020603050405020304" pitchFamily="18" charset="0"/>
            </a:endParaRPr>
          </a:p>
        </p:txBody>
      </p:sp>
      <p:sp>
        <p:nvSpPr>
          <p:cNvPr id="205888" name="Line 64"/>
          <p:cNvSpPr>
            <a:spLocks noChangeShapeType="1"/>
          </p:cNvSpPr>
          <p:nvPr/>
        </p:nvSpPr>
        <p:spPr bwMode="auto">
          <a:xfrm flipH="1">
            <a:off x="6781800" y="5522913"/>
            <a:ext cx="381000" cy="3810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89" name="Oval 65"/>
          <p:cNvSpPr>
            <a:spLocks noChangeArrowheads="1"/>
          </p:cNvSpPr>
          <p:nvPr/>
        </p:nvSpPr>
        <p:spPr bwMode="auto">
          <a:xfrm>
            <a:off x="7086600" y="5141913"/>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10000"/>
                </a:solidFill>
                <a:latin typeface="Times New Roman" panose="02020603050405020304" pitchFamily="18" charset="0"/>
                <a:ea typeface="MS Hei" pitchFamily="49" charset="-122"/>
              </a:rPr>
              <a:t>26</a:t>
            </a:r>
            <a:endParaRPr lang="en-US" altLang="zh-CN" sz="2400">
              <a:solidFill>
                <a:srgbClr val="0000FF"/>
              </a:solidFill>
              <a:latin typeface="Times New Roman" panose="02020603050405020304" pitchFamily="18" charset="0"/>
            </a:endParaRPr>
          </a:p>
        </p:txBody>
      </p:sp>
      <p:sp>
        <p:nvSpPr>
          <p:cNvPr id="205890" name="Line 66"/>
          <p:cNvSpPr>
            <a:spLocks noChangeShapeType="1"/>
          </p:cNvSpPr>
          <p:nvPr/>
        </p:nvSpPr>
        <p:spPr bwMode="auto">
          <a:xfrm>
            <a:off x="6096000" y="4151313"/>
            <a:ext cx="381000" cy="3810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91" name="Line 67"/>
          <p:cNvSpPr>
            <a:spLocks noChangeShapeType="1"/>
          </p:cNvSpPr>
          <p:nvPr/>
        </p:nvSpPr>
        <p:spPr bwMode="auto">
          <a:xfrm flipH="1">
            <a:off x="5410200" y="4151313"/>
            <a:ext cx="381000" cy="3810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92" name="Oval 68"/>
          <p:cNvSpPr>
            <a:spLocks noChangeArrowheads="1"/>
          </p:cNvSpPr>
          <p:nvPr/>
        </p:nvSpPr>
        <p:spPr bwMode="auto">
          <a:xfrm>
            <a:off x="5715000" y="3770313"/>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rPr>
              <a:t>11</a:t>
            </a:r>
            <a:endParaRPr lang="en-US" altLang="zh-CN" sz="2400">
              <a:solidFill>
                <a:srgbClr val="0000FF"/>
              </a:solidFill>
              <a:latin typeface="Times New Roman" panose="02020603050405020304" pitchFamily="18" charset="0"/>
            </a:endParaRPr>
          </a:p>
        </p:txBody>
      </p:sp>
      <p:sp>
        <p:nvSpPr>
          <p:cNvPr id="205893" name="Text Box 69"/>
          <p:cNvSpPr txBox="1">
            <a:spLocks noChangeArrowheads="1"/>
          </p:cNvSpPr>
          <p:nvPr/>
        </p:nvSpPr>
        <p:spPr bwMode="auto">
          <a:xfrm>
            <a:off x="7239000" y="47609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FF00"/>
                </a:solidFill>
                <a:latin typeface="Times New Roman" panose="02020603050405020304" pitchFamily="18" charset="0"/>
              </a:rPr>
              <a:t>1</a:t>
            </a:r>
            <a:endParaRPr lang="en-US" altLang="zh-CN" sz="2400" b="1">
              <a:solidFill>
                <a:srgbClr val="FFFF00"/>
              </a:solidFill>
              <a:latin typeface="Times New Roman" panose="02020603050405020304" pitchFamily="18" charset="0"/>
            </a:endParaRPr>
          </a:p>
        </p:txBody>
      </p:sp>
      <p:sp>
        <p:nvSpPr>
          <p:cNvPr id="205894" name="Line 70"/>
          <p:cNvSpPr>
            <a:spLocks noChangeShapeType="1"/>
          </p:cNvSpPr>
          <p:nvPr/>
        </p:nvSpPr>
        <p:spPr bwMode="auto">
          <a:xfrm>
            <a:off x="2057400" y="4837113"/>
            <a:ext cx="457200" cy="4572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95" name="Oval 71"/>
          <p:cNvSpPr>
            <a:spLocks noChangeArrowheads="1"/>
          </p:cNvSpPr>
          <p:nvPr/>
        </p:nvSpPr>
        <p:spPr bwMode="auto">
          <a:xfrm>
            <a:off x="6400800" y="4456113"/>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10000"/>
                </a:solidFill>
                <a:latin typeface="Times New Roman" panose="02020603050405020304" pitchFamily="18" charset="0"/>
              </a:rPr>
              <a:t>16</a:t>
            </a:r>
            <a:endParaRPr lang="en-US" altLang="zh-CN" sz="2400">
              <a:solidFill>
                <a:srgbClr val="0000FF"/>
              </a:solidFill>
              <a:latin typeface="Times New Roman" panose="02020603050405020304" pitchFamily="18" charset="0"/>
            </a:endParaRPr>
          </a:p>
        </p:txBody>
      </p:sp>
      <p:sp>
        <p:nvSpPr>
          <p:cNvPr id="205896" name="Oval 72"/>
          <p:cNvSpPr>
            <a:spLocks noChangeArrowheads="1"/>
          </p:cNvSpPr>
          <p:nvPr/>
        </p:nvSpPr>
        <p:spPr bwMode="auto">
          <a:xfrm>
            <a:off x="2286000" y="5141913"/>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ea typeface="MS Hei" pitchFamily="49" charset="-122"/>
              </a:rPr>
              <a:t>9</a:t>
            </a:r>
            <a:endParaRPr lang="en-US" altLang="zh-CN" sz="2400">
              <a:solidFill>
                <a:srgbClr val="0000FF"/>
              </a:solidFill>
              <a:latin typeface="Times New Roman" panose="02020603050405020304" pitchFamily="18" charset="0"/>
            </a:endParaRPr>
          </a:p>
        </p:txBody>
      </p:sp>
      <p:sp>
        <p:nvSpPr>
          <p:cNvPr id="205897" name="AutoShape 73"/>
          <p:cNvSpPr>
            <a:spLocks noChangeArrowheads="1"/>
          </p:cNvSpPr>
          <p:nvPr/>
        </p:nvSpPr>
        <p:spPr bwMode="auto">
          <a:xfrm>
            <a:off x="304800" y="4532313"/>
            <a:ext cx="1219200" cy="228600"/>
          </a:xfrm>
          <a:prstGeom prst="rightArrow">
            <a:avLst>
              <a:gd name="adj1" fmla="val 50000"/>
              <a:gd name="adj2" fmla="val 133333"/>
            </a:avLst>
          </a:prstGeom>
          <a:solidFill>
            <a:srgbClr val="CCECFF"/>
          </a:solidFill>
          <a:ln w="95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98" name="Text Box 74"/>
          <p:cNvSpPr txBox="1">
            <a:spLocks noChangeArrowheads="1"/>
          </p:cNvSpPr>
          <p:nvPr/>
        </p:nvSpPr>
        <p:spPr bwMode="auto">
          <a:xfrm>
            <a:off x="304800" y="4068763"/>
            <a:ext cx="635000" cy="39687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FF00"/>
                </a:solidFill>
                <a:latin typeface="Times New Roman" panose="02020603050405020304" pitchFamily="18" charset="0"/>
                <a:ea typeface="仿宋_GB2312" pitchFamily="49" charset="-122"/>
              </a:rPr>
              <a:t>Left</a:t>
            </a:r>
            <a:endParaRPr lang="en-US" altLang="zh-CN" sz="2000">
              <a:solidFill>
                <a:srgbClr val="FFFF00"/>
              </a:solidFill>
              <a:latin typeface="Times New Roman" panose="02020603050405020304" pitchFamily="18" charset="0"/>
            </a:endParaRPr>
          </a:p>
        </p:txBody>
      </p:sp>
      <p:sp>
        <p:nvSpPr>
          <p:cNvPr id="205900" name="Text Box 76"/>
          <p:cNvSpPr txBox="1">
            <a:spLocks noChangeArrowheads="1"/>
          </p:cNvSpPr>
          <p:nvPr/>
        </p:nvSpPr>
        <p:spPr bwMode="auto">
          <a:xfrm>
            <a:off x="3244850" y="4075113"/>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FF00"/>
                </a:solidFill>
                <a:latin typeface="Times New Roman" panose="02020603050405020304" pitchFamily="18" charset="0"/>
              </a:rPr>
              <a:t>-1</a:t>
            </a:r>
            <a:endParaRPr lang="en-US" altLang="zh-CN" sz="2400" b="1">
              <a:solidFill>
                <a:srgbClr val="FFFF00"/>
              </a:solidFill>
              <a:latin typeface="Times New Roman" panose="02020603050405020304" pitchFamily="18" charset="0"/>
            </a:endParaRPr>
          </a:p>
        </p:txBody>
      </p:sp>
      <p:sp>
        <p:nvSpPr>
          <p:cNvPr id="205901" name="Line 77"/>
          <p:cNvSpPr>
            <a:spLocks noChangeShapeType="1"/>
          </p:cNvSpPr>
          <p:nvPr/>
        </p:nvSpPr>
        <p:spPr bwMode="auto">
          <a:xfrm flipH="1">
            <a:off x="2057400" y="4151313"/>
            <a:ext cx="381000" cy="3810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902" name="Oval 78"/>
          <p:cNvSpPr>
            <a:spLocks noChangeArrowheads="1"/>
          </p:cNvSpPr>
          <p:nvPr/>
        </p:nvSpPr>
        <p:spPr bwMode="auto">
          <a:xfrm>
            <a:off x="1752600" y="4456113"/>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ea typeface="MS Hei" pitchFamily="49" charset="-122"/>
              </a:rPr>
              <a:t>7</a:t>
            </a:r>
            <a:endParaRPr lang="en-US" altLang="zh-CN" sz="2400" b="1">
              <a:solidFill>
                <a:srgbClr val="0000FF"/>
              </a:solidFill>
              <a:latin typeface="Times New Roman" panose="02020603050405020304" pitchFamily="18" charset="0"/>
            </a:endParaRPr>
          </a:p>
        </p:txBody>
      </p:sp>
      <p:sp>
        <p:nvSpPr>
          <p:cNvPr id="205903" name="Oval 79"/>
          <p:cNvSpPr>
            <a:spLocks noChangeArrowheads="1"/>
          </p:cNvSpPr>
          <p:nvPr/>
        </p:nvSpPr>
        <p:spPr bwMode="auto">
          <a:xfrm>
            <a:off x="2362200" y="3770313"/>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ea typeface="MS Hei" pitchFamily="49" charset="-122"/>
              </a:rPr>
              <a:t>11</a:t>
            </a:r>
            <a:endParaRPr lang="en-US" altLang="zh-CN" sz="2400">
              <a:solidFill>
                <a:srgbClr val="0000FF"/>
              </a:solidFill>
              <a:latin typeface="Times New Roman" panose="02020603050405020304" pitchFamily="18" charset="0"/>
            </a:endParaRPr>
          </a:p>
        </p:txBody>
      </p:sp>
      <p:sp>
        <p:nvSpPr>
          <p:cNvPr id="205904" name="Line 80"/>
          <p:cNvSpPr>
            <a:spLocks noChangeShapeType="1"/>
          </p:cNvSpPr>
          <p:nvPr/>
        </p:nvSpPr>
        <p:spPr bwMode="auto">
          <a:xfrm>
            <a:off x="6781800" y="4837113"/>
            <a:ext cx="381000" cy="3810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905" name="Oval 81"/>
          <p:cNvSpPr>
            <a:spLocks noChangeArrowheads="1"/>
          </p:cNvSpPr>
          <p:nvPr/>
        </p:nvSpPr>
        <p:spPr bwMode="auto">
          <a:xfrm>
            <a:off x="3581400" y="5141913"/>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rPr>
              <a:t>26</a:t>
            </a:r>
            <a:endParaRPr lang="en-US" altLang="zh-CN" sz="2400">
              <a:solidFill>
                <a:srgbClr val="0000FF"/>
              </a:solidFill>
              <a:latin typeface="Times New Roman" panose="02020603050405020304" pitchFamily="18" charset="0"/>
            </a:endParaRPr>
          </a:p>
        </p:txBody>
      </p:sp>
      <p:sp>
        <p:nvSpPr>
          <p:cNvPr id="205906" name="Text Box 82"/>
          <p:cNvSpPr txBox="1">
            <a:spLocks noChangeArrowheads="1"/>
          </p:cNvSpPr>
          <p:nvPr/>
        </p:nvSpPr>
        <p:spPr bwMode="auto">
          <a:xfrm>
            <a:off x="6140450" y="3465513"/>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FF00"/>
                </a:solidFill>
                <a:latin typeface="Times New Roman" panose="02020603050405020304" pitchFamily="18" charset="0"/>
              </a:rPr>
              <a:t>-1</a:t>
            </a:r>
            <a:endParaRPr lang="en-US" altLang="zh-CN" sz="2400" b="1">
              <a:solidFill>
                <a:srgbClr val="FFFF00"/>
              </a:solidFill>
              <a:latin typeface="Times New Roman" panose="02020603050405020304" pitchFamily="18" charset="0"/>
            </a:endParaRPr>
          </a:p>
        </p:txBody>
      </p:sp>
      <p:sp>
        <p:nvSpPr>
          <p:cNvPr id="205908" name="Rectangle 84"/>
          <p:cNvSpPr>
            <a:spLocks noChangeArrowheads="1"/>
          </p:cNvSpPr>
          <p:nvPr/>
        </p:nvSpPr>
        <p:spPr bwMode="auto">
          <a:xfrm>
            <a:off x="1616075" y="113258"/>
            <a:ext cx="5911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hlink"/>
              </a:buClr>
              <a:buSzPct val="75000"/>
              <a:buFont typeface="Wingdings" panose="05000000000000000000" pitchFamily="2" charset="2"/>
              <a:buNone/>
            </a:pPr>
            <a:r>
              <a:rPr kumimoji="1" lang="en-US" altLang="zh-CN" sz="3200" b="1" dirty="0">
                <a:solidFill>
                  <a:srgbClr val="FFFF00"/>
                </a:solidFill>
                <a:ea typeface="仿宋_GB2312" pitchFamily="49" charset="-122"/>
                <a:cs typeface="Times New Roman" panose="02020603050405020304" pitchFamily="18" charset="0"/>
              </a:rPr>
              <a:t>{ 16, 3, 7, 11, 9, 26, 18, 14, 15 }</a:t>
            </a:r>
            <a:endParaRPr kumimoji="1" lang="en-US" altLang="zh-CN" sz="3200" b="1" dirty="0">
              <a:solidFill>
                <a:srgbClr val="FFFF00"/>
              </a:solidFill>
              <a:ea typeface="仿宋_GB2312" pitchFamily="49" charset="-122"/>
              <a:cs typeface="Times New Roman" panose="02020603050405020304" pitchFamily="18" charset="0"/>
            </a:endParaRPr>
          </a:p>
        </p:txBody>
      </p:sp>
      <p:sp>
        <p:nvSpPr>
          <p:cNvPr id="2" name="文本框 1"/>
          <p:cNvSpPr txBox="1"/>
          <p:nvPr/>
        </p:nvSpPr>
        <p:spPr>
          <a:xfrm>
            <a:off x="1600835" y="2593975"/>
            <a:ext cx="2549525" cy="706755"/>
          </a:xfrm>
          <a:prstGeom prst="rect">
            <a:avLst/>
          </a:prstGeom>
          <a:noFill/>
        </p:spPr>
        <p:txBody>
          <a:bodyPr wrap="square" rtlCol="0">
            <a:spAutoFit/>
          </a:bodyPr>
          <a:p>
            <a:r>
              <a:rPr lang="zh-CN" altLang="en-US" sz="2000" b="1">
                <a:ln w="10160">
                  <a:solidFill>
                    <a:schemeClr val="accent5"/>
                  </a:solidFill>
                  <a:prstDash val="solid"/>
                </a:ln>
                <a:solidFill>
                  <a:srgbClr val="FFFFFF"/>
                </a:solidFill>
                <a:effectLst/>
              </a:rPr>
              <a:t>上层节点的不平衡也会得到修正</a:t>
            </a:r>
            <a:endParaRPr lang="zh-CN" altLang="en-US" sz="2000" b="1">
              <a:ln w="10160">
                <a:solidFill>
                  <a:schemeClr val="accent5"/>
                </a:solidFill>
                <a:prstDash val="solid"/>
              </a:ln>
              <a:solidFill>
                <a:srgbClr val="FFFFFF"/>
              </a:solidFill>
              <a:effectLs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2" name="Line 4"/>
          <p:cNvSpPr>
            <a:spLocks noChangeShapeType="1"/>
          </p:cNvSpPr>
          <p:nvPr/>
        </p:nvSpPr>
        <p:spPr bwMode="auto">
          <a:xfrm flipH="1">
            <a:off x="5937250" y="2489200"/>
            <a:ext cx="304800" cy="5334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53" name="Line 5"/>
          <p:cNvSpPr>
            <a:spLocks noChangeShapeType="1"/>
          </p:cNvSpPr>
          <p:nvPr/>
        </p:nvSpPr>
        <p:spPr bwMode="auto">
          <a:xfrm>
            <a:off x="5480050" y="1727200"/>
            <a:ext cx="152400" cy="3810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54" name="Line 6"/>
          <p:cNvSpPr>
            <a:spLocks noChangeShapeType="1"/>
          </p:cNvSpPr>
          <p:nvPr/>
        </p:nvSpPr>
        <p:spPr bwMode="auto">
          <a:xfrm flipH="1">
            <a:off x="6470650" y="1727200"/>
            <a:ext cx="228600" cy="3810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55" name="Line 7"/>
          <p:cNvSpPr>
            <a:spLocks noChangeShapeType="1"/>
          </p:cNvSpPr>
          <p:nvPr/>
        </p:nvSpPr>
        <p:spPr bwMode="auto">
          <a:xfrm>
            <a:off x="6242050" y="1041400"/>
            <a:ext cx="533400" cy="5334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56" name="Line 8"/>
          <p:cNvSpPr>
            <a:spLocks noChangeShapeType="1"/>
          </p:cNvSpPr>
          <p:nvPr/>
        </p:nvSpPr>
        <p:spPr bwMode="auto">
          <a:xfrm flipH="1">
            <a:off x="5480050" y="1041400"/>
            <a:ext cx="457200" cy="4572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57" name="Line 9"/>
          <p:cNvSpPr>
            <a:spLocks noChangeShapeType="1"/>
          </p:cNvSpPr>
          <p:nvPr/>
        </p:nvSpPr>
        <p:spPr bwMode="auto">
          <a:xfrm>
            <a:off x="1746250" y="1870075"/>
            <a:ext cx="152400" cy="3810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58" name="Line 10"/>
          <p:cNvSpPr>
            <a:spLocks noChangeShapeType="1"/>
          </p:cNvSpPr>
          <p:nvPr/>
        </p:nvSpPr>
        <p:spPr bwMode="auto">
          <a:xfrm flipH="1">
            <a:off x="2660650" y="1870075"/>
            <a:ext cx="228600" cy="3810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59" name="Line 11"/>
          <p:cNvSpPr>
            <a:spLocks noChangeShapeType="1"/>
          </p:cNvSpPr>
          <p:nvPr/>
        </p:nvSpPr>
        <p:spPr bwMode="auto">
          <a:xfrm>
            <a:off x="3117850" y="1870075"/>
            <a:ext cx="533400" cy="5334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60" name="Line 12"/>
          <p:cNvSpPr>
            <a:spLocks noChangeShapeType="1"/>
          </p:cNvSpPr>
          <p:nvPr/>
        </p:nvSpPr>
        <p:spPr bwMode="auto">
          <a:xfrm>
            <a:off x="2432050" y="1184275"/>
            <a:ext cx="457200" cy="4572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61" name="Oval 13"/>
          <p:cNvSpPr>
            <a:spLocks noChangeArrowheads="1"/>
          </p:cNvSpPr>
          <p:nvPr/>
        </p:nvSpPr>
        <p:spPr bwMode="auto">
          <a:xfrm>
            <a:off x="2736850" y="1489075"/>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rPr>
              <a:t>18</a:t>
            </a:r>
            <a:endParaRPr lang="en-US" altLang="zh-CN" sz="2400">
              <a:solidFill>
                <a:srgbClr val="0000FF"/>
              </a:solidFill>
              <a:latin typeface="Times New Roman" panose="02020603050405020304" pitchFamily="18" charset="0"/>
            </a:endParaRPr>
          </a:p>
        </p:txBody>
      </p:sp>
      <p:sp>
        <p:nvSpPr>
          <p:cNvPr id="206862" name="Oval 14"/>
          <p:cNvSpPr>
            <a:spLocks noChangeArrowheads="1"/>
          </p:cNvSpPr>
          <p:nvPr/>
        </p:nvSpPr>
        <p:spPr bwMode="auto">
          <a:xfrm>
            <a:off x="6546850" y="1346200"/>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rPr>
              <a:t>18</a:t>
            </a:r>
            <a:endParaRPr lang="en-US" altLang="zh-CN" sz="2400">
              <a:solidFill>
                <a:srgbClr val="0000FF"/>
              </a:solidFill>
              <a:latin typeface="Times New Roman" panose="02020603050405020304" pitchFamily="18" charset="0"/>
            </a:endParaRPr>
          </a:p>
        </p:txBody>
      </p:sp>
      <p:sp>
        <p:nvSpPr>
          <p:cNvPr id="206863" name="Line 15"/>
          <p:cNvSpPr>
            <a:spLocks noChangeShapeType="1"/>
          </p:cNvSpPr>
          <p:nvPr/>
        </p:nvSpPr>
        <p:spPr bwMode="auto">
          <a:xfrm flipH="1">
            <a:off x="4641850" y="1651000"/>
            <a:ext cx="685800" cy="6858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64" name="Oval 16"/>
          <p:cNvSpPr>
            <a:spLocks noChangeArrowheads="1"/>
          </p:cNvSpPr>
          <p:nvPr/>
        </p:nvSpPr>
        <p:spPr bwMode="auto">
          <a:xfrm>
            <a:off x="4413250" y="2108200"/>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ea typeface="MS Hei" pitchFamily="49" charset="-122"/>
              </a:rPr>
              <a:t>3</a:t>
            </a:r>
            <a:endParaRPr lang="en-US" altLang="zh-CN" sz="2400">
              <a:solidFill>
                <a:srgbClr val="0000FF"/>
              </a:solidFill>
              <a:latin typeface="Times New Roman" panose="02020603050405020304" pitchFamily="18" charset="0"/>
            </a:endParaRPr>
          </a:p>
        </p:txBody>
      </p:sp>
      <p:sp>
        <p:nvSpPr>
          <p:cNvPr id="206865" name="Text Box 17"/>
          <p:cNvSpPr txBox="1">
            <a:spLocks noChangeArrowheads="1"/>
          </p:cNvSpPr>
          <p:nvPr/>
        </p:nvSpPr>
        <p:spPr bwMode="auto">
          <a:xfrm>
            <a:off x="5937250" y="1727200"/>
            <a:ext cx="336550" cy="4572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FF00"/>
                </a:solidFill>
                <a:latin typeface="Times New Roman" panose="02020603050405020304" pitchFamily="18" charset="0"/>
              </a:rPr>
              <a:t>1</a:t>
            </a:r>
            <a:endParaRPr lang="en-US" altLang="zh-CN" sz="2400">
              <a:solidFill>
                <a:srgbClr val="FFFF00"/>
              </a:solidFill>
              <a:latin typeface="Times New Roman" panose="02020603050405020304" pitchFamily="18" charset="0"/>
            </a:endParaRPr>
          </a:p>
        </p:txBody>
      </p:sp>
      <p:sp>
        <p:nvSpPr>
          <p:cNvPr id="206866" name="Oval 18"/>
          <p:cNvSpPr>
            <a:spLocks noChangeArrowheads="1"/>
          </p:cNvSpPr>
          <p:nvPr/>
        </p:nvSpPr>
        <p:spPr bwMode="auto">
          <a:xfrm>
            <a:off x="2355850" y="2251075"/>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ea typeface="MS Hei" pitchFamily="49" charset="-122"/>
              </a:rPr>
              <a:t>16</a:t>
            </a:r>
            <a:endParaRPr lang="en-US" altLang="zh-CN" sz="2400">
              <a:solidFill>
                <a:srgbClr val="0000FF"/>
              </a:solidFill>
              <a:latin typeface="Times New Roman" panose="02020603050405020304" pitchFamily="18" charset="0"/>
            </a:endParaRPr>
          </a:p>
        </p:txBody>
      </p:sp>
      <p:sp>
        <p:nvSpPr>
          <p:cNvPr id="206867" name="Text Box 19"/>
          <p:cNvSpPr txBox="1">
            <a:spLocks noChangeArrowheads="1"/>
          </p:cNvSpPr>
          <p:nvPr/>
        </p:nvSpPr>
        <p:spPr bwMode="auto">
          <a:xfrm>
            <a:off x="2279650" y="18700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FF00"/>
                </a:solidFill>
                <a:latin typeface="Times New Roman" panose="02020603050405020304" pitchFamily="18" charset="0"/>
              </a:rPr>
              <a:t>0</a:t>
            </a:r>
            <a:endParaRPr lang="en-US" altLang="zh-CN" sz="2400" b="1">
              <a:solidFill>
                <a:srgbClr val="FFFF00"/>
              </a:solidFill>
              <a:latin typeface="Times New Roman" panose="02020603050405020304" pitchFamily="18" charset="0"/>
            </a:endParaRPr>
          </a:p>
        </p:txBody>
      </p:sp>
      <p:sp>
        <p:nvSpPr>
          <p:cNvPr id="206868" name="Text Box 20"/>
          <p:cNvSpPr txBox="1">
            <a:spLocks noChangeArrowheads="1"/>
          </p:cNvSpPr>
          <p:nvPr/>
        </p:nvSpPr>
        <p:spPr bwMode="auto">
          <a:xfrm>
            <a:off x="3695700" y="18700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FF00"/>
                </a:solidFill>
                <a:latin typeface="Times New Roman" panose="02020603050405020304" pitchFamily="18" charset="0"/>
              </a:rPr>
              <a:t>0</a:t>
            </a:r>
            <a:endParaRPr lang="en-US" altLang="zh-CN" sz="2400" b="1">
              <a:solidFill>
                <a:srgbClr val="FFFF00"/>
              </a:solidFill>
              <a:latin typeface="Times New Roman" panose="02020603050405020304" pitchFamily="18" charset="0"/>
            </a:endParaRPr>
          </a:p>
        </p:txBody>
      </p:sp>
      <p:sp>
        <p:nvSpPr>
          <p:cNvPr id="206869" name="Text Box 21"/>
          <p:cNvSpPr txBox="1">
            <a:spLocks noChangeArrowheads="1"/>
          </p:cNvSpPr>
          <p:nvPr/>
        </p:nvSpPr>
        <p:spPr bwMode="auto">
          <a:xfrm>
            <a:off x="3041650" y="11080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FF00"/>
                </a:solidFill>
                <a:latin typeface="Times New Roman" panose="02020603050405020304" pitchFamily="18" charset="0"/>
              </a:rPr>
              <a:t>0</a:t>
            </a:r>
            <a:endParaRPr lang="en-US" altLang="zh-CN" sz="2400" b="1">
              <a:solidFill>
                <a:srgbClr val="FFFF00"/>
              </a:solidFill>
              <a:latin typeface="Times New Roman" panose="02020603050405020304" pitchFamily="18" charset="0"/>
            </a:endParaRPr>
          </a:p>
        </p:txBody>
      </p:sp>
      <p:sp>
        <p:nvSpPr>
          <p:cNvPr id="206870" name="Oval 22"/>
          <p:cNvSpPr>
            <a:spLocks noChangeArrowheads="1"/>
          </p:cNvSpPr>
          <p:nvPr/>
        </p:nvSpPr>
        <p:spPr bwMode="auto">
          <a:xfrm>
            <a:off x="1441450" y="1489075"/>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ea typeface="MS Hei" pitchFamily="49" charset="-122"/>
              </a:rPr>
              <a:t>7</a:t>
            </a:r>
            <a:endParaRPr lang="en-US" altLang="zh-CN" sz="2400" b="1">
              <a:solidFill>
                <a:srgbClr val="0000FF"/>
              </a:solidFill>
              <a:latin typeface="Times New Roman" panose="02020603050405020304" pitchFamily="18" charset="0"/>
            </a:endParaRPr>
          </a:p>
        </p:txBody>
      </p:sp>
      <p:sp>
        <p:nvSpPr>
          <p:cNvPr id="206871" name="Line 23"/>
          <p:cNvSpPr>
            <a:spLocks noChangeShapeType="1"/>
          </p:cNvSpPr>
          <p:nvPr/>
        </p:nvSpPr>
        <p:spPr bwMode="auto">
          <a:xfrm flipH="1">
            <a:off x="1060450" y="1870075"/>
            <a:ext cx="457200" cy="4572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72" name="Oval 24"/>
          <p:cNvSpPr>
            <a:spLocks noChangeArrowheads="1"/>
          </p:cNvSpPr>
          <p:nvPr/>
        </p:nvSpPr>
        <p:spPr bwMode="auto">
          <a:xfrm>
            <a:off x="755650" y="2251075"/>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ea typeface="MS Hei" pitchFamily="49" charset="-122"/>
              </a:rPr>
              <a:t>3</a:t>
            </a:r>
            <a:endParaRPr lang="en-US" altLang="zh-CN" sz="2400">
              <a:solidFill>
                <a:srgbClr val="0000FF"/>
              </a:solidFill>
              <a:latin typeface="Times New Roman" panose="02020603050405020304" pitchFamily="18" charset="0"/>
            </a:endParaRPr>
          </a:p>
        </p:txBody>
      </p:sp>
      <p:sp>
        <p:nvSpPr>
          <p:cNvPr id="206873" name="Oval 25"/>
          <p:cNvSpPr>
            <a:spLocks noChangeArrowheads="1"/>
          </p:cNvSpPr>
          <p:nvPr/>
        </p:nvSpPr>
        <p:spPr bwMode="auto">
          <a:xfrm>
            <a:off x="3498850" y="2251075"/>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rPr>
              <a:t>26</a:t>
            </a:r>
            <a:endParaRPr lang="en-US" altLang="zh-CN" sz="2400">
              <a:solidFill>
                <a:srgbClr val="0000FF"/>
              </a:solidFill>
              <a:latin typeface="Times New Roman" panose="02020603050405020304" pitchFamily="18" charset="0"/>
            </a:endParaRPr>
          </a:p>
        </p:txBody>
      </p:sp>
      <p:sp>
        <p:nvSpPr>
          <p:cNvPr id="206874" name="Line 26"/>
          <p:cNvSpPr>
            <a:spLocks noChangeShapeType="1"/>
          </p:cNvSpPr>
          <p:nvPr/>
        </p:nvSpPr>
        <p:spPr bwMode="auto">
          <a:xfrm flipH="1">
            <a:off x="1822450" y="1184275"/>
            <a:ext cx="381000" cy="3810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75" name="Oval 27"/>
          <p:cNvSpPr>
            <a:spLocks noChangeArrowheads="1"/>
          </p:cNvSpPr>
          <p:nvPr/>
        </p:nvSpPr>
        <p:spPr bwMode="auto">
          <a:xfrm>
            <a:off x="2127250" y="803275"/>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rPr>
              <a:t>11</a:t>
            </a:r>
            <a:endParaRPr lang="en-US" altLang="zh-CN" sz="2400">
              <a:solidFill>
                <a:srgbClr val="0000FF"/>
              </a:solidFill>
              <a:latin typeface="Times New Roman" panose="02020603050405020304" pitchFamily="18" charset="0"/>
            </a:endParaRPr>
          </a:p>
        </p:txBody>
      </p:sp>
      <p:sp>
        <p:nvSpPr>
          <p:cNvPr id="206876" name="Text Box 28"/>
          <p:cNvSpPr txBox="1">
            <a:spLocks noChangeArrowheads="1"/>
          </p:cNvSpPr>
          <p:nvPr/>
        </p:nvSpPr>
        <p:spPr bwMode="auto">
          <a:xfrm>
            <a:off x="6743700" y="965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FF00"/>
                </a:solidFill>
                <a:latin typeface="Times New Roman" panose="02020603050405020304" pitchFamily="18" charset="0"/>
              </a:rPr>
              <a:t>1</a:t>
            </a:r>
            <a:endParaRPr lang="en-US" altLang="zh-CN" sz="2400" b="1">
              <a:solidFill>
                <a:srgbClr val="FFFF00"/>
              </a:solidFill>
              <a:latin typeface="Times New Roman" panose="02020603050405020304" pitchFamily="18" charset="0"/>
            </a:endParaRPr>
          </a:p>
        </p:txBody>
      </p:sp>
      <p:sp>
        <p:nvSpPr>
          <p:cNvPr id="206877" name="Oval 29"/>
          <p:cNvSpPr>
            <a:spLocks noChangeArrowheads="1"/>
          </p:cNvSpPr>
          <p:nvPr/>
        </p:nvSpPr>
        <p:spPr bwMode="auto">
          <a:xfrm>
            <a:off x="1746250" y="2251075"/>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ea typeface="MS Hei" pitchFamily="49" charset="-122"/>
              </a:rPr>
              <a:t>9</a:t>
            </a:r>
            <a:endParaRPr lang="en-US" altLang="zh-CN" sz="2400">
              <a:solidFill>
                <a:srgbClr val="0000FF"/>
              </a:solidFill>
              <a:latin typeface="Times New Roman" panose="02020603050405020304" pitchFamily="18" charset="0"/>
            </a:endParaRPr>
          </a:p>
        </p:txBody>
      </p:sp>
      <p:sp>
        <p:nvSpPr>
          <p:cNvPr id="206878" name="Oval 30"/>
          <p:cNvSpPr>
            <a:spLocks noChangeArrowheads="1"/>
          </p:cNvSpPr>
          <p:nvPr/>
        </p:nvSpPr>
        <p:spPr bwMode="auto">
          <a:xfrm>
            <a:off x="5175250" y="1346200"/>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ea typeface="MS Hei" pitchFamily="49" charset="-122"/>
              </a:rPr>
              <a:t>7</a:t>
            </a:r>
            <a:endParaRPr lang="en-US" altLang="zh-CN" sz="2400" b="1">
              <a:solidFill>
                <a:srgbClr val="0000FF"/>
              </a:solidFill>
              <a:latin typeface="Times New Roman" panose="02020603050405020304" pitchFamily="18" charset="0"/>
            </a:endParaRPr>
          </a:p>
        </p:txBody>
      </p:sp>
      <p:sp>
        <p:nvSpPr>
          <p:cNvPr id="206879" name="Oval 31"/>
          <p:cNvSpPr>
            <a:spLocks noChangeArrowheads="1"/>
          </p:cNvSpPr>
          <p:nvPr/>
        </p:nvSpPr>
        <p:spPr bwMode="auto">
          <a:xfrm>
            <a:off x="6165850" y="2108200"/>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rPr>
              <a:t>16</a:t>
            </a:r>
            <a:endParaRPr lang="en-US" altLang="zh-CN" sz="2400">
              <a:solidFill>
                <a:srgbClr val="0000FF"/>
              </a:solidFill>
              <a:latin typeface="Times New Roman" panose="02020603050405020304" pitchFamily="18" charset="0"/>
            </a:endParaRPr>
          </a:p>
        </p:txBody>
      </p:sp>
      <p:sp>
        <p:nvSpPr>
          <p:cNvPr id="206880" name="Oval 32"/>
          <p:cNvSpPr>
            <a:spLocks noChangeArrowheads="1"/>
          </p:cNvSpPr>
          <p:nvPr/>
        </p:nvSpPr>
        <p:spPr bwMode="auto">
          <a:xfrm>
            <a:off x="5632450" y="2946400"/>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dirty="0">
                <a:solidFill>
                  <a:srgbClr val="CC3300"/>
                </a:solidFill>
                <a:latin typeface="Times New Roman" panose="02020603050405020304" pitchFamily="18" charset="0"/>
                <a:ea typeface="MS Hei" pitchFamily="49" charset="-122"/>
              </a:rPr>
              <a:t>14</a:t>
            </a:r>
            <a:endParaRPr lang="en-US" altLang="zh-CN" sz="2400" dirty="0">
              <a:solidFill>
                <a:srgbClr val="0000FF"/>
              </a:solidFill>
              <a:latin typeface="Times New Roman" panose="02020603050405020304" pitchFamily="18" charset="0"/>
            </a:endParaRPr>
          </a:p>
        </p:txBody>
      </p:sp>
      <p:sp>
        <p:nvSpPr>
          <p:cNvPr id="206881" name="Text Box 33"/>
          <p:cNvSpPr txBox="1">
            <a:spLocks noChangeArrowheads="1"/>
          </p:cNvSpPr>
          <p:nvPr/>
        </p:nvSpPr>
        <p:spPr bwMode="auto">
          <a:xfrm>
            <a:off x="2355850" y="4222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FF00"/>
                </a:solidFill>
                <a:latin typeface="Times New Roman" panose="02020603050405020304" pitchFamily="18" charset="0"/>
              </a:rPr>
              <a:t>0</a:t>
            </a:r>
            <a:endParaRPr lang="en-US" altLang="zh-CN" sz="2400" b="1">
              <a:solidFill>
                <a:srgbClr val="FFFF00"/>
              </a:solidFill>
              <a:latin typeface="Times New Roman" panose="02020603050405020304" pitchFamily="18" charset="0"/>
            </a:endParaRPr>
          </a:p>
        </p:txBody>
      </p:sp>
      <p:sp>
        <p:nvSpPr>
          <p:cNvPr id="206882" name="Text Box 34"/>
          <p:cNvSpPr txBox="1">
            <a:spLocks noChangeArrowheads="1"/>
          </p:cNvSpPr>
          <p:nvPr/>
        </p:nvSpPr>
        <p:spPr bwMode="auto">
          <a:xfrm>
            <a:off x="5480050" y="2565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FF00"/>
                </a:solidFill>
                <a:latin typeface="Times New Roman" panose="02020603050405020304" pitchFamily="18" charset="0"/>
              </a:rPr>
              <a:t>0</a:t>
            </a:r>
            <a:endParaRPr lang="en-US" altLang="zh-CN" sz="2400" b="1">
              <a:solidFill>
                <a:srgbClr val="FFFF00"/>
              </a:solidFill>
              <a:latin typeface="Times New Roman" panose="02020603050405020304" pitchFamily="18" charset="0"/>
            </a:endParaRPr>
          </a:p>
        </p:txBody>
      </p:sp>
      <p:sp>
        <p:nvSpPr>
          <p:cNvPr id="206883" name="Line 35"/>
          <p:cNvSpPr>
            <a:spLocks noChangeShapeType="1"/>
          </p:cNvSpPr>
          <p:nvPr/>
        </p:nvSpPr>
        <p:spPr bwMode="auto">
          <a:xfrm>
            <a:off x="6927850" y="1727200"/>
            <a:ext cx="533400" cy="5334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84" name="Oval 36"/>
          <p:cNvSpPr>
            <a:spLocks noChangeArrowheads="1"/>
          </p:cNvSpPr>
          <p:nvPr/>
        </p:nvSpPr>
        <p:spPr bwMode="auto">
          <a:xfrm>
            <a:off x="7308850" y="2108200"/>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rPr>
              <a:t>26</a:t>
            </a:r>
            <a:endParaRPr lang="en-US" altLang="zh-CN" sz="2400">
              <a:solidFill>
                <a:srgbClr val="0000FF"/>
              </a:solidFill>
              <a:latin typeface="Times New Roman" panose="02020603050405020304" pitchFamily="18" charset="0"/>
            </a:endParaRPr>
          </a:p>
        </p:txBody>
      </p:sp>
      <p:sp>
        <p:nvSpPr>
          <p:cNvPr id="206885" name="Oval 37"/>
          <p:cNvSpPr>
            <a:spLocks noChangeArrowheads="1"/>
          </p:cNvSpPr>
          <p:nvPr/>
        </p:nvSpPr>
        <p:spPr bwMode="auto">
          <a:xfrm>
            <a:off x="5480050" y="2108200"/>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rPr>
              <a:t>9</a:t>
            </a:r>
            <a:endParaRPr lang="en-US" altLang="zh-CN" sz="2400">
              <a:solidFill>
                <a:srgbClr val="0000FF"/>
              </a:solidFill>
              <a:latin typeface="Times New Roman" panose="02020603050405020304" pitchFamily="18" charset="0"/>
            </a:endParaRPr>
          </a:p>
        </p:txBody>
      </p:sp>
      <p:sp>
        <p:nvSpPr>
          <p:cNvPr id="206886" name="Text Box 38"/>
          <p:cNvSpPr txBox="1">
            <a:spLocks noChangeArrowheads="1"/>
          </p:cNvSpPr>
          <p:nvPr/>
        </p:nvSpPr>
        <p:spPr bwMode="auto">
          <a:xfrm>
            <a:off x="6242050" y="476250"/>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FF00"/>
                </a:solidFill>
                <a:latin typeface="Times New Roman" panose="02020603050405020304" pitchFamily="18" charset="0"/>
              </a:rPr>
              <a:t>-1</a:t>
            </a:r>
            <a:endParaRPr lang="en-US" altLang="zh-CN" sz="2400" b="1">
              <a:solidFill>
                <a:srgbClr val="FFFF00"/>
              </a:solidFill>
              <a:latin typeface="Times New Roman" panose="02020603050405020304" pitchFamily="18" charset="0"/>
            </a:endParaRPr>
          </a:p>
        </p:txBody>
      </p:sp>
      <p:sp>
        <p:nvSpPr>
          <p:cNvPr id="206887" name="Oval 39"/>
          <p:cNvSpPr>
            <a:spLocks noChangeArrowheads="1"/>
          </p:cNvSpPr>
          <p:nvPr/>
        </p:nvSpPr>
        <p:spPr bwMode="auto">
          <a:xfrm>
            <a:off x="5861050" y="660400"/>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rPr>
              <a:t>11</a:t>
            </a:r>
            <a:endParaRPr lang="en-US" altLang="zh-CN" sz="2400">
              <a:solidFill>
                <a:srgbClr val="0000FF"/>
              </a:solidFill>
              <a:latin typeface="Times New Roman" panose="02020603050405020304" pitchFamily="18" charset="0"/>
            </a:endParaRPr>
          </a:p>
        </p:txBody>
      </p:sp>
      <p:sp>
        <p:nvSpPr>
          <p:cNvPr id="206888" name="Line 40"/>
          <p:cNvSpPr>
            <a:spLocks noChangeShapeType="1"/>
          </p:cNvSpPr>
          <p:nvPr/>
        </p:nvSpPr>
        <p:spPr bwMode="auto">
          <a:xfrm flipH="1">
            <a:off x="7011988" y="4300538"/>
            <a:ext cx="304800" cy="3810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89" name="Line 41"/>
          <p:cNvSpPr>
            <a:spLocks noChangeShapeType="1"/>
          </p:cNvSpPr>
          <p:nvPr/>
        </p:nvSpPr>
        <p:spPr bwMode="auto">
          <a:xfrm>
            <a:off x="6859588" y="3614738"/>
            <a:ext cx="457200" cy="4572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90" name="Line 42"/>
          <p:cNvSpPr>
            <a:spLocks noChangeShapeType="1"/>
          </p:cNvSpPr>
          <p:nvPr/>
        </p:nvSpPr>
        <p:spPr bwMode="auto">
          <a:xfrm flipH="1">
            <a:off x="6021388" y="3538538"/>
            <a:ext cx="533400" cy="5334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91" name="Line 43"/>
          <p:cNvSpPr>
            <a:spLocks noChangeShapeType="1"/>
          </p:cNvSpPr>
          <p:nvPr/>
        </p:nvSpPr>
        <p:spPr bwMode="auto">
          <a:xfrm>
            <a:off x="2135188" y="3614738"/>
            <a:ext cx="457200" cy="4572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92" name="Line 44"/>
          <p:cNvSpPr>
            <a:spLocks noChangeShapeType="1"/>
          </p:cNvSpPr>
          <p:nvPr/>
        </p:nvSpPr>
        <p:spPr bwMode="auto">
          <a:xfrm flipH="1">
            <a:off x="1754188" y="4986338"/>
            <a:ext cx="304800" cy="5334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93" name="Line 45"/>
          <p:cNvSpPr>
            <a:spLocks noChangeShapeType="1"/>
          </p:cNvSpPr>
          <p:nvPr/>
        </p:nvSpPr>
        <p:spPr bwMode="auto">
          <a:xfrm>
            <a:off x="7088188" y="5062538"/>
            <a:ext cx="381000" cy="6858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94" name="Line 46"/>
          <p:cNvSpPr>
            <a:spLocks noChangeShapeType="1"/>
          </p:cNvSpPr>
          <p:nvPr/>
        </p:nvSpPr>
        <p:spPr bwMode="auto">
          <a:xfrm>
            <a:off x="6021388" y="4300538"/>
            <a:ext cx="228600" cy="3810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95" name="Line 47"/>
          <p:cNvSpPr>
            <a:spLocks noChangeShapeType="1"/>
          </p:cNvSpPr>
          <p:nvPr/>
        </p:nvSpPr>
        <p:spPr bwMode="auto">
          <a:xfrm flipH="1">
            <a:off x="6478588" y="5062538"/>
            <a:ext cx="304800" cy="6096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96" name="Line 48"/>
          <p:cNvSpPr>
            <a:spLocks noChangeShapeType="1"/>
          </p:cNvSpPr>
          <p:nvPr/>
        </p:nvSpPr>
        <p:spPr bwMode="auto">
          <a:xfrm>
            <a:off x="1296988" y="4300538"/>
            <a:ext cx="228600" cy="3810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97" name="Line 49"/>
          <p:cNvSpPr>
            <a:spLocks noChangeShapeType="1"/>
          </p:cNvSpPr>
          <p:nvPr/>
        </p:nvSpPr>
        <p:spPr bwMode="auto">
          <a:xfrm flipH="1">
            <a:off x="2287588" y="4300538"/>
            <a:ext cx="228600" cy="3810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98" name="Line 50"/>
          <p:cNvSpPr>
            <a:spLocks noChangeShapeType="1"/>
          </p:cNvSpPr>
          <p:nvPr/>
        </p:nvSpPr>
        <p:spPr bwMode="auto">
          <a:xfrm>
            <a:off x="1830388" y="5824538"/>
            <a:ext cx="457200" cy="6096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99" name="Line 51"/>
          <p:cNvSpPr>
            <a:spLocks noChangeShapeType="1"/>
          </p:cNvSpPr>
          <p:nvPr/>
        </p:nvSpPr>
        <p:spPr bwMode="auto">
          <a:xfrm flipH="1">
            <a:off x="5335588" y="4300538"/>
            <a:ext cx="457200" cy="4572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900" name="Line 52"/>
          <p:cNvSpPr>
            <a:spLocks noChangeShapeType="1"/>
          </p:cNvSpPr>
          <p:nvPr/>
        </p:nvSpPr>
        <p:spPr bwMode="auto">
          <a:xfrm>
            <a:off x="2820988" y="4300538"/>
            <a:ext cx="457200" cy="4572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901" name="Oval 53"/>
          <p:cNvSpPr>
            <a:spLocks noChangeArrowheads="1"/>
          </p:cNvSpPr>
          <p:nvPr/>
        </p:nvSpPr>
        <p:spPr bwMode="auto">
          <a:xfrm>
            <a:off x="2058988" y="6281738"/>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10000"/>
                </a:solidFill>
                <a:latin typeface="Times New Roman" panose="02020603050405020304" pitchFamily="18" charset="0"/>
              </a:rPr>
              <a:t>15</a:t>
            </a:r>
            <a:endParaRPr lang="en-US" altLang="zh-CN" sz="2400">
              <a:solidFill>
                <a:srgbClr val="0000FF"/>
              </a:solidFill>
              <a:latin typeface="Times New Roman" panose="02020603050405020304" pitchFamily="18" charset="0"/>
            </a:endParaRPr>
          </a:p>
        </p:txBody>
      </p:sp>
      <p:sp>
        <p:nvSpPr>
          <p:cNvPr id="206902" name="Oval 54"/>
          <p:cNvSpPr>
            <a:spLocks noChangeArrowheads="1"/>
          </p:cNvSpPr>
          <p:nvPr/>
        </p:nvSpPr>
        <p:spPr bwMode="auto">
          <a:xfrm>
            <a:off x="7164388" y="3919538"/>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rPr>
              <a:t>18</a:t>
            </a:r>
            <a:endParaRPr lang="en-US" altLang="zh-CN" sz="2400">
              <a:solidFill>
                <a:srgbClr val="0000FF"/>
              </a:solidFill>
              <a:latin typeface="Times New Roman" panose="02020603050405020304" pitchFamily="18" charset="0"/>
            </a:endParaRPr>
          </a:p>
        </p:txBody>
      </p:sp>
      <p:sp>
        <p:nvSpPr>
          <p:cNvPr id="206903" name="Text Box 55"/>
          <p:cNvSpPr txBox="1">
            <a:spLocks noChangeArrowheads="1"/>
          </p:cNvSpPr>
          <p:nvPr/>
        </p:nvSpPr>
        <p:spPr bwMode="auto">
          <a:xfrm>
            <a:off x="1897063" y="2827338"/>
            <a:ext cx="438150" cy="4572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FF00"/>
                </a:solidFill>
                <a:latin typeface="Times New Roman" panose="02020603050405020304" pitchFamily="18" charset="0"/>
              </a:rPr>
              <a:t>-2</a:t>
            </a:r>
            <a:endParaRPr lang="en-US" altLang="zh-CN" sz="2400">
              <a:solidFill>
                <a:srgbClr val="FFFF00"/>
              </a:solidFill>
              <a:latin typeface="Times New Roman" panose="02020603050405020304" pitchFamily="18" charset="0"/>
            </a:endParaRPr>
          </a:p>
        </p:txBody>
      </p:sp>
      <p:sp>
        <p:nvSpPr>
          <p:cNvPr id="206904" name="Line 56"/>
          <p:cNvSpPr>
            <a:spLocks noChangeShapeType="1"/>
          </p:cNvSpPr>
          <p:nvPr/>
        </p:nvSpPr>
        <p:spPr bwMode="auto">
          <a:xfrm flipH="1">
            <a:off x="534988" y="4224338"/>
            <a:ext cx="609600" cy="6096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905" name="Oval 57"/>
          <p:cNvSpPr>
            <a:spLocks noChangeArrowheads="1"/>
          </p:cNvSpPr>
          <p:nvPr/>
        </p:nvSpPr>
        <p:spPr bwMode="auto">
          <a:xfrm>
            <a:off x="306388" y="4605338"/>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dirty="0">
                <a:solidFill>
                  <a:srgbClr val="CC3300"/>
                </a:solidFill>
                <a:latin typeface="Times New Roman" panose="02020603050405020304" pitchFamily="18" charset="0"/>
                <a:ea typeface="MS Hei" pitchFamily="49" charset="-122"/>
              </a:rPr>
              <a:t>3</a:t>
            </a:r>
            <a:endParaRPr lang="en-US" altLang="zh-CN" sz="2400" dirty="0">
              <a:solidFill>
                <a:srgbClr val="0000FF"/>
              </a:solidFill>
              <a:latin typeface="Times New Roman" panose="02020603050405020304" pitchFamily="18" charset="0"/>
            </a:endParaRPr>
          </a:p>
        </p:txBody>
      </p:sp>
      <p:sp>
        <p:nvSpPr>
          <p:cNvPr id="206906" name="Oval 58"/>
          <p:cNvSpPr>
            <a:spLocks noChangeArrowheads="1"/>
          </p:cNvSpPr>
          <p:nvPr/>
        </p:nvSpPr>
        <p:spPr bwMode="auto">
          <a:xfrm>
            <a:off x="2439988" y="3919538"/>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rPr>
              <a:t>18</a:t>
            </a:r>
            <a:endParaRPr lang="en-US" altLang="zh-CN" sz="2400">
              <a:solidFill>
                <a:srgbClr val="0000FF"/>
              </a:solidFill>
              <a:latin typeface="Times New Roman" panose="02020603050405020304" pitchFamily="18" charset="0"/>
            </a:endParaRPr>
          </a:p>
        </p:txBody>
      </p:sp>
      <p:sp>
        <p:nvSpPr>
          <p:cNvPr id="206907" name="Oval 59"/>
          <p:cNvSpPr>
            <a:spLocks noChangeArrowheads="1"/>
          </p:cNvSpPr>
          <p:nvPr/>
        </p:nvSpPr>
        <p:spPr bwMode="auto">
          <a:xfrm>
            <a:off x="1982788" y="4605338"/>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dirty="0">
                <a:solidFill>
                  <a:srgbClr val="010000"/>
                </a:solidFill>
                <a:latin typeface="Times New Roman" panose="02020603050405020304" pitchFamily="18" charset="0"/>
                <a:ea typeface="MS Hei" pitchFamily="49" charset="-122"/>
              </a:rPr>
              <a:t>16</a:t>
            </a:r>
            <a:endParaRPr lang="en-US" altLang="zh-CN" sz="2400" dirty="0">
              <a:solidFill>
                <a:srgbClr val="0000FF"/>
              </a:solidFill>
              <a:latin typeface="Times New Roman" panose="02020603050405020304" pitchFamily="18" charset="0"/>
            </a:endParaRPr>
          </a:p>
        </p:txBody>
      </p:sp>
      <p:sp>
        <p:nvSpPr>
          <p:cNvPr id="206908" name="Text Box 60"/>
          <p:cNvSpPr txBox="1">
            <a:spLocks noChangeArrowheads="1"/>
          </p:cNvSpPr>
          <p:nvPr/>
        </p:nvSpPr>
        <p:spPr bwMode="auto">
          <a:xfrm>
            <a:off x="1906588" y="4148138"/>
            <a:ext cx="336550" cy="4572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FF00"/>
                </a:solidFill>
                <a:latin typeface="Times New Roman" panose="02020603050405020304" pitchFamily="18" charset="0"/>
              </a:rPr>
              <a:t>2</a:t>
            </a:r>
            <a:endParaRPr lang="en-US" altLang="zh-CN" sz="2400">
              <a:solidFill>
                <a:srgbClr val="FFFF00"/>
              </a:solidFill>
              <a:latin typeface="Times New Roman" panose="02020603050405020304" pitchFamily="18" charset="0"/>
            </a:endParaRPr>
          </a:p>
        </p:txBody>
      </p:sp>
      <p:sp>
        <p:nvSpPr>
          <p:cNvPr id="206909" name="AutoShape 61"/>
          <p:cNvSpPr>
            <a:spLocks noChangeArrowheads="1"/>
          </p:cNvSpPr>
          <p:nvPr/>
        </p:nvSpPr>
        <p:spPr bwMode="auto">
          <a:xfrm>
            <a:off x="3811588" y="4148138"/>
            <a:ext cx="1219200" cy="228600"/>
          </a:xfrm>
          <a:prstGeom prst="rightArrow">
            <a:avLst>
              <a:gd name="adj1" fmla="val 50000"/>
              <a:gd name="adj2" fmla="val 133333"/>
            </a:avLst>
          </a:prstGeom>
          <a:solidFill>
            <a:srgbClr val="CCECFF"/>
          </a:solidFill>
          <a:ln w="95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910" name="Text Box 62"/>
          <p:cNvSpPr txBox="1">
            <a:spLocks noChangeArrowheads="1"/>
          </p:cNvSpPr>
          <p:nvPr/>
        </p:nvSpPr>
        <p:spPr bwMode="auto">
          <a:xfrm>
            <a:off x="3735388" y="3608388"/>
            <a:ext cx="1304925" cy="39687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FF00"/>
                </a:solidFill>
                <a:latin typeface="Times New Roman" panose="02020603050405020304" pitchFamily="18" charset="0"/>
                <a:ea typeface="仿宋_GB2312" pitchFamily="49" charset="-122"/>
              </a:rPr>
              <a:t>Left Right</a:t>
            </a:r>
            <a:endParaRPr lang="en-US" altLang="zh-CN" sz="2000">
              <a:solidFill>
                <a:srgbClr val="FFFF00"/>
              </a:solidFill>
              <a:latin typeface="Times New Roman" panose="02020603050405020304" pitchFamily="18" charset="0"/>
            </a:endParaRPr>
          </a:p>
        </p:txBody>
      </p:sp>
      <p:sp>
        <p:nvSpPr>
          <p:cNvPr id="206911" name="Oval 63"/>
          <p:cNvSpPr>
            <a:spLocks noChangeArrowheads="1"/>
          </p:cNvSpPr>
          <p:nvPr/>
        </p:nvSpPr>
        <p:spPr bwMode="auto">
          <a:xfrm>
            <a:off x="5716588" y="3919538"/>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ea typeface="MS Hei" pitchFamily="49" charset="-122"/>
              </a:rPr>
              <a:t>7</a:t>
            </a:r>
            <a:endParaRPr lang="en-US" altLang="zh-CN" sz="2400" b="1">
              <a:solidFill>
                <a:srgbClr val="0000FF"/>
              </a:solidFill>
              <a:latin typeface="Times New Roman" panose="02020603050405020304" pitchFamily="18" charset="0"/>
            </a:endParaRPr>
          </a:p>
        </p:txBody>
      </p:sp>
      <p:sp>
        <p:nvSpPr>
          <p:cNvPr id="206912" name="Oval 64"/>
          <p:cNvSpPr>
            <a:spLocks noChangeArrowheads="1"/>
          </p:cNvSpPr>
          <p:nvPr/>
        </p:nvSpPr>
        <p:spPr bwMode="auto">
          <a:xfrm>
            <a:off x="4954588" y="4681538"/>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ea typeface="MS Hei" pitchFamily="49" charset="-122"/>
              </a:rPr>
              <a:t>3</a:t>
            </a:r>
            <a:endParaRPr lang="en-US" altLang="zh-CN" sz="2400">
              <a:solidFill>
                <a:srgbClr val="0000FF"/>
              </a:solidFill>
              <a:latin typeface="Times New Roman" panose="02020603050405020304" pitchFamily="18" charset="0"/>
            </a:endParaRPr>
          </a:p>
        </p:txBody>
      </p:sp>
      <p:sp>
        <p:nvSpPr>
          <p:cNvPr id="206913" name="Text Box 65"/>
          <p:cNvSpPr txBox="1">
            <a:spLocks noChangeArrowheads="1"/>
          </p:cNvSpPr>
          <p:nvPr/>
        </p:nvSpPr>
        <p:spPr bwMode="auto">
          <a:xfrm>
            <a:off x="6097588" y="51387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FF00"/>
                </a:solidFill>
                <a:latin typeface="Times New Roman" panose="02020603050405020304" pitchFamily="18" charset="0"/>
              </a:rPr>
              <a:t>0</a:t>
            </a:r>
            <a:endParaRPr lang="en-US" altLang="zh-CN" sz="2400" b="1">
              <a:solidFill>
                <a:srgbClr val="FFFF00"/>
              </a:solidFill>
              <a:latin typeface="Times New Roman" panose="02020603050405020304" pitchFamily="18" charset="0"/>
            </a:endParaRPr>
          </a:p>
        </p:txBody>
      </p:sp>
      <p:sp>
        <p:nvSpPr>
          <p:cNvPr id="206914" name="Text Box 66"/>
          <p:cNvSpPr txBox="1">
            <a:spLocks noChangeArrowheads="1"/>
          </p:cNvSpPr>
          <p:nvPr/>
        </p:nvSpPr>
        <p:spPr bwMode="auto">
          <a:xfrm>
            <a:off x="6630988" y="43005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FF00"/>
                </a:solidFill>
                <a:latin typeface="Times New Roman" panose="02020603050405020304" pitchFamily="18" charset="0"/>
              </a:rPr>
              <a:t>0</a:t>
            </a:r>
            <a:endParaRPr lang="en-US" altLang="zh-CN" sz="2400" b="1">
              <a:solidFill>
                <a:srgbClr val="FFFF00"/>
              </a:solidFill>
              <a:latin typeface="Times New Roman" panose="02020603050405020304" pitchFamily="18" charset="0"/>
            </a:endParaRPr>
          </a:p>
        </p:txBody>
      </p:sp>
      <p:sp>
        <p:nvSpPr>
          <p:cNvPr id="206915" name="Text Box 67"/>
          <p:cNvSpPr txBox="1">
            <a:spLocks noChangeArrowheads="1"/>
          </p:cNvSpPr>
          <p:nvPr/>
        </p:nvSpPr>
        <p:spPr bwMode="auto">
          <a:xfrm>
            <a:off x="2287588" y="59007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FF00"/>
                </a:solidFill>
                <a:latin typeface="Times New Roman" panose="02020603050405020304" pitchFamily="18" charset="0"/>
              </a:rPr>
              <a:t>0</a:t>
            </a:r>
            <a:endParaRPr lang="en-US" altLang="zh-CN" sz="2400" b="1">
              <a:solidFill>
                <a:srgbClr val="FFFF00"/>
              </a:solidFill>
              <a:latin typeface="Times New Roman" panose="02020603050405020304" pitchFamily="18" charset="0"/>
            </a:endParaRPr>
          </a:p>
        </p:txBody>
      </p:sp>
      <p:sp>
        <p:nvSpPr>
          <p:cNvPr id="206916" name="Oval 68"/>
          <p:cNvSpPr>
            <a:spLocks noChangeArrowheads="1"/>
          </p:cNvSpPr>
          <p:nvPr/>
        </p:nvSpPr>
        <p:spPr bwMode="auto">
          <a:xfrm>
            <a:off x="6478588" y="3233738"/>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rPr>
              <a:t>11</a:t>
            </a:r>
            <a:endParaRPr lang="en-US" altLang="zh-CN" sz="2400">
              <a:solidFill>
                <a:srgbClr val="0000FF"/>
              </a:solidFill>
              <a:latin typeface="Times New Roman" panose="02020603050405020304" pitchFamily="18" charset="0"/>
            </a:endParaRPr>
          </a:p>
        </p:txBody>
      </p:sp>
      <p:sp>
        <p:nvSpPr>
          <p:cNvPr id="206917" name="Oval 69"/>
          <p:cNvSpPr>
            <a:spLocks noChangeArrowheads="1"/>
          </p:cNvSpPr>
          <p:nvPr/>
        </p:nvSpPr>
        <p:spPr bwMode="auto">
          <a:xfrm>
            <a:off x="992188" y="3919538"/>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ea typeface="MS Hei" pitchFamily="49" charset="-122"/>
              </a:rPr>
              <a:t>7</a:t>
            </a:r>
            <a:endParaRPr lang="en-US" altLang="zh-CN" sz="2400" b="1">
              <a:solidFill>
                <a:srgbClr val="0000FF"/>
              </a:solidFill>
              <a:latin typeface="Times New Roman" panose="02020603050405020304" pitchFamily="18" charset="0"/>
            </a:endParaRPr>
          </a:p>
        </p:txBody>
      </p:sp>
      <p:sp>
        <p:nvSpPr>
          <p:cNvPr id="206918" name="Oval 70"/>
          <p:cNvSpPr>
            <a:spLocks noChangeArrowheads="1"/>
          </p:cNvSpPr>
          <p:nvPr/>
        </p:nvSpPr>
        <p:spPr bwMode="auto">
          <a:xfrm>
            <a:off x="1525588" y="5443538"/>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10000"/>
                </a:solidFill>
                <a:latin typeface="Times New Roman" panose="02020603050405020304" pitchFamily="18" charset="0"/>
              </a:rPr>
              <a:t>14</a:t>
            </a:r>
            <a:endParaRPr lang="en-US" altLang="zh-CN" sz="2400">
              <a:solidFill>
                <a:srgbClr val="0000FF"/>
              </a:solidFill>
              <a:latin typeface="Times New Roman" panose="02020603050405020304" pitchFamily="18" charset="0"/>
            </a:endParaRPr>
          </a:p>
        </p:txBody>
      </p:sp>
      <p:sp>
        <p:nvSpPr>
          <p:cNvPr id="206919" name="Oval 71"/>
          <p:cNvSpPr>
            <a:spLocks noChangeArrowheads="1"/>
          </p:cNvSpPr>
          <p:nvPr/>
        </p:nvSpPr>
        <p:spPr bwMode="auto">
          <a:xfrm>
            <a:off x="1373188" y="4605338"/>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ea typeface="MS Hei" pitchFamily="49" charset="-122"/>
              </a:rPr>
              <a:t>9</a:t>
            </a:r>
            <a:endParaRPr lang="en-US" altLang="zh-CN" sz="2400">
              <a:solidFill>
                <a:srgbClr val="0000FF"/>
              </a:solidFill>
              <a:latin typeface="Times New Roman" panose="02020603050405020304" pitchFamily="18" charset="0"/>
            </a:endParaRPr>
          </a:p>
        </p:txBody>
      </p:sp>
      <p:sp>
        <p:nvSpPr>
          <p:cNvPr id="206920" name="Text Box 72"/>
          <p:cNvSpPr txBox="1">
            <a:spLocks noChangeArrowheads="1"/>
          </p:cNvSpPr>
          <p:nvPr/>
        </p:nvSpPr>
        <p:spPr bwMode="auto">
          <a:xfrm>
            <a:off x="7240588" y="35385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FF00"/>
                </a:solidFill>
                <a:latin typeface="Times New Roman" panose="02020603050405020304" pitchFamily="18" charset="0"/>
              </a:rPr>
              <a:t>1</a:t>
            </a:r>
            <a:endParaRPr lang="en-US" altLang="zh-CN" sz="2400" b="1">
              <a:solidFill>
                <a:srgbClr val="FFFF00"/>
              </a:solidFill>
              <a:latin typeface="Times New Roman" panose="02020603050405020304" pitchFamily="18" charset="0"/>
            </a:endParaRPr>
          </a:p>
        </p:txBody>
      </p:sp>
      <p:sp>
        <p:nvSpPr>
          <p:cNvPr id="206921" name="Oval 73"/>
          <p:cNvSpPr>
            <a:spLocks noChangeArrowheads="1"/>
          </p:cNvSpPr>
          <p:nvPr/>
        </p:nvSpPr>
        <p:spPr bwMode="auto">
          <a:xfrm>
            <a:off x="7164388" y="5519738"/>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ea typeface="MS Hei" pitchFamily="49" charset="-122"/>
              </a:rPr>
              <a:t>16</a:t>
            </a:r>
            <a:endParaRPr lang="en-US" altLang="zh-CN" sz="2400">
              <a:solidFill>
                <a:srgbClr val="0000FF"/>
              </a:solidFill>
              <a:latin typeface="Times New Roman" panose="02020603050405020304" pitchFamily="18" charset="0"/>
            </a:endParaRPr>
          </a:p>
        </p:txBody>
      </p:sp>
      <p:sp>
        <p:nvSpPr>
          <p:cNvPr id="206922" name="Oval 74"/>
          <p:cNvSpPr>
            <a:spLocks noChangeArrowheads="1"/>
          </p:cNvSpPr>
          <p:nvPr/>
        </p:nvSpPr>
        <p:spPr bwMode="auto">
          <a:xfrm>
            <a:off x="6707188" y="4681538"/>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rPr>
              <a:t>15</a:t>
            </a:r>
            <a:endParaRPr lang="en-US" altLang="zh-CN" sz="2400">
              <a:solidFill>
                <a:srgbClr val="0000FF"/>
              </a:solidFill>
              <a:latin typeface="Times New Roman" panose="02020603050405020304" pitchFamily="18" charset="0"/>
            </a:endParaRPr>
          </a:p>
        </p:txBody>
      </p:sp>
      <p:sp>
        <p:nvSpPr>
          <p:cNvPr id="206923" name="Text Box 75"/>
          <p:cNvSpPr txBox="1">
            <a:spLocks noChangeArrowheads="1"/>
          </p:cNvSpPr>
          <p:nvPr/>
        </p:nvSpPr>
        <p:spPr bwMode="auto">
          <a:xfrm>
            <a:off x="7361238" y="51387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FF00"/>
                </a:solidFill>
                <a:latin typeface="Times New Roman" panose="02020603050405020304" pitchFamily="18" charset="0"/>
              </a:rPr>
              <a:t>0</a:t>
            </a:r>
            <a:endParaRPr lang="en-US" altLang="zh-CN" sz="2400" b="1">
              <a:solidFill>
                <a:srgbClr val="FFFF00"/>
              </a:solidFill>
              <a:latin typeface="Times New Roman" panose="02020603050405020304" pitchFamily="18" charset="0"/>
            </a:endParaRPr>
          </a:p>
        </p:txBody>
      </p:sp>
      <p:sp>
        <p:nvSpPr>
          <p:cNvPr id="206924" name="Text Box 76"/>
          <p:cNvSpPr txBox="1">
            <a:spLocks noChangeArrowheads="1"/>
          </p:cNvSpPr>
          <p:nvPr/>
        </p:nvSpPr>
        <p:spPr bwMode="auto">
          <a:xfrm>
            <a:off x="6751638" y="2971800"/>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FF00"/>
                </a:solidFill>
                <a:latin typeface="Times New Roman" panose="02020603050405020304" pitchFamily="18" charset="0"/>
              </a:rPr>
              <a:t>-1</a:t>
            </a:r>
            <a:endParaRPr lang="en-US" altLang="zh-CN" sz="2400" b="1">
              <a:solidFill>
                <a:srgbClr val="FFFF00"/>
              </a:solidFill>
              <a:latin typeface="Times New Roman" panose="02020603050405020304" pitchFamily="18" charset="0"/>
            </a:endParaRPr>
          </a:p>
        </p:txBody>
      </p:sp>
      <p:sp>
        <p:nvSpPr>
          <p:cNvPr id="206925" name="Line 77"/>
          <p:cNvSpPr>
            <a:spLocks noChangeShapeType="1"/>
          </p:cNvSpPr>
          <p:nvPr/>
        </p:nvSpPr>
        <p:spPr bwMode="auto">
          <a:xfrm flipH="1">
            <a:off x="1373188" y="3462338"/>
            <a:ext cx="533400" cy="5334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926" name="Oval 78"/>
          <p:cNvSpPr>
            <a:spLocks noChangeArrowheads="1"/>
          </p:cNvSpPr>
          <p:nvPr/>
        </p:nvSpPr>
        <p:spPr bwMode="auto">
          <a:xfrm>
            <a:off x="1754188" y="3233738"/>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ea typeface="MS Hei" pitchFamily="49" charset="-122"/>
              </a:rPr>
              <a:t>11</a:t>
            </a:r>
            <a:endParaRPr lang="en-US" altLang="zh-CN" sz="2400">
              <a:solidFill>
                <a:srgbClr val="0000FF"/>
              </a:solidFill>
              <a:latin typeface="Times New Roman" panose="02020603050405020304" pitchFamily="18" charset="0"/>
            </a:endParaRPr>
          </a:p>
        </p:txBody>
      </p:sp>
      <p:sp>
        <p:nvSpPr>
          <p:cNvPr id="206927" name="Line 79"/>
          <p:cNvSpPr>
            <a:spLocks noChangeShapeType="1"/>
          </p:cNvSpPr>
          <p:nvPr/>
        </p:nvSpPr>
        <p:spPr bwMode="auto">
          <a:xfrm>
            <a:off x="7545388" y="4300538"/>
            <a:ext cx="685800" cy="6858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928" name="Oval 80"/>
          <p:cNvSpPr>
            <a:spLocks noChangeArrowheads="1"/>
          </p:cNvSpPr>
          <p:nvPr/>
        </p:nvSpPr>
        <p:spPr bwMode="auto">
          <a:xfrm>
            <a:off x="3125788" y="4605338"/>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rPr>
              <a:t>26</a:t>
            </a:r>
            <a:endParaRPr lang="en-US" altLang="zh-CN" sz="2400">
              <a:solidFill>
                <a:srgbClr val="0000FF"/>
              </a:solidFill>
              <a:latin typeface="Times New Roman" panose="02020603050405020304" pitchFamily="18" charset="0"/>
            </a:endParaRPr>
          </a:p>
        </p:txBody>
      </p:sp>
      <p:sp>
        <p:nvSpPr>
          <p:cNvPr id="206929" name="Oval 81"/>
          <p:cNvSpPr>
            <a:spLocks noChangeArrowheads="1"/>
          </p:cNvSpPr>
          <p:nvPr/>
        </p:nvSpPr>
        <p:spPr bwMode="auto">
          <a:xfrm>
            <a:off x="7926388" y="4681538"/>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rPr>
              <a:t>26</a:t>
            </a:r>
            <a:endParaRPr lang="en-US" altLang="zh-CN" sz="2400">
              <a:solidFill>
                <a:srgbClr val="0000FF"/>
              </a:solidFill>
              <a:latin typeface="Times New Roman" panose="02020603050405020304" pitchFamily="18" charset="0"/>
            </a:endParaRPr>
          </a:p>
        </p:txBody>
      </p:sp>
      <p:sp>
        <p:nvSpPr>
          <p:cNvPr id="206930" name="Oval 82"/>
          <p:cNvSpPr>
            <a:spLocks noChangeArrowheads="1"/>
          </p:cNvSpPr>
          <p:nvPr/>
        </p:nvSpPr>
        <p:spPr bwMode="auto">
          <a:xfrm>
            <a:off x="6249988" y="5519738"/>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rPr>
              <a:t>14</a:t>
            </a:r>
            <a:endParaRPr lang="en-US" altLang="zh-CN" sz="2400">
              <a:solidFill>
                <a:srgbClr val="0000FF"/>
              </a:solidFill>
              <a:latin typeface="Times New Roman" panose="02020603050405020304" pitchFamily="18" charset="0"/>
            </a:endParaRPr>
          </a:p>
        </p:txBody>
      </p:sp>
      <p:sp>
        <p:nvSpPr>
          <p:cNvPr id="206931" name="Text Box 83"/>
          <p:cNvSpPr txBox="1">
            <a:spLocks noChangeArrowheads="1"/>
          </p:cNvSpPr>
          <p:nvPr/>
        </p:nvSpPr>
        <p:spPr bwMode="auto">
          <a:xfrm>
            <a:off x="1906588" y="5214938"/>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FF00"/>
                </a:solidFill>
                <a:latin typeface="Times New Roman" panose="02020603050405020304" pitchFamily="18" charset="0"/>
              </a:rPr>
              <a:t>-1</a:t>
            </a:r>
            <a:endParaRPr lang="en-US" altLang="zh-CN" sz="2400" b="1">
              <a:solidFill>
                <a:srgbClr val="FFFF00"/>
              </a:solidFill>
              <a:latin typeface="Times New Roman" panose="02020603050405020304" pitchFamily="18" charset="0"/>
            </a:endParaRPr>
          </a:p>
        </p:txBody>
      </p:sp>
      <p:sp>
        <p:nvSpPr>
          <p:cNvPr id="206932" name="Text Box 84"/>
          <p:cNvSpPr txBox="1">
            <a:spLocks noChangeArrowheads="1"/>
          </p:cNvSpPr>
          <p:nvPr/>
        </p:nvSpPr>
        <p:spPr bwMode="auto">
          <a:xfrm>
            <a:off x="2592388" y="35385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FF00"/>
                </a:solidFill>
                <a:latin typeface="Times New Roman" panose="02020603050405020304" pitchFamily="18" charset="0"/>
              </a:rPr>
              <a:t>2</a:t>
            </a:r>
            <a:endParaRPr lang="en-US" altLang="zh-CN" sz="2400" b="1">
              <a:solidFill>
                <a:srgbClr val="FFFF00"/>
              </a:solidFill>
              <a:latin typeface="Times New Roman" panose="02020603050405020304" pitchFamily="18" charset="0"/>
            </a:endParaRPr>
          </a:p>
        </p:txBody>
      </p:sp>
      <p:sp>
        <p:nvSpPr>
          <p:cNvPr id="206933" name="Oval 85"/>
          <p:cNvSpPr>
            <a:spLocks noChangeArrowheads="1"/>
          </p:cNvSpPr>
          <p:nvPr/>
        </p:nvSpPr>
        <p:spPr bwMode="auto">
          <a:xfrm>
            <a:off x="6097588" y="4681538"/>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CC3300"/>
                </a:solidFill>
                <a:latin typeface="Times New Roman" panose="02020603050405020304" pitchFamily="18" charset="0"/>
              </a:rPr>
              <a:t>9</a:t>
            </a:r>
            <a:endParaRPr lang="en-US" altLang="zh-CN" sz="2400">
              <a:solidFill>
                <a:srgbClr val="0000FF"/>
              </a:solidFill>
              <a:latin typeface="Times New Roman" panose="02020603050405020304" pitchFamily="18" charset="0"/>
            </a:endParaRPr>
          </a:p>
        </p:txBody>
      </p:sp>
      <p:sp>
        <p:nvSpPr>
          <p:cNvPr id="206935" name="Rectangle 87"/>
          <p:cNvSpPr>
            <a:spLocks noChangeArrowheads="1"/>
          </p:cNvSpPr>
          <p:nvPr/>
        </p:nvSpPr>
        <p:spPr bwMode="auto">
          <a:xfrm>
            <a:off x="1616075" y="113258"/>
            <a:ext cx="5911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hlink"/>
              </a:buClr>
              <a:buSzPct val="75000"/>
              <a:buFont typeface="Wingdings" panose="05000000000000000000" pitchFamily="2" charset="2"/>
              <a:buNone/>
            </a:pPr>
            <a:r>
              <a:rPr kumimoji="1" lang="en-US" altLang="zh-CN" sz="3200" b="1">
                <a:solidFill>
                  <a:srgbClr val="FFFF00"/>
                </a:solidFill>
                <a:ea typeface="仿宋_GB2312" pitchFamily="49" charset="-122"/>
                <a:cs typeface="Times New Roman" panose="02020603050405020304" pitchFamily="18" charset="0"/>
              </a:rPr>
              <a:t>{ 16, 3, 7, 11, 9, 26, 18, 14, 15 }</a:t>
            </a:r>
            <a:endParaRPr kumimoji="1" lang="en-US" altLang="zh-CN" sz="3200" b="1">
              <a:solidFill>
                <a:srgbClr val="FFFF00"/>
              </a:solidFill>
              <a:ea typeface="仿宋_GB2312"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3" name="Text Box 5"/>
          <p:cNvSpPr txBox="1">
            <a:spLocks noChangeArrowheads="1"/>
          </p:cNvSpPr>
          <p:nvPr/>
        </p:nvSpPr>
        <p:spPr bwMode="auto">
          <a:xfrm>
            <a:off x="251999" y="533400"/>
            <a:ext cx="8640000" cy="587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在</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平衡二叉树</a:t>
            </a:r>
            <a:r>
              <a:rPr kumimoji="1" lang="en-US" altLang="zh-CN" sz="2400" dirty="0" err="1" smtClean="0">
                <a:latin typeface="Times New Roman" panose="02020603050405020304" pitchFamily="18" charset="0"/>
                <a:ea typeface="幼圆" panose="02010509060101010101" pitchFamily="49" charset="-122"/>
                <a:cs typeface="Times New Roman" panose="02020603050405020304" pitchFamily="18" charset="0"/>
              </a:rPr>
              <a:t>AVL</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上</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插入一个新的数据元素</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e</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的递归算法如下：</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pPr>
              <a:spcBef>
                <a:spcPts val="1200"/>
              </a:spcBef>
            </a:pP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1) </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若</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rPr>
              <a:t>AVL</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为</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空树，则插入一个数据元素为</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e</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的新结点</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作为</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rPr>
              <a:t>AVL</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的</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根结点，</a:t>
            </a:r>
            <a:r>
              <a:rPr kumimoji="1" lang="zh-CN" altLang="en-US"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树的</a:t>
            </a:r>
            <a:r>
              <a:rPr kumimoji="1" lang="zh-CN" altLang="en-US" sz="2400" b="1"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深度</a:t>
            </a:r>
            <a:r>
              <a:rPr kumimoji="1" lang="en-US" altLang="zh-CN" sz="2400" b="1"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+1</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pPr>
              <a:spcBef>
                <a:spcPts val="1200"/>
              </a:spcBef>
            </a:pP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2) </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若</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e</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的关键字</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和</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rPr>
              <a:t>AVL</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的</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根结点的关键字相等，则不进行插入；</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pPr>
              <a:spcBef>
                <a:spcPts val="1200"/>
              </a:spcBef>
            </a:pP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3) </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若</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e</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的关键字</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小于</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rPr>
              <a:t>AVL</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的</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根结点的关键字，而且</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在</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rPr>
              <a:t>AVL</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的</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左子树中不存在和</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e</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有相同关键字的结点，则将</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e</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插入</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到</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rPr>
              <a:t>AVL</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的</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左子树上。并且当插入之后的</a:t>
            </a:r>
            <a:r>
              <a:rPr kumimoji="1" lang="zh-CN" altLang="en-US"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左子树深度增加</a:t>
            </a:r>
            <a:r>
              <a:rPr kumimoji="1" lang="zh-CN" altLang="en-US" sz="2400" b="1"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400" b="1"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+1</a:t>
            </a:r>
            <a:r>
              <a:rPr kumimoji="1" lang="zh-CN" altLang="en-US"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）时</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，分别就下列不同情况处理：</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pPr>
              <a:spcBef>
                <a:spcPts val="600"/>
              </a:spcBef>
            </a:pP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(1</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 AVL</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的</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根结点的平衡因子为</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-1</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，则将根结点的平衡因子改为</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0</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400" dirty="0" err="1" smtClean="0">
                <a:latin typeface="Times New Roman" panose="02020603050405020304" pitchFamily="18" charset="0"/>
                <a:ea typeface="幼圆" panose="02010509060101010101" pitchFamily="49" charset="-122"/>
                <a:cs typeface="Times New Roman" panose="02020603050405020304" pitchFamily="18" charset="0"/>
              </a:rPr>
              <a:t>AVL</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的</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深度不变；</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pPr>
              <a:spcBef>
                <a:spcPts val="600"/>
              </a:spcBef>
            </a:pP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(2</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 AVL</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的</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根结点的平衡因子为</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0</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，则将根结点的平衡因子改为</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1</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400" dirty="0" err="1" smtClean="0">
                <a:latin typeface="Times New Roman" panose="02020603050405020304" pitchFamily="18" charset="0"/>
                <a:ea typeface="幼圆" panose="02010509060101010101" pitchFamily="49" charset="-122"/>
                <a:cs typeface="Times New Roman" panose="02020603050405020304" pitchFamily="18" charset="0"/>
              </a:rPr>
              <a:t>AVL</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的</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深度增</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1</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2" name="矩形 1"/>
          <p:cNvSpPr/>
          <p:nvPr/>
        </p:nvSpPr>
        <p:spPr>
          <a:xfrm>
            <a:off x="612140" y="332740"/>
            <a:ext cx="2403475" cy="2271395"/>
          </a:xfrm>
          <a:prstGeom prst="rect">
            <a:avLst/>
          </a:prstGeom>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05828" name="Line 4"/>
          <p:cNvSpPr>
            <a:spLocks noChangeShapeType="1"/>
          </p:cNvSpPr>
          <p:nvPr/>
        </p:nvSpPr>
        <p:spPr bwMode="auto">
          <a:xfrm flipH="1">
            <a:off x="2038985" y="1358265"/>
            <a:ext cx="381000" cy="3810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205844" name="Line 20"/>
          <p:cNvSpPr>
            <a:spLocks noChangeShapeType="1"/>
          </p:cNvSpPr>
          <p:nvPr/>
        </p:nvSpPr>
        <p:spPr bwMode="auto">
          <a:xfrm>
            <a:off x="1967230" y="1252220"/>
            <a:ext cx="381000" cy="381000"/>
          </a:xfrm>
          <a:prstGeom prst="line">
            <a:avLst/>
          </a:prstGeom>
          <a:noFill/>
          <a:ln w="38100">
            <a:solidFill>
              <a:schemeClr val="accent5">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205845" name="Oval 21"/>
          <p:cNvSpPr>
            <a:spLocks noChangeArrowheads="1"/>
          </p:cNvSpPr>
          <p:nvPr/>
        </p:nvSpPr>
        <p:spPr bwMode="auto">
          <a:xfrm>
            <a:off x="1662430" y="871220"/>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lang="en-US" altLang="zh-CN" sz="2800" b="1">
                <a:solidFill>
                  <a:srgbClr val="CC3300"/>
                </a:solidFill>
                <a:latin typeface="Times New Roman" panose="02020603050405020304" pitchFamily="18" charset="0"/>
                <a:ea typeface="MS Hei" pitchFamily="49" charset="-122"/>
              </a:rPr>
              <a:t>-1</a:t>
            </a:r>
            <a:endParaRPr lang="en-US" altLang="zh-CN" sz="2400" b="1">
              <a:solidFill>
                <a:srgbClr val="0000FF"/>
              </a:solidFill>
              <a:latin typeface="Times New Roman" panose="02020603050405020304" pitchFamily="18" charset="0"/>
            </a:endParaRPr>
          </a:p>
        </p:txBody>
      </p:sp>
      <p:sp>
        <p:nvSpPr>
          <p:cNvPr id="205865" name="Oval 41"/>
          <p:cNvSpPr>
            <a:spLocks noChangeArrowheads="1"/>
          </p:cNvSpPr>
          <p:nvPr/>
        </p:nvSpPr>
        <p:spPr bwMode="auto">
          <a:xfrm>
            <a:off x="2195830" y="1557020"/>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endParaRPr lang="en-US" altLang="zh-CN" sz="2400">
              <a:solidFill>
                <a:srgbClr val="0000FF"/>
              </a:solidFill>
              <a:latin typeface="Times New Roman" panose="02020603050405020304" pitchFamily="18" charset="0"/>
            </a:endParaRPr>
          </a:p>
        </p:txBody>
      </p:sp>
      <p:sp>
        <p:nvSpPr>
          <p:cNvPr id="3" name="矩形 2"/>
          <p:cNvSpPr/>
          <p:nvPr/>
        </p:nvSpPr>
        <p:spPr>
          <a:xfrm>
            <a:off x="6012815" y="404495"/>
            <a:ext cx="2403475" cy="2271395"/>
          </a:xfrm>
          <a:prstGeom prst="rect">
            <a:avLst/>
          </a:prstGeom>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 name="Line 20"/>
          <p:cNvSpPr>
            <a:spLocks noChangeShapeType="1"/>
          </p:cNvSpPr>
          <p:nvPr/>
        </p:nvSpPr>
        <p:spPr bwMode="auto">
          <a:xfrm flipH="1">
            <a:off x="6878320" y="1341120"/>
            <a:ext cx="283210" cy="297815"/>
          </a:xfrm>
          <a:prstGeom prst="line">
            <a:avLst/>
          </a:prstGeom>
          <a:noFill/>
          <a:ln w="38100">
            <a:solidFill>
              <a:schemeClr val="accent5">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6" name="Oval 21"/>
          <p:cNvSpPr>
            <a:spLocks noChangeArrowheads="1"/>
          </p:cNvSpPr>
          <p:nvPr/>
        </p:nvSpPr>
        <p:spPr bwMode="auto">
          <a:xfrm>
            <a:off x="7063105" y="942975"/>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lang="en-US" altLang="zh-CN" sz="2800" b="1">
                <a:solidFill>
                  <a:srgbClr val="CC3300"/>
                </a:solidFill>
                <a:latin typeface="Times New Roman" panose="02020603050405020304" pitchFamily="18" charset="0"/>
                <a:ea typeface="MS Hei" pitchFamily="49" charset="-122"/>
              </a:rPr>
              <a:t>0</a:t>
            </a:r>
            <a:endParaRPr lang="en-US" altLang="zh-CN" sz="2400" b="1">
              <a:solidFill>
                <a:srgbClr val="0000FF"/>
              </a:solidFill>
              <a:latin typeface="Times New Roman" panose="02020603050405020304" pitchFamily="18" charset="0"/>
            </a:endParaRPr>
          </a:p>
        </p:txBody>
      </p:sp>
      <p:sp>
        <p:nvSpPr>
          <p:cNvPr id="7" name="Oval 41"/>
          <p:cNvSpPr>
            <a:spLocks noChangeArrowheads="1"/>
          </p:cNvSpPr>
          <p:nvPr/>
        </p:nvSpPr>
        <p:spPr bwMode="auto">
          <a:xfrm>
            <a:off x="6516370" y="1557020"/>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endParaRPr lang="en-US" altLang="zh-CN" sz="2400">
              <a:solidFill>
                <a:srgbClr val="0000FF"/>
              </a:solidFill>
              <a:latin typeface="Times New Roman" panose="02020603050405020304" pitchFamily="18" charset="0"/>
            </a:endParaRPr>
          </a:p>
        </p:txBody>
      </p:sp>
      <p:sp>
        <p:nvSpPr>
          <p:cNvPr id="8" name="Oval 41"/>
          <p:cNvSpPr>
            <a:spLocks noChangeArrowheads="1"/>
          </p:cNvSpPr>
          <p:nvPr/>
        </p:nvSpPr>
        <p:spPr bwMode="auto">
          <a:xfrm>
            <a:off x="7668895" y="1557020"/>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endParaRPr lang="en-US" altLang="zh-CN" sz="2400">
              <a:solidFill>
                <a:srgbClr val="0000FF"/>
              </a:solidFill>
              <a:latin typeface="Times New Roman" panose="02020603050405020304" pitchFamily="18" charset="0"/>
            </a:endParaRPr>
          </a:p>
        </p:txBody>
      </p:sp>
      <p:sp>
        <p:nvSpPr>
          <p:cNvPr id="9" name="Line 20"/>
          <p:cNvSpPr>
            <a:spLocks noChangeShapeType="1"/>
          </p:cNvSpPr>
          <p:nvPr/>
        </p:nvSpPr>
        <p:spPr bwMode="auto">
          <a:xfrm>
            <a:off x="7435850" y="1341120"/>
            <a:ext cx="305435" cy="297815"/>
          </a:xfrm>
          <a:prstGeom prst="line">
            <a:avLst/>
          </a:prstGeom>
          <a:noFill/>
          <a:ln w="38100">
            <a:solidFill>
              <a:schemeClr val="accent5">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9093">
                                            <p:txEl>
                                              <p:pRg st="1" end="1"/>
                                            </p:txEl>
                                          </p:spTgt>
                                        </p:tgtEl>
                                        <p:attrNameLst>
                                          <p:attrName>style.visibility</p:attrName>
                                        </p:attrNameLst>
                                      </p:cBhvr>
                                      <p:to>
                                        <p:strVal val="visible"/>
                                      </p:to>
                                    </p:set>
                                    <p:animEffect transition="in" filter="fade">
                                      <p:cBhvr>
                                        <p:cTn id="7" dur="1000"/>
                                        <p:tgtEl>
                                          <p:spTgt spid="89093">
                                            <p:txEl>
                                              <p:pRg st="1" end="1"/>
                                            </p:txEl>
                                          </p:spTgt>
                                        </p:tgtEl>
                                      </p:cBhvr>
                                    </p:animEffect>
                                    <p:anim calcmode="lin" valueType="num">
                                      <p:cBhvr>
                                        <p:cTn id="8" dur="1000" fill="hold"/>
                                        <p:tgtEl>
                                          <p:spTgt spid="8909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909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9093">
                                            <p:txEl>
                                              <p:pRg st="2" end="2"/>
                                            </p:txEl>
                                          </p:spTgt>
                                        </p:tgtEl>
                                        <p:attrNameLst>
                                          <p:attrName>style.visibility</p:attrName>
                                        </p:attrNameLst>
                                      </p:cBhvr>
                                      <p:to>
                                        <p:strVal val="visible"/>
                                      </p:to>
                                    </p:set>
                                    <p:animEffect transition="in" filter="fade">
                                      <p:cBhvr>
                                        <p:cTn id="14" dur="1000"/>
                                        <p:tgtEl>
                                          <p:spTgt spid="89093">
                                            <p:txEl>
                                              <p:pRg st="2" end="2"/>
                                            </p:txEl>
                                          </p:spTgt>
                                        </p:tgtEl>
                                      </p:cBhvr>
                                    </p:animEffect>
                                    <p:anim calcmode="lin" valueType="num">
                                      <p:cBhvr>
                                        <p:cTn id="15" dur="1000" fill="hold"/>
                                        <p:tgtEl>
                                          <p:spTgt spid="8909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909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9093">
                                            <p:txEl>
                                              <p:pRg st="3" end="3"/>
                                            </p:txEl>
                                          </p:spTgt>
                                        </p:tgtEl>
                                        <p:attrNameLst>
                                          <p:attrName>style.visibility</p:attrName>
                                        </p:attrNameLst>
                                      </p:cBhvr>
                                      <p:to>
                                        <p:strVal val="visible"/>
                                      </p:to>
                                    </p:set>
                                    <p:animEffect transition="in" filter="fade">
                                      <p:cBhvr>
                                        <p:cTn id="21" dur="1000"/>
                                        <p:tgtEl>
                                          <p:spTgt spid="89093">
                                            <p:txEl>
                                              <p:pRg st="3" end="3"/>
                                            </p:txEl>
                                          </p:spTgt>
                                        </p:tgtEl>
                                      </p:cBhvr>
                                    </p:animEffect>
                                    <p:anim calcmode="lin" valueType="num">
                                      <p:cBhvr>
                                        <p:cTn id="22" dur="1000" fill="hold"/>
                                        <p:tgtEl>
                                          <p:spTgt spid="8909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8909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9093">
                                            <p:txEl>
                                              <p:pRg st="4" end="4"/>
                                            </p:txEl>
                                          </p:spTgt>
                                        </p:tgtEl>
                                        <p:attrNameLst>
                                          <p:attrName>style.visibility</p:attrName>
                                        </p:attrNameLst>
                                      </p:cBhvr>
                                      <p:to>
                                        <p:strVal val="visible"/>
                                      </p:to>
                                    </p:set>
                                    <p:animEffect transition="in" filter="fade">
                                      <p:cBhvr>
                                        <p:cTn id="28" dur="1000"/>
                                        <p:tgtEl>
                                          <p:spTgt spid="89093">
                                            <p:txEl>
                                              <p:pRg st="4" end="4"/>
                                            </p:txEl>
                                          </p:spTgt>
                                        </p:tgtEl>
                                      </p:cBhvr>
                                    </p:animEffect>
                                    <p:anim calcmode="lin" valueType="num">
                                      <p:cBhvr>
                                        <p:cTn id="29" dur="1000" fill="hold"/>
                                        <p:tgtEl>
                                          <p:spTgt spid="8909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89093">
                                            <p:txEl>
                                              <p:pRg st="4" end="4"/>
                                            </p:txEl>
                                          </p:spTgt>
                                        </p:tgtEl>
                                        <p:attrNameLst>
                                          <p:attrName>ppt_y</p:attrName>
                                        </p:attrNameLst>
                                      </p:cBhvr>
                                      <p:tavLst>
                                        <p:tav tm="0">
                                          <p:val>
                                            <p:strVal val="#ppt_y+.1"/>
                                          </p:val>
                                        </p:tav>
                                        <p:tav tm="100000">
                                          <p:val>
                                            <p:strVal val="#ppt_y"/>
                                          </p:val>
                                        </p:tav>
                                      </p:tavLst>
                                    </p:anim>
                                  </p:childTnLst>
                                </p:cTn>
                              </p:par>
                              <p:par>
                                <p:cTn id="31" presetID="1" presetClass="entr" presetSubtype="0"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58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58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584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586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89093">
                                            <p:txEl>
                                              <p:pRg st="5" end="5"/>
                                            </p:txEl>
                                          </p:spTgt>
                                        </p:tgtEl>
                                        <p:attrNameLst>
                                          <p:attrName>style.visibility</p:attrName>
                                        </p:attrNameLst>
                                      </p:cBhvr>
                                      <p:to>
                                        <p:strVal val="visible"/>
                                      </p:to>
                                    </p:set>
                                    <p:animEffect transition="in" filter="fade">
                                      <p:cBhvr>
                                        <p:cTn id="45" dur="1000"/>
                                        <p:tgtEl>
                                          <p:spTgt spid="89093">
                                            <p:txEl>
                                              <p:pRg st="5" end="5"/>
                                            </p:txEl>
                                          </p:spTgt>
                                        </p:tgtEl>
                                      </p:cBhvr>
                                    </p:animEffect>
                                    <p:anim calcmode="lin" valueType="num">
                                      <p:cBhvr>
                                        <p:cTn id="46" dur="1000" fill="hold"/>
                                        <p:tgtEl>
                                          <p:spTgt spid="89093">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89093">
                                            <p:txEl>
                                              <p:pRg st="5" end="5"/>
                                            </p:txEl>
                                          </p:spTgt>
                                        </p:tgtEl>
                                        <p:attrNameLst>
                                          <p:attrName>ppt_y</p:attrName>
                                        </p:attrNameLst>
                                      </p:cBhvr>
                                      <p:tavLst>
                                        <p:tav tm="0">
                                          <p:val>
                                            <p:strVal val="#ppt_y+.1"/>
                                          </p:val>
                                        </p:tav>
                                        <p:tav tm="100000">
                                          <p:val>
                                            <p:strVal val="#ppt_y"/>
                                          </p:val>
                                        </p:tav>
                                      </p:tavLst>
                                    </p:anim>
                                  </p:childTnLst>
                                </p:cTn>
                              </p:par>
                              <p:par>
                                <p:cTn id="48" presetID="1" presetClass="entr" presetSubtype="0" fill="hold" grpId="0" nodeType="withEffect">
                                  <p:stCondLst>
                                    <p:cond delay="0"/>
                                  </p:stCondLst>
                                  <p:childTnLst>
                                    <p:set>
                                      <p:cBhvr>
                                        <p:cTn id="49" dur="1" fill="hold">
                                          <p:stCondLst>
                                            <p:cond delay="0"/>
                                          </p:stCondLst>
                                        </p:cTn>
                                        <p:tgtEl>
                                          <p:spTgt spid="3"/>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4"/>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6"/>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8"/>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5845" grpId="0" animBg="1"/>
      <p:bldP spid="205865" grpId="0" animBg="1"/>
      <p:bldP spid="2" grpId="1" animBg="1"/>
      <p:bldP spid="205845" grpId="1" animBg="1"/>
      <p:bldP spid="205865" grpId="1" animBg="1"/>
      <p:bldP spid="3" grpId="0" animBg="1"/>
      <p:bldP spid="6" grpId="0" animBg="1"/>
      <p:bldP spid="7" grpId="0" animBg="1"/>
      <p:bldP spid="8" grpId="0" animBg="1"/>
      <p:bldP spid="3" grpId="1" animBg="1"/>
      <p:bldP spid="6" grpId="1" animBg="1"/>
      <p:bldP spid="7" grpId="1" animBg="1"/>
      <p:bldP spid="8" grpId="1"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Text Box 5"/>
          <p:cNvSpPr txBox="1">
            <a:spLocks noChangeArrowheads="1"/>
          </p:cNvSpPr>
          <p:nvPr/>
        </p:nvSpPr>
        <p:spPr bwMode="auto">
          <a:xfrm>
            <a:off x="251999" y="574675"/>
            <a:ext cx="8640000" cy="3353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(3</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 AVL</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的根结点的平衡因子为</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1</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，则</a:t>
            </a:r>
            <a:endPar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endParaRPr>
          </a:p>
          <a:p>
            <a:pPr>
              <a:spcBef>
                <a:spcPts val="600"/>
              </a:spcBef>
            </a:pP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        插入后若</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rPr>
              <a:t>AVL</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的左子树根结点的平衡因子为</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1</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，需进行单向右旋平衡处理，并且在</a:t>
            </a:r>
            <a:r>
              <a:rPr kumimoji="1" lang="zh-CN" altLang="en-US"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右旋处理后</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，将根结点和其右子树根结点的平衡因子更改为</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0</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a:t>
            </a:r>
            <a:r>
              <a:rPr kumimoji="1" lang="zh-CN" altLang="en-US"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树的深度</a:t>
            </a:r>
            <a:r>
              <a:rPr kumimoji="1" lang="zh-CN" altLang="en-US" sz="2400" b="1"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不变</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endParaRPr>
          </a:p>
          <a:p>
            <a:pPr>
              <a:spcBef>
                <a:spcPts val="600"/>
              </a:spcBef>
            </a:pP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插入后若</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rPr>
              <a:t>AVL</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的</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左子树根结点的平衡因子</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为</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-1</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，需进行先向左、后向右的</a:t>
            </a:r>
            <a:r>
              <a:rPr kumimoji="1" lang="zh-CN" altLang="en-US"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双向旋转</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平衡处理，并且的旋转后，修改根结点和其左右子树根结点的平衡因子，</a:t>
            </a:r>
            <a:r>
              <a:rPr kumimoji="1" lang="zh-CN" altLang="en-US"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树的深度</a:t>
            </a:r>
            <a:r>
              <a:rPr kumimoji="1" lang="zh-CN" altLang="en-US" sz="2400" b="1"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不变</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pPr>
              <a:spcBef>
                <a:spcPts val="1200"/>
              </a:spcBef>
            </a:pP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2" name="矩形 1"/>
          <p:cNvSpPr/>
          <p:nvPr/>
        </p:nvSpPr>
        <p:spPr>
          <a:xfrm>
            <a:off x="611505" y="3644900"/>
            <a:ext cx="2403475" cy="2271395"/>
          </a:xfrm>
          <a:prstGeom prst="rect">
            <a:avLst/>
          </a:prstGeom>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05844" name="Line 20"/>
          <p:cNvSpPr>
            <a:spLocks noChangeShapeType="1"/>
          </p:cNvSpPr>
          <p:nvPr/>
        </p:nvSpPr>
        <p:spPr bwMode="auto">
          <a:xfrm flipH="1">
            <a:off x="1760220" y="4239260"/>
            <a:ext cx="438150" cy="361315"/>
          </a:xfrm>
          <a:prstGeom prst="line">
            <a:avLst/>
          </a:prstGeom>
          <a:noFill/>
          <a:ln w="38100">
            <a:solidFill>
              <a:schemeClr val="accent5">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205845" name="Oval 21"/>
          <p:cNvSpPr>
            <a:spLocks noChangeArrowheads="1"/>
          </p:cNvSpPr>
          <p:nvPr/>
        </p:nvSpPr>
        <p:spPr bwMode="auto">
          <a:xfrm>
            <a:off x="2063750" y="3861435"/>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lang="en-US" altLang="zh-CN" sz="2800" b="1">
                <a:solidFill>
                  <a:srgbClr val="CC3300"/>
                </a:solidFill>
                <a:latin typeface="Times New Roman" panose="02020603050405020304" pitchFamily="18" charset="0"/>
                <a:ea typeface="MS Hei" pitchFamily="49" charset="-122"/>
              </a:rPr>
              <a:t>1</a:t>
            </a:r>
            <a:endParaRPr lang="en-US" altLang="zh-CN" sz="2400" b="1">
              <a:solidFill>
                <a:srgbClr val="0000FF"/>
              </a:solidFill>
              <a:latin typeface="Times New Roman" panose="02020603050405020304" pitchFamily="18" charset="0"/>
            </a:endParaRPr>
          </a:p>
        </p:txBody>
      </p:sp>
      <p:sp>
        <p:nvSpPr>
          <p:cNvPr id="4" name="Line 20"/>
          <p:cNvSpPr>
            <a:spLocks noChangeShapeType="1"/>
          </p:cNvSpPr>
          <p:nvPr/>
        </p:nvSpPr>
        <p:spPr bwMode="auto">
          <a:xfrm flipH="1">
            <a:off x="1187450" y="4855845"/>
            <a:ext cx="389890" cy="417830"/>
          </a:xfrm>
          <a:prstGeom prst="line">
            <a:avLst/>
          </a:prstGeom>
          <a:noFill/>
          <a:ln w="38100">
            <a:solidFill>
              <a:schemeClr val="accent5">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3" name="Oval 41"/>
          <p:cNvSpPr>
            <a:spLocks noChangeArrowheads="1"/>
          </p:cNvSpPr>
          <p:nvPr/>
        </p:nvSpPr>
        <p:spPr bwMode="auto">
          <a:xfrm>
            <a:off x="899160" y="5157470"/>
            <a:ext cx="457200" cy="457200"/>
          </a:xfrm>
          <a:prstGeom prst="ellipse">
            <a:avLst/>
          </a:prstGeom>
          <a:solidFill>
            <a:srgbClr val="FFFFCC"/>
          </a:solidFill>
          <a:ln w="28575">
            <a:solidFill>
              <a:srgbClr val="0000FF"/>
            </a:solidFill>
            <a:prstDash val="sysDot"/>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endParaRPr lang="en-US" altLang="zh-CN" sz="2400">
              <a:solidFill>
                <a:srgbClr val="0000FF"/>
              </a:solidFill>
              <a:latin typeface="Times New Roman" panose="02020603050405020304" pitchFamily="18" charset="0"/>
            </a:endParaRPr>
          </a:p>
        </p:txBody>
      </p:sp>
      <p:sp>
        <p:nvSpPr>
          <p:cNvPr id="205865" name="Oval 41"/>
          <p:cNvSpPr>
            <a:spLocks noChangeArrowheads="1"/>
          </p:cNvSpPr>
          <p:nvPr/>
        </p:nvSpPr>
        <p:spPr bwMode="auto">
          <a:xfrm>
            <a:off x="1475105" y="4509135"/>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endParaRPr lang="en-US" altLang="zh-CN" sz="2400">
              <a:solidFill>
                <a:srgbClr val="0000FF"/>
              </a:solidFill>
              <a:latin typeface="Times New Roman" panose="02020603050405020304" pitchFamily="18" charset="0"/>
            </a:endParaRPr>
          </a:p>
        </p:txBody>
      </p:sp>
      <p:sp>
        <p:nvSpPr>
          <p:cNvPr id="6" name="矩形 5"/>
          <p:cNvSpPr/>
          <p:nvPr/>
        </p:nvSpPr>
        <p:spPr>
          <a:xfrm>
            <a:off x="5868035" y="3644900"/>
            <a:ext cx="2403475" cy="2271395"/>
          </a:xfrm>
          <a:prstGeom prst="rect">
            <a:avLst/>
          </a:prstGeom>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Line 20"/>
          <p:cNvSpPr>
            <a:spLocks noChangeShapeType="1"/>
          </p:cNvSpPr>
          <p:nvPr/>
        </p:nvSpPr>
        <p:spPr bwMode="auto">
          <a:xfrm flipH="1">
            <a:off x="6944995" y="4239260"/>
            <a:ext cx="438150" cy="361315"/>
          </a:xfrm>
          <a:prstGeom prst="line">
            <a:avLst/>
          </a:prstGeom>
          <a:noFill/>
          <a:ln w="38100">
            <a:solidFill>
              <a:schemeClr val="accent5">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8" name="Oval 21"/>
          <p:cNvSpPr>
            <a:spLocks noChangeArrowheads="1"/>
          </p:cNvSpPr>
          <p:nvPr/>
        </p:nvSpPr>
        <p:spPr bwMode="auto">
          <a:xfrm>
            <a:off x="7248525" y="3861435"/>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lang="en-US" altLang="zh-CN" sz="2800" b="1">
                <a:solidFill>
                  <a:srgbClr val="CC3300"/>
                </a:solidFill>
                <a:latin typeface="Times New Roman" panose="02020603050405020304" pitchFamily="18" charset="0"/>
                <a:ea typeface="MS Hei" pitchFamily="49" charset="-122"/>
              </a:rPr>
              <a:t>1</a:t>
            </a:r>
            <a:endParaRPr lang="en-US" altLang="zh-CN" sz="2400" b="1">
              <a:solidFill>
                <a:srgbClr val="0000FF"/>
              </a:solidFill>
              <a:latin typeface="Times New Roman" panose="02020603050405020304" pitchFamily="18" charset="0"/>
            </a:endParaRPr>
          </a:p>
        </p:txBody>
      </p:sp>
      <p:sp>
        <p:nvSpPr>
          <p:cNvPr id="9" name="Line 20"/>
          <p:cNvSpPr>
            <a:spLocks noChangeShapeType="1"/>
          </p:cNvSpPr>
          <p:nvPr/>
        </p:nvSpPr>
        <p:spPr bwMode="auto">
          <a:xfrm>
            <a:off x="6944360" y="4817110"/>
            <a:ext cx="545465" cy="456565"/>
          </a:xfrm>
          <a:prstGeom prst="line">
            <a:avLst/>
          </a:prstGeom>
          <a:noFill/>
          <a:ln w="38100">
            <a:solidFill>
              <a:schemeClr val="accent5">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10" name="Oval 41"/>
          <p:cNvSpPr>
            <a:spLocks noChangeArrowheads="1"/>
          </p:cNvSpPr>
          <p:nvPr/>
        </p:nvSpPr>
        <p:spPr bwMode="auto">
          <a:xfrm>
            <a:off x="7308215" y="5157470"/>
            <a:ext cx="457200" cy="457200"/>
          </a:xfrm>
          <a:prstGeom prst="ellipse">
            <a:avLst/>
          </a:prstGeom>
          <a:solidFill>
            <a:srgbClr val="FFFFCC"/>
          </a:solidFill>
          <a:ln w="28575">
            <a:solidFill>
              <a:srgbClr val="0000FF"/>
            </a:solidFill>
            <a:prstDash val="sysDot"/>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endParaRPr lang="en-US" altLang="zh-CN" sz="2400">
              <a:solidFill>
                <a:srgbClr val="0000FF"/>
              </a:solidFill>
              <a:latin typeface="Times New Roman" panose="02020603050405020304" pitchFamily="18" charset="0"/>
            </a:endParaRPr>
          </a:p>
        </p:txBody>
      </p:sp>
      <p:sp>
        <p:nvSpPr>
          <p:cNvPr id="11" name="Oval 41"/>
          <p:cNvSpPr>
            <a:spLocks noChangeArrowheads="1"/>
          </p:cNvSpPr>
          <p:nvPr/>
        </p:nvSpPr>
        <p:spPr bwMode="auto">
          <a:xfrm>
            <a:off x="6659880" y="4509135"/>
            <a:ext cx="457200" cy="457200"/>
          </a:xfrm>
          <a:prstGeom prst="ellipse">
            <a:avLst/>
          </a:prstGeom>
          <a:solidFill>
            <a:srgbClr val="FFFFCC"/>
          </a:solidFill>
          <a:ln w="2857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endParaRPr lang="en-US" altLang="zh-CN" sz="2400">
              <a:solidFill>
                <a:srgbClr val="0000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0117">
                                            <p:txEl>
                                              <p:pRg st="1" end="1"/>
                                            </p:txEl>
                                          </p:spTgt>
                                        </p:tgtEl>
                                        <p:attrNameLst>
                                          <p:attrName>style.visibility</p:attrName>
                                        </p:attrNameLst>
                                      </p:cBhvr>
                                      <p:to>
                                        <p:strVal val="visible"/>
                                      </p:to>
                                    </p:set>
                                    <p:animEffect transition="in" filter="fade">
                                      <p:cBhvr>
                                        <p:cTn id="7" dur="1000"/>
                                        <p:tgtEl>
                                          <p:spTgt spid="90117">
                                            <p:txEl>
                                              <p:pRg st="1" end="1"/>
                                            </p:txEl>
                                          </p:spTgt>
                                        </p:tgtEl>
                                      </p:cBhvr>
                                    </p:animEffect>
                                    <p:anim calcmode="lin" valueType="num">
                                      <p:cBhvr>
                                        <p:cTn id="8" dur="1000" fill="hold"/>
                                        <p:tgtEl>
                                          <p:spTgt spid="9011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90117">
                                            <p:txEl>
                                              <p:pRg st="1" end="1"/>
                                            </p:txEl>
                                          </p:spTgt>
                                        </p:tgtEl>
                                        <p:attrNameLst>
                                          <p:attrName>ppt_y</p:attrName>
                                        </p:attrNameLst>
                                      </p:cBhvr>
                                      <p:tavLst>
                                        <p:tav tm="0">
                                          <p:val>
                                            <p:strVal val="#ppt_y+.1"/>
                                          </p:val>
                                        </p:tav>
                                        <p:tav tm="100000">
                                          <p:val>
                                            <p:strVal val="#ppt_y"/>
                                          </p:val>
                                        </p:tav>
                                      </p:tavLst>
                                    </p:anim>
                                  </p:childTnLst>
                                </p:cTn>
                              </p:par>
                              <p:par>
                                <p:cTn id="10" presetID="1"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0584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0584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0586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90117">
                                            <p:txEl>
                                              <p:pRg st="2" end="2"/>
                                            </p:txEl>
                                          </p:spTgt>
                                        </p:tgtEl>
                                        <p:attrNameLst>
                                          <p:attrName>style.visibility</p:attrName>
                                        </p:attrNameLst>
                                      </p:cBhvr>
                                      <p:to>
                                        <p:strVal val="visible"/>
                                      </p:to>
                                    </p:set>
                                    <p:animEffect transition="in" filter="fade">
                                      <p:cBhvr>
                                        <p:cTn id="26" dur="1000"/>
                                        <p:tgtEl>
                                          <p:spTgt spid="90117">
                                            <p:txEl>
                                              <p:pRg st="2" end="2"/>
                                            </p:txEl>
                                          </p:spTgt>
                                        </p:tgtEl>
                                      </p:cBhvr>
                                    </p:animEffect>
                                    <p:anim calcmode="lin" valueType="num">
                                      <p:cBhvr>
                                        <p:cTn id="27" dur="1000" fill="hold"/>
                                        <p:tgtEl>
                                          <p:spTgt spid="90117">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90117">
                                            <p:txEl>
                                              <p:pRg st="2" end="2"/>
                                            </p:txEl>
                                          </p:spTgt>
                                        </p:tgtEl>
                                        <p:attrNameLst>
                                          <p:attrName>ppt_y</p:attrName>
                                        </p:attrNameLst>
                                      </p:cBhvr>
                                      <p:tavLst>
                                        <p:tav tm="0">
                                          <p:val>
                                            <p:strVal val="#ppt_y+.1"/>
                                          </p:val>
                                        </p:tav>
                                        <p:tav tm="100000">
                                          <p:val>
                                            <p:strVal val="#ppt_y"/>
                                          </p:val>
                                        </p:tav>
                                      </p:tavLst>
                                    </p:anim>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05845" grpId="0" bldLvl="0" animBg="1"/>
      <p:bldP spid="205865" grpId="0" bldLvl="0" animBg="1"/>
      <p:bldP spid="2" grpId="1" animBg="1"/>
      <p:bldP spid="205845" grpId="1" animBg="1"/>
      <p:bldP spid="205865" grpId="1" animBg="1"/>
      <p:bldP spid="3" grpId="0" bldLvl="0" animBg="1"/>
      <p:bldP spid="3" grpId="1" animBg="1"/>
      <p:bldP spid="6" grpId="0" bldLvl="0" animBg="1"/>
      <p:bldP spid="8" grpId="0" bldLvl="0" animBg="1"/>
      <p:bldP spid="11" grpId="0" bldLvl="0" animBg="1"/>
      <p:bldP spid="6" grpId="1" animBg="1"/>
      <p:bldP spid="8" grpId="1" animBg="1"/>
      <p:bldP spid="11" grpId="1" animBg="1"/>
      <p:bldP spid="10" grpId="0" bldLvl="0" animBg="1"/>
      <p:bldP spid="10" grpId="1"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Text Box 5"/>
          <p:cNvSpPr txBox="1">
            <a:spLocks noChangeArrowheads="1"/>
          </p:cNvSpPr>
          <p:nvPr/>
        </p:nvSpPr>
        <p:spPr bwMode="auto">
          <a:xfrm>
            <a:off x="251999" y="574675"/>
            <a:ext cx="864000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4) </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若</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e</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的关键字</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大于</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rPr>
              <a:t>AVL</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的</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根结点的关键字，而且</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在</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rPr>
              <a:t>AVL</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的</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右子树中不存在和</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e</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有相同关键字的结点，则将</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e</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插入</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在</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rPr>
              <a:t>AVL</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的</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右子树上，并且</a:t>
            </a:r>
            <a:r>
              <a:rPr kumimoji="1" lang="zh-CN" altLang="en-US"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当插入之后的右子树深度</a:t>
            </a:r>
            <a:r>
              <a:rPr kumimoji="1" lang="zh-CN" altLang="en-US" sz="2400" b="1"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增加（</a:t>
            </a:r>
            <a:r>
              <a:rPr kumimoji="1" lang="en-US" altLang="zh-CN" sz="2400" b="1"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+1</a:t>
            </a:r>
            <a:r>
              <a:rPr kumimoji="1" lang="zh-CN" altLang="en-US" sz="2400" b="1"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时</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，分别就不同情况处理之。其处理操作</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和</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(3)</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中</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所述对称。</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ChangeArrowheads="1"/>
          </p:cNvSpPr>
          <p:nvPr/>
        </p:nvSpPr>
        <p:spPr bwMode="auto">
          <a:xfrm>
            <a:off x="250825" y="1268413"/>
            <a:ext cx="86400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typedef</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struct</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AVLNode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AVLNode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struct</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AVLNode</a:t>
            </a:r>
            <a:endPar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KeyType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key</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结点的关键码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DataType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other</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结点的其它信息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int</a:t>
            </a:r>
            <a:r>
              <a:rPr kumimoji="1" lang="en-US" altLang="zh-CN" sz="2200"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 bf</a:t>
            </a:r>
            <a:r>
              <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结点的平衡因子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AVLNode</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llink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rlink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分别指向结点的左、右子女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AVLNode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PAVLNode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AVLTree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PAVLTree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282627" name="Rectangle 3"/>
          <p:cNvSpPr>
            <a:spLocks noChangeArrowheads="1"/>
          </p:cNvSpPr>
          <p:nvPr/>
        </p:nvSpPr>
        <p:spPr bwMode="auto">
          <a:xfrm>
            <a:off x="323850" y="500063"/>
            <a:ext cx="3927475" cy="57943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solidFill>
                  <a:srgbClr val="FFFF00"/>
                </a:solidFill>
                <a:ea typeface="幼圆" panose="02010509060101010101" pitchFamily="49" charset="-122"/>
              </a:rPr>
              <a:t>Structure declaration</a:t>
            </a:r>
            <a:endParaRPr kumimoji="1" lang="en-US" altLang="zh-CN" sz="3200">
              <a:solidFill>
                <a:srgbClr val="FFFF00"/>
              </a:solidFill>
              <a:ea typeface="幼圆" panose="02010509060101010101"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389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9063" y="1268760"/>
            <a:ext cx="8905875"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6"/>
          <p:cNvSpPr>
            <a:spLocks noGrp="1" noChangeArrowheads="1"/>
          </p:cNvSpPr>
          <p:nvPr>
            <p:ph type="title" idx="4294967295"/>
          </p:nvPr>
        </p:nvSpPr>
        <p:spPr>
          <a:xfrm>
            <a:off x="685800" y="304800"/>
            <a:ext cx="7772400" cy="1143000"/>
          </a:xfrm>
        </p:spPr>
        <p:txBody>
          <a:bodyPr/>
          <a:lstStyle/>
          <a:p>
            <a:r>
              <a:rPr lang="en-US" altLang="zh-CN"/>
              <a:t>8.2 Static searching table</a:t>
            </a:r>
            <a:endParaRPr lang="en-US" altLang="zh-CN"/>
          </a:p>
        </p:txBody>
      </p:sp>
      <p:sp>
        <p:nvSpPr>
          <p:cNvPr id="2" name="文本框 1"/>
          <p:cNvSpPr txBox="1"/>
          <p:nvPr/>
        </p:nvSpPr>
        <p:spPr>
          <a:xfrm>
            <a:off x="5004435" y="3573145"/>
            <a:ext cx="3585210" cy="368300"/>
          </a:xfrm>
          <a:prstGeom prst="rect">
            <a:avLst/>
          </a:prstGeom>
          <a:noFill/>
          <a:ln>
            <a:solidFill>
              <a:schemeClr val="bg2"/>
            </a:solidFill>
          </a:ln>
        </p:spPr>
        <p:txBody>
          <a:bodyPr wrap="square" rtlCol="0">
            <a:spAutoFit/>
          </a:bodyPr>
          <a:p>
            <a:pPr algn="ctr"/>
            <a:r>
              <a:rPr lang="zh-CN" altLang="en-US">
                <a:solidFill>
                  <a:schemeClr val="bg2"/>
                </a:solidFill>
              </a:rPr>
              <a:t>静态查找表无</a:t>
            </a:r>
            <a:r>
              <a:rPr lang="en-US" altLang="zh-CN">
                <a:solidFill>
                  <a:schemeClr val="bg2"/>
                </a:solidFill>
              </a:rPr>
              <a:t>“</a:t>
            </a:r>
            <a:r>
              <a:rPr lang="zh-CN" altLang="en-US">
                <a:solidFill>
                  <a:schemeClr val="bg2"/>
                </a:solidFill>
              </a:rPr>
              <a:t>插入</a:t>
            </a:r>
            <a:r>
              <a:rPr lang="en-US" altLang="zh-CN">
                <a:solidFill>
                  <a:schemeClr val="bg2"/>
                </a:solidFill>
              </a:rPr>
              <a:t>”</a:t>
            </a:r>
            <a:r>
              <a:rPr lang="zh-CN" altLang="en-US">
                <a:solidFill>
                  <a:schemeClr val="bg2"/>
                </a:solidFill>
              </a:rPr>
              <a:t>和</a:t>
            </a:r>
            <a:r>
              <a:rPr lang="en-US" altLang="zh-CN">
                <a:solidFill>
                  <a:schemeClr val="bg2"/>
                </a:solidFill>
              </a:rPr>
              <a:t>“</a:t>
            </a:r>
            <a:r>
              <a:rPr lang="zh-CN" altLang="en-US">
                <a:solidFill>
                  <a:schemeClr val="bg2"/>
                </a:solidFill>
              </a:rPr>
              <a:t>删除</a:t>
            </a:r>
            <a:r>
              <a:rPr lang="en-US" altLang="zh-CN">
                <a:solidFill>
                  <a:schemeClr val="bg2"/>
                </a:solidFill>
              </a:rPr>
              <a:t>”</a:t>
            </a:r>
            <a:r>
              <a:rPr lang="zh-CN" altLang="en-US">
                <a:solidFill>
                  <a:schemeClr val="bg2"/>
                </a:solidFill>
              </a:rPr>
              <a:t>操作</a:t>
            </a:r>
            <a:endParaRPr lang="zh-CN" altLang="en-US">
              <a:solidFill>
                <a:schemeClr val="bg2"/>
              </a:solidFil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252000" y="259200"/>
            <a:ext cx="86400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PAVLNode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LL</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PAVLNode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a</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PAVLNode</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b = a-&gt;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llink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&gt;bf = 0;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r>
              <a:rPr kumimoji="1" lang="en-US" altLang="zh-CN" sz="2200"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    a-</a:t>
            </a:r>
            <a:r>
              <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&gt;</a:t>
            </a:r>
            <a:r>
              <a:rPr kumimoji="1" lang="en-US" altLang="zh-CN" sz="22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llink</a:t>
            </a:r>
            <a:r>
              <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 = b-&gt;</a:t>
            </a:r>
            <a:r>
              <a:rPr kumimoji="1" lang="en-US" altLang="zh-CN" sz="22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rlink</a:t>
            </a:r>
            <a:r>
              <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b-</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&gt;bf = 0;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r>
              <a:rPr kumimoji="1" lang="en-US" altLang="zh-CN" sz="2200"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    b-</a:t>
            </a:r>
            <a:r>
              <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&gt;</a:t>
            </a:r>
            <a:r>
              <a:rPr kumimoji="1" lang="en-US" altLang="zh-CN" sz="22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rlink</a:t>
            </a:r>
            <a:r>
              <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 = a;</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b</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指向调整后的子树的根结点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return(b</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p:txBody>
      </p:sp>
      <p:grpSp>
        <p:nvGrpSpPr>
          <p:cNvPr id="92191" name="Group 31"/>
          <p:cNvGrpSpPr/>
          <p:nvPr/>
        </p:nvGrpSpPr>
        <p:grpSpPr bwMode="auto">
          <a:xfrm>
            <a:off x="430213" y="3355975"/>
            <a:ext cx="3257550" cy="2881313"/>
            <a:chOff x="720" y="816"/>
            <a:chExt cx="2052" cy="1815"/>
          </a:xfrm>
        </p:grpSpPr>
        <p:sp>
          <p:nvSpPr>
            <p:cNvPr id="92192" name="Oval 32"/>
            <p:cNvSpPr>
              <a:spLocks noChangeArrowheads="1"/>
            </p:cNvSpPr>
            <p:nvPr/>
          </p:nvSpPr>
          <p:spPr bwMode="auto">
            <a:xfrm>
              <a:off x="1680" y="816"/>
              <a:ext cx="336" cy="33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r>
                <a:rPr kumimoji="1" lang="en-US" altLang="zh-CN" sz="2000" dirty="0">
                  <a:latin typeface="Times New Roman" panose="02020603050405020304" pitchFamily="18" charset="0"/>
                  <a:ea typeface="幼圆" panose="02010509060101010101" pitchFamily="49" charset="-122"/>
                  <a:cs typeface="Times New Roman" panose="02020603050405020304" pitchFamily="18" charset="0"/>
                </a:rPr>
                <a:t>2</a:t>
              </a:r>
              <a:endParaRPr kumimoji="1" lang="en-US" altLang="zh-CN" sz="2000" dirty="0">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dirty="0">
                  <a:latin typeface="Times New Roman" panose="02020603050405020304" pitchFamily="18" charset="0"/>
                  <a:ea typeface="幼圆" panose="02010509060101010101" pitchFamily="49" charset="-122"/>
                  <a:cs typeface="Times New Roman" panose="02020603050405020304" pitchFamily="18" charset="0"/>
                </a:rPr>
                <a:t>A</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92193" name="Oval 33"/>
            <p:cNvSpPr>
              <a:spLocks noChangeArrowheads="1"/>
            </p:cNvSpPr>
            <p:nvPr/>
          </p:nvSpPr>
          <p:spPr bwMode="auto">
            <a:xfrm>
              <a:off x="1296" y="1200"/>
              <a:ext cx="336" cy="33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1</a:t>
              </a:r>
              <a:endParaRPr kumimoji="1" lang="en-US" altLang="zh-CN" sz="2000">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B</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cxnSp>
          <p:nvCxnSpPr>
            <p:cNvPr id="92194" name="AutoShape 34"/>
            <p:cNvCxnSpPr>
              <a:cxnSpLocks noChangeShapeType="1"/>
              <a:stCxn id="92192" idx="2"/>
              <a:endCxn id="92193" idx="0"/>
            </p:cNvCxnSpPr>
            <p:nvPr/>
          </p:nvCxnSpPr>
          <p:spPr bwMode="auto">
            <a:xfrm flipH="1">
              <a:off x="1464" y="984"/>
              <a:ext cx="216" cy="216"/>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92195" name="Group 35"/>
            <p:cNvGrpSpPr/>
            <p:nvPr/>
          </p:nvGrpSpPr>
          <p:grpSpPr bwMode="auto">
            <a:xfrm>
              <a:off x="998" y="1728"/>
              <a:ext cx="322" cy="672"/>
              <a:chOff x="998" y="1728"/>
              <a:chExt cx="322" cy="672"/>
            </a:xfrm>
          </p:grpSpPr>
          <p:grpSp>
            <p:nvGrpSpPr>
              <p:cNvPr id="92196" name="Group 36"/>
              <p:cNvGrpSpPr/>
              <p:nvPr/>
            </p:nvGrpSpPr>
            <p:grpSpPr bwMode="auto">
              <a:xfrm>
                <a:off x="1008" y="1728"/>
                <a:ext cx="288" cy="672"/>
                <a:chOff x="1008" y="1728"/>
                <a:chExt cx="288" cy="672"/>
              </a:xfrm>
            </p:grpSpPr>
            <p:sp>
              <p:nvSpPr>
                <p:cNvPr id="92197" name="Rectangle 37"/>
                <p:cNvSpPr>
                  <a:spLocks noChangeArrowheads="1"/>
                </p:cNvSpPr>
                <p:nvPr/>
              </p:nvSpPr>
              <p:spPr bwMode="auto">
                <a:xfrm>
                  <a:off x="1008" y="1728"/>
                  <a:ext cx="288" cy="672"/>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198" name="Line 38"/>
                <p:cNvSpPr>
                  <a:spLocks noChangeShapeType="1"/>
                </p:cNvSpPr>
                <p:nvPr/>
              </p:nvSpPr>
              <p:spPr bwMode="auto">
                <a:xfrm>
                  <a:off x="1008" y="2256"/>
                  <a:ext cx="28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199" name="Line 39"/>
                <p:cNvSpPr>
                  <a:spLocks noChangeShapeType="1"/>
                </p:cNvSpPr>
                <p:nvPr/>
              </p:nvSpPr>
              <p:spPr bwMode="auto">
                <a:xfrm>
                  <a:off x="1008" y="2256"/>
                  <a:ext cx="288"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00" name="Line 40"/>
                <p:cNvSpPr>
                  <a:spLocks noChangeShapeType="1"/>
                </p:cNvSpPr>
                <p:nvPr/>
              </p:nvSpPr>
              <p:spPr bwMode="auto">
                <a:xfrm flipV="1">
                  <a:off x="1008" y="2256"/>
                  <a:ext cx="288"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2201" name="Text Box 41"/>
              <p:cNvSpPr txBox="1">
                <a:spLocks noChangeArrowheads="1"/>
              </p:cNvSpPr>
              <p:nvPr/>
            </p:nvSpPr>
            <p:spPr bwMode="auto">
              <a:xfrm>
                <a:off x="998" y="1850"/>
                <a:ext cx="322"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B</a:t>
                </a:r>
                <a:r>
                  <a:rPr kumimoji="1" lang="en-US" altLang="zh-CN" sz="2400" baseline="-25000">
                    <a:latin typeface="Times New Roman" panose="02020603050405020304" pitchFamily="18" charset="0"/>
                    <a:ea typeface="幼圆" panose="02010509060101010101" pitchFamily="49" charset="-122"/>
                    <a:cs typeface="Times New Roman" panose="02020603050405020304" pitchFamily="18" charset="0"/>
                  </a:rPr>
                  <a:t>L</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grpSp>
          <p:nvGrpSpPr>
            <p:cNvPr id="92202" name="Group 42"/>
            <p:cNvGrpSpPr/>
            <p:nvPr/>
          </p:nvGrpSpPr>
          <p:grpSpPr bwMode="auto">
            <a:xfrm>
              <a:off x="1622" y="1728"/>
              <a:ext cx="329" cy="528"/>
              <a:chOff x="1622" y="1728"/>
              <a:chExt cx="329" cy="528"/>
            </a:xfrm>
          </p:grpSpPr>
          <p:sp>
            <p:nvSpPr>
              <p:cNvPr id="92203" name="Rectangle 43"/>
              <p:cNvSpPr>
                <a:spLocks noChangeArrowheads="1"/>
              </p:cNvSpPr>
              <p:nvPr/>
            </p:nvSpPr>
            <p:spPr bwMode="auto">
              <a:xfrm>
                <a:off x="1632" y="1728"/>
                <a:ext cx="288" cy="528"/>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04" name="Text Box 44"/>
              <p:cNvSpPr txBox="1">
                <a:spLocks noChangeArrowheads="1"/>
              </p:cNvSpPr>
              <p:nvPr/>
            </p:nvSpPr>
            <p:spPr bwMode="auto">
              <a:xfrm>
                <a:off x="1622" y="1850"/>
                <a:ext cx="329"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B</a:t>
                </a:r>
                <a:r>
                  <a:rPr kumimoji="1" lang="en-US" altLang="zh-CN" sz="2400" baseline="-25000">
                    <a:latin typeface="Times New Roman" panose="02020603050405020304" pitchFamily="18" charset="0"/>
                    <a:ea typeface="幼圆" panose="02010509060101010101" pitchFamily="49" charset="-122"/>
                    <a:cs typeface="Times New Roman" panose="02020603050405020304" pitchFamily="18" charset="0"/>
                  </a:rPr>
                  <a:t>R</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grpSp>
          <p:nvGrpSpPr>
            <p:cNvPr id="92205" name="Group 45"/>
            <p:cNvGrpSpPr/>
            <p:nvPr/>
          </p:nvGrpSpPr>
          <p:grpSpPr bwMode="auto">
            <a:xfrm>
              <a:off x="720" y="1728"/>
              <a:ext cx="212" cy="672"/>
              <a:chOff x="720" y="1728"/>
              <a:chExt cx="212" cy="672"/>
            </a:xfrm>
          </p:grpSpPr>
          <p:sp>
            <p:nvSpPr>
              <p:cNvPr id="92206" name="Line 46"/>
              <p:cNvSpPr>
                <a:spLocks noChangeShapeType="1"/>
              </p:cNvSpPr>
              <p:nvPr/>
            </p:nvSpPr>
            <p:spPr bwMode="auto">
              <a:xfrm>
                <a:off x="720" y="1728"/>
                <a:ext cx="19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07" name="Line 47"/>
              <p:cNvSpPr>
                <a:spLocks noChangeShapeType="1"/>
              </p:cNvSpPr>
              <p:nvPr/>
            </p:nvSpPr>
            <p:spPr bwMode="auto">
              <a:xfrm>
                <a:off x="720" y="2400"/>
                <a:ext cx="19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08" name="Text Box 48"/>
              <p:cNvSpPr txBox="1">
                <a:spLocks noChangeArrowheads="1"/>
              </p:cNvSpPr>
              <p:nvPr/>
            </p:nvSpPr>
            <p:spPr bwMode="auto">
              <a:xfrm>
                <a:off x="720" y="1920"/>
                <a:ext cx="212"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h</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92209" name="Line 49"/>
              <p:cNvSpPr>
                <a:spLocks noChangeShapeType="1"/>
              </p:cNvSpPr>
              <p:nvPr/>
            </p:nvSpPr>
            <p:spPr bwMode="auto">
              <a:xfrm>
                <a:off x="816" y="2160"/>
                <a:ext cx="0" cy="24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10" name="Line 50"/>
              <p:cNvSpPr>
                <a:spLocks noChangeShapeType="1"/>
              </p:cNvSpPr>
              <p:nvPr/>
            </p:nvSpPr>
            <p:spPr bwMode="auto">
              <a:xfrm flipV="1">
                <a:off x="816" y="1728"/>
                <a:ext cx="0" cy="192"/>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11" name="Group 51"/>
            <p:cNvGrpSpPr/>
            <p:nvPr/>
          </p:nvGrpSpPr>
          <p:grpSpPr bwMode="auto">
            <a:xfrm>
              <a:off x="1344" y="1728"/>
              <a:ext cx="372" cy="528"/>
              <a:chOff x="1920" y="1728"/>
              <a:chExt cx="372" cy="528"/>
            </a:xfrm>
          </p:grpSpPr>
          <p:sp>
            <p:nvSpPr>
              <p:cNvPr id="92212" name="Line 52"/>
              <p:cNvSpPr>
                <a:spLocks noChangeShapeType="1"/>
              </p:cNvSpPr>
              <p:nvPr/>
            </p:nvSpPr>
            <p:spPr bwMode="auto">
              <a:xfrm>
                <a:off x="2016" y="1728"/>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13" name="Line 53"/>
              <p:cNvSpPr>
                <a:spLocks noChangeShapeType="1"/>
              </p:cNvSpPr>
              <p:nvPr/>
            </p:nvSpPr>
            <p:spPr bwMode="auto">
              <a:xfrm>
                <a:off x="2016" y="2256"/>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14" name="Text Box 54"/>
              <p:cNvSpPr txBox="1">
                <a:spLocks noChangeArrowheads="1"/>
              </p:cNvSpPr>
              <p:nvPr/>
            </p:nvSpPr>
            <p:spPr bwMode="auto">
              <a:xfrm>
                <a:off x="1920" y="1824"/>
                <a:ext cx="372"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h-1</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92215" name="Line 55"/>
              <p:cNvSpPr>
                <a:spLocks noChangeShapeType="1"/>
              </p:cNvSpPr>
              <p:nvPr/>
            </p:nvSpPr>
            <p:spPr bwMode="auto">
              <a:xfrm>
                <a:off x="2064" y="2064"/>
                <a:ext cx="0" cy="192"/>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16" name="Line 56"/>
              <p:cNvSpPr>
                <a:spLocks noChangeShapeType="1"/>
              </p:cNvSpPr>
              <p:nvPr/>
            </p:nvSpPr>
            <p:spPr bwMode="auto">
              <a:xfrm flipV="1">
                <a:off x="2064" y="1728"/>
                <a:ext cx="0" cy="144"/>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17" name="Group 57"/>
            <p:cNvGrpSpPr/>
            <p:nvPr/>
          </p:nvGrpSpPr>
          <p:grpSpPr bwMode="auto">
            <a:xfrm>
              <a:off x="2112" y="1200"/>
              <a:ext cx="340" cy="528"/>
              <a:chOff x="1622" y="1728"/>
              <a:chExt cx="340" cy="528"/>
            </a:xfrm>
          </p:grpSpPr>
          <p:sp>
            <p:nvSpPr>
              <p:cNvPr id="92218" name="Rectangle 58"/>
              <p:cNvSpPr>
                <a:spLocks noChangeArrowheads="1"/>
              </p:cNvSpPr>
              <p:nvPr/>
            </p:nvSpPr>
            <p:spPr bwMode="auto">
              <a:xfrm>
                <a:off x="1632" y="1728"/>
                <a:ext cx="288" cy="528"/>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19" name="Text Box 59"/>
              <p:cNvSpPr txBox="1">
                <a:spLocks noChangeArrowheads="1"/>
              </p:cNvSpPr>
              <p:nvPr/>
            </p:nvSpPr>
            <p:spPr bwMode="auto">
              <a:xfrm>
                <a:off x="1622" y="1850"/>
                <a:ext cx="340"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A</a:t>
                </a:r>
                <a:r>
                  <a:rPr kumimoji="1" lang="en-US" altLang="zh-CN" sz="2400" baseline="-25000">
                    <a:latin typeface="Times New Roman" panose="02020603050405020304" pitchFamily="18" charset="0"/>
                    <a:ea typeface="幼圆" panose="02010509060101010101" pitchFamily="49" charset="-122"/>
                    <a:cs typeface="Times New Roman" panose="02020603050405020304" pitchFamily="18" charset="0"/>
                  </a:rPr>
                  <a:t>R</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grpSp>
          <p:nvGrpSpPr>
            <p:cNvPr id="92220" name="Group 60"/>
            <p:cNvGrpSpPr/>
            <p:nvPr/>
          </p:nvGrpSpPr>
          <p:grpSpPr bwMode="auto">
            <a:xfrm>
              <a:off x="2400" y="1200"/>
              <a:ext cx="372" cy="528"/>
              <a:chOff x="1920" y="1728"/>
              <a:chExt cx="372" cy="528"/>
            </a:xfrm>
          </p:grpSpPr>
          <p:sp>
            <p:nvSpPr>
              <p:cNvPr id="92221" name="Line 61"/>
              <p:cNvSpPr>
                <a:spLocks noChangeShapeType="1"/>
              </p:cNvSpPr>
              <p:nvPr/>
            </p:nvSpPr>
            <p:spPr bwMode="auto">
              <a:xfrm>
                <a:off x="2016" y="1728"/>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22" name="Line 62"/>
              <p:cNvSpPr>
                <a:spLocks noChangeShapeType="1"/>
              </p:cNvSpPr>
              <p:nvPr/>
            </p:nvSpPr>
            <p:spPr bwMode="auto">
              <a:xfrm>
                <a:off x="2016" y="2256"/>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23" name="Text Box 63"/>
              <p:cNvSpPr txBox="1">
                <a:spLocks noChangeArrowheads="1"/>
              </p:cNvSpPr>
              <p:nvPr/>
            </p:nvSpPr>
            <p:spPr bwMode="auto">
              <a:xfrm>
                <a:off x="1920" y="1824"/>
                <a:ext cx="372"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h-1</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92224" name="Line 64"/>
              <p:cNvSpPr>
                <a:spLocks noChangeShapeType="1"/>
              </p:cNvSpPr>
              <p:nvPr/>
            </p:nvSpPr>
            <p:spPr bwMode="auto">
              <a:xfrm>
                <a:off x="2064" y="2064"/>
                <a:ext cx="0" cy="192"/>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25" name="Line 65"/>
              <p:cNvSpPr>
                <a:spLocks noChangeShapeType="1"/>
              </p:cNvSpPr>
              <p:nvPr/>
            </p:nvSpPr>
            <p:spPr bwMode="auto">
              <a:xfrm flipV="1">
                <a:off x="2064" y="1728"/>
                <a:ext cx="0" cy="144"/>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92226" name="AutoShape 66"/>
            <p:cNvCxnSpPr>
              <a:cxnSpLocks noChangeShapeType="1"/>
              <a:stCxn id="92192" idx="6"/>
              <a:endCxn id="92218" idx="0"/>
            </p:cNvCxnSpPr>
            <p:nvPr/>
          </p:nvCxnSpPr>
          <p:spPr bwMode="auto">
            <a:xfrm>
              <a:off x="2016" y="984"/>
              <a:ext cx="250" cy="216"/>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27" name="AutoShape 67"/>
            <p:cNvCxnSpPr>
              <a:cxnSpLocks noChangeShapeType="1"/>
              <a:stCxn id="92193" idx="2"/>
              <a:endCxn id="92197" idx="0"/>
            </p:cNvCxnSpPr>
            <p:nvPr/>
          </p:nvCxnSpPr>
          <p:spPr bwMode="auto">
            <a:xfrm flipH="1">
              <a:off x="1152" y="1368"/>
              <a:ext cx="144" cy="360"/>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28" name="AutoShape 68"/>
            <p:cNvCxnSpPr>
              <a:cxnSpLocks noChangeShapeType="1"/>
              <a:stCxn id="92193" idx="6"/>
              <a:endCxn id="92203" idx="0"/>
            </p:cNvCxnSpPr>
            <p:nvPr/>
          </p:nvCxnSpPr>
          <p:spPr bwMode="auto">
            <a:xfrm>
              <a:off x="1632" y="1368"/>
              <a:ext cx="144" cy="360"/>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229" name="Text Box 69"/>
            <p:cNvSpPr txBox="1">
              <a:spLocks noChangeArrowheads="1"/>
            </p:cNvSpPr>
            <p:nvPr/>
          </p:nvSpPr>
          <p:spPr bwMode="auto">
            <a:xfrm>
              <a:off x="816" y="2400"/>
              <a:ext cx="696" cy="231"/>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插入结点</a:t>
              </a:r>
              <a:endParaRPr kumimoji="1" lang="zh-CN" altLang="en-US"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p:txBody>
        </p:sp>
      </p:grpSp>
      <p:grpSp>
        <p:nvGrpSpPr>
          <p:cNvPr id="92230" name="Group 70"/>
          <p:cNvGrpSpPr/>
          <p:nvPr/>
        </p:nvGrpSpPr>
        <p:grpSpPr bwMode="auto">
          <a:xfrm>
            <a:off x="3935413" y="3889375"/>
            <a:ext cx="838200" cy="685800"/>
            <a:chOff x="2208" y="480"/>
            <a:chExt cx="528" cy="432"/>
          </a:xfrm>
        </p:grpSpPr>
        <p:sp>
          <p:nvSpPr>
            <p:cNvPr id="92231" name="AutoShape 71"/>
            <p:cNvSpPr>
              <a:spLocks noChangeArrowheads="1"/>
            </p:cNvSpPr>
            <p:nvPr/>
          </p:nvSpPr>
          <p:spPr bwMode="auto">
            <a:xfrm>
              <a:off x="2208" y="672"/>
              <a:ext cx="528" cy="24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32" name="Text Box 72"/>
            <p:cNvSpPr txBox="1">
              <a:spLocks noChangeArrowheads="1"/>
            </p:cNvSpPr>
            <p:nvPr/>
          </p:nvSpPr>
          <p:spPr bwMode="auto">
            <a:xfrm>
              <a:off x="2256" y="480"/>
              <a:ext cx="3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LL</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grpSp>
        <p:nvGrpSpPr>
          <p:cNvPr id="92233" name="Group 73"/>
          <p:cNvGrpSpPr/>
          <p:nvPr/>
        </p:nvGrpSpPr>
        <p:grpSpPr bwMode="auto">
          <a:xfrm>
            <a:off x="5764213" y="3543300"/>
            <a:ext cx="2768600" cy="2251075"/>
            <a:chOff x="3360" y="262"/>
            <a:chExt cx="1744" cy="1418"/>
          </a:xfrm>
        </p:grpSpPr>
        <p:sp>
          <p:nvSpPr>
            <p:cNvPr id="92234" name="Oval 74"/>
            <p:cNvSpPr>
              <a:spLocks noChangeArrowheads="1"/>
            </p:cNvSpPr>
            <p:nvPr/>
          </p:nvSpPr>
          <p:spPr bwMode="auto">
            <a:xfrm flipH="1">
              <a:off x="4320" y="672"/>
              <a:ext cx="336" cy="33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0</a:t>
              </a:r>
              <a:endParaRPr kumimoji="1" lang="en-US" altLang="zh-CN" sz="2000">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A</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92235" name="Oval 75"/>
            <p:cNvSpPr>
              <a:spLocks noChangeArrowheads="1"/>
            </p:cNvSpPr>
            <p:nvPr/>
          </p:nvSpPr>
          <p:spPr bwMode="auto">
            <a:xfrm flipH="1">
              <a:off x="3951" y="262"/>
              <a:ext cx="336" cy="33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0</a:t>
              </a:r>
              <a:endParaRPr kumimoji="1" lang="en-US" altLang="zh-CN" sz="2000">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B</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nvGrpSpPr>
            <p:cNvPr id="92236" name="Group 76"/>
            <p:cNvGrpSpPr/>
            <p:nvPr/>
          </p:nvGrpSpPr>
          <p:grpSpPr bwMode="auto">
            <a:xfrm>
              <a:off x="3360" y="1152"/>
              <a:ext cx="334" cy="528"/>
              <a:chOff x="852" y="2976"/>
              <a:chExt cx="334" cy="528"/>
            </a:xfrm>
          </p:grpSpPr>
          <p:sp>
            <p:nvSpPr>
              <p:cNvPr id="92237" name="Rectangle 77"/>
              <p:cNvSpPr>
                <a:spLocks noChangeArrowheads="1"/>
              </p:cNvSpPr>
              <p:nvPr/>
            </p:nvSpPr>
            <p:spPr bwMode="auto">
              <a:xfrm flipH="1">
                <a:off x="852" y="2976"/>
                <a:ext cx="288" cy="528"/>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38" name="Text Box 78"/>
              <p:cNvSpPr txBox="1">
                <a:spLocks noChangeArrowheads="1"/>
              </p:cNvSpPr>
              <p:nvPr/>
            </p:nvSpPr>
            <p:spPr bwMode="auto">
              <a:xfrm flipH="1">
                <a:off x="864" y="3120"/>
                <a:ext cx="322"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B</a:t>
                </a:r>
                <a:r>
                  <a:rPr kumimoji="1" lang="en-US" altLang="zh-CN" sz="2400" baseline="-25000" dirty="0">
                    <a:latin typeface="Times New Roman" panose="02020603050405020304" pitchFamily="18" charset="0"/>
                    <a:ea typeface="幼圆" panose="02010509060101010101" pitchFamily="49" charset="-122"/>
                    <a:cs typeface="Times New Roman" panose="02020603050405020304" pitchFamily="18" charset="0"/>
                  </a:rPr>
                  <a:t>L</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p:txBody>
          </p:sp>
        </p:grpSp>
        <p:grpSp>
          <p:nvGrpSpPr>
            <p:cNvPr id="92239" name="Group 79"/>
            <p:cNvGrpSpPr/>
            <p:nvPr/>
          </p:nvGrpSpPr>
          <p:grpSpPr bwMode="auto">
            <a:xfrm>
              <a:off x="3984" y="1152"/>
              <a:ext cx="342" cy="528"/>
              <a:chOff x="852" y="2976"/>
              <a:chExt cx="342" cy="528"/>
            </a:xfrm>
          </p:grpSpPr>
          <p:sp>
            <p:nvSpPr>
              <p:cNvPr id="92240" name="Rectangle 80"/>
              <p:cNvSpPr>
                <a:spLocks noChangeArrowheads="1"/>
              </p:cNvSpPr>
              <p:nvPr/>
            </p:nvSpPr>
            <p:spPr bwMode="auto">
              <a:xfrm flipH="1">
                <a:off x="852" y="2976"/>
                <a:ext cx="288" cy="528"/>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41" name="Text Box 81"/>
              <p:cNvSpPr txBox="1">
                <a:spLocks noChangeArrowheads="1"/>
              </p:cNvSpPr>
              <p:nvPr/>
            </p:nvSpPr>
            <p:spPr bwMode="auto">
              <a:xfrm flipH="1">
                <a:off x="865" y="3120"/>
                <a:ext cx="329"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B</a:t>
                </a:r>
                <a:r>
                  <a:rPr kumimoji="1" lang="en-US" altLang="zh-CN" sz="2400" baseline="-25000" dirty="0">
                    <a:latin typeface="Times New Roman" panose="02020603050405020304" pitchFamily="18" charset="0"/>
                    <a:ea typeface="幼圆" panose="02010509060101010101" pitchFamily="49" charset="-122"/>
                    <a:cs typeface="Times New Roman" panose="02020603050405020304" pitchFamily="18" charset="0"/>
                  </a:rPr>
                  <a:t>R</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p:txBody>
          </p:sp>
        </p:grpSp>
        <p:grpSp>
          <p:nvGrpSpPr>
            <p:cNvPr id="92242" name="Group 82"/>
            <p:cNvGrpSpPr/>
            <p:nvPr/>
          </p:nvGrpSpPr>
          <p:grpSpPr bwMode="auto">
            <a:xfrm>
              <a:off x="4752" y="1152"/>
              <a:ext cx="352" cy="528"/>
              <a:chOff x="852" y="2976"/>
              <a:chExt cx="352" cy="528"/>
            </a:xfrm>
          </p:grpSpPr>
          <p:sp>
            <p:nvSpPr>
              <p:cNvPr id="92243" name="Rectangle 83"/>
              <p:cNvSpPr>
                <a:spLocks noChangeArrowheads="1"/>
              </p:cNvSpPr>
              <p:nvPr/>
            </p:nvSpPr>
            <p:spPr bwMode="auto">
              <a:xfrm flipH="1">
                <a:off x="852" y="2976"/>
                <a:ext cx="288" cy="528"/>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44" name="Text Box 84"/>
              <p:cNvSpPr txBox="1">
                <a:spLocks noChangeArrowheads="1"/>
              </p:cNvSpPr>
              <p:nvPr/>
            </p:nvSpPr>
            <p:spPr bwMode="auto">
              <a:xfrm flipH="1">
                <a:off x="864" y="3120"/>
                <a:ext cx="340"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A</a:t>
                </a:r>
                <a:r>
                  <a:rPr kumimoji="1" lang="en-US" altLang="zh-CN" sz="2400" baseline="-25000" dirty="0">
                    <a:latin typeface="Times New Roman" panose="02020603050405020304" pitchFamily="18" charset="0"/>
                    <a:ea typeface="幼圆" panose="02010509060101010101" pitchFamily="49" charset="-122"/>
                    <a:cs typeface="Times New Roman" panose="02020603050405020304" pitchFamily="18" charset="0"/>
                  </a:rPr>
                  <a:t>R</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p:txBody>
          </p:sp>
        </p:grpSp>
        <p:cxnSp>
          <p:nvCxnSpPr>
            <p:cNvPr id="92245" name="AutoShape 85"/>
            <p:cNvCxnSpPr>
              <a:cxnSpLocks noChangeShapeType="1"/>
              <a:stCxn id="92235" idx="6"/>
              <a:endCxn id="92237" idx="0"/>
            </p:cNvCxnSpPr>
            <p:nvPr/>
          </p:nvCxnSpPr>
          <p:spPr bwMode="auto">
            <a:xfrm flipH="1">
              <a:off x="3504" y="430"/>
              <a:ext cx="447" cy="722"/>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46" name="AutoShape 86"/>
            <p:cNvCxnSpPr>
              <a:cxnSpLocks noChangeShapeType="1"/>
              <a:stCxn id="92234" idx="6"/>
              <a:endCxn id="92240" idx="0"/>
            </p:cNvCxnSpPr>
            <p:nvPr/>
          </p:nvCxnSpPr>
          <p:spPr bwMode="auto">
            <a:xfrm flipH="1">
              <a:off x="4128" y="840"/>
              <a:ext cx="192" cy="312"/>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47" name="AutoShape 87"/>
            <p:cNvCxnSpPr>
              <a:cxnSpLocks noChangeShapeType="1"/>
              <a:stCxn id="92234" idx="2"/>
              <a:endCxn id="92243" idx="0"/>
            </p:cNvCxnSpPr>
            <p:nvPr/>
          </p:nvCxnSpPr>
          <p:spPr bwMode="auto">
            <a:xfrm>
              <a:off x="4656" y="840"/>
              <a:ext cx="240" cy="312"/>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48" name="AutoShape 88"/>
            <p:cNvCxnSpPr>
              <a:cxnSpLocks noChangeShapeType="1"/>
              <a:stCxn id="92235" idx="2"/>
              <a:endCxn id="92234" idx="0"/>
            </p:cNvCxnSpPr>
            <p:nvPr/>
          </p:nvCxnSpPr>
          <p:spPr bwMode="auto">
            <a:xfrm>
              <a:off x="4287" y="430"/>
              <a:ext cx="201" cy="242"/>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2249" name="Text Box 89"/>
          <p:cNvSpPr txBox="1">
            <a:spLocks noChangeArrowheads="1"/>
          </p:cNvSpPr>
          <p:nvPr/>
        </p:nvSpPr>
        <p:spPr bwMode="auto">
          <a:xfrm>
            <a:off x="4310063" y="5607050"/>
            <a:ext cx="522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(a)</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nvGrpSpPr>
          <p:cNvPr id="92250" name="Group 90"/>
          <p:cNvGrpSpPr/>
          <p:nvPr/>
        </p:nvGrpSpPr>
        <p:grpSpPr bwMode="auto">
          <a:xfrm flipH="1">
            <a:off x="5427663" y="4956175"/>
            <a:ext cx="336550" cy="838200"/>
            <a:chOff x="1948" y="1728"/>
            <a:chExt cx="212" cy="528"/>
          </a:xfrm>
        </p:grpSpPr>
        <p:sp>
          <p:nvSpPr>
            <p:cNvPr id="92251" name="Line 91"/>
            <p:cNvSpPr>
              <a:spLocks noChangeShapeType="1"/>
            </p:cNvSpPr>
            <p:nvPr/>
          </p:nvSpPr>
          <p:spPr bwMode="auto">
            <a:xfrm>
              <a:off x="2016" y="1728"/>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52" name="Line 92"/>
            <p:cNvSpPr>
              <a:spLocks noChangeShapeType="1"/>
            </p:cNvSpPr>
            <p:nvPr/>
          </p:nvSpPr>
          <p:spPr bwMode="auto">
            <a:xfrm>
              <a:off x="2016" y="2256"/>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53" name="Text Box 93"/>
            <p:cNvSpPr txBox="1">
              <a:spLocks noChangeArrowheads="1"/>
            </p:cNvSpPr>
            <p:nvPr/>
          </p:nvSpPr>
          <p:spPr bwMode="auto">
            <a:xfrm>
              <a:off x="1948" y="1824"/>
              <a:ext cx="212"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h</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92254" name="Line 94"/>
            <p:cNvSpPr>
              <a:spLocks noChangeShapeType="1"/>
            </p:cNvSpPr>
            <p:nvPr/>
          </p:nvSpPr>
          <p:spPr bwMode="auto">
            <a:xfrm>
              <a:off x="2064" y="2064"/>
              <a:ext cx="0" cy="192"/>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55" name="Line 95"/>
            <p:cNvSpPr>
              <a:spLocks noChangeShapeType="1"/>
            </p:cNvSpPr>
            <p:nvPr/>
          </p:nvSpPr>
          <p:spPr bwMode="auto">
            <a:xfrm flipV="1">
              <a:off x="2064" y="1728"/>
              <a:ext cx="0" cy="144"/>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56" name="Group 96"/>
          <p:cNvGrpSpPr/>
          <p:nvPr/>
        </p:nvGrpSpPr>
        <p:grpSpPr bwMode="auto">
          <a:xfrm flipH="1">
            <a:off x="6297613" y="4956175"/>
            <a:ext cx="590550" cy="838200"/>
            <a:chOff x="1920" y="1728"/>
            <a:chExt cx="372" cy="528"/>
          </a:xfrm>
        </p:grpSpPr>
        <p:sp>
          <p:nvSpPr>
            <p:cNvPr id="92257" name="Line 97"/>
            <p:cNvSpPr>
              <a:spLocks noChangeShapeType="1"/>
            </p:cNvSpPr>
            <p:nvPr/>
          </p:nvSpPr>
          <p:spPr bwMode="auto">
            <a:xfrm>
              <a:off x="2016" y="1728"/>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58" name="Line 98"/>
            <p:cNvSpPr>
              <a:spLocks noChangeShapeType="1"/>
            </p:cNvSpPr>
            <p:nvPr/>
          </p:nvSpPr>
          <p:spPr bwMode="auto">
            <a:xfrm>
              <a:off x="2016" y="2256"/>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59" name="Text Box 99"/>
            <p:cNvSpPr txBox="1">
              <a:spLocks noChangeArrowheads="1"/>
            </p:cNvSpPr>
            <p:nvPr/>
          </p:nvSpPr>
          <p:spPr bwMode="auto">
            <a:xfrm>
              <a:off x="1920" y="1824"/>
              <a:ext cx="372"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h-1</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92260" name="Line 100"/>
            <p:cNvSpPr>
              <a:spLocks noChangeShapeType="1"/>
            </p:cNvSpPr>
            <p:nvPr/>
          </p:nvSpPr>
          <p:spPr bwMode="auto">
            <a:xfrm>
              <a:off x="2109" y="2064"/>
              <a:ext cx="0" cy="192"/>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61" name="Line 101"/>
            <p:cNvSpPr>
              <a:spLocks noChangeShapeType="1"/>
            </p:cNvSpPr>
            <p:nvPr/>
          </p:nvSpPr>
          <p:spPr bwMode="auto">
            <a:xfrm flipV="1">
              <a:off x="2109" y="1728"/>
              <a:ext cx="0" cy="144"/>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62" name="Group 102"/>
          <p:cNvGrpSpPr/>
          <p:nvPr/>
        </p:nvGrpSpPr>
        <p:grpSpPr bwMode="auto">
          <a:xfrm flipH="1">
            <a:off x="7440613" y="4956175"/>
            <a:ext cx="590550" cy="838200"/>
            <a:chOff x="1920" y="1728"/>
            <a:chExt cx="372" cy="528"/>
          </a:xfrm>
        </p:grpSpPr>
        <p:sp>
          <p:nvSpPr>
            <p:cNvPr id="92263" name="Line 103"/>
            <p:cNvSpPr>
              <a:spLocks noChangeShapeType="1"/>
            </p:cNvSpPr>
            <p:nvPr/>
          </p:nvSpPr>
          <p:spPr bwMode="auto">
            <a:xfrm>
              <a:off x="2016" y="1728"/>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64" name="Line 104"/>
            <p:cNvSpPr>
              <a:spLocks noChangeShapeType="1"/>
            </p:cNvSpPr>
            <p:nvPr/>
          </p:nvSpPr>
          <p:spPr bwMode="auto">
            <a:xfrm>
              <a:off x="2016" y="2256"/>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65" name="Text Box 105"/>
            <p:cNvSpPr txBox="1">
              <a:spLocks noChangeArrowheads="1"/>
            </p:cNvSpPr>
            <p:nvPr/>
          </p:nvSpPr>
          <p:spPr bwMode="auto">
            <a:xfrm>
              <a:off x="1920" y="1824"/>
              <a:ext cx="372"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h-1</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92266" name="Line 106"/>
            <p:cNvSpPr>
              <a:spLocks noChangeShapeType="1"/>
            </p:cNvSpPr>
            <p:nvPr/>
          </p:nvSpPr>
          <p:spPr bwMode="auto">
            <a:xfrm>
              <a:off x="2064" y="2064"/>
              <a:ext cx="0" cy="192"/>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67" name="Line 107"/>
            <p:cNvSpPr>
              <a:spLocks noChangeShapeType="1"/>
            </p:cNvSpPr>
            <p:nvPr/>
          </p:nvSpPr>
          <p:spPr bwMode="auto">
            <a:xfrm flipV="1">
              <a:off x="2064" y="1728"/>
              <a:ext cx="0" cy="144"/>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ChangeArrowheads="1"/>
          </p:cNvSpPr>
          <p:nvPr/>
        </p:nvSpPr>
        <p:spPr bwMode="auto">
          <a:xfrm>
            <a:off x="252000" y="259200"/>
            <a:ext cx="86400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PAVLNode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RR</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PAVLNode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PAVLNode</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b = a-&gt;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rlink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&gt;bf = 0;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r>
              <a:rPr kumimoji="1" lang="en-US" altLang="zh-CN" sz="2200"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    a-</a:t>
            </a:r>
            <a:r>
              <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&gt;</a:t>
            </a:r>
            <a:r>
              <a:rPr kumimoji="1" lang="en-US" altLang="zh-CN" sz="22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rlink</a:t>
            </a:r>
            <a:r>
              <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 = b-&gt;</a:t>
            </a:r>
            <a:r>
              <a:rPr kumimoji="1" lang="en-US" altLang="zh-CN" sz="22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llink</a:t>
            </a:r>
            <a:r>
              <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b-</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&gt;bf = 0;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r>
              <a:rPr kumimoji="1" lang="en-US" altLang="zh-CN" sz="2200"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    b-</a:t>
            </a:r>
            <a:r>
              <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&gt;</a:t>
            </a:r>
            <a:r>
              <a:rPr kumimoji="1" lang="en-US" altLang="zh-CN" sz="22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llink</a:t>
            </a:r>
            <a:r>
              <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 = a;</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b</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指向调整后的子树的根结点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return(b</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253983" name="Oval 31"/>
          <p:cNvSpPr>
            <a:spLocks noChangeArrowheads="1"/>
          </p:cNvSpPr>
          <p:nvPr/>
        </p:nvSpPr>
        <p:spPr bwMode="auto">
          <a:xfrm flipH="1">
            <a:off x="1630363" y="3355975"/>
            <a:ext cx="533400" cy="533400"/>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-2</a:t>
            </a:r>
            <a:endParaRPr kumimoji="1" lang="en-US" altLang="zh-CN" sz="2000">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A</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253984" name="Oval 32"/>
          <p:cNvSpPr>
            <a:spLocks noChangeArrowheads="1"/>
          </p:cNvSpPr>
          <p:nvPr/>
        </p:nvSpPr>
        <p:spPr bwMode="auto">
          <a:xfrm flipH="1">
            <a:off x="2239963" y="3965575"/>
            <a:ext cx="533400" cy="533400"/>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-1</a:t>
            </a:r>
            <a:endParaRPr kumimoji="1" lang="en-US" altLang="zh-CN" sz="2000">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B</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cxnSp>
        <p:nvCxnSpPr>
          <p:cNvPr id="253985" name="AutoShape 33"/>
          <p:cNvCxnSpPr>
            <a:cxnSpLocks noChangeShapeType="1"/>
            <a:stCxn id="253983" idx="2"/>
            <a:endCxn id="253984" idx="0"/>
          </p:cNvCxnSpPr>
          <p:nvPr/>
        </p:nvCxnSpPr>
        <p:spPr bwMode="auto">
          <a:xfrm>
            <a:off x="2163763" y="3622675"/>
            <a:ext cx="342900" cy="342900"/>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53986" name="Group 34"/>
          <p:cNvGrpSpPr/>
          <p:nvPr/>
        </p:nvGrpSpPr>
        <p:grpSpPr bwMode="auto">
          <a:xfrm flipH="1">
            <a:off x="2773363" y="4803775"/>
            <a:ext cx="457200" cy="1066800"/>
            <a:chOff x="1008" y="1728"/>
            <a:chExt cx="288" cy="672"/>
          </a:xfrm>
        </p:grpSpPr>
        <p:sp>
          <p:nvSpPr>
            <p:cNvPr id="253987" name="Rectangle 35"/>
            <p:cNvSpPr>
              <a:spLocks noChangeArrowheads="1"/>
            </p:cNvSpPr>
            <p:nvPr/>
          </p:nvSpPr>
          <p:spPr bwMode="auto">
            <a:xfrm>
              <a:off x="1008" y="1728"/>
              <a:ext cx="288" cy="672"/>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3988" name="Line 36"/>
            <p:cNvSpPr>
              <a:spLocks noChangeShapeType="1"/>
            </p:cNvSpPr>
            <p:nvPr/>
          </p:nvSpPr>
          <p:spPr bwMode="auto">
            <a:xfrm>
              <a:off x="1008" y="2256"/>
              <a:ext cx="28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3989" name="Line 37"/>
            <p:cNvSpPr>
              <a:spLocks noChangeShapeType="1"/>
            </p:cNvSpPr>
            <p:nvPr/>
          </p:nvSpPr>
          <p:spPr bwMode="auto">
            <a:xfrm>
              <a:off x="1008" y="2256"/>
              <a:ext cx="288"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3990" name="Line 38"/>
            <p:cNvSpPr>
              <a:spLocks noChangeShapeType="1"/>
            </p:cNvSpPr>
            <p:nvPr/>
          </p:nvSpPr>
          <p:spPr bwMode="auto">
            <a:xfrm flipV="1">
              <a:off x="1008" y="2256"/>
              <a:ext cx="288"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3991" name="Text Box 39"/>
          <p:cNvSpPr txBox="1">
            <a:spLocks noChangeArrowheads="1"/>
          </p:cNvSpPr>
          <p:nvPr/>
        </p:nvSpPr>
        <p:spPr bwMode="auto">
          <a:xfrm flipH="1">
            <a:off x="2748280" y="5032375"/>
            <a:ext cx="522288" cy="45720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B</a:t>
            </a:r>
            <a:r>
              <a:rPr kumimoji="1" lang="en-US" altLang="zh-CN" sz="2400" baseline="-25000" dirty="0">
                <a:latin typeface="Times New Roman" panose="02020603050405020304" pitchFamily="18" charset="0"/>
                <a:ea typeface="幼圆" panose="02010509060101010101" pitchFamily="49" charset="-122"/>
                <a:cs typeface="Times New Roman" panose="02020603050405020304" pitchFamily="18" charset="0"/>
              </a:rPr>
              <a:t>R</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p:txBody>
      </p:sp>
      <p:grpSp>
        <p:nvGrpSpPr>
          <p:cNvPr id="253992" name="Group 40"/>
          <p:cNvGrpSpPr/>
          <p:nvPr/>
        </p:nvGrpSpPr>
        <p:grpSpPr bwMode="auto">
          <a:xfrm>
            <a:off x="1782763" y="4803775"/>
            <a:ext cx="530225" cy="838200"/>
            <a:chOff x="852" y="2976"/>
            <a:chExt cx="334" cy="528"/>
          </a:xfrm>
        </p:grpSpPr>
        <p:sp>
          <p:nvSpPr>
            <p:cNvPr id="253993" name="Rectangle 41"/>
            <p:cNvSpPr>
              <a:spLocks noChangeArrowheads="1"/>
            </p:cNvSpPr>
            <p:nvPr/>
          </p:nvSpPr>
          <p:spPr bwMode="auto">
            <a:xfrm flipH="1">
              <a:off x="852" y="2976"/>
              <a:ext cx="288" cy="528"/>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3994" name="Text Box 42"/>
            <p:cNvSpPr txBox="1">
              <a:spLocks noChangeArrowheads="1"/>
            </p:cNvSpPr>
            <p:nvPr/>
          </p:nvSpPr>
          <p:spPr bwMode="auto">
            <a:xfrm flipH="1">
              <a:off x="864" y="3120"/>
              <a:ext cx="322"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B</a:t>
              </a:r>
              <a:r>
                <a:rPr kumimoji="1" lang="en-US" altLang="zh-CN" sz="2400" baseline="-25000" dirty="0">
                  <a:latin typeface="Times New Roman" panose="02020603050405020304" pitchFamily="18" charset="0"/>
                  <a:ea typeface="幼圆" panose="02010509060101010101" pitchFamily="49" charset="-122"/>
                  <a:cs typeface="Times New Roman" panose="02020603050405020304" pitchFamily="18" charset="0"/>
                </a:rPr>
                <a:t>L</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p:txBody>
        </p:sp>
      </p:grpSp>
      <p:grpSp>
        <p:nvGrpSpPr>
          <p:cNvPr id="253995" name="Group 43"/>
          <p:cNvGrpSpPr/>
          <p:nvPr/>
        </p:nvGrpSpPr>
        <p:grpSpPr bwMode="auto">
          <a:xfrm flipH="1">
            <a:off x="3351213" y="4803775"/>
            <a:ext cx="336550" cy="1066800"/>
            <a:chOff x="720" y="1728"/>
            <a:chExt cx="212" cy="672"/>
          </a:xfrm>
        </p:grpSpPr>
        <p:sp>
          <p:nvSpPr>
            <p:cNvPr id="253996" name="Line 44"/>
            <p:cNvSpPr>
              <a:spLocks noChangeShapeType="1"/>
            </p:cNvSpPr>
            <p:nvPr/>
          </p:nvSpPr>
          <p:spPr bwMode="auto">
            <a:xfrm>
              <a:off x="720" y="1728"/>
              <a:ext cx="19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3997" name="Line 45"/>
            <p:cNvSpPr>
              <a:spLocks noChangeShapeType="1"/>
            </p:cNvSpPr>
            <p:nvPr/>
          </p:nvSpPr>
          <p:spPr bwMode="auto">
            <a:xfrm>
              <a:off x="720" y="2400"/>
              <a:ext cx="19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3998" name="Text Box 46"/>
            <p:cNvSpPr txBox="1">
              <a:spLocks noChangeArrowheads="1"/>
            </p:cNvSpPr>
            <p:nvPr/>
          </p:nvSpPr>
          <p:spPr bwMode="auto">
            <a:xfrm>
              <a:off x="720" y="1920"/>
              <a:ext cx="212"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h</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253999" name="Line 47"/>
            <p:cNvSpPr>
              <a:spLocks noChangeShapeType="1"/>
            </p:cNvSpPr>
            <p:nvPr/>
          </p:nvSpPr>
          <p:spPr bwMode="auto">
            <a:xfrm>
              <a:off x="816" y="2160"/>
              <a:ext cx="0" cy="24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4000" name="Line 48"/>
            <p:cNvSpPr>
              <a:spLocks noChangeShapeType="1"/>
            </p:cNvSpPr>
            <p:nvPr/>
          </p:nvSpPr>
          <p:spPr bwMode="auto">
            <a:xfrm flipV="1">
              <a:off x="816" y="1728"/>
              <a:ext cx="0" cy="192"/>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4001" name="Group 49"/>
          <p:cNvGrpSpPr/>
          <p:nvPr/>
        </p:nvGrpSpPr>
        <p:grpSpPr bwMode="auto">
          <a:xfrm flipH="1">
            <a:off x="1258888" y="4803775"/>
            <a:ext cx="590550" cy="838200"/>
            <a:chOff x="1974" y="1728"/>
            <a:chExt cx="372" cy="528"/>
          </a:xfrm>
        </p:grpSpPr>
        <p:sp>
          <p:nvSpPr>
            <p:cNvPr id="254002" name="Line 50"/>
            <p:cNvSpPr>
              <a:spLocks noChangeShapeType="1"/>
            </p:cNvSpPr>
            <p:nvPr/>
          </p:nvSpPr>
          <p:spPr bwMode="auto">
            <a:xfrm>
              <a:off x="2016" y="1728"/>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4003" name="Line 51"/>
            <p:cNvSpPr>
              <a:spLocks noChangeShapeType="1"/>
            </p:cNvSpPr>
            <p:nvPr/>
          </p:nvSpPr>
          <p:spPr bwMode="auto">
            <a:xfrm>
              <a:off x="2016" y="2256"/>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4004" name="Text Box 52"/>
            <p:cNvSpPr txBox="1">
              <a:spLocks noChangeArrowheads="1"/>
            </p:cNvSpPr>
            <p:nvPr/>
          </p:nvSpPr>
          <p:spPr bwMode="auto">
            <a:xfrm>
              <a:off x="1974" y="1824"/>
              <a:ext cx="372"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h-1</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254005" name="Line 53"/>
            <p:cNvSpPr>
              <a:spLocks noChangeShapeType="1"/>
            </p:cNvSpPr>
            <p:nvPr/>
          </p:nvSpPr>
          <p:spPr bwMode="auto">
            <a:xfrm>
              <a:off x="2119" y="2064"/>
              <a:ext cx="0" cy="192"/>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4006" name="Line 54"/>
            <p:cNvSpPr>
              <a:spLocks noChangeShapeType="1"/>
            </p:cNvSpPr>
            <p:nvPr/>
          </p:nvSpPr>
          <p:spPr bwMode="auto">
            <a:xfrm flipV="1">
              <a:off x="2119" y="1728"/>
              <a:ext cx="0" cy="144"/>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4007" name="Rectangle 55"/>
          <p:cNvSpPr>
            <a:spLocks noChangeArrowheads="1"/>
          </p:cNvSpPr>
          <p:nvPr/>
        </p:nvSpPr>
        <p:spPr bwMode="auto">
          <a:xfrm flipH="1">
            <a:off x="1039813" y="3965575"/>
            <a:ext cx="457200" cy="83820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4008" name="Text Box 56"/>
          <p:cNvSpPr txBox="1">
            <a:spLocks noChangeArrowheads="1"/>
          </p:cNvSpPr>
          <p:nvPr/>
        </p:nvSpPr>
        <p:spPr bwMode="auto">
          <a:xfrm flipH="1">
            <a:off x="1041400" y="4117975"/>
            <a:ext cx="528638" cy="45720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A</a:t>
            </a:r>
            <a:r>
              <a:rPr kumimoji="1" lang="en-US" altLang="zh-CN" sz="2400" baseline="-25000" dirty="0">
                <a:latin typeface="Times New Roman" panose="02020603050405020304" pitchFamily="18" charset="0"/>
                <a:ea typeface="幼圆" panose="02010509060101010101" pitchFamily="49" charset="-122"/>
                <a:cs typeface="Times New Roman" panose="02020603050405020304" pitchFamily="18" charset="0"/>
              </a:rPr>
              <a:t>L</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p:txBody>
      </p:sp>
      <p:grpSp>
        <p:nvGrpSpPr>
          <p:cNvPr id="254009" name="Group 57"/>
          <p:cNvGrpSpPr/>
          <p:nvPr/>
        </p:nvGrpSpPr>
        <p:grpSpPr bwMode="auto">
          <a:xfrm flipH="1">
            <a:off x="430213" y="3965575"/>
            <a:ext cx="590550" cy="838200"/>
            <a:chOff x="1920" y="1728"/>
            <a:chExt cx="372" cy="528"/>
          </a:xfrm>
        </p:grpSpPr>
        <p:sp>
          <p:nvSpPr>
            <p:cNvPr id="254010" name="Line 58"/>
            <p:cNvSpPr>
              <a:spLocks noChangeShapeType="1"/>
            </p:cNvSpPr>
            <p:nvPr/>
          </p:nvSpPr>
          <p:spPr bwMode="auto">
            <a:xfrm>
              <a:off x="2016" y="1728"/>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4011" name="Line 59"/>
            <p:cNvSpPr>
              <a:spLocks noChangeShapeType="1"/>
            </p:cNvSpPr>
            <p:nvPr/>
          </p:nvSpPr>
          <p:spPr bwMode="auto">
            <a:xfrm>
              <a:off x="2016" y="2256"/>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4012" name="Text Box 60"/>
            <p:cNvSpPr txBox="1">
              <a:spLocks noChangeArrowheads="1"/>
            </p:cNvSpPr>
            <p:nvPr/>
          </p:nvSpPr>
          <p:spPr bwMode="auto">
            <a:xfrm>
              <a:off x="1920" y="1824"/>
              <a:ext cx="372"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h-1</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254013" name="Line 61"/>
            <p:cNvSpPr>
              <a:spLocks noChangeShapeType="1"/>
            </p:cNvSpPr>
            <p:nvPr/>
          </p:nvSpPr>
          <p:spPr bwMode="auto">
            <a:xfrm>
              <a:off x="2088" y="2064"/>
              <a:ext cx="0" cy="192"/>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4014" name="Line 62"/>
            <p:cNvSpPr>
              <a:spLocks noChangeShapeType="1"/>
            </p:cNvSpPr>
            <p:nvPr/>
          </p:nvSpPr>
          <p:spPr bwMode="auto">
            <a:xfrm flipV="1">
              <a:off x="2088" y="1728"/>
              <a:ext cx="0" cy="144"/>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254015" name="AutoShape 63"/>
          <p:cNvCxnSpPr>
            <a:cxnSpLocks noChangeShapeType="1"/>
            <a:stCxn id="253983" idx="6"/>
            <a:endCxn id="254007" idx="0"/>
          </p:cNvCxnSpPr>
          <p:nvPr/>
        </p:nvCxnSpPr>
        <p:spPr bwMode="auto">
          <a:xfrm flipH="1">
            <a:off x="1268413" y="3621088"/>
            <a:ext cx="361950" cy="344487"/>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4016" name="AutoShape 64"/>
          <p:cNvCxnSpPr>
            <a:cxnSpLocks noChangeShapeType="1"/>
            <a:stCxn id="253984" idx="2"/>
            <a:endCxn id="253987" idx="0"/>
          </p:cNvCxnSpPr>
          <p:nvPr/>
        </p:nvCxnSpPr>
        <p:spPr bwMode="auto">
          <a:xfrm>
            <a:off x="2773363" y="4232275"/>
            <a:ext cx="228600" cy="571500"/>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4017" name="AutoShape 65"/>
          <p:cNvCxnSpPr>
            <a:cxnSpLocks noChangeShapeType="1"/>
            <a:stCxn id="253984" idx="6"/>
            <a:endCxn id="253993" idx="0"/>
          </p:cNvCxnSpPr>
          <p:nvPr/>
        </p:nvCxnSpPr>
        <p:spPr bwMode="auto">
          <a:xfrm flipH="1">
            <a:off x="2011363" y="4232275"/>
            <a:ext cx="228600" cy="571500"/>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4018" name="Text Box 66"/>
          <p:cNvSpPr txBox="1">
            <a:spLocks noChangeArrowheads="1"/>
          </p:cNvSpPr>
          <p:nvPr/>
        </p:nvSpPr>
        <p:spPr bwMode="auto">
          <a:xfrm flipH="1">
            <a:off x="2436813" y="5870575"/>
            <a:ext cx="1104900" cy="366713"/>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ln>
                  <a:noFill/>
                </a:ln>
                <a:solidFill>
                  <a:srgbClr val="FFFF00"/>
                </a:solidFill>
                <a:latin typeface="Times New Roman" panose="02020603050405020304" pitchFamily="18" charset="0"/>
                <a:ea typeface="幼圆" panose="02010509060101010101" pitchFamily="49" charset="-122"/>
                <a:cs typeface="Times New Roman" panose="02020603050405020304" pitchFamily="18" charset="0"/>
              </a:rPr>
              <a:t>插入结点</a:t>
            </a:r>
            <a:endParaRPr kumimoji="1" lang="zh-CN" altLang="en-US" sz="2400" b="1">
              <a:ln>
                <a:noFill/>
              </a:ln>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p:txBody>
      </p:sp>
      <p:grpSp>
        <p:nvGrpSpPr>
          <p:cNvPr id="254019" name="Group 67"/>
          <p:cNvGrpSpPr/>
          <p:nvPr/>
        </p:nvGrpSpPr>
        <p:grpSpPr bwMode="auto">
          <a:xfrm flipH="1">
            <a:off x="5751513" y="3400425"/>
            <a:ext cx="2700337" cy="2241550"/>
            <a:chOff x="3340" y="268"/>
            <a:chExt cx="1701" cy="1412"/>
          </a:xfrm>
        </p:grpSpPr>
        <p:sp>
          <p:nvSpPr>
            <p:cNvPr id="254020" name="Oval 68"/>
            <p:cNvSpPr>
              <a:spLocks noChangeArrowheads="1"/>
            </p:cNvSpPr>
            <p:nvPr/>
          </p:nvSpPr>
          <p:spPr bwMode="auto">
            <a:xfrm flipH="1">
              <a:off x="4320" y="672"/>
              <a:ext cx="336" cy="33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0</a:t>
              </a:r>
              <a:endParaRPr kumimoji="1" lang="en-US" altLang="zh-CN" sz="2000">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A</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254021" name="Oval 69"/>
            <p:cNvSpPr>
              <a:spLocks noChangeArrowheads="1"/>
            </p:cNvSpPr>
            <p:nvPr/>
          </p:nvSpPr>
          <p:spPr bwMode="auto">
            <a:xfrm flipH="1">
              <a:off x="3970" y="268"/>
              <a:ext cx="336" cy="33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0</a:t>
              </a:r>
              <a:endParaRPr kumimoji="1" lang="en-US" altLang="zh-CN" sz="2000">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B</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nvGrpSpPr>
            <p:cNvPr id="254022" name="Group 70"/>
            <p:cNvGrpSpPr/>
            <p:nvPr/>
          </p:nvGrpSpPr>
          <p:grpSpPr bwMode="auto">
            <a:xfrm>
              <a:off x="3340" y="1152"/>
              <a:ext cx="333" cy="528"/>
              <a:chOff x="832" y="2976"/>
              <a:chExt cx="333" cy="528"/>
            </a:xfrm>
          </p:grpSpPr>
          <p:sp>
            <p:nvSpPr>
              <p:cNvPr id="254023" name="Rectangle 71"/>
              <p:cNvSpPr>
                <a:spLocks noChangeArrowheads="1"/>
              </p:cNvSpPr>
              <p:nvPr/>
            </p:nvSpPr>
            <p:spPr bwMode="auto">
              <a:xfrm flipH="1">
                <a:off x="852" y="2976"/>
                <a:ext cx="288" cy="528"/>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4024" name="Text Box 72"/>
              <p:cNvSpPr txBox="1">
                <a:spLocks noChangeArrowheads="1"/>
              </p:cNvSpPr>
              <p:nvPr/>
            </p:nvSpPr>
            <p:spPr bwMode="auto">
              <a:xfrm flipH="1">
                <a:off x="832" y="3120"/>
                <a:ext cx="333"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A</a:t>
                </a:r>
                <a:r>
                  <a:rPr kumimoji="1" lang="en-US" altLang="zh-CN" sz="2400" baseline="-25000" dirty="0">
                    <a:latin typeface="Times New Roman" panose="02020603050405020304" pitchFamily="18" charset="0"/>
                    <a:ea typeface="幼圆" panose="02010509060101010101" pitchFamily="49" charset="-122"/>
                    <a:cs typeface="Times New Roman" panose="02020603050405020304" pitchFamily="18" charset="0"/>
                  </a:rPr>
                  <a:t>L</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p:txBody>
          </p:sp>
        </p:grpSp>
        <p:grpSp>
          <p:nvGrpSpPr>
            <p:cNvPr id="254025" name="Group 73"/>
            <p:cNvGrpSpPr/>
            <p:nvPr/>
          </p:nvGrpSpPr>
          <p:grpSpPr bwMode="auto">
            <a:xfrm>
              <a:off x="3940" y="1152"/>
              <a:ext cx="332" cy="528"/>
              <a:chOff x="808" y="2976"/>
              <a:chExt cx="332" cy="528"/>
            </a:xfrm>
          </p:grpSpPr>
          <p:sp>
            <p:nvSpPr>
              <p:cNvPr id="254026" name="Rectangle 74"/>
              <p:cNvSpPr>
                <a:spLocks noChangeArrowheads="1"/>
              </p:cNvSpPr>
              <p:nvPr/>
            </p:nvSpPr>
            <p:spPr bwMode="auto">
              <a:xfrm flipH="1">
                <a:off x="852" y="2976"/>
                <a:ext cx="288" cy="528"/>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4027" name="Text Box 75"/>
              <p:cNvSpPr txBox="1">
                <a:spLocks noChangeArrowheads="1"/>
              </p:cNvSpPr>
              <p:nvPr/>
            </p:nvSpPr>
            <p:spPr bwMode="auto">
              <a:xfrm flipH="1">
                <a:off x="808" y="3120"/>
                <a:ext cx="322"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B</a:t>
                </a:r>
                <a:r>
                  <a:rPr kumimoji="1" lang="en-US" altLang="zh-CN" sz="2400" baseline="-25000" dirty="0">
                    <a:latin typeface="Times New Roman" panose="02020603050405020304" pitchFamily="18" charset="0"/>
                    <a:ea typeface="幼圆" panose="02010509060101010101" pitchFamily="49" charset="-122"/>
                    <a:cs typeface="Times New Roman" panose="02020603050405020304" pitchFamily="18" charset="0"/>
                  </a:rPr>
                  <a:t>L</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p:txBody>
          </p:sp>
        </p:grpSp>
        <p:grpSp>
          <p:nvGrpSpPr>
            <p:cNvPr id="254028" name="Group 76"/>
            <p:cNvGrpSpPr/>
            <p:nvPr/>
          </p:nvGrpSpPr>
          <p:grpSpPr bwMode="auto">
            <a:xfrm>
              <a:off x="4712" y="1152"/>
              <a:ext cx="329" cy="528"/>
              <a:chOff x="812" y="2976"/>
              <a:chExt cx="329" cy="528"/>
            </a:xfrm>
          </p:grpSpPr>
          <p:sp>
            <p:nvSpPr>
              <p:cNvPr id="254029" name="Rectangle 77"/>
              <p:cNvSpPr>
                <a:spLocks noChangeArrowheads="1"/>
              </p:cNvSpPr>
              <p:nvPr/>
            </p:nvSpPr>
            <p:spPr bwMode="auto">
              <a:xfrm flipH="1">
                <a:off x="852" y="2976"/>
                <a:ext cx="288" cy="528"/>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4030" name="Text Box 78"/>
              <p:cNvSpPr txBox="1">
                <a:spLocks noChangeArrowheads="1"/>
              </p:cNvSpPr>
              <p:nvPr/>
            </p:nvSpPr>
            <p:spPr bwMode="auto">
              <a:xfrm flipH="1">
                <a:off x="812" y="3120"/>
                <a:ext cx="329"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B</a:t>
                </a:r>
                <a:r>
                  <a:rPr kumimoji="1" lang="en-US" altLang="zh-CN" sz="2400" baseline="-25000" dirty="0">
                    <a:latin typeface="Times New Roman" panose="02020603050405020304" pitchFamily="18" charset="0"/>
                    <a:ea typeface="幼圆" panose="02010509060101010101" pitchFamily="49" charset="-122"/>
                    <a:cs typeface="Times New Roman" panose="02020603050405020304" pitchFamily="18" charset="0"/>
                  </a:rPr>
                  <a:t>R</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p:txBody>
          </p:sp>
        </p:grpSp>
        <p:cxnSp>
          <p:nvCxnSpPr>
            <p:cNvPr id="254031" name="AutoShape 79"/>
            <p:cNvCxnSpPr>
              <a:cxnSpLocks noChangeShapeType="1"/>
              <a:stCxn id="254021" idx="6"/>
              <a:endCxn id="254023" idx="0"/>
            </p:cNvCxnSpPr>
            <p:nvPr/>
          </p:nvCxnSpPr>
          <p:spPr bwMode="auto">
            <a:xfrm flipH="1">
              <a:off x="3504" y="436"/>
              <a:ext cx="466" cy="716"/>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4032" name="AutoShape 80"/>
            <p:cNvCxnSpPr>
              <a:cxnSpLocks noChangeShapeType="1"/>
              <a:stCxn id="254020" idx="6"/>
              <a:endCxn id="254026" idx="0"/>
            </p:cNvCxnSpPr>
            <p:nvPr/>
          </p:nvCxnSpPr>
          <p:spPr bwMode="auto">
            <a:xfrm flipH="1">
              <a:off x="4128" y="840"/>
              <a:ext cx="192" cy="312"/>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4033" name="AutoShape 81"/>
            <p:cNvCxnSpPr>
              <a:cxnSpLocks noChangeShapeType="1"/>
              <a:stCxn id="254020" idx="2"/>
              <a:endCxn id="254029" idx="0"/>
            </p:cNvCxnSpPr>
            <p:nvPr/>
          </p:nvCxnSpPr>
          <p:spPr bwMode="auto">
            <a:xfrm>
              <a:off x="4656" y="840"/>
              <a:ext cx="240" cy="312"/>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4034" name="AutoShape 82"/>
            <p:cNvCxnSpPr>
              <a:cxnSpLocks noChangeShapeType="1"/>
              <a:stCxn id="254021" idx="2"/>
              <a:endCxn id="254020" idx="0"/>
            </p:cNvCxnSpPr>
            <p:nvPr/>
          </p:nvCxnSpPr>
          <p:spPr bwMode="auto">
            <a:xfrm>
              <a:off x="4306" y="436"/>
              <a:ext cx="182" cy="236"/>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54035" name="Group 83"/>
          <p:cNvGrpSpPr/>
          <p:nvPr/>
        </p:nvGrpSpPr>
        <p:grpSpPr bwMode="auto">
          <a:xfrm>
            <a:off x="3935413" y="4346575"/>
            <a:ext cx="838200" cy="685800"/>
            <a:chOff x="2208" y="480"/>
            <a:chExt cx="528" cy="432"/>
          </a:xfrm>
        </p:grpSpPr>
        <p:sp>
          <p:nvSpPr>
            <p:cNvPr id="254036" name="AutoShape 84"/>
            <p:cNvSpPr>
              <a:spLocks noChangeArrowheads="1"/>
            </p:cNvSpPr>
            <p:nvPr/>
          </p:nvSpPr>
          <p:spPr bwMode="auto">
            <a:xfrm>
              <a:off x="2208" y="672"/>
              <a:ext cx="528" cy="24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4037" name="Text Box 85"/>
            <p:cNvSpPr txBox="1">
              <a:spLocks noChangeArrowheads="1"/>
            </p:cNvSpPr>
            <p:nvPr/>
          </p:nvSpPr>
          <p:spPr bwMode="auto">
            <a:xfrm>
              <a:off x="2256" y="480"/>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RR</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sp>
        <p:nvSpPr>
          <p:cNvPr id="254038" name="Text Box 86"/>
          <p:cNvSpPr txBox="1">
            <a:spLocks noChangeArrowheads="1"/>
          </p:cNvSpPr>
          <p:nvPr/>
        </p:nvSpPr>
        <p:spPr bwMode="auto">
          <a:xfrm>
            <a:off x="4302125" y="5718175"/>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cs typeface="Times New Roman" panose="02020603050405020304" pitchFamily="18" charset="0"/>
              </a:rPr>
              <a:t>(b)</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grpSp>
        <p:nvGrpSpPr>
          <p:cNvPr id="254039" name="Group 87"/>
          <p:cNvGrpSpPr/>
          <p:nvPr/>
        </p:nvGrpSpPr>
        <p:grpSpPr bwMode="auto">
          <a:xfrm flipH="1">
            <a:off x="7667626" y="4803775"/>
            <a:ext cx="336550" cy="838200"/>
            <a:chOff x="1977" y="1728"/>
            <a:chExt cx="212" cy="528"/>
          </a:xfrm>
        </p:grpSpPr>
        <p:sp>
          <p:nvSpPr>
            <p:cNvPr id="254040" name="Line 88"/>
            <p:cNvSpPr>
              <a:spLocks noChangeShapeType="1"/>
            </p:cNvSpPr>
            <p:nvPr/>
          </p:nvSpPr>
          <p:spPr bwMode="auto">
            <a:xfrm>
              <a:off x="2016" y="1728"/>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4041" name="Line 89"/>
            <p:cNvSpPr>
              <a:spLocks noChangeShapeType="1"/>
            </p:cNvSpPr>
            <p:nvPr/>
          </p:nvSpPr>
          <p:spPr bwMode="auto">
            <a:xfrm>
              <a:off x="2016" y="2256"/>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4042" name="Text Box 90"/>
            <p:cNvSpPr txBox="1">
              <a:spLocks noChangeArrowheads="1"/>
            </p:cNvSpPr>
            <p:nvPr/>
          </p:nvSpPr>
          <p:spPr bwMode="auto">
            <a:xfrm>
              <a:off x="1977" y="1824"/>
              <a:ext cx="212"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h</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254043" name="Line 91"/>
            <p:cNvSpPr>
              <a:spLocks noChangeShapeType="1"/>
            </p:cNvSpPr>
            <p:nvPr/>
          </p:nvSpPr>
          <p:spPr bwMode="auto">
            <a:xfrm>
              <a:off x="2088" y="2064"/>
              <a:ext cx="0" cy="192"/>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4044" name="Line 92"/>
            <p:cNvSpPr>
              <a:spLocks noChangeShapeType="1"/>
            </p:cNvSpPr>
            <p:nvPr/>
          </p:nvSpPr>
          <p:spPr bwMode="auto">
            <a:xfrm flipV="1">
              <a:off x="2088" y="1728"/>
              <a:ext cx="0" cy="144"/>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4045" name="Group 93"/>
          <p:cNvGrpSpPr/>
          <p:nvPr/>
        </p:nvGrpSpPr>
        <p:grpSpPr bwMode="auto">
          <a:xfrm flipH="1">
            <a:off x="6373813" y="4803775"/>
            <a:ext cx="590550" cy="838200"/>
            <a:chOff x="1920" y="1728"/>
            <a:chExt cx="372" cy="528"/>
          </a:xfrm>
        </p:grpSpPr>
        <p:sp>
          <p:nvSpPr>
            <p:cNvPr id="254046" name="Line 94"/>
            <p:cNvSpPr>
              <a:spLocks noChangeShapeType="1"/>
            </p:cNvSpPr>
            <p:nvPr/>
          </p:nvSpPr>
          <p:spPr bwMode="auto">
            <a:xfrm>
              <a:off x="2016" y="1728"/>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4047" name="Line 95"/>
            <p:cNvSpPr>
              <a:spLocks noChangeShapeType="1"/>
            </p:cNvSpPr>
            <p:nvPr/>
          </p:nvSpPr>
          <p:spPr bwMode="auto">
            <a:xfrm>
              <a:off x="2016" y="2256"/>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4048" name="Text Box 96"/>
            <p:cNvSpPr txBox="1">
              <a:spLocks noChangeArrowheads="1"/>
            </p:cNvSpPr>
            <p:nvPr/>
          </p:nvSpPr>
          <p:spPr bwMode="auto">
            <a:xfrm>
              <a:off x="1920" y="1824"/>
              <a:ext cx="372"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h-1</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254049" name="Line 97"/>
            <p:cNvSpPr>
              <a:spLocks noChangeShapeType="1"/>
            </p:cNvSpPr>
            <p:nvPr/>
          </p:nvSpPr>
          <p:spPr bwMode="auto">
            <a:xfrm>
              <a:off x="2088" y="2064"/>
              <a:ext cx="0" cy="192"/>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4050" name="Line 98"/>
            <p:cNvSpPr>
              <a:spLocks noChangeShapeType="1"/>
            </p:cNvSpPr>
            <p:nvPr/>
          </p:nvSpPr>
          <p:spPr bwMode="auto">
            <a:xfrm flipV="1">
              <a:off x="2088" y="1728"/>
              <a:ext cx="0" cy="144"/>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4051" name="Group 99"/>
          <p:cNvGrpSpPr/>
          <p:nvPr/>
        </p:nvGrpSpPr>
        <p:grpSpPr bwMode="auto">
          <a:xfrm flipH="1">
            <a:off x="5230813" y="4803775"/>
            <a:ext cx="590550" cy="838200"/>
            <a:chOff x="1920" y="1728"/>
            <a:chExt cx="372" cy="528"/>
          </a:xfrm>
        </p:grpSpPr>
        <p:sp>
          <p:nvSpPr>
            <p:cNvPr id="254052" name="Line 100"/>
            <p:cNvSpPr>
              <a:spLocks noChangeShapeType="1"/>
            </p:cNvSpPr>
            <p:nvPr/>
          </p:nvSpPr>
          <p:spPr bwMode="auto">
            <a:xfrm>
              <a:off x="2016" y="1728"/>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4053" name="Line 101"/>
            <p:cNvSpPr>
              <a:spLocks noChangeShapeType="1"/>
            </p:cNvSpPr>
            <p:nvPr/>
          </p:nvSpPr>
          <p:spPr bwMode="auto">
            <a:xfrm>
              <a:off x="2016" y="2256"/>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4054" name="Text Box 102"/>
            <p:cNvSpPr txBox="1">
              <a:spLocks noChangeArrowheads="1"/>
            </p:cNvSpPr>
            <p:nvPr/>
          </p:nvSpPr>
          <p:spPr bwMode="auto">
            <a:xfrm>
              <a:off x="1920" y="1824"/>
              <a:ext cx="372"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h-1</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254055" name="Line 103"/>
            <p:cNvSpPr>
              <a:spLocks noChangeShapeType="1"/>
            </p:cNvSpPr>
            <p:nvPr/>
          </p:nvSpPr>
          <p:spPr bwMode="auto">
            <a:xfrm>
              <a:off x="2088" y="2064"/>
              <a:ext cx="0" cy="192"/>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4056" name="Line 104"/>
            <p:cNvSpPr>
              <a:spLocks noChangeShapeType="1"/>
            </p:cNvSpPr>
            <p:nvPr/>
          </p:nvSpPr>
          <p:spPr bwMode="auto">
            <a:xfrm flipV="1">
              <a:off x="2088" y="1728"/>
              <a:ext cx="0" cy="144"/>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252000" y="260350"/>
            <a:ext cx="8640000"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PAVLNode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LR</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PAVLNode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endPar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PAVLNode</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b, c;</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b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llink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c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b-&gt;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rlink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r>
              <a:rPr kumimoji="1" lang="en-US" altLang="zh-CN" sz="2200"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    a-</a:t>
            </a:r>
            <a:r>
              <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&gt;</a:t>
            </a:r>
            <a:r>
              <a:rPr kumimoji="1" lang="en-US" altLang="zh-CN" sz="22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llink</a:t>
            </a:r>
            <a:r>
              <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=c-&gt;</a:t>
            </a:r>
            <a:r>
              <a:rPr kumimoji="1" lang="en-US" altLang="zh-CN" sz="22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rlink</a:t>
            </a:r>
            <a:r>
              <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r>
              <a:rPr kumimoji="1" lang="en-US" altLang="zh-CN" sz="2200"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    b-</a:t>
            </a:r>
            <a:r>
              <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&gt;</a:t>
            </a:r>
            <a:r>
              <a:rPr kumimoji="1" lang="en-US" altLang="zh-CN" sz="22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rlink</a:t>
            </a:r>
            <a:r>
              <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=c-&gt;</a:t>
            </a:r>
            <a:r>
              <a:rPr kumimoji="1" lang="en-US" altLang="zh-CN" sz="22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llink</a:t>
            </a:r>
            <a:r>
              <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r>
              <a:rPr kumimoji="1" lang="en-US" altLang="zh-CN" sz="2200"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    c-</a:t>
            </a:r>
            <a:r>
              <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&gt;</a:t>
            </a:r>
            <a:r>
              <a:rPr kumimoji="1" lang="en-US" altLang="zh-CN" sz="22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llink</a:t>
            </a:r>
            <a:r>
              <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=b;  c-&gt;</a:t>
            </a:r>
            <a:r>
              <a:rPr kumimoji="1" lang="en-US" altLang="zh-CN" sz="22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rlink</a:t>
            </a:r>
            <a:r>
              <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=a;</a:t>
            </a:r>
            <a:endPar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switch (c-</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&gt;bf)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case 0:  a-&gt;bf=0;  b-&gt;bf=0;  break;		</a:t>
            </a:r>
            <a:r>
              <a:rPr kumimoji="1" lang="en-US" altLang="zh-CN"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LR(0)</a:t>
            </a:r>
            <a:r>
              <a:rPr kumimoji="1" lang="zh-CN" altLang="en-US"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型调整 *</a:t>
            </a:r>
            <a:r>
              <a:rPr kumimoji="1" lang="en-US" altLang="zh-CN"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endParaRPr kumimoji="1" lang="en-US" altLang="zh-CN"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case 1: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a-&gt;bf=-1;  b-&gt;bf=0;  break;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新结点插在*</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c</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的左子</a:t>
            </a:r>
            <a:endPar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r>
              <a:rPr kumimoji="1" lang="zh-CN" altLang="en-US" dirty="0">
                <a:solidFill>
                  <a:srgbClr val="00CC00"/>
                </a:solidFill>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树中，</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LR(L)</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型调整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case –1: a-&gt;bf=0;  b-&gt;bf=1;  break;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新结点插在*</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c</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的右子</a:t>
            </a:r>
            <a:endPar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r>
              <a:rPr kumimoji="1" lang="zh-CN" altLang="en-US" dirty="0">
                <a:solidFill>
                  <a:srgbClr val="00CC00"/>
                </a:solidFill>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树中，</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LR(R)</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型调整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endPar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c-&gt;bf=0;</a:t>
            </a:r>
            <a:endPar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return (c</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p:txBody>
      </p:sp>
      <p:grpSp>
        <p:nvGrpSpPr>
          <p:cNvPr id="93209" name="Group 25"/>
          <p:cNvGrpSpPr/>
          <p:nvPr/>
        </p:nvGrpSpPr>
        <p:grpSpPr bwMode="auto">
          <a:xfrm>
            <a:off x="6978650" y="548323"/>
            <a:ext cx="2057400" cy="1143000"/>
            <a:chOff x="4332" y="1259"/>
            <a:chExt cx="1296" cy="720"/>
          </a:xfrm>
        </p:grpSpPr>
        <p:sp>
          <p:nvSpPr>
            <p:cNvPr id="93196" name="Oval 12"/>
            <p:cNvSpPr>
              <a:spLocks noChangeArrowheads="1"/>
            </p:cNvSpPr>
            <p:nvPr/>
          </p:nvSpPr>
          <p:spPr bwMode="auto">
            <a:xfrm>
              <a:off x="5292" y="1643"/>
              <a:ext cx="336" cy="33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endParaRPr kumimoji="1" lang="en-US" altLang="zh-CN" sz="2000">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A</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93197" name="Oval 13"/>
            <p:cNvSpPr>
              <a:spLocks noChangeArrowheads="1"/>
            </p:cNvSpPr>
            <p:nvPr/>
          </p:nvSpPr>
          <p:spPr bwMode="auto">
            <a:xfrm>
              <a:off x="4812" y="1259"/>
              <a:ext cx="336" cy="33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endParaRPr kumimoji="1" lang="en-US" altLang="zh-CN" sz="2000">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C</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93198" name="Oval 14"/>
            <p:cNvSpPr>
              <a:spLocks noChangeArrowheads="1"/>
            </p:cNvSpPr>
            <p:nvPr/>
          </p:nvSpPr>
          <p:spPr bwMode="auto">
            <a:xfrm>
              <a:off x="4332" y="1643"/>
              <a:ext cx="336" cy="33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endParaRPr kumimoji="1" lang="en-US" altLang="zh-CN" sz="2000">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B</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cxnSp>
          <p:nvCxnSpPr>
            <p:cNvPr id="93199" name="AutoShape 15"/>
            <p:cNvCxnSpPr>
              <a:cxnSpLocks noChangeShapeType="1"/>
              <a:stCxn id="93197" idx="2"/>
              <a:endCxn id="93198" idx="7"/>
            </p:cNvCxnSpPr>
            <p:nvPr/>
          </p:nvCxnSpPr>
          <p:spPr bwMode="auto">
            <a:xfrm flipH="1">
              <a:off x="4619" y="1427"/>
              <a:ext cx="193" cy="265"/>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00" name="AutoShape 16"/>
            <p:cNvCxnSpPr>
              <a:cxnSpLocks noChangeShapeType="1"/>
              <a:stCxn id="93197" idx="6"/>
              <a:endCxn id="93196" idx="1"/>
            </p:cNvCxnSpPr>
            <p:nvPr/>
          </p:nvCxnSpPr>
          <p:spPr bwMode="auto">
            <a:xfrm>
              <a:off x="5148" y="1427"/>
              <a:ext cx="193" cy="265"/>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3208" name="Group 24"/>
          <p:cNvGrpSpPr/>
          <p:nvPr/>
        </p:nvGrpSpPr>
        <p:grpSpPr bwMode="auto">
          <a:xfrm>
            <a:off x="5076190" y="149543"/>
            <a:ext cx="1108075" cy="1871662"/>
            <a:chOff x="3312" y="119"/>
            <a:chExt cx="698" cy="1179"/>
          </a:xfrm>
        </p:grpSpPr>
        <p:sp>
          <p:nvSpPr>
            <p:cNvPr id="93203" name="Oval 19"/>
            <p:cNvSpPr>
              <a:spLocks noChangeArrowheads="1"/>
            </p:cNvSpPr>
            <p:nvPr/>
          </p:nvSpPr>
          <p:spPr bwMode="auto">
            <a:xfrm>
              <a:off x="3674" y="119"/>
              <a:ext cx="336" cy="33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endParaRPr kumimoji="1" lang="en-US" altLang="zh-CN" sz="2000">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A</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93204" name="Oval 20"/>
            <p:cNvSpPr>
              <a:spLocks noChangeArrowheads="1"/>
            </p:cNvSpPr>
            <p:nvPr/>
          </p:nvSpPr>
          <p:spPr bwMode="auto">
            <a:xfrm>
              <a:off x="3312" y="503"/>
              <a:ext cx="336" cy="33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endParaRPr kumimoji="1" lang="en-US" altLang="zh-CN" sz="2000">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B</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cxnSp>
          <p:nvCxnSpPr>
            <p:cNvPr id="93205" name="AutoShape 21"/>
            <p:cNvCxnSpPr>
              <a:cxnSpLocks noChangeShapeType="1"/>
              <a:stCxn id="93203" idx="3"/>
              <a:endCxn id="93204" idx="7"/>
            </p:cNvCxnSpPr>
            <p:nvPr/>
          </p:nvCxnSpPr>
          <p:spPr bwMode="auto">
            <a:xfrm flipH="1">
              <a:off x="3599" y="406"/>
              <a:ext cx="124" cy="146"/>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206" name="Oval 22"/>
            <p:cNvSpPr>
              <a:spLocks noChangeArrowheads="1"/>
            </p:cNvSpPr>
            <p:nvPr/>
          </p:nvSpPr>
          <p:spPr bwMode="auto">
            <a:xfrm>
              <a:off x="3673" y="962"/>
              <a:ext cx="336" cy="33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endParaRPr kumimoji="1" lang="en-US" altLang="zh-CN" sz="2000">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C</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cxnSp>
          <p:nvCxnSpPr>
            <p:cNvPr id="93207" name="AutoShape 23"/>
            <p:cNvCxnSpPr>
              <a:cxnSpLocks noChangeShapeType="1"/>
              <a:stCxn id="93204" idx="5"/>
              <a:endCxn id="93206" idx="0"/>
            </p:cNvCxnSpPr>
            <p:nvPr/>
          </p:nvCxnSpPr>
          <p:spPr bwMode="auto">
            <a:xfrm>
              <a:off x="3599" y="790"/>
              <a:ext cx="242" cy="172"/>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161"/>
          <p:cNvSpPr txBox="1">
            <a:spLocks noChangeArrowheads="1"/>
          </p:cNvSpPr>
          <p:nvPr/>
        </p:nvSpPr>
        <p:spPr>
          <a:xfrm>
            <a:off x="457200" y="277813"/>
            <a:ext cx="8229600" cy="1139825"/>
          </a:xfrm>
          <a:prstGeom prst="rect">
            <a:avLst/>
          </a:prstGeom>
        </p:spPr>
        <p:txBody>
          <a:bodyPr/>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9pPr>
          </a:lstStyle>
          <a:p>
            <a:r>
              <a:rPr lang="zh-CN" altLang="en-US" kern="0" dirty="0" smtClean="0"/>
              <a:t>双向右旋</a:t>
            </a:r>
            <a:r>
              <a:rPr lang="en-US" altLang="zh-CN" kern="0" dirty="0" smtClean="0"/>
              <a:t>(</a:t>
            </a:r>
            <a:r>
              <a:rPr lang="zh-CN" altLang="en-US" kern="0" dirty="0"/>
              <a:t>左</a:t>
            </a:r>
            <a:r>
              <a:rPr lang="zh-CN" altLang="en-US" kern="0" dirty="0" smtClean="0"/>
              <a:t>右</a:t>
            </a:r>
            <a:r>
              <a:rPr lang="en-US" altLang="zh-CN" kern="0" dirty="0" smtClean="0"/>
              <a:t>) </a:t>
            </a:r>
            <a:endParaRPr lang="zh-CN" altLang="en-US" kern="0" dirty="0"/>
          </a:p>
        </p:txBody>
      </p:sp>
      <p:pic>
        <p:nvPicPr>
          <p:cNvPr id="2" name="图片 1"/>
          <p:cNvPicPr>
            <a:picLocks noChangeAspect="1"/>
          </p:cNvPicPr>
          <p:nvPr/>
        </p:nvPicPr>
        <p:blipFill>
          <a:blip r:embed="rId1"/>
          <a:stretch>
            <a:fillRect/>
          </a:stretch>
        </p:blipFill>
        <p:spPr>
          <a:xfrm>
            <a:off x="395605" y="1268730"/>
            <a:ext cx="5420995" cy="2328545"/>
          </a:xfrm>
          <a:prstGeom prst="rect">
            <a:avLst/>
          </a:prstGeom>
        </p:spPr>
      </p:pic>
      <p:pic>
        <p:nvPicPr>
          <p:cNvPr id="3" name="图片 2"/>
          <p:cNvPicPr>
            <a:picLocks noChangeAspect="1"/>
          </p:cNvPicPr>
          <p:nvPr/>
        </p:nvPicPr>
        <p:blipFill>
          <a:blip r:embed="rId2"/>
          <a:stretch>
            <a:fillRect/>
          </a:stretch>
        </p:blipFill>
        <p:spPr>
          <a:xfrm>
            <a:off x="323215" y="4077335"/>
            <a:ext cx="5611495" cy="2433955"/>
          </a:xfrm>
          <a:prstGeom prst="rect">
            <a:avLst/>
          </a:prstGeom>
        </p:spPr>
      </p:pic>
      <p:pic>
        <p:nvPicPr>
          <p:cNvPr id="4" name="图片 3"/>
          <p:cNvPicPr>
            <a:picLocks noChangeAspect="1"/>
          </p:cNvPicPr>
          <p:nvPr/>
        </p:nvPicPr>
        <p:blipFill>
          <a:blip r:embed="rId3"/>
          <a:stretch>
            <a:fillRect/>
          </a:stretch>
        </p:blipFill>
        <p:spPr>
          <a:xfrm>
            <a:off x="5868035" y="3068955"/>
            <a:ext cx="3216910" cy="1442085"/>
          </a:xfrm>
          <a:prstGeom prst="rect">
            <a:avLst/>
          </a:prstGeom>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252000" y="260350"/>
            <a:ext cx="8748000"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PAVLNode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RL</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PAVLNode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PAVLNode</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b, c;</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b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rlink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c = b-</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llink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r>
              <a:rPr kumimoji="1" lang="en-US" altLang="zh-CN" sz="2200"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    a-</a:t>
            </a:r>
            <a:r>
              <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&gt;</a:t>
            </a:r>
            <a:r>
              <a:rPr kumimoji="1" lang="en-US" altLang="zh-CN" sz="22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rlink</a:t>
            </a:r>
            <a:r>
              <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=c-&gt;</a:t>
            </a:r>
            <a:r>
              <a:rPr kumimoji="1" lang="en-US" altLang="zh-CN" sz="22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llink</a:t>
            </a:r>
            <a:r>
              <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  </a:t>
            </a:r>
            <a:endPar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r>
              <a:rPr kumimoji="1" lang="en-US" altLang="zh-CN" sz="2200"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    b-</a:t>
            </a:r>
            <a:r>
              <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&gt;</a:t>
            </a:r>
            <a:r>
              <a:rPr kumimoji="1" lang="en-US" altLang="zh-CN" sz="22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llink</a:t>
            </a:r>
            <a:r>
              <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=c-&gt;</a:t>
            </a:r>
            <a:r>
              <a:rPr kumimoji="1" lang="en-US" altLang="zh-CN" sz="22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rlink</a:t>
            </a:r>
            <a:r>
              <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r>
              <a:rPr kumimoji="1" lang="en-US" altLang="zh-CN" sz="2200"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    c-</a:t>
            </a:r>
            <a:r>
              <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&gt;</a:t>
            </a:r>
            <a:r>
              <a:rPr kumimoji="1" lang="en-US" altLang="zh-CN" sz="22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llink</a:t>
            </a:r>
            <a:r>
              <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=a;  c-&gt;</a:t>
            </a:r>
            <a:r>
              <a:rPr kumimoji="1" lang="en-US" altLang="zh-CN" sz="22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rlink</a:t>
            </a:r>
            <a:r>
              <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=b;</a:t>
            </a:r>
            <a:endPar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switch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c-&gt;bf)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case 0: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a-</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&gt;bf=0;  b-&gt;bf=0;  break;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c</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本身就是插入结点，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RL(0)</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型调整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case 1: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a-</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&gt;bf=0;  b-&gt;bf=-1;  break;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插在*</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c</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的左子树中，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RL(L)</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型调整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case –1: a-&gt;bf=1;  b-&gt;bf=0;  break;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插在*</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c</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的右子树中，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RL(R)</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型调整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c-</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&gt;bf=0;</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just" eaLnBrk="0" hangingPunct="0"/>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return (c</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eaLnBrk="0" hangingPunct="0"/>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p:txBody>
      </p:sp>
      <p:grpSp>
        <p:nvGrpSpPr>
          <p:cNvPr id="94233" name="Group 25"/>
          <p:cNvGrpSpPr/>
          <p:nvPr/>
        </p:nvGrpSpPr>
        <p:grpSpPr bwMode="auto">
          <a:xfrm>
            <a:off x="6834188" y="621030"/>
            <a:ext cx="2057400" cy="1143000"/>
            <a:chOff x="3969" y="1298"/>
            <a:chExt cx="1296" cy="720"/>
          </a:xfrm>
        </p:grpSpPr>
        <p:sp>
          <p:nvSpPr>
            <p:cNvPr id="94220" name="Oval 12"/>
            <p:cNvSpPr>
              <a:spLocks noChangeArrowheads="1"/>
            </p:cNvSpPr>
            <p:nvPr/>
          </p:nvSpPr>
          <p:spPr bwMode="auto">
            <a:xfrm flipH="1">
              <a:off x="3969" y="1682"/>
              <a:ext cx="336" cy="33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endParaRPr kumimoji="1" lang="en-US" altLang="zh-CN" sz="2000">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A</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94221" name="Oval 13"/>
            <p:cNvSpPr>
              <a:spLocks noChangeArrowheads="1"/>
            </p:cNvSpPr>
            <p:nvPr/>
          </p:nvSpPr>
          <p:spPr bwMode="auto">
            <a:xfrm flipH="1">
              <a:off x="4449" y="1298"/>
              <a:ext cx="336" cy="33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endParaRPr kumimoji="1" lang="en-US" altLang="zh-CN" sz="2000">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C</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94222" name="Oval 14"/>
            <p:cNvSpPr>
              <a:spLocks noChangeArrowheads="1"/>
            </p:cNvSpPr>
            <p:nvPr/>
          </p:nvSpPr>
          <p:spPr bwMode="auto">
            <a:xfrm flipH="1">
              <a:off x="4929" y="1682"/>
              <a:ext cx="336" cy="33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endParaRPr kumimoji="1" lang="en-US" altLang="zh-CN" sz="2000">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B</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cxnSp>
          <p:nvCxnSpPr>
            <p:cNvPr id="94223" name="AutoShape 15"/>
            <p:cNvCxnSpPr>
              <a:cxnSpLocks noChangeShapeType="1"/>
              <a:stCxn id="94221" idx="2"/>
              <a:endCxn id="94222" idx="7"/>
            </p:cNvCxnSpPr>
            <p:nvPr/>
          </p:nvCxnSpPr>
          <p:spPr bwMode="auto">
            <a:xfrm>
              <a:off x="4785" y="1466"/>
              <a:ext cx="193" cy="265"/>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224" name="AutoShape 16"/>
            <p:cNvCxnSpPr>
              <a:cxnSpLocks noChangeShapeType="1"/>
              <a:stCxn id="94221" idx="6"/>
              <a:endCxn id="94220" idx="1"/>
            </p:cNvCxnSpPr>
            <p:nvPr/>
          </p:nvCxnSpPr>
          <p:spPr bwMode="auto">
            <a:xfrm flipH="1">
              <a:off x="4256" y="1466"/>
              <a:ext cx="193" cy="265"/>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4232" name="Group 24"/>
          <p:cNvGrpSpPr/>
          <p:nvPr/>
        </p:nvGrpSpPr>
        <p:grpSpPr bwMode="auto">
          <a:xfrm>
            <a:off x="4962525" y="236538"/>
            <a:ext cx="1122363" cy="1752600"/>
            <a:chOff x="2757" y="28"/>
            <a:chExt cx="707" cy="1104"/>
          </a:xfrm>
        </p:grpSpPr>
        <p:sp>
          <p:nvSpPr>
            <p:cNvPr id="94227" name="Oval 19"/>
            <p:cNvSpPr>
              <a:spLocks noChangeArrowheads="1"/>
            </p:cNvSpPr>
            <p:nvPr/>
          </p:nvSpPr>
          <p:spPr bwMode="auto">
            <a:xfrm flipH="1">
              <a:off x="2757" y="28"/>
              <a:ext cx="336" cy="33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endParaRPr kumimoji="1" lang="en-US" altLang="zh-CN" sz="2000">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A</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94228" name="Oval 20"/>
            <p:cNvSpPr>
              <a:spLocks noChangeArrowheads="1"/>
            </p:cNvSpPr>
            <p:nvPr/>
          </p:nvSpPr>
          <p:spPr bwMode="auto">
            <a:xfrm flipH="1">
              <a:off x="3128" y="412"/>
              <a:ext cx="336" cy="33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endParaRPr kumimoji="1" lang="en-US" altLang="zh-CN" sz="2000">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B</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cxnSp>
          <p:nvCxnSpPr>
            <p:cNvPr id="94229" name="AutoShape 21"/>
            <p:cNvCxnSpPr>
              <a:cxnSpLocks noChangeShapeType="1"/>
              <a:stCxn id="94227" idx="3"/>
              <a:endCxn id="94228" idx="7"/>
            </p:cNvCxnSpPr>
            <p:nvPr/>
          </p:nvCxnSpPr>
          <p:spPr bwMode="auto">
            <a:xfrm>
              <a:off x="3043" y="314"/>
              <a:ext cx="134" cy="147"/>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230" name="Oval 22"/>
            <p:cNvSpPr>
              <a:spLocks noChangeArrowheads="1"/>
            </p:cNvSpPr>
            <p:nvPr/>
          </p:nvSpPr>
          <p:spPr bwMode="auto">
            <a:xfrm flipH="1">
              <a:off x="2758" y="796"/>
              <a:ext cx="336" cy="33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endParaRPr kumimoji="1" lang="en-US" altLang="zh-CN" sz="2000">
                <a:latin typeface="Times New Roman" panose="02020603050405020304" pitchFamily="18" charset="0"/>
                <a:ea typeface="幼圆" panose="02010509060101010101" pitchFamily="49" charset="-122"/>
                <a:cs typeface="Times New Roman" panose="02020603050405020304" pitchFamily="18" charset="0"/>
              </a:endParaRPr>
            </a:p>
            <a:p>
              <a:pPr algn="ctr">
                <a:lnSpc>
                  <a:spcPct val="75000"/>
                </a:lnSpc>
              </a:pPr>
              <a:r>
                <a:rPr kumimoji="1" lang="en-US" altLang="zh-CN" sz="2000">
                  <a:latin typeface="Times New Roman" panose="02020603050405020304" pitchFamily="18" charset="0"/>
                  <a:ea typeface="幼圆" panose="02010509060101010101" pitchFamily="49" charset="-122"/>
                  <a:cs typeface="Times New Roman" panose="02020603050405020304" pitchFamily="18" charset="0"/>
                </a:rPr>
                <a:t>C</a:t>
              </a:r>
              <a:endParaRPr kumimoji="1" lang="en-US" altLang="zh-CN" sz="2400">
                <a:latin typeface="Times New Roman" panose="02020603050405020304" pitchFamily="18" charset="0"/>
                <a:ea typeface="幼圆" panose="02010509060101010101" pitchFamily="49" charset="-122"/>
                <a:cs typeface="Times New Roman" panose="02020603050405020304" pitchFamily="18" charset="0"/>
              </a:endParaRPr>
            </a:p>
          </p:txBody>
        </p:sp>
        <p:cxnSp>
          <p:nvCxnSpPr>
            <p:cNvPr id="94231" name="AutoShape 23"/>
            <p:cNvCxnSpPr>
              <a:cxnSpLocks noChangeShapeType="1"/>
              <a:stCxn id="94228" idx="5"/>
              <a:endCxn id="94230" idx="0"/>
            </p:cNvCxnSpPr>
            <p:nvPr/>
          </p:nvCxnSpPr>
          <p:spPr bwMode="auto">
            <a:xfrm flipH="1">
              <a:off x="2926" y="698"/>
              <a:ext cx="251" cy="98"/>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7" name="Rectangle 5"/>
          <p:cNvSpPr>
            <a:spLocks noChangeArrowheads="1"/>
          </p:cNvSpPr>
          <p:nvPr/>
        </p:nvSpPr>
        <p:spPr bwMode="auto">
          <a:xfrm>
            <a:off x="252000" y="212725"/>
            <a:ext cx="8640000"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void </a:t>
            </a:r>
            <a:r>
              <a:rPr kumimoji="1" lang="en-US" altLang="zh-CN" sz="22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R_Rotate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PAVLTree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*T)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/*Right Rotation */</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BSTree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lc</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lc</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(*T)-&gt;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llink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T)-&gt;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llink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lc</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rlink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lc</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rlink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 *T;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T =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lc</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原来的根的左孩子结点作为新的根结点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End of </a:t>
            </a:r>
            <a:r>
              <a:rPr kumimoji="1" lang="en-US" altLang="zh-CN" sz="2200" dirty="0" err="1">
                <a:solidFill>
                  <a:srgbClr val="00CC00"/>
                </a:solidFill>
                <a:latin typeface="Times New Roman" panose="02020603050405020304" pitchFamily="18" charset="0"/>
                <a:ea typeface="幼圆" panose="02010509060101010101" pitchFamily="49" charset="-122"/>
                <a:cs typeface="Times New Roman" panose="02020603050405020304" pitchFamily="18" charset="0"/>
              </a:rPr>
              <a:t>R_Rotate</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void </a:t>
            </a:r>
            <a:r>
              <a:rPr kumimoji="1" lang="en-US" altLang="zh-CN" sz="22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L_Rotate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PAVLTree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*T)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Left Rotation */</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BSTree</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rc</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rc</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(*T)-&gt;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rlink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T)-&gt;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rlink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rc</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llink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rc</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llink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 *T;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T =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rc</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原来的根的右孩子结点作为新的根结点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End of </a:t>
            </a:r>
            <a:r>
              <a:rPr kumimoji="1" lang="en-US" altLang="zh-CN" sz="2200" dirty="0" err="1">
                <a:solidFill>
                  <a:srgbClr val="00CC00"/>
                </a:solidFill>
                <a:latin typeface="Times New Roman" panose="02020603050405020304" pitchFamily="18" charset="0"/>
                <a:ea typeface="幼圆" panose="02010509060101010101" pitchFamily="49" charset="-122"/>
                <a:cs typeface="Times New Roman" panose="02020603050405020304" pitchFamily="18" charset="0"/>
              </a:rPr>
              <a:t>L_Rotate</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1" name="Rectangle 5"/>
          <p:cNvSpPr>
            <a:spLocks noChangeArrowheads="1"/>
          </p:cNvSpPr>
          <p:nvPr/>
        </p:nvSpPr>
        <p:spPr bwMode="auto">
          <a:xfrm>
            <a:off x="252000" y="249238"/>
            <a:ext cx="8640000" cy="584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void </a:t>
            </a:r>
            <a:r>
              <a:rPr kumimoji="1" lang="en-US" altLang="zh-CN" sz="22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LeftBalance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PAVLTree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*T)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BSTree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lc</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rd</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lc</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(*T)-&gt;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llink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switch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lc</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-&gt;bf</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case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LH:</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T)-&gt;bf =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lc</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-&gt;bf = EH;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R_Rotate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(T);  break;</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case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RH:</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rd</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lc</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rlink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switch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rd</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-&gt;bf)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case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LH:</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T)-&gt;bf = RH</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lc</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-&gt;bf  = EH;  break;</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case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EH: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针对左子树的根结点的</a:t>
            </a:r>
            <a:r>
              <a:rPr kumimoji="1" lang="zh-CN" altLang="en-US"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右子</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树只有刚插入</a:t>
            </a:r>
            <a:r>
              <a:rPr kumimoji="1" lang="zh-CN" altLang="en-US"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的</a:t>
            </a:r>
            <a:r>
              <a:rPr kumimoji="1" lang="en-US" altLang="zh-CN"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一</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个结点的情况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T)-&gt;bf =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lc</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-&gt;bf =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EH;</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break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case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RH:</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T)-&gt;bf = EH;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lc</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-&gt;bf  = LH; break;</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switch(</a:t>
            </a:r>
            <a:r>
              <a:rPr kumimoji="1" lang="en-US" altLang="zh-CN" sz="2200" dirty="0" err="1">
                <a:solidFill>
                  <a:srgbClr val="00CC00"/>
                </a:solidFill>
                <a:latin typeface="Times New Roman" panose="02020603050405020304" pitchFamily="18" charset="0"/>
                <a:ea typeface="幼圆" panose="02010509060101010101" pitchFamily="49" charset="-122"/>
                <a:cs typeface="Times New Roman" panose="02020603050405020304" pitchFamily="18" charset="0"/>
              </a:rPr>
              <a:t>rd</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-&gt;bf) */</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ChangeArrowheads="1"/>
          </p:cNvSpPr>
          <p:nvPr/>
        </p:nvSpPr>
        <p:spPr bwMode="auto">
          <a:xfrm>
            <a:off x="252000" y="249238"/>
            <a:ext cx="86400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200" dirty="0" smtClean="0">
                <a:latin typeface="Times New Roman" panose="02020603050405020304" pitchFamily="18" charset="0"/>
              </a:rPr>
              <a:t>            </a:t>
            </a:r>
            <a:r>
              <a:rPr kumimoji="1" lang="en-US" altLang="zh-CN" sz="2200" dirty="0" err="1" smtClean="0">
                <a:latin typeface="Times New Roman" panose="02020603050405020304" pitchFamily="18" charset="0"/>
              </a:rPr>
              <a:t>rd</a:t>
            </a:r>
            <a:r>
              <a:rPr kumimoji="1" lang="en-US" altLang="zh-CN" sz="2200" dirty="0" smtClean="0">
                <a:latin typeface="Times New Roman" panose="02020603050405020304" pitchFamily="18" charset="0"/>
              </a:rPr>
              <a:t>-</a:t>
            </a:r>
            <a:r>
              <a:rPr kumimoji="1" lang="en-US" altLang="zh-CN" sz="2200" dirty="0">
                <a:latin typeface="Times New Roman" panose="02020603050405020304" pitchFamily="18" charset="0"/>
              </a:rPr>
              <a:t>&gt;bf = EH;</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a:t>
            </a:r>
            <a:r>
              <a:rPr kumimoji="1" lang="en-US" altLang="zh-CN" sz="2200" dirty="0" err="1" smtClean="0">
                <a:latin typeface="Times New Roman" panose="02020603050405020304" pitchFamily="18" charset="0"/>
              </a:rPr>
              <a:t>L_Rotate</a:t>
            </a:r>
            <a:r>
              <a:rPr kumimoji="1" lang="en-US" altLang="zh-CN" sz="2200" dirty="0" smtClean="0">
                <a:latin typeface="Times New Roman" panose="02020603050405020304" pitchFamily="18" charset="0"/>
              </a:rPr>
              <a:t> </a:t>
            </a:r>
            <a:r>
              <a:rPr kumimoji="1" lang="en-US" altLang="zh-CN" sz="2200" dirty="0">
                <a:latin typeface="Times New Roman" panose="02020603050405020304" pitchFamily="18" charset="0"/>
              </a:rPr>
              <a:t>(&amp;(*T)-&gt;</a:t>
            </a:r>
            <a:r>
              <a:rPr kumimoji="1" lang="en-US" altLang="zh-CN" sz="2200" dirty="0" err="1">
                <a:latin typeface="Times New Roman" panose="02020603050405020304" pitchFamily="18" charset="0"/>
              </a:rPr>
              <a:t>llink</a:t>
            </a:r>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a:t>
            </a:r>
            <a:r>
              <a:rPr kumimoji="1" lang="en-US" altLang="zh-CN" sz="2200" dirty="0" err="1" smtClean="0">
                <a:latin typeface="Times New Roman" panose="02020603050405020304" pitchFamily="18" charset="0"/>
              </a:rPr>
              <a:t>R_Rotate</a:t>
            </a:r>
            <a:r>
              <a:rPr kumimoji="1" lang="en-US" altLang="zh-CN" sz="2200" dirty="0" smtClean="0">
                <a:latin typeface="Times New Roman" panose="02020603050405020304" pitchFamily="18" charset="0"/>
              </a:rPr>
              <a:t> </a:t>
            </a:r>
            <a:r>
              <a:rPr kumimoji="1" lang="en-US" altLang="zh-CN" sz="2200" dirty="0">
                <a:latin typeface="Times New Roman" panose="02020603050405020304" pitchFamily="18" charset="0"/>
              </a:rPr>
              <a:t>(T);</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a:t>
            </a:r>
            <a:r>
              <a:rPr kumimoji="1" lang="en-US" altLang="zh-CN" sz="2200" dirty="0">
                <a:latin typeface="Times New Roman" panose="02020603050405020304" pitchFamily="18" charset="0"/>
              </a:rPr>
              <a:t>	</a:t>
            </a:r>
            <a:r>
              <a:rPr kumimoji="1" lang="en-US" altLang="zh-CN" sz="2200" dirty="0">
                <a:solidFill>
                  <a:srgbClr val="00CC00"/>
                </a:solidFill>
                <a:latin typeface="Times New Roman" panose="02020603050405020304" pitchFamily="18" charset="0"/>
              </a:rPr>
              <a:t>/* switch(</a:t>
            </a:r>
            <a:r>
              <a:rPr kumimoji="1" lang="en-US" altLang="zh-CN" sz="2200" dirty="0" err="1">
                <a:solidFill>
                  <a:srgbClr val="00CC00"/>
                </a:solidFill>
                <a:latin typeface="Times New Roman" panose="02020603050405020304" pitchFamily="18" charset="0"/>
              </a:rPr>
              <a:t>lc</a:t>
            </a:r>
            <a:r>
              <a:rPr kumimoji="1" lang="en-US" altLang="zh-CN" sz="2200" dirty="0">
                <a:solidFill>
                  <a:srgbClr val="00CC00"/>
                </a:solidFill>
                <a:latin typeface="Times New Roman" panose="02020603050405020304" pitchFamily="18" charset="0"/>
              </a:rPr>
              <a:t>-&gt;bf) */</a:t>
            </a:r>
            <a:endParaRPr kumimoji="1" lang="en-US" altLang="zh-CN" sz="2200" dirty="0">
              <a:solidFill>
                <a:srgbClr val="00CC00"/>
              </a:solidFill>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a:solidFill>
                  <a:srgbClr val="00CC00"/>
                </a:solidFill>
                <a:latin typeface="Times New Roman" panose="02020603050405020304" pitchFamily="18" charset="0"/>
              </a:rPr>
              <a:t>/* End of </a:t>
            </a:r>
            <a:r>
              <a:rPr kumimoji="1" lang="en-US" altLang="zh-CN" sz="2200" dirty="0" err="1">
                <a:solidFill>
                  <a:srgbClr val="00CC00"/>
                </a:solidFill>
                <a:latin typeface="Times New Roman" panose="02020603050405020304" pitchFamily="18" charset="0"/>
              </a:rPr>
              <a:t>LeftBalance</a:t>
            </a:r>
            <a:r>
              <a:rPr kumimoji="1" lang="en-US" altLang="zh-CN" sz="2200" dirty="0">
                <a:solidFill>
                  <a:srgbClr val="00CC00"/>
                </a:solidFill>
                <a:latin typeface="Times New Roman" panose="02020603050405020304" pitchFamily="18" charset="0"/>
              </a:rPr>
              <a:t>() */</a:t>
            </a:r>
            <a:endParaRPr kumimoji="1" lang="en-US" altLang="zh-CN" sz="2200" dirty="0">
              <a:solidFill>
                <a:srgbClr val="00CC00"/>
              </a:solidFill>
              <a:latin typeface="Times New Roman" panose="02020603050405020304" pitchFamily="18" charset="0"/>
            </a:endParaRPr>
          </a:p>
        </p:txBody>
      </p:sp>
      <p:sp>
        <p:nvSpPr>
          <p:cNvPr id="143364" name="Rectangle 4"/>
          <p:cNvSpPr>
            <a:spLocks noChangeArrowheads="1"/>
          </p:cNvSpPr>
          <p:nvPr/>
        </p:nvSpPr>
        <p:spPr bwMode="auto">
          <a:xfrm>
            <a:off x="250824" y="2492375"/>
            <a:ext cx="8640000" cy="176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void </a:t>
            </a:r>
            <a:r>
              <a:rPr kumimoji="1" lang="en-US" altLang="zh-CN" sz="22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RightBalance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PAVLTree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*T)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r>
              <a:rPr lang="zh-CN" altLang="en-US"/>
              <a:t>平衡二叉树查找的分析</a:t>
            </a:r>
            <a:endParaRPr lang="zh-CN" altLang="en-US"/>
          </a:p>
        </p:txBody>
      </p:sp>
      <p:sp>
        <p:nvSpPr>
          <p:cNvPr id="250883" name="Rectangle 3"/>
          <p:cNvSpPr>
            <a:spLocks noGrp="1" noChangeArrowheads="1"/>
          </p:cNvSpPr>
          <p:nvPr>
            <p:ph type="body" sz="half" idx="1"/>
          </p:nvPr>
        </p:nvSpPr>
        <p:spPr>
          <a:xfrm>
            <a:off x="457200" y="1600200"/>
            <a:ext cx="8362950" cy="4781550"/>
          </a:xfrm>
        </p:spPr>
        <p:txBody>
          <a:bodyPr/>
          <a:lstStyle/>
          <a:p>
            <a:pPr>
              <a:lnSpc>
                <a:spcPct val="90000"/>
              </a:lnSpc>
            </a:pPr>
            <a:r>
              <a:rPr lang="zh-CN" altLang="en-US" sz="2800"/>
              <a:t>在查找过程中和给定值进行比较的关键字个数不超过树的深度。关键问题：</a:t>
            </a:r>
            <a:endParaRPr lang="zh-CN" altLang="en-US" sz="2800"/>
          </a:p>
          <a:p>
            <a:pPr>
              <a:lnSpc>
                <a:spcPct val="90000"/>
              </a:lnSpc>
            </a:pPr>
            <a:r>
              <a:rPr lang="zh-CN" altLang="en-US" sz="2800"/>
              <a:t>含有</a:t>
            </a:r>
            <a:r>
              <a:rPr lang="en-US" altLang="zh-CN" sz="2800"/>
              <a:t>n</a:t>
            </a:r>
            <a:r>
              <a:rPr lang="zh-CN" altLang="en-US" sz="2800"/>
              <a:t>个关键字的平衡树的最大深度</a:t>
            </a:r>
            <a:r>
              <a:rPr lang="zh-CN" altLang="en-US" sz="2800">
                <a:sym typeface="Wingdings" panose="05000000000000000000" pitchFamily="2" charset="2"/>
              </a:rPr>
              <a:t>深度为</a:t>
            </a:r>
            <a:r>
              <a:rPr lang="en-US" altLang="zh-CN" sz="2800">
                <a:sym typeface="Wingdings" panose="05000000000000000000" pitchFamily="2" charset="2"/>
              </a:rPr>
              <a:t>h</a:t>
            </a:r>
            <a:r>
              <a:rPr lang="zh-CN" altLang="en-US" sz="2800">
                <a:sym typeface="Wingdings" panose="05000000000000000000" pitchFamily="2" charset="2"/>
              </a:rPr>
              <a:t>的平衡树中含有的最少结点数</a:t>
            </a:r>
            <a:endParaRPr lang="zh-CN" altLang="en-US" sz="2800"/>
          </a:p>
          <a:p>
            <a:pPr>
              <a:lnSpc>
                <a:spcPct val="90000"/>
              </a:lnSpc>
              <a:buFont typeface="Wingdings" panose="05000000000000000000" pitchFamily="2" charset="2"/>
              <a:buNone/>
            </a:pPr>
            <a:r>
              <a:rPr lang="zh-CN" altLang="en-US" sz="2800"/>
              <a:t>	</a:t>
            </a:r>
            <a:r>
              <a:rPr lang="en-US" altLang="zh-CN" sz="2800"/>
              <a:t>N</a:t>
            </a:r>
            <a:r>
              <a:rPr lang="en-US" altLang="zh-CN" sz="2800" baseline="-25000"/>
              <a:t>0</a:t>
            </a:r>
            <a:r>
              <a:rPr lang="en-US" altLang="zh-CN" sz="2800"/>
              <a:t>=0, N</a:t>
            </a:r>
            <a:r>
              <a:rPr lang="en-US" altLang="zh-CN" sz="2800" baseline="-25000"/>
              <a:t>1</a:t>
            </a:r>
            <a:r>
              <a:rPr lang="en-US" altLang="zh-CN" sz="2800"/>
              <a:t>=1, N</a:t>
            </a:r>
            <a:r>
              <a:rPr lang="en-US" altLang="zh-CN" sz="2800" baseline="-25000"/>
              <a:t>2</a:t>
            </a:r>
            <a:r>
              <a:rPr lang="en-US" altLang="zh-CN" sz="2800"/>
              <a:t>=2</a:t>
            </a:r>
            <a:endParaRPr lang="en-US" altLang="zh-CN" sz="2800"/>
          </a:p>
          <a:p>
            <a:pPr>
              <a:lnSpc>
                <a:spcPct val="90000"/>
              </a:lnSpc>
              <a:buFont typeface="Wingdings" panose="05000000000000000000" pitchFamily="2" charset="2"/>
              <a:buNone/>
            </a:pPr>
            <a:r>
              <a:rPr lang="en-US" altLang="zh-CN" sz="2800"/>
              <a:t>	N</a:t>
            </a:r>
            <a:r>
              <a:rPr lang="en-US" altLang="zh-CN" sz="2800" baseline="-25000"/>
              <a:t>h</a:t>
            </a:r>
            <a:r>
              <a:rPr lang="en-US" altLang="zh-CN" sz="2800"/>
              <a:t>=N</a:t>
            </a:r>
            <a:r>
              <a:rPr lang="en-US" altLang="zh-CN" sz="2800" baseline="-25000"/>
              <a:t>h-1</a:t>
            </a:r>
            <a:r>
              <a:rPr lang="en-US" altLang="zh-CN" sz="2800"/>
              <a:t>+N</a:t>
            </a:r>
            <a:r>
              <a:rPr lang="en-US" altLang="zh-CN" sz="2800" baseline="-25000"/>
              <a:t>h-2</a:t>
            </a:r>
            <a:r>
              <a:rPr lang="en-US" altLang="zh-CN" sz="2800"/>
              <a:t>+1</a:t>
            </a:r>
            <a:endParaRPr lang="en-US" altLang="zh-CN" sz="2400"/>
          </a:p>
          <a:p>
            <a:pPr>
              <a:lnSpc>
                <a:spcPct val="90000"/>
              </a:lnSpc>
              <a:buFont typeface="Wingdings" panose="05000000000000000000" pitchFamily="2" charset="2"/>
              <a:buNone/>
            </a:pPr>
            <a:endParaRPr lang="en-US" altLang="zh-CN" sz="2000"/>
          </a:p>
          <a:p>
            <a:pPr>
              <a:lnSpc>
                <a:spcPct val="90000"/>
              </a:lnSpc>
              <a:buFont typeface="Wingdings" panose="05000000000000000000" pitchFamily="2" charset="2"/>
              <a:buNone/>
            </a:pPr>
            <a:r>
              <a:rPr lang="en-US" altLang="zh-CN" sz="2800"/>
              <a:t>	</a:t>
            </a:r>
            <a:r>
              <a:rPr lang="en-US" altLang="zh-CN" sz="2800">
                <a:sym typeface="Wingdings" panose="05000000000000000000" pitchFamily="2" charset="2"/>
              </a:rPr>
              <a:t> </a:t>
            </a:r>
            <a:r>
              <a:rPr lang="zh-CN" altLang="en-US" sz="2800">
                <a:sym typeface="Wingdings" panose="05000000000000000000" pitchFamily="2" charset="2"/>
              </a:rPr>
              <a:t>当</a:t>
            </a:r>
            <a:r>
              <a:rPr lang="en-US" altLang="zh-CN" sz="2800">
                <a:sym typeface="Wingdings" panose="05000000000000000000" pitchFamily="2" charset="2"/>
              </a:rPr>
              <a:t>h&gt;0</a:t>
            </a:r>
            <a:r>
              <a:rPr lang="zh-CN" altLang="en-US" sz="2800">
                <a:sym typeface="Wingdings" panose="05000000000000000000" pitchFamily="2" charset="2"/>
              </a:rPr>
              <a:t>时，</a:t>
            </a:r>
            <a:r>
              <a:rPr lang="en-US" altLang="zh-CN" sz="2800"/>
              <a:t>N</a:t>
            </a:r>
            <a:r>
              <a:rPr lang="en-US" altLang="zh-CN" sz="2800" baseline="-25000"/>
              <a:t>h</a:t>
            </a:r>
            <a:r>
              <a:rPr lang="en-US" altLang="zh-CN" sz="2800"/>
              <a:t>=F</a:t>
            </a:r>
            <a:r>
              <a:rPr lang="en-US" altLang="zh-CN" sz="2800" baseline="-25000"/>
              <a:t>h+2</a:t>
            </a:r>
            <a:r>
              <a:rPr lang="en-US" altLang="zh-CN" sz="2800"/>
              <a:t>-1</a:t>
            </a:r>
            <a:endParaRPr lang="en-US" altLang="zh-CN" sz="2800"/>
          </a:p>
          <a:p>
            <a:pPr>
              <a:lnSpc>
                <a:spcPct val="90000"/>
              </a:lnSpc>
              <a:buFont typeface="Wingdings" panose="05000000000000000000" pitchFamily="2" charset="2"/>
              <a:buNone/>
            </a:pPr>
            <a:endParaRPr lang="en-US" altLang="zh-CN" sz="2800"/>
          </a:p>
          <a:p>
            <a:pPr>
              <a:lnSpc>
                <a:spcPct val="90000"/>
              </a:lnSpc>
            </a:pPr>
            <a:r>
              <a:rPr lang="zh-CN" altLang="en-US" sz="2800"/>
              <a:t>时间复杂度：</a:t>
            </a:r>
            <a:r>
              <a:rPr lang="en-US" altLang="zh-CN" sz="2800"/>
              <a:t>O(logn)</a:t>
            </a:r>
            <a:endParaRPr lang="en-US" altLang="zh-CN" sz="2800"/>
          </a:p>
        </p:txBody>
      </p:sp>
      <p:graphicFrame>
        <p:nvGraphicFramePr>
          <p:cNvPr id="250884" name="Object 4"/>
          <p:cNvGraphicFramePr>
            <a:graphicFrameLocks noGrp="1" noChangeAspect="1"/>
          </p:cNvGraphicFramePr>
          <p:nvPr>
            <p:ph sz="half" idx="2"/>
          </p:nvPr>
        </p:nvGraphicFramePr>
        <p:xfrm>
          <a:off x="5219700" y="3573463"/>
          <a:ext cx="2808288" cy="817562"/>
        </p:xfrm>
        <a:graphic>
          <a:graphicData uri="http://schemas.openxmlformats.org/presentationml/2006/ole">
            <mc:AlternateContent xmlns:mc="http://schemas.openxmlformats.org/markup-compatibility/2006">
              <mc:Choice xmlns:v="urn:schemas-microsoft-com:vml" Requires="v">
                <p:oleObj spid="_x0000_s251297" name="Equation" r:id="rId1" imgW="1308100" imgH="381000" progId="Equation.DSMT4">
                  <p:embed/>
                </p:oleObj>
              </mc:Choice>
              <mc:Fallback>
                <p:oleObj name="Equation" r:id="rId1" imgW="1308100" imgH="3810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700" y="3573463"/>
                        <a:ext cx="2808288" cy="817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0887" name="Object 7"/>
          <p:cNvGraphicFramePr>
            <a:graphicFrameLocks noChangeAspect="1"/>
          </p:cNvGraphicFramePr>
          <p:nvPr/>
        </p:nvGraphicFramePr>
        <p:xfrm>
          <a:off x="5219700" y="4652963"/>
          <a:ext cx="1554163" cy="736600"/>
        </p:xfrm>
        <a:graphic>
          <a:graphicData uri="http://schemas.openxmlformats.org/presentationml/2006/ole">
            <mc:AlternateContent xmlns:mc="http://schemas.openxmlformats.org/markup-compatibility/2006">
              <mc:Choice xmlns:v="urn:schemas-microsoft-com:vml" Requires="v">
                <p:oleObj spid="_x0000_s251298" name="Equation" r:id="rId3" imgW="723900" imgH="342900" progId="Equation.DSMT4">
                  <p:embed/>
                </p:oleObj>
              </mc:Choice>
              <mc:Fallback>
                <p:oleObj name="Equation" r:id="rId3" imgW="723900" imgH="3429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700" y="4652963"/>
                        <a:ext cx="1554163"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0888" name="Object 8"/>
          <p:cNvGraphicFramePr>
            <a:graphicFrameLocks noChangeAspect="1"/>
          </p:cNvGraphicFramePr>
          <p:nvPr/>
        </p:nvGraphicFramePr>
        <p:xfrm>
          <a:off x="5148263" y="5737225"/>
          <a:ext cx="3660775" cy="798513"/>
        </p:xfrm>
        <a:graphic>
          <a:graphicData uri="http://schemas.openxmlformats.org/presentationml/2006/ole">
            <mc:AlternateContent xmlns:mc="http://schemas.openxmlformats.org/markup-compatibility/2006">
              <mc:Choice xmlns:v="urn:schemas-microsoft-com:vml" Requires="v">
                <p:oleObj spid="_x0000_s251299" name="Equation" r:id="rId5" imgW="1218565" imgH="266700" progId="Equation.DSMT4">
                  <p:embed/>
                </p:oleObj>
              </mc:Choice>
              <mc:Fallback>
                <p:oleObj name="Equation" r:id="rId5" imgW="1218565" imgH="2667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263" y="5737225"/>
                        <a:ext cx="3660775" cy="798513"/>
                      </a:xfrm>
                      <a:prstGeom prst="rect">
                        <a:avLst/>
                      </a:prstGeom>
                      <a:noFill/>
                      <a:ln w="38100">
                        <a:solidFill>
                          <a:srgbClr val="FFFF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0883">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50883">
                                            <p:txEl>
                                              <p:pRg st="3" end="3"/>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25088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088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08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0888"/>
                                        </p:tgtEl>
                                        <p:attrNameLst>
                                          <p:attrName>style.visibility</p:attrName>
                                        </p:attrNameLst>
                                      </p:cBhvr>
                                      <p:to>
                                        <p:strVal val="visible"/>
                                      </p:to>
                                    </p:set>
                                  </p:childTnLst>
                                </p:cTn>
                              </p:par>
                            </p:childTnLst>
                          </p:cTn>
                        </p:par>
                        <p:par>
                          <p:cTn id="23" fill="hold">
                            <p:stCondLst>
                              <p:cond delay="0"/>
                            </p:stCondLst>
                            <p:childTnLst>
                              <p:par>
                                <p:cTn id="24" presetID="35" presetClass="emph" presetSubtype="0" repeatCount="3000" fill="hold" nodeType="afterEffect">
                                  <p:stCondLst>
                                    <p:cond delay="0"/>
                                  </p:stCondLst>
                                  <p:childTnLst>
                                    <p:anim calcmode="discrete" valueType="str">
                                      <p:cBhvr>
                                        <p:cTn id="25" dur="1000" fill="hold"/>
                                        <p:tgtEl>
                                          <p:spTgt spid="250888"/>
                                        </p:tgtEl>
                                        <p:attrNameLst>
                                          <p:attrName>style.visibility</p:attrName>
                                        </p:attrNameLst>
                                      </p:cBhvr>
                                      <p:tavLst>
                                        <p:tav tm="0">
                                          <p:val>
                                            <p:strVal val="hidden"/>
                                          </p:val>
                                        </p:tav>
                                        <p:tav tm="50000">
                                          <p:val>
                                            <p:strVal val="visible"/>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508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2" name="Rectangle 4"/>
          <p:cNvSpPr>
            <a:spLocks noGrp="1" noChangeArrowheads="1"/>
          </p:cNvSpPr>
          <p:nvPr>
            <p:ph type="title"/>
          </p:nvPr>
        </p:nvSpPr>
        <p:spPr>
          <a:xfrm>
            <a:off x="457200" y="274638"/>
            <a:ext cx="8229600" cy="1143000"/>
          </a:xfrm>
          <a:noFill/>
        </p:spPr>
        <p:txBody>
          <a:bodyPr anchorCtr="0"/>
          <a:lstStyle/>
          <a:p>
            <a:r>
              <a:rPr lang="en-US" altLang="zh-CN"/>
              <a:t>Quiz</a:t>
            </a:r>
            <a:endParaRPr lang="en-US" altLang="zh-CN"/>
          </a:p>
        </p:txBody>
      </p:sp>
      <p:sp>
        <p:nvSpPr>
          <p:cNvPr id="252933" name="Rectangle 5"/>
          <p:cNvSpPr>
            <a:spLocks noGrp="1" noChangeArrowheads="1"/>
          </p:cNvSpPr>
          <p:nvPr>
            <p:ph type="body" idx="1"/>
          </p:nvPr>
        </p:nvSpPr>
        <p:spPr>
          <a:xfrm>
            <a:off x="457200" y="1412875"/>
            <a:ext cx="8507413" cy="5068888"/>
          </a:xfrm>
          <a:noFill/>
        </p:spPr>
        <p:txBody>
          <a:bodyPr/>
          <a:lstStyle/>
          <a:p>
            <a:pPr marL="0" indent="0">
              <a:buFont typeface="Wingdings" panose="05000000000000000000" pitchFamily="2" charset="2"/>
              <a:buNone/>
            </a:pPr>
            <a:r>
              <a:rPr lang="en-US" altLang="zh-CN" sz="2800"/>
              <a:t>For input </a:t>
            </a:r>
            <a:endParaRPr lang="en-US" altLang="zh-CN" sz="2800"/>
          </a:p>
          <a:p>
            <a:pPr marL="0" indent="0">
              <a:buFont typeface="Wingdings" panose="05000000000000000000" pitchFamily="2" charset="2"/>
              <a:buNone/>
            </a:pPr>
            <a:r>
              <a:rPr lang="en-US" altLang="zh-CN" sz="2800" b="1">
                <a:solidFill>
                  <a:srgbClr val="FFFF00"/>
                </a:solidFill>
              </a:rPr>
              <a:t>{</a:t>
            </a:r>
            <a:r>
              <a:rPr lang="en-US" altLang="zh-CN" sz="2800" b="1">
                <a:solidFill>
                  <a:srgbClr val="FFFF00"/>
                </a:solidFill>
                <a:latin typeface="Times New Roman" panose="02020603050405020304"/>
              </a:rPr>
              <a:t>‘</a:t>
            </a:r>
            <a:r>
              <a:rPr lang="en-US" altLang="zh-CN" sz="2800" b="1">
                <a:solidFill>
                  <a:srgbClr val="FFFF00"/>
                </a:solidFill>
              </a:rPr>
              <a:t>Jan</a:t>
            </a:r>
            <a:r>
              <a:rPr lang="en-US" altLang="zh-CN" sz="2800" b="1">
                <a:solidFill>
                  <a:srgbClr val="FFFF00"/>
                </a:solidFill>
                <a:latin typeface="Times New Roman" panose="02020603050405020304"/>
              </a:rPr>
              <a:t>’</a:t>
            </a:r>
            <a:r>
              <a:rPr lang="en-US" altLang="zh-CN" sz="2800" b="1">
                <a:solidFill>
                  <a:srgbClr val="FFFF00"/>
                </a:solidFill>
              </a:rPr>
              <a:t>, </a:t>
            </a:r>
            <a:r>
              <a:rPr lang="en-US" altLang="zh-CN" sz="2800" b="1">
                <a:solidFill>
                  <a:srgbClr val="FFFF00"/>
                </a:solidFill>
                <a:latin typeface="Times New Roman" panose="02020603050405020304"/>
              </a:rPr>
              <a:t>‘</a:t>
            </a:r>
            <a:r>
              <a:rPr lang="en-US" altLang="zh-CN" sz="2800" b="1">
                <a:solidFill>
                  <a:srgbClr val="FFFF00"/>
                </a:solidFill>
              </a:rPr>
              <a:t>Feb</a:t>
            </a:r>
            <a:r>
              <a:rPr lang="en-US" altLang="zh-CN" sz="2800" b="1">
                <a:solidFill>
                  <a:srgbClr val="FFFF00"/>
                </a:solidFill>
                <a:latin typeface="Times New Roman" panose="02020603050405020304"/>
              </a:rPr>
              <a:t>’</a:t>
            </a:r>
            <a:r>
              <a:rPr lang="en-US" altLang="zh-CN" sz="2800" b="1">
                <a:solidFill>
                  <a:srgbClr val="FFFF00"/>
                </a:solidFill>
              </a:rPr>
              <a:t>, </a:t>
            </a:r>
            <a:r>
              <a:rPr lang="en-US" altLang="zh-CN" sz="2800" b="1">
                <a:solidFill>
                  <a:srgbClr val="FFFF00"/>
                </a:solidFill>
                <a:latin typeface="Times New Roman" panose="02020603050405020304"/>
              </a:rPr>
              <a:t>‘</a:t>
            </a:r>
            <a:r>
              <a:rPr lang="en-US" altLang="zh-CN" sz="2800" b="1">
                <a:solidFill>
                  <a:srgbClr val="FFFF00"/>
                </a:solidFill>
              </a:rPr>
              <a:t>Mar</a:t>
            </a:r>
            <a:r>
              <a:rPr lang="en-US" altLang="zh-CN" sz="2800" b="1">
                <a:solidFill>
                  <a:srgbClr val="FFFF00"/>
                </a:solidFill>
                <a:latin typeface="Times New Roman" panose="02020603050405020304"/>
              </a:rPr>
              <a:t>’</a:t>
            </a:r>
            <a:r>
              <a:rPr lang="en-US" altLang="zh-CN" sz="2800" b="1">
                <a:solidFill>
                  <a:srgbClr val="FFFF00"/>
                </a:solidFill>
              </a:rPr>
              <a:t>, </a:t>
            </a:r>
            <a:r>
              <a:rPr lang="en-US" altLang="zh-CN" sz="2800" b="1">
                <a:solidFill>
                  <a:srgbClr val="FFFF00"/>
                </a:solidFill>
                <a:latin typeface="Times New Roman" panose="02020603050405020304"/>
              </a:rPr>
              <a:t>‘</a:t>
            </a:r>
            <a:r>
              <a:rPr lang="en-US" altLang="zh-CN" sz="2800" b="1">
                <a:solidFill>
                  <a:srgbClr val="FFFF00"/>
                </a:solidFill>
              </a:rPr>
              <a:t>Apr</a:t>
            </a:r>
            <a:r>
              <a:rPr lang="en-US" altLang="zh-CN" sz="2800" b="1">
                <a:solidFill>
                  <a:srgbClr val="FFFF00"/>
                </a:solidFill>
                <a:latin typeface="Times New Roman" panose="02020603050405020304"/>
              </a:rPr>
              <a:t>’</a:t>
            </a:r>
            <a:r>
              <a:rPr lang="en-US" altLang="zh-CN" sz="2800" b="1">
                <a:solidFill>
                  <a:srgbClr val="FFFF00"/>
                </a:solidFill>
              </a:rPr>
              <a:t>, </a:t>
            </a:r>
            <a:r>
              <a:rPr lang="en-US" altLang="zh-CN" sz="2800" b="1">
                <a:solidFill>
                  <a:srgbClr val="FFFF00"/>
                </a:solidFill>
                <a:latin typeface="Times New Roman" panose="02020603050405020304"/>
              </a:rPr>
              <a:t>‘</a:t>
            </a:r>
            <a:r>
              <a:rPr lang="en-US" altLang="zh-CN" sz="2800" b="1">
                <a:solidFill>
                  <a:srgbClr val="FFFF00"/>
                </a:solidFill>
              </a:rPr>
              <a:t>May</a:t>
            </a:r>
            <a:r>
              <a:rPr lang="en-US" altLang="zh-CN" sz="2800" b="1">
                <a:solidFill>
                  <a:srgbClr val="FFFF00"/>
                </a:solidFill>
                <a:latin typeface="Times New Roman" panose="02020603050405020304"/>
              </a:rPr>
              <a:t>’</a:t>
            </a:r>
            <a:r>
              <a:rPr lang="en-US" altLang="zh-CN" sz="2800" b="1">
                <a:solidFill>
                  <a:srgbClr val="FFFF00"/>
                </a:solidFill>
              </a:rPr>
              <a:t>, </a:t>
            </a:r>
            <a:r>
              <a:rPr lang="en-US" altLang="zh-CN" sz="2800" b="1">
                <a:solidFill>
                  <a:srgbClr val="FFFF00"/>
                </a:solidFill>
                <a:latin typeface="Times New Roman" panose="02020603050405020304"/>
              </a:rPr>
              <a:t>‘</a:t>
            </a:r>
            <a:r>
              <a:rPr lang="en-US" altLang="zh-CN" sz="2800" b="1">
                <a:solidFill>
                  <a:srgbClr val="FFFF00"/>
                </a:solidFill>
              </a:rPr>
              <a:t>Jun</a:t>
            </a:r>
            <a:r>
              <a:rPr lang="en-US" altLang="zh-CN" sz="2800" b="1">
                <a:solidFill>
                  <a:srgbClr val="FFFF00"/>
                </a:solidFill>
                <a:latin typeface="Times New Roman" panose="02020603050405020304"/>
              </a:rPr>
              <a:t>’</a:t>
            </a:r>
            <a:r>
              <a:rPr lang="en-US" altLang="zh-CN" sz="2800" b="1">
                <a:solidFill>
                  <a:srgbClr val="FFFF00"/>
                </a:solidFill>
              </a:rPr>
              <a:t>, </a:t>
            </a:r>
            <a:r>
              <a:rPr lang="en-US" altLang="zh-CN" sz="2800" b="1">
                <a:solidFill>
                  <a:srgbClr val="FFFF00"/>
                </a:solidFill>
                <a:latin typeface="Times New Roman" panose="02020603050405020304"/>
              </a:rPr>
              <a:t>‘</a:t>
            </a:r>
            <a:r>
              <a:rPr lang="en-US" altLang="zh-CN" sz="2800" b="1">
                <a:solidFill>
                  <a:srgbClr val="FFFF00"/>
                </a:solidFill>
              </a:rPr>
              <a:t>Jul</a:t>
            </a:r>
            <a:r>
              <a:rPr lang="en-US" altLang="zh-CN" sz="2800" b="1">
                <a:solidFill>
                  <a:srgbClr val="FFFF00"/>
                </a:solidFill>
                <a:latin typeface="Times New Roman" panose="02020603050405020304"/>
              </a:rPr>
              <a:t>’</a:t>
            </a:r>
            <a:r>
              <a:rPr lang="en-US" altLang="zh-CN" sz="2800" b="1">
                <a:solidFill>
                  <a:srgbClr val="FFFF00"/>
                </a:solidFill>
              </a:rPr>
              <a:t>, </a:t>
            </a:r>
            <a:r>
              <a:rPr lang="en-US" altLang="zh-CN" sz="2800" b="1">
                <a:solidFill>
                  <a:srgbClr val="FFFF00"/>
                </a:solidFill>
                <a:latin typeface="Times New Roman" panose="02020603050405020304"/>
              </a:rPr>
              <a:t>‘</a:t>
            </a:r>
            <a:r>
              <a:rPr lang="en-US" altLang="zh-CN" sz="2800" b="1">
                <a:solidFill>
                  <a:srgbClr val="FFFF00"/>
                </a:solidFill>
              </a:rPr>
              <a:t>Aug</a:t>
            </a:r>
            <a:r>
              <a:rPr lang="en-US" altLang="zh-CN" sz="2800" b="1">
                <a:solidFill>
                  <a:srgbClr val="FFFF00"/>
                </a:solidFill>
                <a:latin typeface="Times New Roman" panose="02020603050405020304"/>
              </a:rPr>
              <a:t>’</a:t>
            </a:r>
            <a:r>
              <a:rPr lang="en-US" altLang="zh-CN" sz="2800" b="1">
                <a:solidFill>
                  <a:srgbClr val="FFFF00"/>
                </a:solidFill>
              </a:rPr>
              <a:t>, </a:t>
            </a:r>
            <a:r>
              <a:rPr lang="en-US" altLang="zh-CN" sz="2800" b="1">
                <a:solidFill>
                  <a:srgbClr val="FFFF00"/>
                </a:solidFill>
                <a:latin typeface="Times New Roman" panose="02020603050405020304"/>
              </a:rPr>
              <a:t>‘</a:t>
            </a:r>
            <a:r>
              <a:rPr lang="en-US" altLang="zh-CN" sz="2800" b="1">
                <a:solidFill>
                  <a:srgbClr val="FFFF00"/>
                </a:solidFill>
              </a:rPr>
              <a:t>Sep</a:t>
            </a:r>
            <a:r>
              <a:rPr lang="en-US" altLang="zh-CN" sz="2800" b="1">
                <a:solidFill>
                  <a:srgbClr val="FFFF00"/>
                </a:solidFill>
                <a:latin typeface="Times New Roman" panose="02020603050405020304"/>
              </a:rPr>
              <a:t>’</a:t>
            </a:r>
            <a:r>
              <a:rPr lang="en-US" altLang="zh-CN" sz="2800" b="1">
                <a:solidFill>
                  <a:srgbClr val="FFFF00"/>
                </a:solidFill>
              </a:rPr>
              <a:t>, </a:t>
            </a:r>
            <a:r>
              <a:rPr lang="en-US" altLang="zh-CN" sz="2800" b="1">
                <a:solidFill>
                  <a:srgbClr val="FFFF00"/>
                </a:solidFill>
                <a:latin typeface="Times New Roman" panose="02020603050405020304"/>
              </a:rPr>
              <a:t>‘</a:t>
            </a:r>
            <a:r>
              <a:rPr lang="en-US" altLang="zh-CN" sz="2800" b="1">
                <a:solidFill>
                  <a:srgbClr val="FFFF00"/>
                </a:solidFill>
              </a:rPr>
              <a:t>Oct</a:t>
            </a:r>
            <a:r>
              <a:rPr lang="en-US" altLang="zh-CN" sz="2800" b="1">
                <a:solidFill>
                  <a:srgbClr val="FFFF00"/>
                </a:solidFill>
                <a:latin typeface="Times New Roman" panose="02020603050405020304"/>
              </a:rPr>
              <a:t>’</a:t>
            </a:r>
            <a:r>
              <a:rPr lang="en-US" altLang="zh-CN" sz="2800" b="1">
                <a:solidFill>
                  <a:srgbClr val="FFFF00"/>
                </a:solidFill>
              </a:rPr>
              <a:t>, </a:t>
            </a:r>
            <a:r>
              <a:rPr lang="en-US" altLang="zh-CN" sz="2800" b="1">
                <a:solidFill>
                  <a:srgbClr val="FFFF00"/>
                </a:solidFill>
                <a:latin typeface="Times New Roman" panose="02020603050405020304"/>
              </a:rPr>
              <a:t>‘</a:t>
            </a:r>
            <a:r>
              <a:rPr lang="en-US" altLang="zh-CN" sz="2800" b="1">
                <a:solidFill>
                  <a:srgbClr val="FFFF00"/>
                </a:solidFill>
              </a:rPr>
              <a:t>Nov</a:t>
            </a:r>
            <a:r>
              <a:rPr lang="en-US" altLang="zh-CN" sz="2800" b="1">
                <a:solidFill>
                  <a:srgbClr val="FFFF00"/>
                </a:solidFill>
                <a:latin typeface="Times New Roman" panose="02020603050405020304"/>
              </a:rPr>
              <a:t>’</a:t>
            </a:r>
            <a:r>
              <a:rPr lang="en-US" altLang="zh-CN" sz="2800" b="1">
                <a:solidFill>
                  <a:srgbClr val="FFFF00"/>
                </a:solidFill>
              </a:rPr>
              <a:t>, </a:t>
            </a:r>
            <a:r>
              <a:rPr lang="en-US" altLang="zh-CN" sz="2800" b="1">
                <a:solidFill>
                  <a:srgbClr val="FFFF00"/>
                </a:solidFill>
                <a:latin typeface="Times New Roman" panose="02020603050405020304"/>
              </a:rPr>
              <a:t>‘</a:t>
            </a:r>
            <a:r>
              <a:rPr lang="en-US" altLang="zh-CN" sz="2800" b="1">
                <a:solidFill>
                  <a:srgbClr val="FFFF00"/>
                </a:solidFill>
              </a:rPr>
              <a:t>Dec</a:t>
            </a:r>
            <a:r>
              <a:rPr lang="en-US" altLang="zh-CN" sz="2800" b="1">
                <a:solidFill>
                  <a:srgbClr val="FFFF00"/>
                </a:solidFill>
                <a:latin typeface="Times New Roman" panose="02020603050405020304"/>
              </a:rPr>
              <a:t>’</a:t>
            </a:r>
            <a:r>
              <a:rPr lang="en-US" altLang="zh-CN" sz="2800" b="1">
                <a:solidFill>
                  <a:srgbClr val="FFFF00"/>
                </a:solidFill>
              </a:rPr>
              <a:t>}</a:t>
            </a:r>
            <a:r>
              <a:rPr lang="en-US" altLang="zh-CN" sz="2800"/>
              <a:t> </a:t>
            </a:r>
            <a:endParaRPr lang="en-US" altLang="zh-CN" sz="2800"/>
          </a:p>
          <a:p>
            <a:pPr marL="0" indent="0">
              <a:buFont typeface="Wingdings" panose="05000000000000000000" pitchFamily="2" charset="2"/>
              <a:buNone/>
            </a:pPr>
            <a:r>
              <a:rPr lang="en-US" altLang="zh-CN" sz="2800"/>
              <a:t>(1) Create a BST </a:t>
            </a:r>
            <a:endParaRPr lang="en-US" altLang="zh-CN" sz="2800"/>
          </a:p>
          <a:p>
            <a:pPr marL="0" indent="0">
              <a:buFont typeface="Wingdings" panose="05000000000000000000" pitchFamily="2" charset="2"/>
              <a:buNone/>
            </a:pPr>
            <a:r>
              <a:rPr lang="en-US" altLang="zh-CN" sz="2800"/>
              <a:t>(2) Create a Balanced BST </a:t>
            </a:r>
            <a:endParaRPr lang="en-US" altLang="zh-CN" sz="28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23850" y="1845310"/>
            <a:ext cx="7994650" cy="4831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typedef</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int</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KeyType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typedef</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int</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DataType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endParaRPr lang="en-US" altLang="zh-CN" sz="2200" dirty="0" err="1">
              <a:latin typeface="Times New Roman" panose="02020603050405020304" pitchFamily="18" charset="0"/>
              <a:ea typeface="幼圆" panose="02010509060101010101" pitchFamily="49" charset="-122"/>
              <a:cs typeface="Times New Roman" panose="02020603050405020304" pitchFamily="18" charset="0"/>
            </a:endParaRPr>
          </a:p>
          <a:p>
            <a:r>
              <a:rPr lang="en-US" altLang="zh-CN" sz="2200" dirty="0" err="1">
                <a:latin typeface="Times New Roman" panose="02020603050405020304" pitchFamily="18" charset="0"/>
                <a:ea typeface="幼圆" panose="02010509060101010101" pitchFamily="49" charset="-122"/>
                <a:cs typeface="Times New Roman" panose="02020603050405020304" pitchFamily="18" charset="0"/>
              </a:rPr>
              <a:t>ty</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pedef</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struct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KeyType</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key</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DataType</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other</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DicElement</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endPar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t</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ypedef</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struct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DicElement</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element[MAXNUM</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int</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n</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n &lt; MAXNUM */</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SeqDictionary</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3082" name="Rectangle 10"/>
          <p:cNvSpPr>
            <a:spLocks noGrp="1" noChangeArrowheads="1"/>
          </p:cNvSpPr>
          <p:nvPr/>
        </p:nvSpPr>
        <p:spPr>
          <a:xfrm>
            <a:off x="457200" y="260668"/>
            <a:ext cx="8229600" cy="1139825"/>
          </a:xfrm>
          <a:prstGeom prst="rect">
            <a:avLst/>
          </a:prstGeom>
          <a:noFill/>
          <a:ln>
            <a:noFill/>
          </a:ln>
          <a:effectLst/>
        </p:spPr>
        <p:txBody>
          <a:bodyPr vert="horz" wrap="square" lIns="91440" tIns="45720" rIns="91440" bIns="45720" numCol="1" anchor="ctr" anchorCtr="1" compatLnSpc="1"/>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9pPr>
          </a:lstStyle>
          <a:p>
            <a:r>
              <a:rPr lang="en-US" altLang="zh-CN"/>
              <a:t>Sequential Table </a:t>
            </a:r>
            <a:endParaRPr lang="en-US" altLang="zh-CN"/>
          </a:p>
        </p:txBody>
      </p:sp>
      <p:sp>
        <p:nvSpPr>
          <p:cNvPr id="33797" name="Rectangle 5"/>
          <p:cNvSpPr>
            <a:spLocks noGrp="1" noChangeArrowheads="1"/>
          </p:cNvSpPr>
          <p:nvPr/>
        </p:nvSpPr>
        <p:spPr>
          <a:xfrm>
            <a:off x="323215" y="1268730"/>
            <a:ext cx="2266950" cy="460375"/>
          </a:xfrm>
          <a:prstGeom prst="rect">
            <a:avLst/>
          </a:prstGeom>
          <a:solidFill>
            <a:schemeClr val="bg2"/>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prstDash val="solid"/>
                <a:miter lim="800000"/>
                <a:headEnd/>
                <a:tailEnd/>
              </a14:hiddenLine>
            </a:ext>
          </a:extLst>
        </p:spPr>
        <p:txBody>
          <a:bodyPr vert="horz" wrap="none" lIns="91440" tIns="45720" rIns="91440" bIns="45720" numCol="1" anchor="t" anchorCtr="0" compatLnSpc="1">
            <a:spAutoFit/>
          </a:bodyPr>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9pPr>
          </a:lstStyle>
          <a:p>
            <a:pPr algn="l"/>
            <a:r>
              <a:rPr kumimoji="1" lang="en-US" sz="2400">
                <a:cs typeface="Times New Roman" panose="02020603050405020304" pitchFamily="18" charset="0"/>
              </a:rPr>
              <a:t>Implementation</a:t>
            </a:r>
            <a:endParaRPr kumimoji="1" lang="en-US" sz="240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en-US" altLang="zh-CN"/>
              <a:t>BST</a:t>
            </a:r>
            <a:endParaRPr lang="en-US" altLang="zh-CN"/>
          </a:p>
        </p:txBody>
      </p:sp>
      <p:sp>
        <p:nvSpPr>
          <p:cNvPr id="285700" name="Oval 4"/>
          <p:cNvSpPr>
            <a:spLocks noChangeArrowheads="1"/>
          </p:cNvSpPr>
          <p:nvPr/>
        </p:nvSpPr>
        <p:spPr bwMode="auto">
          <a:xfrm>
            <a:off x="2735263" y="1557338"/>
            <a:ext cx="503237"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FF00"/>
                </a:solidFill>
              </a:rPr>
              <a:t>Jan</a:t>
            </a:r>
            <a:endParaRPr lang="en-US" altLang="zh-CN" b="1" dirty="0">
              <a:solidFill>
                <a:srgbClr val="FFFF00"/>
              </a:solidFill>
            </a:endParaRPr>
          </a:p>
        </p:txBody>
      </p:sp>
      <p:sp>
        <p:nvSpPr>
          <p:cNvPr id="285701" name="Oval 5"/>
          <p:cNvSpPr>
            <a:spLocks noChangeArrowheads="1"/>
          </p:cNvSpPr>
          <p:nvPr/>
        </p:nvSpPr>
        <p:spPr bwMode="auto">
          <a:xfrm>
            <a:off x="2195513" y="2384425"/>
            <a:ext cx="503237" cy="503238"/>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Feb</a:t>
            </a:r>
            <a:endParaRPr lang="en-US" altLang="zh-CN" b="1">
              <a:solidFill>
                <a:srgbClr val="FFFF00"/>
              </a:solidFill>
            </a:endParaRPr>
          </a:p>
        </p:txBody>
      </p:sp>
      <p:cxnSp>
        <p:nvCxnSpPr>
          <p:cNvPr id="285702" name="AutoShape 6"/>
          <p:cNvCxnSpPr>
            <a:cxnSpLocks noChangeShapeType="1"/>
            <a:stCxn id="285700" idx="3"/>
            <a:endCxn id="285701" idx="0"/>
          </p:cNvCxnSpPr>
          <p:nvPr/>
        </p:nvCxnSpPr>
        <p:spPr bwMode="auto">
          <a:xfrm flipH="1">
            <a:off x="2447132" y="1986878"/>
            <a:ext cx="361828" cy="39754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5703" name="Oval 7"/>
          <p:cNvSpPr>
            <a:spLocks noChangeArrowheads="1"/>
          </p:cNvSpPr>
          <p:nvPr/>
        </p:nvSpPr>
        <p:spPr bwMode="auto">
          <a:xfrm>
            <a:off x="3276600" y="2386013"/>
            <a:ext cx="503238"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Mar</a:t>
            </a:r>
            <a:endParaRPr lang="en-US" altLang="zh-CN" b="1">
              <a:solidFill>
                <a:srgbClr val="FFFF00"/>
              </a:solidFill>
            </a:endParaRPr>
          </a:p>
        </p:txBody>
      </p:sp>
      <p:cxnSp>
        <p:nvCxnSpPr>
          <p:cNvPr id="285704" name="AutoShape 8"/>
          <p:cNvCxnSpPr>
            <a:cxnSpLocks noChangeShapeType="1"/>
            <a:stCxn id="285700" idx="5"/>
            <a:endCxn id="285703" idx="0"/>
          </p:cNvCxnSpPr>
          <p:nvPr/>
        </p:nvCxnSpPr>
        <p:spPr bwMode="auto">
          <a:xfrm>
            <a:off x="3164803" y="1986878"/>
            <a:ext cx="363416" cy="39913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5714" name="Oval 18"/>
          <p:cNvSpPr>
            <a:spLocks noChangeArrowheads="1"/>
          </p:cNvSpPr>
          <p:nvPr/>
        </p:nvSpPr>
        <p:spPr bwMode="auto">
          <a:xfrm>
            <a:off x="1692275" y="3248025"/>
            <a:ext cx="503238" cy="503238"/>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FF00"/>
                </a:solidFill>
              </a:rPr>
              <a:t>Apr</a:t>
            </a:r>
            <a:endParaRPr lang="en-US" altLang="zh-CN" b="1" dirty="0">
              <a:solidFill>
                <a:srgbClr val="FFFF00"/>
              </a:solidFill>
            </a:endParaRPr>
          </a:p>
        </p:txBody>
      </p:sp>
      <p:cxnSp>
        <p:nvCxnSpPr>
          <p:cNvPr id="285715" name="AutoShape 19"/>
          <p:cNvCxnSpPr>
            <a:cxnSpLocks noChangeShapeType="1"/>
            <a:stCxn id="285701" idx="3"/>
            <a:endCxn id="285714" idx="0"/>
          </p:cNvCxnSpPr>
          <p:nvPr/>
        </p:nvCxnSpPr>
        <p:spPr bwMode="auto">
          <a:xfrm flipH="1">
            <a:off x="1943894" y="2813966"/>
            <a:ext cx="325316" cy="43405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5716" name="Oval 20"/>
          <p:cNvSpPr>
            <a:spLocks noChangeArrowheads="1"/>
          </p:cNvSpPr>
          <p:nvPr/>
        </p:nvSpPr>
        <p:spPr bwMode="auto">
          <a:xfrm>
            <a:off x="3708400" y="3249613"/>
            <a:ext cx="503238"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May</a:t>
            </a:r>
            <a:endParaRPr lang="en-US" altLang="zh-CN" b="1">
              <a:solidFill>
                <a:srgbClr val="FFFF00"/>
              </a:solidFill>
            </a:endParaRPr>
          </a:p>
        </p:txBody>
      </p:sp>
      <p:cxnSp>
        <p:nvCxnSpPr>
          <p:cNvPr id="285717" name="AutoShape 21"/>
          <p:cNvCxnSpPr>
            <a:cxnSpLocks noChangeShapeType="1"/>
            <a:stCxn id="285703" idx="5"/>
            <a:endCxn id="285716" idx="0"/>
          </p:cNvCxnSpPr>
          <p:nvPr/>
        </p:nvCxnSpPr>
        <p:spPr bwMode="auto">
          <a:xfrm>
            <a:off x="3706813" y="2816225"/>
            <a:ext cx="254000" cy="43338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5718" name="Oval 22"/>
          <p:cNvSpPr>
            <a:spLocks noChangeArrowheads="1"/>
          </p:cNvSpPr>
          <p:nvPr/>
        </p:nvSpPr>
        <p:spPr bwMode="auto">
          <a:xfrm>
            <a:off x="2844800" y="3249613"/>
            <a:ext cx="503238"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Jun</a:t>
            </a:r>
            <a:endParaRPr lang="en-US" altLang="zh-CN" b="1">
              <a:solidFill>
                <a:srgbClr val="FFFF00"/>
              </a:solidFill>
            </a:endParaRPr>
          </a:p>
        </p:txBody>
      </p:sp>
      <p:cxnSp>
        <p:nvCxnSpPr>
          <p:cNvPr id="285719" name="AutoShape 23"/>
          <p:cNvCxnSpPr>
            <a:cxnSpLocks noChangeShapeType="1"/>
            <a:stCxn id="285703" idx="3"/>
            <a:endCxn id="285718" idx="0"/>
          </p:cNvCxnSpPr>
          <p:nvPr/>
        </p:nvCxnSpPr>
        <p:spPr bwMode="auto">
          <a:xfrm flipH="1">
            <a:off x="3097213" y="2816225"/>
            <a:ext cx="252412" cy="43338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5720" name="Oval 24"/>
          <p:cNvSpPr>
            <a:spLocks noChangeArrowheads="1"/>
          </p:cNvSpPr>
          <p:nvPr/>
        </p:nvSpPr>
        <p:spPr bwMode="auto">
          <a:xfrm>
            <a:off x="3205163" y="5876925"/>
            <a:ext cx="503237" cy="503238"/>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FF00"/>
                </a:solidFill>
              </a:rPr>
              <a:t>Nov</a:t>
            </a:r>
            <a:endParaRPr lang="en-US" altLang="zh-CN" b="1" dirty="0">
              <a:solidFill>
                <a:srgbClr val="FFFF00"/>
              </a:solidFill>
            </a:endParaRPr>
          </a:p>
        </p:txBody>
      </p:sp>
      <p:cxnSp>
        <p:nvCxnSpPr>
          <p:cNvPr id="285721" name="AutoShape 25"/>
          <p:cNvCxnSpPr>
            <a:cxnSpLocks noChangeShapeType="1"/>
            <a:stCxn id="285722" idx="3"/>
            <a:endCxn id="285720" idx="0"/>
          </p:cNvCxnSpPr>
          <p:nvPr/>
        </p:nvCxnSpPr>
        <p:spPr bwMode="auto">
          <a:xfrm flipH="1">
            <a:off x="3456782" y="5444453"/>
            <a:ext cx="253878" cy="43247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5722" name="Oval 26"/>
          <p:cNvSpPr>
            <a:spLocks noChangeArrowheads="1"/>
          </p:cNvSpPr>
          <p:nvPr/>
        </p:nvSpPr>
        <p:spPr bwMode="auto">
          <a:xfrm>
            <a:off x="3636963" y="5014913"/>
            <a:ext cx="503237"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Oct</a:t>
            </a:r>
            <a:endParaRPr lang="en-US" altLang="zh-CN" b="1">
              <a:solidFill>
                <a:srgbClr val="FFFF00"/>
              </a:solidFill>
            </a:endParaRPr>
          </a:p>
        </p:txBody>
      </p:sp>
      <p:cxnSp>
        <p:nvCxnSpPr>
          <p:cNvPr id="285723" name="AutoShape 27"/>
          <p:cNvCxnSpPr>
            <a:cxnSpLocks noChangeShapeType="1"/>
            <a:stCxn id="285724" idx="3"/>
            <a:endCxn id="285722" idx="0"/>
          </p:cNvCxnSpPr>
          <p:nvPr/>
        </p:nvCxnSpPr>
        <p:spPr bwMode="auto">
          <a:xfrm flipH="1">
            <a:off x="3889375" y="4616450"/>
            <a:ext cx="250825" cy="398463"/>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5724" name="Oval 28"/>
          <p:cNvSpPr>
            <a:spLocks noChangeArrowheads="1"/>
          </p:cNvSpPr>
          <p:nvPr/>
        </p:nvSpPr>
        <p:spPr bwMode="auto">
          <a:xfrm>
            <a:off x="4067175" y="4186238"/>
            <a:ext cx="503238"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Sep</a:t>
            </a:r>
            <a:endParaRPr lang="en-US" altLang="zh-CN" b="1">
              <a:solidFill>
                <a:srgbClr val="FFFF00"/>
              </a:solidFill>
            </a:endParaRPr>
          </a:p>
        </p:txBody>
      </p:sp>
      <p:cxnSp>
        <p:nvCxnSpPr>
          <p:cNvPr id="285725" name="AutoShape 29"/>
          <p:cNvCxnSpPr>
            <a:cxnSpLocks noChangeShapeType="1"/>
            <a:stCxn id="285716" idx="5"/>
            <a:endCxn id="285724" idx="0"/>
          </p:cNvCxnSpPr>
          <p:nvPr/>
        </p:nvCxnSpPr>
        <p:spPr bwMode="auto">
          <a:xfrm>
            <a:off x="4138613" y="3679825"/>
            <a:ext cx="180975" cy="506413"/>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5726" name="Oval 30"/>
          <p:cNvSpPr>
            <a:spLocks noChangeArrowheads="1"/>
          </p:cNvSpPr>
          <p:nvPr/>
        </p:nvSpPr>
        <p:spPr bwMode="auto">
          <a:xfrm>
            <a:off x="2481263" y="4184650"/>
            <a:ext cx="503237" cy="503238"/>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Jul</a:t>
            </a:r>
            <a:endParaRPr lang="en-US" altLang="zh-CN" b="1">
              <a:solidFill>
                <a:srgbClr val="FFFF00"/>
              </a:solidFill>
            </a:endParaRPr>
          </a:p>
        </p:txBody>
      </p:sp>
      <p:cxnSp>
        <p:nvCxnSpPr>
          <p:cNvPr id="285727" name="AutoShape 31"/>
          <p:cNvCxnSpPr>
            <a:cxnSpLocks noChangeShapeType="1"/>
            <a:stCxn id="285718" idx="3"/>
            <a:endCxn id="285726" idx="0"/>
          </p:cNvCxnSpPr>
          <p:nvPr/>
        </p:nvCxnSpPr>
        <p:spPr bwMode="auto">
          <a:xfrm flipH="1">
            <a:off x="2733675" y="3679825"/>
            <a:ext cx="184150" cy="5048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5728" name="Oval 32"/>
          <p:cNvSpPr>
            <a:spLocks noChangeArrowheads="1"/>
          </p:cNvSpPr>
          <p:nvPr/>
        </p:nvSpPr>
        <p:spPr bwMode="auto">
          <a:xfrm>
            <a:off x="1835150" y="4184650"/>
            <a:ext cx="503238" cy="503238"/>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FF00"/>
                </a:solidFill>
              </a:rPr>
              <a:t>Aug</a:t>
            </a:r>
            <a:endParaRPr lang="en-US" altLang="zh-CN" b="1" dirty="0">
              <a:solidFill>
                <a:srgbClr val="FFFF00"/>
              </a:solidFill>
            </a:endParaRPr>
          </a:p>
        </p:txBody>
      </p:sp>
      <p:cxnSp>
        <p:nvCxnSpPr>
          <p:cNvPr id="285729" name="AutoShape 33"/>
          <p:cNvCxnSpPr>
            <a:cxnSpLocks noChangeShapeType="1"/>
            <a:endCxn id="285728" idx="0"/>
          </p:cNvCxnSpPr>
          <p:nvPr/>
        </p:nvCxnSpPr>
        <p:spPr bwMode="auto">
          <a:xfrm>
            <a:off x="1906588" y="3751263"/>
            <a:ext cx="180181" cy="43338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5730" name="Oval 34"/>
          <p:cNvSpPr>
            <a:spLocks noChangeArrowheads="1"/>
          </p:cNvSpPr>
          <p:nvPr/>
        </p:nvSpPr>
        <p:spPr bwMode="auto">
          <a:xfrm>
            <a:off x="2195513" y="5013325"/>
            <a:ext cx="503237" cy="503238"/>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Dec</a:t>
            </a:r>
            <a:endParaRPr lang="en-US" altLang="zh-CN" b="1">
              <a:solidFill>
                <a:srgbClr val="FFFF00"/>
              </a:solidFill>
            </a:endParaRPr>
          </a:p>
        </p:txBody>
      </p:sp>
      <p:cxnSp>
        <p:nvCxnSpPr>
          <p:cNvPr id="285731" name="AutoShape 35"/>
          <p:cNvCxnSpPr>
            <a:cxnSpLocks noChangeShapeType="1"/>
            <a:stCxn id="285728" idx="5"/>
            <a:endCxn id="285730" idx="0"/>
          </p:cNvCxnSpPr>
          <p:nvPr/>
        </p:nvCxnSpPr>
        <p:spPr bwMode="auto">
          <a:xfrm>
            <a:off x="2264691" y="4614191"/>
            <a:ext cx="182441" cy="399134"/>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5732" name="Text Box 36"/>
          <p:cNvSpPr txBox="1">
            <a:spLocks noChangeArrowheads="1"/>
          </p:cNvSpPr>
          <p:nvPr/>
        </p:nvSpPr>
        <p:spPr bwMode="auto">
          <a:xfrm>
            <a:off x="4408488" y="1810147"/>
            <a:ext cx="4232275" cy="466725"/>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t>1+2*2+3*3+4*3+5*2+6*1 = 42</a:t>
            </a:r>
            <a:endParaRPr lang="en-US" altLang="zh-CN" sz="2400" dirty="0"/>
          </a:p>
        </p:txBody>
      </p:sp>
      <p:sp>
        <p:nvSpPr>
          <p:cNvPr id="285733" name="Text Box 37"/>
          <p:cNvSpPr txBox="1">
            <a:spLocks noChangeArrowheads="1"/>
          </p:cNvSpPr>
          <p:nvPr/>
        </p:nvSpPr>
        <p:spPr bwMode="auto">
          <a:xfrm>
            <a:off x="1008063" y="1610519"/>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1</a:t>
            </a:r>
            <a:endParaRPr lang="en-US" altLang="zh-CN" sz="2000" b="1"/>
          </a:p>
        </p:txBody>
      </p:sp>
      <p:sp>
        <p:nvSpPr>
          <p:cNvPr id="285734" name="Text Box 38"/>
          <p:cNvSpPr txBox="1">
            <a:spLocks noChangeArrowheads="1"/>
          </p:cNvSpPr>
          <p:nvPr/>
        </p:nvSpPr>
        <p:spPr bwMode="auto">
          <a:xfrm>
            <a:off x="1008063" y="2437607"/>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2</a:t>
            </a:r>
            <a:endParaRPr lang="en-US" altLang="zh-CN" sz="2000" b="1"/>
          </a:p>
        </p:txBody>
      </p:sp>
      <p:sp>
        <p:nvSpPr>
          <p:cNvPr id="285735" name="Text Box 39"/>
          <p:cNvSpPr txBox="1">
            <a:spLocks noChangeArrowheads="1"/>
          </p:cNvSpPr>
          <p:nvPr/>
        </p:nvSpPr>
        <p:spPr bwMode="auto">
          <a:xfrm>
            <a:off x="1008063" y="3301207"/>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3</a:t>
            </a:r>
            <a:endParaRPr lang="en-US" altLang="zh-CN" sz="2000" b="1"/>
          </a:p>
        </p:txBody>
      </p:sp>
      <p:sp>
        <p:nvSpPr>
          <p:cNvPr id="285736" name="Text Box 40"/>
          <p:cNvSpPr txBox="1">
            <a:spLocks noChangeArrowheads="1"/>
          </p:cNvSpPr>
          <p:nvPr/>
        </p:nvSpPr>
        <p:spPr bwMode="auto">
          <a:xfrm>
            <a:off x="1008063" y="4237832"/>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4</a:t>
            </a:r>
            <a:endParaRPr lang="en-US" altLang="zh-CN" sz="2000" b="1"/>
          </a:p>
        </p:txBody>
      </p:sp>
      <p:sp>
        <p:nvSpPr>
          <p:cNvPr id="285737" name="Text Box 41"/>
          <p:cNvSpPr txBox="1">
            <a:spLocks noChangeArrowheads="1"/>
          </p:cNvSpPr>
          <p:nvPr/>
        </p:nvSpPr>
        <p:spPr bwMode="auto">
          <a:xfrm>
            <a:off x="1006475" y="5066507"/>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5</a:t>
            </a:r>
            <a:endParaRPr lang="en-US" altLang="zh-CN" sz="2000" b="1"/>
          </a:p>
        </p:txBody>
      </p:sp>
      <p:sp>
        <p:nvSpPr>
          <p:cNvPr id="285738" name="Text Box 42"/>
          <p:cNvSpPr txBox="1">
            <a:spLocks noChangeArrowheads="1"/>
          </p:cNvSpPr>
          <p:nvPr/>
        </p:nvSpPr>
        <p:spPr bwMode="auto">
          <a:xfrm>
            <a:off x="1006475" y="5930107"/>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6</a:t>
            </a:r>
            <a:endParaRPr lang="en-US" altLang="zh-CN" sz="2000" b="1"/>
          </a:p>
        </p:txBody>
      </p:sp>
      <p:sp>
        <p:nvSpPr>
          <p:cNvPr id="35" name="Rectangle 27"/>
          <p:cNvSpPr>
            <a:spLocks noChangeArrowheads="1"/>
          </p:cNvSpPr>
          <p:nvPr/>
        </p:nvSpPr>
        <p:spPr bwMode="auto">
          <a:xfrm>
            <a:off x="492125" y="1118072"/>
            <a:ext cx="8159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rgbClr val="FFFF00"/>
                </a:solidFill>
              </a:rPr>
              <a:t>{‘Jan’, ‘Feb’, ‘Mar’, ‘Apr’, ‘May’, ‘Jun’, ‘Jul’, ‘Aug’, ‘Sep’, ‘Oct’, ‘</a:t>
            </a:r>
            <a:r>
              <a:rPr lang="en-US" altLang="zh-CN" b="1" dirty="0" smtClean="0">
                <a:solidFill>
                  <a:srgbClr val="FFFF00"/>
                </a:solidFill>
              </a:rPr>
              <a:t>Nov’, </a:t>
            </a:r>
            <a:r>
              <a:rPr lang="en-US" altLang="zh-CN" b="1" dirty="0">
                <a:solidFill>
                  <a:srgbClr val="FFFF00"/>
                </a:solidFill>
              </a:rPr>
              <a:t>‘Dec’}</a:t>
            </a:r>
            <a:endParaRPr lang="en-US" altLang="zh-CN" b="1"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5700"/>
                                        </p:tgtEl>
                                        <p:attrNameLst>
                                          <p:attrName>style.visibility</p:attrName>
                                        </p:attrNameLst>
                                      </p:cBhvr>
                                      <p:to>
                                        <p:strVal val="visible"/>
                                      </p:to>
                                    </p:set>
                                    <p:animEffect transition="in" filter="fade">
                                      <p:cBhvr>
                                        <p:cTn id="7" dur="500"/>
                                        <p:tgtEl>
                                          <p:spTgt spid="2857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5702"/>
                                        </p:tgtEl>
                                        <p:attrNameLst>
                                          <p:attrName>style.visibility</p:attrName>
                                        </p:attrNameLst>
                                      </p:cBhvr>
                                      <p:to>
                                        <p:strVal val="visible"/>
                                      </p:to>
                                    </p:set>
                                    <p:animEffect transition="in" filter="fade">
                                      <p:cBhvr>
                                        <p:cTn id="12" dur="500"/>
                                        <p:tgtEl>
                                          <p:spTgt spid="28570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85701"/>
                                        </p:tgtEl>
                                        <p:attrNameLst>
                                          <p:attrName>style.visibility</p:attrName>
                                        </p:attrNameLst>
                                      </p:cBhvr>
                                      <p:to>
                                        <p:strVal val="visible"/>
                                      </p:to>
                                    </p:set>
                                    <p:animEffect transition="in" filter="fade">
                                      <p:cBhvr>
                                        <p:cTn id="15" dur="500"/>
                                        <p:tgtEl>
                                          <p:spTgt spid="28570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85704"/>
                                        </p:tgtEl>
                                        <p:attrNameLst>
                                          <p:attrName>style.visibility</p:attrName>
                                        </p:attrNameLst>
                                      </p:cBhvr>
                                      <p:to>
                                        <p:strVal val="visible"/>
                                      </p:to>
                                    </p:set>
                                    <p:animEffect transition="in" filter="fade">
                                      <p:cBhvr>
                                        <p:cTn id="20" dur="500"/>
                                        <p:tgtEl>
                                          <p:spTgt spid="28570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85703"/>
                                        </p:tgtEl>
                                        <p:attrNameLst>
                                          <p:attrName>style.visibility</p:attrName>
                                        </p:attrNameLst>
                                      </p:cBhvr>
                                      <p:to>
                                        <p:strVal val="visible"/>
                                      </p:to>
                                    </p:set>
                                    <p:animEffect transition="in" filter="fade">
                                      <p:cBhvr>
                                        <p:cTn id="23" dur="500"/>
                                        <p:tgtEl>
                                          <p:spTgt spid="28570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85715"/>
                                        </p:tgtEl>
                                        <p:attrNameLst>
                                          <p:attrName>style.visibility</p:attrName>
                                        </p:attrNameLst>
                                      </p:cBhvr>
                                      <p:to>
                                        <p:strVal val="visible"/>
                                      </p:to>
                                    </p:set>
                                    <p:animEffect transition="in" filter="fade">
                                      <p:cBhvr>
                                        <p:cTn id="28" dur="500"/>
                                        <p:tgtEl>
                                          <p:spTgt spid="2857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85714"/>
                                        </p:tgtEl>
                                        <p:attrNameLst>
                                          <p:attrName>style.visibility</p:attrName>
                                        </p:attrNameLst>
                                      </p:cBhvr>
                                      <p:to>
                                        <p:strVal val="visible"/>
                                      </p:to>
                                    </p:set>
                                    <p:animEffect transition="in" filter="fade">
                                      <p:cBhvr>
                                        <p:cTn id="31" dur="500"/>
                                        <p:tgtEl>
                                          <p:spTgt spid="2857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85717"/>
                                        </p:tgtEl>
                                        <p:attrNameLst>
                                          <p:attrName>style.visibility</p:attrName>
                                        </p:attrNameLst>
                                      </p:cBhvr>
                                      <p:to>
                                        <p:strVal val="visible"/>
                                      </p:to>
                                    </p:set>
                                    <p:animEffect transition="in" filter="fade">
                                      <p:cBhvr>
                                        <p:cTn id="36" dur="500"/>
                                        <p:tgtEl>
                                          <p:spTgt spid="28571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85716"/>
                                        </p:tgtEl>
                                        <p:attrNameLst>
                                          <p:attrName>style.visibility</p:attrName>
                                        </p:attrNameLst>
                                      </p:cBhvr>
                                      <p:to>
                                        <p:strVal val="visible"/>
                                      </p:to>
                                    </p:set>
                                    <p:animEffect transition="in" filter="fade">
                                      <p:cBhvr>
                                        <p:cTn id="39" dur="500"/>
                                        <p:tgtEl>
                                          <p:spTgt spid="28571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85719"/>
                                        </p:tgtEl>
                                        <p:attrNameLst>
                                          <p:attrName>style.visibility</p:attrName>
                                        </p:attrNameLst>
                                      </p:cBhvr>
                                      <p:to>
                                        <p:strVal val="visible"/>
                                      </p:to>
                                    </p:set>
                                    <p:animEffect transition="in" filter="fade">
                                      <p:cBhvr>
                                        <p:cTn id="44" dur="500"/>
                                        <p:tgtEl>
                                          <p:spTgt spid="28571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85718"/>
                                        </p:tgtEl>
                                        <p:attrNameLst>
                                          <p:attrName>style.visibility</p:attrName>
                                        </p:attrNameLst>
                                      </p:cBhvr>
                                      <p:to>
                                        <p:strVal val="visible"/>
                                      </p:to>
                                    </p:set>
                                    <p:animEffect transition="in" filter="fade">
                                      <p:cBhvr>
                                        <p:cTn id="47" dur="500"/>
                                        <p:tgtEl>
                                          <p:spTgt spid="2857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85727"/>
                                        </p:tgtEl>
                                        <p:attrNameLst>
                                          <p:attrName>style.visibility</p:attrName>
                                        </p:attrNameLst>
                                      </p:cBhvr>
                                      <p:to>
                                        <p:strVal val="visible"/>
                                      </p:to>
                                    </p:set>
                                    <p:animEffect transition="in" filter="fade">
                                      <p:cBhvr>
                                        <p:cTn id="52" dur="500"/>
                                        <p:tgtEl>
                                          <p:spTgt spid="28572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85726"/>
                                        </p:tgtEl>
                                        <p:attrNameLst>
                                          <p:attrName>style.visibility</p:attrName>
                                        </p:attrNameLst>
                                      </p:cBhvr>
                                      <p:to>
                                        <p:strVal val="visible"/>
                                      </p:to>
                                    </p:set>
                                    <p:animEffect transition="in" filter="fade">
                                      <p:cBhvr>
                                        <p:cTn id="55" dur="500"/>
                                        <p:tgtEl>
                                          <p:spTgt spid="28572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85729"/>
                                        </p:tgtEl>
                                        <p:attrNameLst>
                                          <p:attrName>style.visibility</p:attrName>
                                        </p:attrNameLst>
                                      </p:cBhvr>
                                      <p:to>
                                        <p:strVal val="visible"/>
                                      </p:to>
                                    </p:set>
                                    <p:animEffect transition="in" filter="fade">
                                      <p:cBhvr>
                                        <p:cTn id="60" dur="500"/>
                                        <p:tgtEl>
                                          <p:spTgt spid="28572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85728"/>
                                        </p:tgtEl>
                                        <p:attrNameLst>
                                          <p:attrName>style.visibility</p:attrName>
                                        </p:attrNameLst>
                                      </p:cBhvr>
                                      <p:to>
                                        <p:strVal val="visible"/>
                                      </p:to>
                                    </p:set>
                                    <p:animEffect transition="in" filter="fade">
                                      <p:cBhvr>
                                        <p:cTn id="63" dur="500"/>
                                        <p:tgtEl>
                                          <p:spTgt spid="28572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285725"/>
                                        </p:tgtEl>
                                        <p:attrNameLst>
                                          <p:attrName>style.visibility</p:attrName>
                                        </p:attrNameLst>
                                      </p:cBhvr>
                                      <p:to>
                                        <p:strVal val="visible"/>
                                      </p:to>
                                    </p:set>
                                    <p:animEffect transition="in" filter="fade">
                                      <p:cBhvr>
                                        <p:cTn id="68" dur="500"/>
                                        <p:tgtEl>
                                          <p:spTgt spid="28572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85724"/>
                                        </p:tgtEl>
                                        <p:attrNameLst>
                                          <p:attrName>style.visibility</p:attrName>
                                        </p:attrNameLst>
                                      </p:cBhvr>
                                      <p:to>
                                        <p:strVal val="visible"/>
                                      </p:to>
                                    </p:set>
                                    <p:animEffect transition="in" filter="fade">
                                      <p:cBhvr>
                                        <p:cTn id="71" dur="500"/>
                                        <p:tgtEl>
                                          <p:spTgt spid="285724"/>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285723"/>
                                        </p:tgtEl>
                                        <p:attrNameLst>
                                          <p:attrName>style.visibility</p:attrName>
                                        </p:attrNameLst>
                                      </p:cBhvr>
                                      <p:to>
                                        <p:strVal val="visible"/>
                                      </p:to>
                                    </p:set>
                                    <p:animEffect transition="in" filter="fade">
                                      <p:cBhvr>
                                        <p:cTn id="76" dur="500"/>
                                        <p:tgtEl>
                                          <p:spTgt spid="28572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85722"/>
                                        </p:tgtEl>
                                        <p:attrNameLst>
                                          <p:attrName>style.visibility</p:attrName>
                                        </p:attrNameLst>
                                      </p:cBhvr>
                                      <p:to>
                                        <p:strVal val="visible"/>
                                      </p:to>
                                    </p:set>
                                    <p:animEffect transition="in" filter="fade">
                                      <p:cBhvr>
                                        <p:cTn id="79" dur="500"/>
                                        <p:tgtEl>
                                          <p:spTgt spid="285722"/>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285721"/>
                                        </p:tgtEl>
                                        <p:attrNameLst>
                                          <p:attrName>style.visibility</p:attrName>
                                        </p:attrNameLst>
                                      </p:cBhvr>
                                      <p:to>
                                        <p:strVal val="visible"/>
                                      </p:to>
                                    </p:set>
                                    <p:animEffect transition="in" filter="fade">
                                      <p:cBhvr>
                                        <p:cTn id="84" dur="500"/>
                                        <p:tgtEl>
                                          <p:spTgt spid="285721"/>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85720"/>
                                        </p:tgtEl>
                                        <p:attrNameLst>
                                          <p:attrName>style.visibility</p:attrName>
                                        </p:attrNameLst>
                                      </p:cBhvr>
                                      <p:to>
                                        <p:strVal val="visible"/>
                                      </p:to>
                                    </p:set>
                                    <p:animEffect transition="in" filter="fade">
                                      <p:cBhvr>
                                        <p:cTn id="87" dur="500"/>
                                        <p:tgtEl>
                                          <p:spTgt spid="28572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285731"/>
                                        </p:tgtEl>
                                        <p:attrNameLst>
                                          <p:attrName>style.visibility</p:attrName>
                                        </p:attrNameLst>
                                      </p:cBhvr>
                                      <p:to>
                                        <p:strVal val="visible"/>
                                      </p:to>
                                    </p:set>
                                    <p:animEffect transition="in" filter="fade">
                                      <p:cBhvr>
                                        <p:cTn id="92" dur="500"/>
                                        <p:tgtEl>
                                          <p:spTgt spid="285731"/>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85730"/>
                                        </p:tgtEl>
                                        <p:attrNameLst>
                                          <p:attrName>style.visibility</p:attrName>
                                        </p:attrNameLst>
                                      </p:cBhvr>
                                      <p:to>
                                        <p:strVal val="visible"/>
                                      </p:to>
                                    </p:set>
                                    <p:animEffect transition="in" filter="fade">
                                      <p:cBhvr>
                                        <p:cTn id="95" dur="500"/>
                                        <p:tgtEl>
                                          <p:spTgt spid="285730"/>
                                        </p:tgtEl>
                                      </p:cBhvr>
                                    </p:animEffect>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grpId="0" nodeType="clickEffect">
                                  <p:stCondLst>
                                    <p:cond delay="0"/>
                                  </p:stCondLst>
                                  <p:childTnLst>
                                    <p:set>
                                      <p:cBhvr>
                                        <p:cTn id="99" dur="1" fill="hold">
                                          <p:stCondLst>
                                            <p:cond delay="0"/>
                                          </p:stCondLst>
                                        </p:cTn>
                                        <p:tgtEl>
                                          <p:spTgt spid="285732"/>
                                        </p:tgtEl>
                                        <p:attrNameLst>
                                          <p:attrName>style.visibility</p:attrName>
                                        </p:attrNameLst>
                                      </p:cBhvr>
                                      <p:to>
                                        <p:strVal val="visible"/>
                                      </p:to>
                                    </p:set>
                                    <p:animEffect transition="in" filter="fade">
                                      <p:cBhvr>
                                        <p:cTn id="100" dur="1000"/>
                                        <p:tgtEl>
                                          <p:spTgt spid="285732"/>
                                        </p:tgtEl>
                                      </p:cBhvr>
                                    </p:animEffect>
                                    <p:anim calcmode="lin" valueType="num">
                                      <p:cBhvr>
                                        <p:cTn id="101" dur="1000" fill="hold"/>
                                        <p:tgtEl>
                                          <p:spTgt spid="285732"/>
                                        </p:tgtEl>
                                        <p:attrNameLst>
                                          <p:attrName>ppt_x</p:attrName>
                                        </p:attrNameLst>
                                      </p:cBhvr>
                                      <p:tavLst>
                                        <p:tav tm="0">
                                          <p:val>
                                            <p:strVal val="#ppt_x"/>
                                          </p:val>
                                        </p:tav>
                                        <p:tav tm="100000">
                                          <p:val>
                                            <p:strVal val="#ppt_x"/>
                                          </p:val>
                                        </p:tav>
                                      </p:tavLst>
                                    </p:anim>
                                    <p:anim calcmode="lin" valueType="num">
                                      <p:cBhvr>
                                        <p:cTn id="102" dur="1000" fill="hold"/>
                                        <p:tgtEl>
                                          <p:spTgt spid="2857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0" grpId="0" animBg="1"/>
      <p:bldP spid="285701" grpId="0" animBg="1"/>
      <p:bldP spid="285703" grpId="0" animBg="1"/>
      <p:bldP spid="285714" grpId="0" animBg="1"/>
      <p:bldP spid="285716" grpId="0" animBg="1"/>
      <p:bldP spid="285718" grpId="0" animBg="1"/>
      <p:bldP spid="285720" grpId="0" animBg="1"/>
      <p:bldP spid="285722" grpId="0" animBg="1"/>
      <p:bldP spid="285724" grpId="0" animBg="1"/>
      <p:bldP spid="285726" grpId="0" animBg="1"/>
      <p:bldP spid="285728" grpId="0" animBg="1"/>
      <p:bldP spid="285730" grpId="0" animBg="1"/>
      <p:bldP spid="285732"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5"/>
          <p:cNvSpPr>
            <a:spLocks noChangeArrowheads="1"/>
          </p:cNvSpPr>
          <p:nvPr/>
        </p:nvSpPr>
        <p:spPr bwMode="auto">
          <a:xfrm>
            <a:off x="5868144" y="2383879"/>
            <a:ext cx="503237" cy="503238"/>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FF00"/>
                </a:solidFill>
              </a:rPr>
              <a:t>Feb</a:t>
            </a:r>
            <a:endParaRPr lang="en-US" altLang="zh-CN" b="1" dirty="0">
              <a:solidFill>
                <a:srgbClr val="FFFF00"/>
              </a:solidFill>
            </a:endParaRPr>
          </a:p>
        </p:txBody>
      </p:sp>
      <p:sp>
        <p:nvSpPr>
          <p:cNvPr id="286724" name="Oval 4"/>
          <p:cNvSpPr>
            <a:spLocks noChangeArrowheads="1"/>
          </p:cNvSpPr>
          <p:nvPr/>
        </p:nvSpPr>
        <p:spPr bwMode="auto">
          <a:xfrm>
            <a:off x="2014538" y="1557338"/>
            <a:ext cx="503237"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FF00"/>
                </a:solidFill>
              </a:rPr>
              <a:t>Jan</a:t>
            </a:r>
            <a:endParaRPr lang="en-US" altLang="zh-CN" b="1" dirty="0">
              <a:solidFill>
                <a:srgbClr val="FFFF00"/>
              </a:solidFill>
            </a:endParaRPr>
          </a:p>
        </p:txBody>
      </p:sp>
      <p:sp>
        <p:nvSpPr>
          <p:cNvPr id="286725" name="Oval 5"/>
          <p:cNvSpPr>
            <a:spLocks noChangeArrowheads="1"/>
          </p:cNvSpPr>
          <p:nvPr/>
        </p:nvSpPr>
        <p:spPr bwMode="auto">
          <a:xfrm>
            <a:off x="1474788" y="2384425"/>
            <a:ext cx="503237" cy="503238"/>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smtClean="0">
                <a:solidFill>
                  <a:srgbClr val="FFFF00"/>
                </a:solidFill>
              </a:rPr>
              <a:t>Feb</a:t>
            </a:r>
            <a:endParaRPr lang="en-US" altLang="zh-CN" b="1" dirty="0">
              <a:solidFill>
                <a:srgbClr val="FFFF00"/>
              </a:solidFill>
            </a:endParaRPr>
          </a:p>
        </p:txBody>
      </p:sp>
      <p:cxnSp>
        <p:nvCxnSpPr>
          <p:cNvPr id="286726" name="AutoShape 6"/>
          <p:cNvCxnSpPr>
            <a:cxnSpLocks noChangeShapeType="1"/>
            <a:stCxn id="286724" idx="3"/>
            <a:endCxn id="286725" idx="0"/>
          </p:cNvCxnSpPr>
          <p:nvPr/>
        </p:nvCxnSpPr>
        <p:spPr bwMode="auto">
          <a:xfrm flipH="1">
            <a:off x="1727200" y="1987550"/>
            <a:ext cx="360363" cy="3778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727" name="Oval 7"/>
          <p:cNvSpPr>
            <a:spLocks noChangeArrowheads="1"/>
          </p:cNvSpPr>
          <p:nvPr/>
        </p:nvSpPr>
        <p:spPr bwMode="auto">
          <a:xfrm>
            <a:off x="2555875" y="2386013"/>
            <a:ext cx="503238"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Mar</a:t>
            </a:r>
            <a:endParaRPr lang="en-US" altLang="zh-CN" b="1">
              <a:solidFill>
                <a:srgbClr val="FFFF00"/>
              </a:solidFill>
            </a:endParaRPr>
          </a:p>
        </p:txBody>
      </p:sp>
      <p:cxnSp>
        <p:nvCxnSpPr>
          <p:cNvPr id="286728" name="AutoShape 8"/>
          <p:cNvCxnSpPr>
            <a:cxnSpLocks noChangeShapeType="1"/>
            <a:stCxn id="286724" idx="5"/>
            <a:endCxn id="286727" idx="0"/>
          </p:cNvCxnSpPr>
          <p:nvPr/>
        </p:nvCxnSpPr>
        <p:spPr bwMode="auto">
          <a:xfrm>
            <a:off x="2444750" y="1987550"/>
            <a:ext cx="363538" cy="398463"/>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729" name="Oval 9"/>
          <p:cNvSpPr>
            <a:spLocks noChangeArrowheads="1"/>
          </p:cNvSpPr>
          <p:nvPr/>
        </p:nvSpPr>
        <p:spPr bwMode="auto">
          <a:xfrm>
            <a:off x="971550" y="3248025"/>
            <a:ext cx="503238" cy="503238"/>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Apr</a:t>
            </a:r>
            <a:endParaRPr lang="en-US" altLang="zh-CN" b="1">
              <a:solidFill>
                <a:srgbClr val="FFFF00"/>
              </a:solidFill>
            </a:endParaRPr>
          </a:p>
        </p:txBody>
      </p:sp>
      <p:cxnSp>
        <p:nvCxnSpPr>
          <p:cNvPr id="286730" name="AutoShape 10"/>
          <p:cNvCxnSpPr>
            <a:cxnSpLocks noChangeShapeType="1"/>
            <a:stCxn id="286725" idx="3"/>
            <a:endCxn id="286729" idx="0"/>
          </p:cNvCxnSpPr>
          <p:nvPr/>
        </p:nvCxnSpPr>
        <p:spPr bwMode="auto">
          <a:xfrm flipH="1">
            <a:off x="1223963" y="2833688"/>
            <a:ext cx="323850" cy="41433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731" name="Oval 11"/>
          <p:cNvSpPr>
            <a:spLocks noChangeArrowheads="1"/>
          </p:cNvSpPr>
          <p:nvPr/>
        </p:nvSpPr>
        <p:spPr bwMode="auto">
          <a:xfrm>
            <a:off x="2987675" y="3249613"/>
            <a:ext cx="503238"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May</a:t>
            </a:r>
            <a:endParaRPr lang="en-US" altLang="zh-CN" b="1">
              <a:solidFill>
                <a:srgbClr val="FFFF00"/>
              </a:solidFill>
            </a:endParaRPr>
          </a:p>
        </p:txBody>
      </p:sp>
      <p:cxnSp>
        <p:nvCxnSpPr>
          <p:cNvPr id="286732" name="AutoShape 12"/>
          <p:cNvCxnSpPr>
            <a:cxnSpLocks noChangeShapeType="1"/>
            <a:stCxn id="286727" idx="5"/>
            <a:endCxn id="286731" idx="0"/>
          </p:cNvCxnSpPr>
          <p:nvPr/>
        </p:nvCxnSpPr>
        <p:spPr bwMode="auto">
          <a:xfrm>
            <a:off x="2986088" y="2816225"/>
            <a:ext cx="254000" cy="43338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733" name="Oval 13"/>
          <p:cNvSpPr>
            <a:spLocks noChangeArrowheads="1"/>
          </p:cNvSpPr>
          <p:nvPr/>
        </p:nvSpPr>
        <p:spPr bwMode="auto">
          <a:xfrm>
            <a:off x="2124075" y="3249613"/>
            <a:ext cx="503238"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Jun</a:t>
            </a:r>
            <a:endParaRPr lang="en-US" altLang="zh-CN" b="1">
              <a:solidFill>
                <a:srgbClr val="FFFF00"/>
              </a:solidFill>
            </a:endParaRPr>
          </a:p>
        </p:txBody>
      </p:sp>
      <p:cxnSp>
        <p:nvCxnSpPr>
          <p:cNvPr id="286734" name="AutoShape 14"/>
          <p:cNvCxnSpPr>
            <a:cxnSpLocks noChangeShapeType="1"/>
            <a:stCxn id="286727" idx="3"/>
            <a:endCxn id="286733" idx="0"/>
          </p:cNvCxnSpPr>
          <p:nvPr/>
        </p:nvCxnSpPr>
        <p:spPr bwMode="auto">
          <a:xfrm flipH="1">
            <a:off x="2376488" y="2816225"/>
            <a:ext cx="252412" cy="43338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741" name="Oval 21"/>
          <p:cNvSpPr>
            <a:spLocks noChangeArrowheads="1"/>
          </p:cNvSpPr>
          <p:nvPr/>
        </p:nvSpPr>
        <p:spPr bwMode="auto">
          <a:xfrm>
            <a:off x="1760538" y="4184650"/>
            <a:ext cx="503237" cy="503238"/>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Jul</a:t>
            </a:r>
            <a:endParaRPr lang="en-US" altLang="zh-CN" b="1">
              <a:solidFill>
                <a:srgbClr val="FFFF00"/>
              </a:solidFill>
            </a:endParaRPr>
          </a:p>
        </p:txBody>
      </p:sp>
      <p:cxnSp>
        <p:nvCxnSpPr>
          <p:cNvPr id="286742" name="AutoShape 22"/>
          <p:cNvCxnSpPr>
            <a:cxnSpLocks noChangeShapeType="1"/>
            <a:stCxn id="286733" idx="3"/>
            <a:endCxn id="286741" idx="0"/>
          </p:cNvCxnSpPr>
          <p:nvPr/>
        </p:nvCxnSpPr>
        <p:spPr bwMode="auto">
          <a:xfrm flipH="1">
            <a:off x="2012950" y="3679825"/>
            <a:ext cx="184150" cy="5048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747" name="Rectangle 27"/>
          <p:cNvSpPr>
            <a:spLocks noChangeArrowheads="1"/>
          </p:cNvSpPr>
          <p:nvPr/>
        </p:nvSpPr>
        <p:spPr bwMode="auto">
          <a:xfrm>
            <a:off x="492125" y="830263"/>
            <a:ext cx="8159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rgbClr val="FFFF00"/>
                </a:solidFill>
              </a:rPr>
              <a:t>{‘Jan’, ‘Feb’, ‘Mar’, ‘Apr’, ‘May’, ‘Jun’, ‘Jul’, ‘Aug’, ‘Sep’, ‘Oct’, ‘Nov’, ‘Dec’}</a:t>
            </a:r>
            <a:endParaRPr lang="en-US" altLang="zh-CN" b="1" dirty="0">
              <a:solidFill>
                <a:srgbClr val="FFFF00"/>
              </a:solidFill>
            </a:endParaRPr>
          </a:p>
        </p:txBody>
      </p:sp>
      <p:sp>
        <p:nvSpPr>
          <p:cNvPr id="35" name="Oval 4"/>
          <p:cNvSpPr>
            <a:spLocks noChangeArrowheads="1"/>
          </p:cNvSpPr>
          <p:nvPr/>
        </p:nvSpPr>
        <p:spPr bwMode="auto">
          <a:xfrm>
            <a:off x="6407076" y="1556792"/>
            <a:ext cx="503237"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Jan</a:t>
            </a:r>
            <a:endParaRPr lang="en-US" altLang="zh-CN" b="1">
              <a:solidFill>
                <a:srgbClr val="FFFF00"/>
              </a:solidFill>
            </a:endParaRPr>
          </a:p>
        </p:txBody>
      </p:sp>
      <p:sp>
        <p:nvSpPr>
          <p:cNvPr id="36" name="Oval 5"/>
          <p:cNvSpPr>
            <a:spLocks noChangeArrowheads="1"/>
          </p:cNvSpPr>
          <p:nvPr/>
        </p:nvSpPr>
        <p:spPr bwMode="auto">
          <a:xfrm>
            <a:off x="5867326" y="2383879"/>
            <a:ext cx="503237" cy="503238"/>
          </a:xfrm>
          <a:prstGeom prst="ellipse">
            <a:avLst/>
          </a:prstGeom>
          <a:solidFill>
            <a:srgbClr val="FF0000"/>
          </a:solidFill>
          <a:ln w="38100">
            <a:solidFill>
              <a:srgbClr val="FFFF00"/>
            </a:solidFill>
            <a:round/>
          </a:ln>
          <a:effectLst/>
        </p:spPr>
        <p:txBody>
          <a:bodyPr wrap="none" anchor="ctr"/>
          <a:lstStyle/>
          <a:p>
            <a:pPr algn="ctr"/>
            <a:r>
              <a:rPr lang="en-US" altLang="zh-CN" b="1" dirty="0">
                <a:solidFill>
                  <a:srgbClr val="FFFF00"/>
                </a:solidFill>
              </a:rPr>
              <a:t>Feb</a:t>
            </a:r>
            <a:endParaRPr lang="en-US" altLang="zh-CN" b="1" dirty="0">
              <a:solidFill>
                <a:srgbClr val="FFFF00"/>
              </a:solidFill>
            </a:endParaRPr>
          </a:p>
        </p:txBody>
      </p:sp>
      <p:cxnSp>
        <p:nvCxnSpPr>
          <p:cNvPr id="37" name="AutoShape 6"/>
          <p:cNvCxnSpPr>
            <a:cxnSpLocks noChangeShapeType="1"/>
            <a:stCxn id="35" idx="3"/>
            <a:endCxn id="36" idx="0"/>
          </p:cNvCxnSpPr>
          <p:nvPr/>
        </p:nvCxnSpPr>
        <p:spPr bwMode="auto">
          <a:xfrm flipH="1">
            <a:off x="6118945" y="1986332"/>
            <a:ext cx="361828" cy="39754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Oval 7"/>
          <p:cNvSpPr>
            <a:spLocks noChangeArrowheads="1"/>
          </p:cNvSpPr>
          <p:nvPr/>
        </p:nvSpPr>
        <p:spPr bwMode="auto">
          <a:xfrm>
            <a:off x="6948413" y="2385467"/>
            <a:ext cx="503238"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Mar</a:t>
            </a:r>
            <a:endParaRPr lang="en-US" altLang="zh-CN" b="1">
              <a:solidFill>
                <a:srgbClr val="FFFF00"/>
              </a:solidFill>
            </a:endParaRPr>
          </a:p>
        </p:txBody>
      </p:sp>
      <p:cxnSp>
        <p:nvCxnSpPr>
          <p:cNvPr id="39" name="AutoShape 8"/>
          <p:cNvCxnSpPr>
            <a:cxnSpLocks noChangeShapeType="1"/>
            <a:stCxn id="35" idx="5"/>
            <a:endCxn id="38" idx="0"/>
          </p:cNvCxnSpPr>
          <p:nvPr/>
        </p:nvCxnSpPr>
        <p:spPr bwMode="auto">
          <a:xfrm>
            <a:off x="6837288" y="1987004"/>
            <a:ext cx="363538" cy="398463"/>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Oval 9"/>
          <p:cNvSpPr>
            <a:spLocks noChangeArrowheads="1"/>
          </p:cNvSpPr>
          <p:nvPr/>
        </p:nvSpPr>
        <p:spPr bwMode="auto">
          <a:xfrm>
            <a:off x="5364088" y="3247479"/>
            <a:ext cx="503238" cy="503238"/>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Apr</a:t>
            </a:r>
            <a:endParaRPr lang="en-US" altLang="zh-CN" b="1">
              <a:solidFill>
                <a:srgbClr val="FFFF00"/>
              </a:solidFill>
            </a:endParaRPr>
          </a:p>
        </p:txBody>
      </p:sp>
      <p:cxnSp>
        <p:nvCxnSpPr>
          <p:cNvPr id="41" name="AutoShape 10"/>
          <p:cNvCxnSpPr>
            <a:cxnSpLocks noChangeShapeType="1"/>
            <a:stCxn id="36" idx="3"/>
            <a:endCxn id="40" idx="0"/>
          </p:cNvCxnSpPr>
          <p:nvPr/>
        </p:nvCxnSpPr>
        <p:spPr bwMode="auto">
          <a:xfrm flipH="1">
            <a:off x="5615707" y="2813420"/>
            <a:ext cx="325316" cy="43405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Oval 11"/>
          <p:cNvSpPr>
            <a:spLocks noChangeArrowheads="1"/>
          </p:cNvSpPr>
          <p:nvPr/>
        </p:nvSpPr>
        <p:spPr bwMode="auto">
          <a:xfrm>
            <a:off x="7380213" y="3249067"/>
            <a:ext cx="503238"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May</a:t>
            </a:r>
            <a:endParaRPr lang="en-US" altLang="zh-CN" b="1">
              <a:solidFill>
                <a:srgbClr val="FFFF00"/>
              </a:solidFill>
            </a:endParaRPr>
          </a:p>
        </p:txBody>
      </p:sp>
      <p:cxnSp>
        <p:nvCxnSpPr>
          <p:cNvPr id="43" name="AutoShape 12"/>
          <p:cNvCxnSpPr>
            <a:cxnSpLocks noChangeShapeType="1"/>
            <a:stCxn id="38" idx="5"/>
            <a:endCxn id="42" idx="0"/>
          </p:cNvCxnSpPr>
          <p:nvPr/>
        </p:nvCxnSpPr>
        <p:spPr bwMode="auto">
          <a:xfrm>
            <a:off x="7378626" y="2815679"/>
            <a:ext cx="254000" cy="43338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Oval 13"/>
          <p:cNvSpPr>
            <a:spLocks noChangeArrowheads="1"/>
          </p:cNvSpPr>
          <p:nvPr/>
        </p:nvSpPr>
        <p:spPr bwMode="auto">
          <a:xfrm>
            <a:off x="6516613" y="3249067"/>
            <a:ext cx="503238"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Jun</a:t>
            </a:r>
            <a:endParaRPr lang="en-US" altLang="zh-CN" b="1">
              <a:solidFill>
                <a:srgbClr val="FFFF00"/>
              </a:solidFill>
            </a:endParaRPr>
          </a:p>
        </p:txBody>
      </p:sp>
      <p:cxnSp>
        <p:nvCxnSpPr>
          <p:cNvPr id="45" name="AutoShape 14"/>
          <p:cNvCxnSpPr>
            <a:cxnSpLocks noChangeShapeType="1"/>
            <a:stCxn id="38" idx="3"/>
            <a:endCxn id="44" idx="0"/>
          </p:cNvCxnSpPr>
          <p:nvPr/>
        </p:nvCxnSpPr>
        <p:spPr bwMode="auto">
          <a:xfrm flipH="1">
            <a:off x="6769026" y="2815679"/>
            <a:ext cx="252412" cy="43338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Oval 21"/>
          <p:cNvSpPr>
            <a:spLocks noChangeArrowheads="1"/>
          </p:cNvSpPr>
          <p:nvPr/>
        </p:nvSpPr>
        <p:spPr bwMode="auto">
          <a:xfrm>
            <a:off x="6153076" y="4184104"/>
            <a:ext cx="503237" cy="503238"/>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Jul</a:t>
            </a:r>
            <a:endParaRPr lang="en-US" altLang="zh-CN" b="1">
              <a:solidFill>
                <a:srgbClr val="FFFF00"/>
              </a:solidFill>
            </a:endParaRPr>
          </a:p>
        </p:txBody>
      </p:sp>
      <p:cxnSp>
        <p:nvCxnSpPr>
          <p:cNvPr id="47" name="AutoShape 22"/>
          <p:cNvCxnSpPr>
            <a:cxnSpLocks noChangeShapeType="1"/>
            <a:stCxn id="44" idx="3"/>
            <a:endCxn id="46" idx="0"/>
          </p:cNvCxnSpPr>
          <p:nvPr/>
        </p:nvCxnSpPr>
        <p:spPr bwMode="auto">
          <a:xfrm flipH="1">
            <a:off x="6405488" y="3679279"/>
            <a:ext cx="184150" cy="5048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Oval 23"/>
          <p:cNvSpPr>
            <a:spLocks noChangeArrowheads="1"/>
          </p:cNvSpPr>
          <p:nvPr/>
        </p:nvSpPr>
        <p:spPr bwMode="auto">
          <a:xfrm>
            <a:off x="5506963" y="4184104"/>
            <a:ext cx="503238" cy="503238"/>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Aug</a:t>
            </a:r>
            <a:endParaRPr lang="en-US" altLang="zh-CN" b="1">
              <a:solidFill>
                <a:srgbClr val="FFFF00"/>
              </a:solidFill>
            </a:endParaRPr>
          </a:p>
        </p:txBody>
      </p:sp>
      <p:cxnSp>
        <p:nvCxnSpPr>
          <p:cNvPr id="49" name="AutoShape 24"/>
          <p:cNvCxnSpPr>
            <a:cxnSpLocks noChangeShapeType="1"/>
            <a:endCxn id="48" idx="0"/>
          </p:cNvCxnSpPr>
          <p:nvPr/>
        </p:nvCxnSpPr>
        <p:spPr bwMode="auto">
          <a:xfrm>
            <a:off x="5578401" y="3750717"/>
            <a:ext cx="180975" cy="43338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86724"/>
                                        </p:tgtEl>
                                        <p:attrNameLst>
                                          <p:attrName>style.visibility</p:attrName>
                                        </p:attrNameLst>
                                      </p:cBhvr>
                                      <p:to>
                                        <p:strVal val="visible"/>
                                      </p:to>
                                    </p:set>
                                    <p:animEffect transition="in" filter="fade">
                                      <p:cBhvr>
                                        <p:cTn id="7" dur="1000"/>
                                        <p:tgtEl>
                                          <p:spTgt spid="286724"/>
                                        </p:tgtEl>
                                      </p:cBhvr>
                                    </p:animEffect>
                                    <p:anim calcmode="lin" valueType="num">
                                      <p:cBhvr>
                                        <p:cTn id="8" dur="1000" fill="hold"/>
                                        <p:tgtEl>
                                          <p:spTgt spid="286724"/>
                                        </p:tgtEl>
                                        <p:attrNameLst>
                                          <p:attrName>ppt_x</p:attrName>
                                        </p:attrNameLst>
                                      </p:cBhvr>
                                      <p:tavLst>
                                        <p:tav tm="0">
                                          <p:val>
                                            <p:strVal val="#ppt_x"/>
                                          </p:val>
                                        </p:tav>
                                        <p:tav tm="100000">
                                          <p:val>
                                            <p:strVal val="#ppt_x"/>
                                          </p:val>
                                        </p:tav>
                                      </p:tavLst>
                                    </p:anim>
                                    <p:anim calcmode="lin" valueType="num">
                                      <p:cBhvr>
                                        <p:cTn id="9" dur="1000" fill="hold"/>
                                        <p:tgtEl>
                                          <p:spTgt spid="2867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286726"/>
                                        </p:tgtEl>
                                        <p:attrNameLst>
                                          <p:attrName>style.visibility</p:attrName>
                                        </p:attrNameLst>
                                      </p:cBhvr>
                                      <p:to>
                                        <p:strVal val="visible"/>
                                      </p:to>
                                    </p:set>
                                    <p:animEffect transition="in" filter="fade">
                                      <p:cBhvr>
                                        <p:cTn id="14" dur="1000"/>
                                        <p:tgtEl>
                                          <p:spTgt spid="286726"/>
                                        </p:tgtEl>
                                      </p:cBhvr>
                                    </p:animEffect>
                                    <p:anim calcmode="lin" valueType="num">
                                      <p:cBhvr>
                                        <p:cTn id="15" dur="1000" fill="hold"/>
                                        <p:tgtEl>
                                          <p:spTgt spid="286726"/>
                                        </p:tgtEl>
                                        <p:attrNameLst>
                                          <p:attrName>ppt_x</p:attrName>
                                        </p:attrNameLst>
                                      </p:cBhvr>
                                      <p:tavLst>
                                        <p:tav tm="0">
                                          <p:val>
                                            <p:strVal val="#ppt_x"/>
                                          </p:val>
                                        </p:tav>
                                        <p:tav tm="100000">
                                          <p:val>
                                            <p:strVal val="#ppt_x"/>
                                          </p:val>
                                        </p:tav>
                                      </p:tavLst>
                                    </p:anim>
                                    <p:anim calcmode="lin" valueType="num">
                                      <p:cBhvr>
                                        <p:cTn id="16" dur="1000" fill="hold"/>
                                        <p:tgtEl>
                                          <p:spTgt spid="286726"/>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286725"/>
                                        </p:tgtEl>
                                        <p:attrNameLst>
                                          <p:attrName>style.visibility</p:attrName>
                                        </p:attrNameLst>
                                      </p:cBhvr>
                                      <p:to>
                                        <p:strVal val="visible"/>
                                      </p:to>
                                    </p:set>
                                    <p:animEffect transition="in" filter="fade">
                                      <p:cBhvr>
                                        <p:cTn id="19" dur="1000"/>
                                        <p:tgtEl>
                                          <p:spTgt spid="286725"/>
                                        </p:tgtEl>
                                      </p:cBhvr>
                                    </p:animEffect>
                                    <p:anim calcmode="lin" valueType="num">
                                      <p:cBhvr>
                                        <p:cTn id="20" dur="1000" fill="hold"/>
                                        <p:tgtEl>
                                          <p:spTgt spid="286725"/>
                                        </p:tgtEl>
                                        <p:attrNameLst>
                                          <p:attrName>ppt_x</p:attrName>
                                        </p:attrNameLst>
                                      </p:cBhvr>
                                      <p:tavLst>
                                        <p:tav tm="0">
                                          <p:val>
                                            <p:strVal val="#ppt_x"/>
                                          </p:val>
                                        </p:tav>
                                        <p:tav tm="100000">
                                          <p:val>
                                            <p:strVal val="#ppt_x"/>
                                          </p:val>
                                        </p:tav>
                                      </p:tavLst>
                                    </p:anim>
                                    <p:anim calcmode="lin" valueType="num">
                                      <p:cBhvr>
                                        <p:cTn id="21" dur="1000" fill="hold"/>
                                        <p:tgtEl>
                                          <p:spTgt spid="28672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nodeType="clickEffect">
                                  <p:stCondLst>
                                    <p:cond delay="0"/>
                                  </p:stCondLst>
                                  <p:childTnLst>
                                    <p:set>
                                      <p:cBhvr>
                                        <p:cTn id="25" dur="1" fill="hold">
                                          <p:stCondLst>
                                            <p:cond delay="0"/>
                                          </p:stCondLst>
                                        </p:cTn>
                                        <p:tgtEl>
                                          <p:spTgt spid="286728"/>
                                        </p:tgtEl>
                                        <p:attrNameLst>
                                          <p:attrName>style.visibility</p:attrName>
                                        </p:attrNameLst>
                                      </p:cBhvr>
                                      <p:to>
                                        <p:strVal val="visible"/>
                                      </p:to>
                                    </p:set>
                                    <p:animEffect transition="in" filter="fade">
                                      <p:cBhvr>
                                        <p:cTn id="26" dur="1000"/>
                                        <p:tgtEl>
                                          <p:spTgt spid="286728"/>
                                        </p:tgtEl>
                                      </p:cBhvr>
                                    </p:animEffect>
                                    <p:anim calcmode="lin" valueType="num">
                                      <p:cBhvr>
                                        <p:cTn id="27" dur="1000" fill="hold"/>
                                        <p:tgtEl>
                                          <p:spTgt spid="286728"/>
                                        </p:tgtEl>
                                        <p:attrNameLst>
                                          <p:attrName>ppt_x</p:attrName>
                                        </p:attrNameLst>
                                      </p:cBhvr>
                                      <p:tavLst>
                                        <p:tav tm="0">
                                          <p:val>
                                            <p:strVal val="#ppt_x"/>
                                          </p:val>
                                        </p:tav>
                                        <p:tav tm="100000">
                                          <p:val>
                                            <p:strVal val="#ppt_x"/>
                                          </p:val>
                                        </p:tav>
                                      </p:tavLst>
                                    </p:anim>
                                    <p:anim calcmode="lin" valueType="num">
                                      <p:cBhvr>
                                        <p:cTn id="28" dur="1000" fill="hold"/>
                                        <p:tgtEl>
                                          <p:spTgt spid="286728"/>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286727"/>
                                        </p:tgtEl>
                                        <p:attrNameLst>
                                          <p:attrName>style.visibility</p:attrName>
                                        </p:attrNameLst>
                                      </p:cBhvr>
                                      <p:to>
                                        <p:strVal val="visible"/>
                                      </p:to>
                                    </p:set>
                                    <p:animEffect transition="in" filter="fade">
                                      <p:cBhvr>
                                        <p:cTn id="31" dur="1000"/>
                                        <p:tgtEl>
                                          <p:spTgt spid="286727"/>
                                        </p:tgtEl>
                                      </p:cBhvr>
                                    </p:animEffect>
                                    <p:anim calcmode="lin" valueType="num">
                                      <p:cBhvr>
                                        <p:cTn id="32" dur="1000" fill="hold"/>
                                        <p:tgtEl>
                                          <p:spTgt spid="286727"/>
                                        </p:tgtEl>
                                        <p:attrNameLst>
                                          <p:attrName>ppt_x</p:attrName>
                                        </p:attrNameLst>
                                      </p:cBhvr>
                                      <p:tavLst>
                                        <p:tav tm="0">
                                          <p:val>
                                            <p:strVal val="#ppt_x"/>
                                          </p:val>
                                        </p:tav>
                                        <p:tav tm="100000">
                                          <p:val>
                                            <p:strVal val="#ppt_x"/>
                                          </p:val>
                                        </p:tav>
                                      </p:tavLst>
                                    </p:anim>
                                    <p:anim calcmode="lin" valueType="num">
                                      <p:cBhvr>
                                        <p:cTn id="33" dur="1000" fill="hold"/>
                                        <p:tgtEl>
                                          <p:spTgt spid="286727"/>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7" presetClass="entr" presetSubtype="0" fill="hold" nodeType="clickEffect">
                                  <p:stCondLst>
                                    <p:cond delay="0"/>
                                  </p:stCondLst>
                                  <p:childTnLst>
                                    <p:set>
                                      <p:cBhvr>
                                        <p:cTn id="37" dur="1" fill="hold">
                                          <p:stCondLst>
                                            <p:cond delay="0"/>
                                          </p:stCondLst>
                                        </p:cTn>
                                        <p:tgtEl>
                                          <p:spTgt spid="286730"/>
                                        </p:tgtEl>
                                        <p:attrNameLst>
                                          <p:attrName>style.visibility</p:attrName>
                                        </p:attrNameLst>
                                      </p:cBhvr>
                                      <p:to>
                                        <p:strVal val="visible"/>
                                      </p:to>
                                    </p:set>
                                    <p:animEffect transition="in" filter="fade">
                                      <p:cBhvr>
                                        <p:cTn id="38" dur="1000"/>
                                        <p:tgtEl>
                                          <p:spTgt spid="286730"/>
                                        </p:tgtEl>
                                      </p:cBhvr>
                                    </p:animEffect>
                                    <p:anim calcmode="lin" valueType="num">
                                      <p:cBhvr>
                                        <p:cTn id="39" dur="1000" fill="hold"/>
                                        <p:tgtEl>
                                          <p:spTgt spid="286730"/>
                                        </p:tgtEl>
                                        <p:attrNameLst>
                                          <p:attrName>ppt_x</p:attrName>
                                        </p:attrNameLst>
                                      </p:cBhvr>
                                      <p:tavLst>
                                        <p:tav tm="0">
                                          <p:val>
                                            <p:strVal val="#ppt_x"/>
                                          </p:val>
                                        </p:tav>
                                        <p:tav tm="100000">
                                          <p:val>
                                            <p:strVal val="#ppt_x"/>
                                          </p:val>
                                        </p:tav>
                                      </p:tavLst>
                                    </p:anim>
                                    <p:anim calcmode="lin" valueType="num">
                                      <p:cBhvr>
                                        <p:cTn id="40" dur="1000" fill="hold"/>
                                        <p:tgtEl>
                                          <p:spTgt spid="286730"/>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0"/>
                                  </p:stCondLst>
                                  <p:childTnLst>
                                    <p:set>
                                      <p:cBhvr>
                                        <p:cTn id="42" dur="1" fill="hold">
                                          <p:stCondLst>
                                            <p:cond delay="0"/>
                                          </p:stCondLst>
                                        </p:cTn>
                                        <p:tgtEl>
                                          <p:spTgt spid="286729"/>
                                        </p:tgtEl>
                                        <p:attrNameLst>
                                          <p:attrName>style.visibility</p:attrName>
                                        </p:attrNameLst>
                                      </p:cBhvr>
                                      <p:to>
                                        <p:strVal val="visible"/>
                                      </p:to>
                                    </p:set>
                                    <p:animEffect transition="in" filter="fade">
                                      <p:cBhvr>
                                        <p:cTn id="43" dur="1000"/>
                                        <p:tgtEl>
                                          <p:spTgt spid="286729"/>
                                        </p:tgtEl>
                                      </p:cBhvr>
                                    </p:animEffect>
                                    <p:anim calcmode="lin" valueType="num">
                                      <p:cBhvr>
                                        <p:cTn id="44" dur="1000" fill="hold"/>
                                        <p:tgtEl>
                                          <p:spTgt spid="286729"/>
                                        </p:tgtEl>
                                        <p:attrNameLst>
                                          <p:attrName>ppt_x</p:attrName>
                                        </p:attrNameLst>
                                      </p:cBhvr>
                                      <p:tavLst>
                                        <p:tav tm="0">
                                          <p:val>
                                            <p:strVal val="#ppt_x"/>
                                          </p:val>
                                        </p:tav>
                                        <p:tav tm="100000">
                                          <p:val>
                                            <p:strVal val="#ppt_x"/>
                                          </p:val>
                                        </p:tav>
                                      </p:tavLst>
                                    </p:anim>
                                    <p:anim calcmode="lin" valueType="num">
                                      <p:cBhvr>
                                        <p:cTn id="45" dur="1000" fill="hold"/>
                                        <p:tgtEl>
                                          <p:spTgt spid="286729"/>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7" presetClass="entr" presetSubtype="0" fill="hold" nodeType="clickEffect">
                                  <p:stCondLst>
                                    <p:cond delay="0"/>
                                  </p:stCondLst>
                                  <p:childTnLst>
                                    <p:set>
                                      <p:cBhvr>
                                        <p:cTn id="49" dur="1" fill="hold">
                                          <p:stCondLst>
                                            <p:cond delay="0"/>
                                          </p:stCondLst>
                                        </p:cTn>
                                        <p:tgtEl>
                                          <p:spTgt spid="286732"/>
                                        </p:tgtEl>
                                        <p:attrNameLst>
                                          <p:attrName>style.visibility</p:attrName>
                                        </p:attrNameLst>
                                      </p:cBhvr>
                                      <p:to>
                                        <p:strVal val="visible"/>
                                      </p:to>
                                    </p:set>
                                    <p:animEffect transition="in" filter="fade">
                                      <p:cBhvr>
                                        <p:cTn id="50" dur="1000"/>
                                        <p:tgtEl>
                                          <p:spTgt spid="286732"/>
                                        </p:tgtEl>
                                      </p:cBhvr>
                                    </p:animEffect>
                                    <p:anim calcmode="lin" valueType="num">
                                      <p:cBhvr>
                                        <p:cTn id="51" dur="1000" fill="hold"/>
                                        <p:tgtEl>
                                          <p:spTgt spid="286732"/>
                                        </p:tgtEl>
                                        <p:attrNameLst>
                                          <p:attrName>ppt_x</p:attrName>
                                        </p:attrNameLst>
                                      </p:cBhvr>
                                      <p:tavLst>
                                        <p:tav tm="0">
                                          <p:val>
                                            <p:strVal val="#ppt_x"/>
                                          </p:val>
                                        </p:tav>
                                        <p:tav tm="100000">
                                          <p:val>
                                            <p:strVal val="#ppt_x"/>
                                          </p:val>
                                        </p:tav>
                                      </p:tavLst>
                                    </p:anim>
                                    <p:anim calcmode="lin" valueType="num">
                                      <p:cBhvr>
                                        <p:cTn id="52" dur="1000" fill="hold"/>
                                        <p:tgtEl>
                                          <p:spTgt spid="286732"/>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286731"/>
                                        </p:tgtEl>
                                        <p:attrNameLst>
                                          <p:attrName>style.visibility</p:attrName>
                                        </p:attrNameLst>
                                      </p:cBhvr>
                                      <p:to>
                                        <p:strVal val="visible"/>
                                      </p:to>
                                    </p:set>
                                    <p:animEffect transition="in" filter="fade">
                                      <p:cBhvr>
                                        <p:cTn id="55" dur="1000"/>
                                        <p:tgtEl>
                                          <p:spTgt spid="286731"/>
                                        </p:tgtEl>
                                      </p:cBhvr>
                                    </p:animEffect>
                                    <p:anim calcmode="lin" valueType="num">
                                      <p:cBhvr>
                                        <p:cTn id="56" dur="1000" fill="hold"/>
                                        <p:tgtEl>
                                          <p:spTgt spid="286731"/>
                                        </p:tgtEl>
                                        <p:attrNameLst>
                                          <p:attrName>ppt_x</p:attrName>
                                        </p:attrNameLst>
                                      </p:cBhvr>
                                      <p:tavLst>
                                        <p:tav tm="0">
                                          <p:val>
                                            <p:strVal val="#ppt_x"/>
                                          </p:val>
                                        </p:tav>
                                        <p:tav tm="100000">
                                          <p:val>
                                            <p:strVal val="#ppt_x"/>
                                          </p:val>
                                        </p:tav>
                                      </p:tavLst>
                                    </p:anim>
                                    <p:anim calcmode="lin" valueType="num">
                                      <p:cBhvr>
                                        <p:cTn id="57" dur="1000" fill="hold"/>
                                        <p:tgtEl>
                                          <p:spTgt spid="286731"/>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7" presetClass="entr" presetSubtype="0" fill="hold" nodeType="clickEffect">
                                  <p:stCondLst>
                                    <p:cond delay="0"/>
                                  </p:stCondLst>
                                  <p:childTnLst>
                                    <p:set>
                                      <p:cBhvr>
                                        <p:cTn id="61" dur="1" fill="hold">
                                          <p:stCondLst>
                                            <p:cond delay="0"/>
                                          </p:stCondLst>
                                        </p:cTn>
                                        <p:tgtEl>
                                          <p:spTgt spid="286734"/>
                                        </p:tgtEl>
                                        <p:attrNameLst>
                                          <p:attrName>style.visibility</p:attrName>
                                        </p:attrNameLst>
                                      </p:cBhvr>
                                      <p:to>
                                        <p:strVal val="visible"/>
                                      </p:to>
                                    </p:set>
                                    <p:animEffect transition="in" filter="fade">
                                      <p:cBhvr>
                                        <p:cTn id="62" dur="1000"/>
                                        <p:tgtEl>
                                          <p:spTgt spid="286734"/>
                                        </p:tgtEl>
                                      </p:cBhvr>
                                    </p:animEffect>
                                    <p:anim calcmode="lin" valueType="num">
                                      <p:cBhvr>
                                        <p:cTn id="63" dur="1000" fill="hold"/>
                                        <p:tgtEl>
                                          <p:spTgt spid="286734"/>
                                        </p:tgtEl>
                                        <p:attrNameLst>
                                          <p:attrName>ppt_x</p:attrName>
                                        </p:attrNameLst>
                                      </p:cBhvr>
                                      <p:tavLst>
                                        <p:tav tm="0">
                                          <p:val>
                                            <p:strVal val="#ppt_x"/>
                                          </p:val>
                                        </p:tav>
                                        <p:tav tm="100000">
                                          <p:val>
                                            <p:strVal val="#ppt_x"/>
                                          </p:val>
                                        </p:tav>
                                      </p:tavLst>
                                    </p:anim>
                                    <p:anim calcmode="lin" valueType="num">
                                      <p:cBhvr>
                                        <p:cTn id="64" dur="1000" fill="hold"/>
                                        <p:tgtEl>
                                          <p:spTgt spid="286734"/>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0"/>
                                  </p:stCondLst>
                                  <p:childTnLst>
                                    <p:set>
                                      <p:cBhvr>
                                        <p:cTn id="66" dur="1" fill="hold">
                                          <p:stCondLst>
                                            <p:cond delay="0"/>
                                          </p:stCondLst>
                                        </p:cTn>
                                        <p:tgtEl>
                                          <p:spTgt spid="286733"/>
                                        </p:tgtEl>
                                        <p:attrNameLst>
                                          <p:attrName>style.visibility</p:attrName>
                                        </p:attrNameLst>
                                      </p:cBhvr>
                                      <p:to>
                                        <p:strVal val="visible"/>
                                      </p:to>
                                    </p:set>
                                    <p:animEffect transition="in" filter="fade">
                                      <p:cBhvr>
                                        <p:cTn id="67" dur="1000"/>
                                        <p:tgtEl>
                                          <p:spTgt spid="286733"/>
                                        </p:tgtEl>
                                      </p:cBhvr>
                                    </p:animEffect>
                                    <p:anim calcmode="lin" valueType="num">
                                      <p:cBhvr>
                                        <p:cTn id="68" dur="1000" fill="hold"/>
                                        <p:tgtEl>
                                          <p:spTgt spid="286733"/>
                                        </p:tgtEl>
                                        <p:attrNameLst>
                                          <p:attrName>ppt_x</p:attrName>
                                        </p:attrNameLst>
                                      </p:cBhvr>
                                      <p:tavLst>
                                        <p:tav tm="0">
                                          <p:val>
                                            <p:strVal val="#ppt_x"/>
                                          </p:val>
                                        </p:tav>
                                        <p:tav tm="100000">
                                          <p:val>
                                            <p:strVal val="#ppt_x"/>
                                          </p:val>
                                        </p:tav>
                                      </p:tavLst>
                                    </p:anim>
                                    <p:anim calcmode="lin" valueType="num">
                                      <p:cBhvr>
                                        <p:cTn id="69" dur="1000" fill="hold"/>
                                        <p:tgtEl>
                                          <p:spTgt spid="286733"/>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7" presetClass="entr" presetSubtype="0" fill="hold" nodeType="clickEffect">
                                  <p:stCondLst>
                                    <p:cond delay="0"/>
                                  </p:stCondLst>
                                  <p:childTnLst>
                                    <p:set>
                                      <p:cBhvr>
                                        <p:cTn id="73" dur="1" fill="hold">
                                          <p:stCondLst>
                                            <p:cond delay="0"/>
                                          </p:stCondLst>
                                        </p:cTn>
                                        <p:tgtEl>
                                          <p:spTgt spid="286742"/>
                                        </p:tgtEl>
                                        <p:attrNameLst>
                                          <p:attrName>style.visibility</p:attrName>
                                        </p:attrNameLst>
                                      </p:cBhvr>
                                      <p:to>
                                        <p:strVal val="visible"/>
                                      </p:to>
                                    </p:set>
                                    <p:animEffect transition="in" filter="fade">
                                      <p:cBhvr>
                                        <p:cTn id="74" dur="1000"/>
                                        <p:tgtEl>
                                          <p:spTgt spid="286742"/>
                                        </p:tgtEl>
                                      </p:cBhvr>
                                    </p:animEffect>
                                    <p:anim calcmode="lin" valueType="num">
                                      <p:cBhvr>
                                        <p:cTn id="75" dur="1000" fill="hold"/>
                                        <p:tgtEl>
                                          <p:spTgt spid="286742"/>
                                        </p:tgtEl>
                                        <p:attrNameLst>
                                          <p:attrName>ppt_x</p:attrName>
                                        </p:attrNameLst>
                                      </p:cBhvr>
                                      <p:tavLst>
                                        <p:tav tm="0">
                                          <p:val>
                                            <p:strVal val="#ppt_x"/>
                                          </p:val>
                                        </p:tav>
                                        <p:tav tm="100000">
                                          <p:val>
                                            <p:strVal val="#ppt_x"/>
                                          </p:val>
                                        </p:tav>
                                      </p:tavLst>
                                    </p:anim>
                                    <p:anim calcmode="lin" valueType="num">
                                      <p:cBhvr>
                                        <p:cTn id="76" dur="1000" fill="hold"/>
                                        <p:tgtEl>
                                          <p:spTgt spid="286742"/>
                                        </p:tgtEl>
                                        <p:attrNameLst>
                                          <p:attrName>ppt_y</p:attrName>
                                        </p:attrNameLst>
                                      </p:cBhvr>
                                      <p:tavLst>
                                        <p:tav tm="0">
                                          <p:val>
                                            <p:strVal val="#ppt_y-.1"/>
                                          </p:val>
                                        </p:tav>
                                        <p:tav tm="100000">
                                          <p:val>
                                            <p:strVal val="#ppt_y"/>
                                          </p:val>
                                        </p:tav>
                                      </p:tavLst>
                                    </p:anim>
                                  </p:childTnLst>
                                </p:cTn>
                              </p:par>
                              <p:par>
                                <p:cTn id="77" presetID="47" presetClass="entr" presetSubtype="0" fill="hold" grpId="0" nodeType="withEffect">
                                  <p:stCondLst>
                                    <p:cond delay="0"/>
                                  </p:stCondLst>
                                  <p:childTnLst>
                                    <p:set>
                                      <p:cBhvr>
                                        <p:cTn id="78" dur="1" fill="hold">
                                          <p:stCondLst>
                                            <p:cond delay="0"/>
                                          </p:stCondLst>
                                        </p:cTn>
                                        <p:tgtEl>
                                          <p:spTgt spid="286741"/>
                                        </p:tgtEl>
                                        <p:attrNameLst>
                                          <p:attrName>style.visibility</p:attrName>
                                        </p:attrNameLst>
                                      </p:cBhvr>
                                      <p:to>
                                        <p:strVal val="visible"/>
                                      </p:to>
                                    </p:set>
                                    <p:animEffect transition="in" filter="fade">
                                      <p:cBhvr>
                                        <p:cTn id="79" dur="1000"/>
                                        <p:tgtEl>
                                          <p:spTgt spid="286741"/>
                                        </p:tgtEl>
                                      </p:cBhvr>
                                    </p:animEffect>
                                    <p:anim calcmode="lin" valueType="num">
                                      <p:cBhvr>
                                        <p:cTn id="80" dur="1000" fill="hold"/>
                                        <p:tgtEl>
                                          <p:spTgt spid="286741"/>
                                        </p:tgtEl>
                                        <p:attrNameLst>
                                          <p:attrName>ppt_x</p:attrName>
                                        </p:attrNameLst>
                                      </p:cBhvr>
                                      <p:tavLst>
                                        <p:tav tm="0">
                                          <p:val>
                                            <p:strVal val="#ppt_x"/>
                                          </p:val>
                                        </p:tav>
                                        <p:tav tm="100000">
                                          <p:val>
                                            <p:strVal val="#ppt_x"/>
                                          </p:val>
                                        </p:tav>
                                      </p:tavLst>
                                    </p:anim>
                                    <p:anim calcmode="lin" valueType="num">
                                      <p:cBhvr>
                                        <p:cTn id="81" dur="1000" fill="hold"/>
                                        <p:tgtEl>
                                          <p:spTgt spid="286741"/>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35"/>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37"/>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50"/>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39"/>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38"/>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0"/>
                                          </p:stCondLst>
                                        </p:cTn>
                                        <p:tgtEl>
                                          <p:spTgt spid="41"/>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40"/>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43"/>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42"/>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45"/>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44"/>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47"/>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46"/>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49"/>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48"/>
                                        </p:tgtEl>
                                        <p:attrNameLst>
                                          <p:attrName>style.visibility</p:attrName>
                                        </p:attrNameLst>
                                      </p:cBhvr>
                                      <p:to>
                                        <p:strVal val="visible"/>
                                      </p:to>
                                    </p:set>
                                  </p:childTnLst>
                                </p:cTn>
                              </p:par>
                            </p:childTnLst>
                          </p:cTn>
                        </p:par>
                        <p:par>
                          <p:cTn id="116" fill="hold">
                            <p:stCondLst>
                              <p:cond delay="0"/>
                            </p:stCondLst>
                            <p:childTnLst>
                              <p:par>
                                <p:cTn id="117" presetID="10" presetClass="entr" presetSubtype="0" fill="hold" grpId="0" nodeType="afterEffect">
                                  <p:stCondLst>
                                    <p:cond delay="0"/>
                                  </p:stCondLst>
                                  <p:childTnLst>
                                    <p:set>
                                      <p:cBhvr>
                                        <p:cTn id="118" dur="1" fill="hold">
                                          <p:stCondLst>
                                            <p:cond delay="0"/>
                                          </p:stCondLst>
                                        </p:cTn>
                                        <p:tgtEl>
                                          <p:spTgt spid="36"/>
                                        </p:tgtEl>
                                        <p:attrNameLst>
                                          <p:attrName>style.visibility</p:attrName>
                                        </p:attrNameLst>
                                      </p:cBhvr>
                                      <p:to>
                                        <p:strVal val="visible"/>
                                      </p:to>
                                    </p:set>
                                    <p:animEffect transition="in" filter="fade">
                                      <p:cBhvr>
                                        <p:cTn id="11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286724" grpId="0" animBg="1"/>
      <p:bldP spid="286725" grpId="0" animBg="1"/>
      <p:bldP spid="286727" grpId="0" animBg="1"/>
      <p:bldP spid="286729" grpId="0" animBg="1"/>
      <p:bldP spid="286731" grpId="0" animBg="1"/>
      <p:bldP spid="286733" grpId="0" animBg="1"/>
      <p:bldP spid="286741" grpId="0" animBg="1"/>
      <p:bldP spid="35" grpId="0" animBg="1"/>
      <p:bldP spid="36" grpId="0" animBg="1"/>
      <p:bldP spid="38" grpId="0" animBg="1"/>
      <p:bldP spid="40" grpId="0" animBg="1"/>
      <p:bldP spid="42" grpId="0" animBg="1"/>
      <p:bldP spid="44" grpId="0" animBg="1"/>
      <p:bldP spid="46" grpId="0" animBg="1"/>
      <p:bldP spid="48"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7" name="Rectangle 27"/>
          <p:cNvSpPr>
            <a:spLocks noChangeArrowheads="1"/>
          </p:cNvSpPr>
          <p:nvPr/>
        </p:nvSpPr>
        <p:spPr bwMode="auto">
          <a:xfrm>
            <a:off x="492125" y="830263"/>
            <a:ext cx="8159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FFFF00"/>
                </a:solidFill>
              </a:rPr>
              <a:t>{‘Jan’, ‘Feb’, ‘Mar’, ‘Apr’, ‘May’, ‘Jun’, ‘Jul’, ‘Aug’, ‘Sep’, ‘Oct’, ‘Nov’, ‘Dec’}</a:t>
            </a:r>
            <a:endParaRPr lang="en-US" altLang="zh-CN" b="1">
              <a:solidFill>
                <a:srgbClr val="FFFF00"/>
              </a:solidFill>
            </a:endParaRPr>
          </a:p>
        </p:txBody>
      </p:sp>
      <p:sp>
        <p:nvSpPr>
          <p:cNvPr id="286768" name="Oval 48"/>
          <p:cNvSpPr>
            <a:spLocks noChangeArrowheads="1"/>
          </p:cNvSpPr>
          <p:nvPr/>
        </p:nvSpPr>
        <p:spPr bwMode="auto">
          <a:xfrm>
            <a:off x="5940425" y="1557338"/>
            <a:ext cx="503238"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Jan</a:t>
            </a:r>
            <a:endParaRPr lang="en-US" altLang="zh-CN" b="1">
              <a:solidFill>
                <a:srgbClr val="FFFF00"/>
              </a:solidFill>
            </a:endParaRPr>
          </a:p>
        </p:txBody>
      </p:sp>
      <p:sp>
        <p:nvSpPr>
          <p:cNvPr id="286769" name="Oval 49"/>
          <p:cNvSpPr>
            <a:spLocks noChangeArrowheads="1"/>
          </p:cNvSpPr>
          <p:nvPr/>
        </p:nvSpPr>
        <p:spPr bwMode="auto">
          <a:xfrm>
            <a:off x="5580063" y="3249613"/>
            <a:ext cx="503237"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Feb</a:t>
            </a:r>
            <a:endParaRPr lang="en-US" altLang="zh-CN" b="1">
              <a:solidFill>
                <a:srgbClr val="FFFF00"/>
              </a:solidFill>
            </a:endParaRPr>
          </a:p>
        </p:txBody>
      </p:sp>
      <p:cxnSp>
        <p:nvCxnSpPr>
          <p:cNvPr id="286770" name="AutoShape 50"/>
          <p:cNvCxnSpPr>
            <a:cxnSpLocks noChangeShapeType="1"/>
            <a:stCxn id="286781" idx="5"/>
            <a:endCxn id="286769" idx="0"/>
          </p:cNvCxnSpPr>
          <p:nvPr/>
        </p:nvCxnSpPr>
        <p:spPr bwMode="auto">
          <a:xfrm>
            <a:off x="5686425" y="2816225"/>
            <a:ext cx="146050" cy="43338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771" name="Oval 51"/>
          <p:cNvSpPr>
            <a:spLocks noChangeArrowheads="1"/>
          </p:cNvSpPr>
          <p:nvPr/>
        </p:nvSpPr>
        <p:spPr bwMode="auto">
          <a:xfrm>
            <a:off x="6661150" y="2386013"/>
            <a:ext cx="503238"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Mar</a:t>
            </a:r>
            <a:endParaRPr lang="en-US" altLang="zh-CN" b="1">
              <a:solidFill>
                <a:srgbClr val="FFFF00"/>
              </a:solidFill>
            </a:endParaRPr>
          </a:p>
        </p:txBody>
      </p:sp>
      <p:cxnSp>
        <p:nvCxnSpPr>
          <p:cNvPr id="286772" name="AutoShape 52"/>
          <p:cNvCxnSpPr>
            <a:cxnSpLocks noChangeShapeType="1"/>
            <a:stCxn id="286768" idx="5"/>
            <a:endCxn id="286771" idx="0"/>
          </p:cNvCxnSpPr>
          <p:nvPr/>
        </p:nvCxnSpPr>
        <p:spPr bwMode="auto">
          <a:xfrm>
            <a:off x="6370638" y="1987550"/>
            <a:ext cx="542925" cy="398463"/>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773" name="Oval 53"/>
          <p:cNvSpPr>
            <a:spLocks noChangeArrowheads="1"/>
          </p:cNvSpPr>
          <p:nvPr/>
        </p:nvSpPr>
        <p:spPr bwMode="auto">
          <a:xfrm>
            <a:off x="4932363" y="3249613"/>
            <a:ext cx="503237"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Apr</a:t>
            </a:r>
            <a:endParaRPr lang="en-US" altLang="zh-CN" b="1">
              <a:solidFill>
                <a:srgbClr val="FFFF00"/>
              </a:solidFill>
            </a:endParaRPr>
          </a:p>
        </p:txBody>
      </p:sp>
      <p:cxnSp>
        <p:nvCxnSpPr>
          <p:cNvPr id="286774" name="AutoShape 54"/>
          <p:cNvCxnSpPr>
            <a:cxnSpLocks noChangeShapeType="1"/>
            <a:stCxn id="286781" idx="3"/>
            <a:endCxn id="286773" idx="0"/>
          </p:cNvCxnSpPr>
          <p:nvPr/>
        </p:nvCxnSpPr>
        <p:spPr bwMode="auto">
          <a:xfrm flipH="1">
            <a:off x="5184775" y="2816225"/>
            <a:ext cx="144463" cy="43338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775" name="Oval 55"/>
          <p:cNvSpPr>
            <a:spLocks noChangeArrowheads="1"/>
          </p:cNvSpPr>
          <p:nvPr/>
        </p:nvSpPr>
        <p:spPr bwMode="auto">
          <a:xfrm>
            <a:off x="7092950" y="3249613"/>
            <a:ext cx="503238"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May</a:t>
            </a:r>
            <a:endParaRPr lang="en-US" altLang="zh-CN" b="1">
              <a:solidFill>
                <a:srgbClr val="FFFF00"/>
              </a:solidFill>
            </a:endParaRPr>
          </a:p>
        </p:txBody>
      </p:sp>
      <p:cxnSp>
        <p:nvCxnSpPr>
          <p:cNvPr id="286776" name="AutoShape 56"/>
          <p:cNvCxnSpPr>
            <a:cxnSpLocks noChangeShapeType="1"/>
            <a:stCxn id="286771" idx="5"/>
            <a:endCxn id="286775" idx="0"/>
          </p:cNvCxnSpPr>
          <p:nvPr/>
        </p:nvCxnSpPr>
        <p:spPr bwMode="auto">
          <a:xfrm>
            <a:off x="7091363" y="2816225"/>
            <a:ext cx="254000" cy="43338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777" name="Oval 57"/>
          <p:cNvSpPr>
            <a:spLocks noChangeArrowheads="1"/>
          </p:cNvSpPr>
          <p:nvPr/>
        </p:nvSpPr>
        <p:spPr bwMode="auto">
          <a:xfrm>
            <a:off x="6229350" y="3249613"/>
            <a:ext cx="503238"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Jun</a:t>
            </a:r>
            <a:endParaRPr lang="en-US" altLang="zh-CN" b="1">
              <a:solidFill>
                <a:srgbClr val="FFFF00"/>
              </a:solidFill>
            </a:endParaRPr>
          </a:p>
        </p:txBody>
      </p:sp>
      <p:cxnSp>
        <p:nvCxnSpPr>
          <p:cNvPr id="286778" name="AutoShape 58"/>
          <p:cNvCxnSpPr>
            <a:cxnSpLocks noChangeShapeType="1"/>
            <a:stCxn id="286771" idx="3"/>
            <a:endCxn id="286777" idx="0"/>
          </p:cNvCxnSpPr>
          <p:nvPr/>
        </p:nvCxnSpPr>
        <p:spPr bwMode="auto">
          <a:xfrm flipH="1">
            <a:off x="6481763" y="2816225"/>
            <a:ext cx="252412" cy="43338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779" name="Oval 59"/>
          <p:cNvSpPr>
            <a:spLocks noChangeArrowheads="1"/>
          </p:cNvSpPr>
          <p:nvPr/>
        </p:nvSpPr>
        <p:spPr bwMode="auto">
          <a:xfrm>
            <a:off x="5865813" y="4184650"/>
            <a:ext cx="503237" cy="503238"/>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Jul</a:t>
            </a:r>
            <a:endParaRPr lang="en-US" altLang="zh-CN" b="1">
              <a:solidFill>
                <a:srgbClr val="FFFF00"/>
              </a:solidFill>
            </a:endParaRPr>
          </a:p>
        </p:txBody>
      </p:sp>
      <p:cxnSp>
        <p:nvCxnSpPr>
          <p:cNvPr id="286780" name="AutoShape 60"/>
          <p:cNvCxnSpPr>
            <a:cxnSpLocks noChangeShapeType="1"/>
            <a:stCxn id="286777" idx="3"/>
            <a:endCxn id="286779" idx="0"/>
          </p:cNvCxnSpPr>
          <p:nvPr/>
        </p:nvCxnSpPr>
        <p:spPr bwMode="auto">
          <a:xfrm flipH="1">
            <a:off x="6117432" y="3679153"/>
            <a:ext cx="185615" cy="50549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781" name="Oval 61"/>
          <p:cNvSpPr>
            <a:spLocks noChangeArrowheads="1"/>
          </p:cNvSpPr>
          <p:nvPr/>
        </p:nvSpPr>
        <p:spPr bwMode="auto">
          <a:xfrm>
            <a:off x="5256213" y="2386013"/>
            <a:ext cx="503237"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Aug</a:t>
            </a:r>
            <a:endParaRPr lang="en-US" altLang="zh-CN" b="1">
              <a:solidFill>
                <a:srgbClr val="FFFF00"/>
              </a:solidFill>
            </a:endParaRPr>
          </a:p>
        </p:txBody>
      </p:sp>
      <p:cxnSp>
        <p:nvCxnSpPr>
          <p:cNvPr id="286782" name="AutoShape 62"/>
          <p:cNvCxnSpPr>
            <a:cxnSpLocks noChangeShapeType="1"/>
            <a:stCxn id="286768" idx="3"/>
            <a:endCxn id="286781" idx="0"/>
          </p:cNvCxnSpPr>
          <p:nvPr/>
        </p:nvCxnSpPr>
        <p:spPr bwMode="auto">
          <a:xfrm flipH="1">
            <a:off x="5508625" y="1987550"/>
            <a:ext cx="504825" cy="398463"/>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Oval 5"/>
          <p:cNvSpPr>
            <a:spLocks noChangeArrowheads="1"/>
          </p:cNvSpPr>
          <p:nvPr/>
        </p:nvSpPr>
        <p:spPr bwMode="auto">
          <a:xfrm>
            <a:off x="1763688" y="2383879"/>
            <a:ext cx="503237" cy="503238"/>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FF00"/>
                </a:solidFill>
              </a:rPr>
              <a:t>Feb</a:t>
            </a:r>
            <a:endParaRPr lang="en-US" altLang="zh-CN" b="1" dirty="0">
              <a:solidFill>
                <a:srgbClr val="FFFF00"/>
              </a:solidFill>
            </a:endParaRPr>
          </a:p>
        </p:txBody>
      </p:sp>
      <p:sp>
        <p:nvSpPr>
          <p:cNvPr id="36" name="Oval 4"/>
          <p:cNvSpPr>
            <a:spLocks noChangeArrowheads="1"/>
          </p:cNvSpPr>
          <p:nvPr/>
        </p:nvSpPr>
        <p:spPr bwMode="auto">
          <a:xfrm>
            <a:off x="2302620" y="1556792"/>
            <a:ext cx="503237"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Jan</a:t>
            </a:r>
            <a:endParaRPr lang="en-US" altLang="zh-CN" b="1">
              <a:solidFill>
                <a:srgbClr val="FFFF00"/>
              </a:solidFill>
            </a:endParaRPr>
          </a:p>
        </p:txBody>
      </p:sp>
      <p:sp>
        <p:nvSpPr>
          <p:cNvPr id="37" name="Oval 5"/>
          <p:cNvSpPr>
            <a:spLocks noChangeArrowheads="1"/>
          </p:cNvSpPr>
          <p:nvPr/>
        </p:nvSpPr>
        <p:spPr bwMode="auto">
          <a:xfrm>
            <a:off x="1762870" y="2383879"/>
            <a:ext cx="503237" cy="503238"/>
          </a:xfrm>
          <a:prstGeom prst="ellipse">
            <a:avLst/>
          </a:prstGeom>
          <a:solidFill>
            <a:srgbClr val="FF0000"/>
          </a:solidFill>
          <a:ln w="38100">
            <a:solidFill>
              <a:srgbClr val="FFFF00"/>
            </a:solidFill>
            <a:round/>
          </a:ln>
          <a:effectLst/>
        </p:spPr>
        <p:txBody>
          <a:bodyPr wrap="none" anchor="ctr"/>
          <a:lstStyle/>
          <a:p>
            <a:pPr algn="ctr"/>
            <a:r>
              <a:rPr lang="en-US" altLang="zh-CN" b="1" dirty="0">
                <a:solidFill>
                  <a:srgbClr val="FFFF00"/>
                </a:solidFill>
              </a:rPr>
              <a:t>Feb</a:t>
            </a:r>
            <a:endParaRPr lang="en-US" altLang="zh-CN" b="1" dirty="0">
              <a:solidFill>
                <a:srgbClr val="FFFF00"/>
              </a:solidFill>
            </a:endParaRPr>
          </a:p>
        </p:txBody>
      </p:sp>
      <p:cxnSp>
        <p:nvCxnSpPr>
          <p:cNvPr id="38" name="AutoShape 6"/>
          <p:cNvCxnSpPr>
            <a:cxnSpLocks noChangeShapeType="1"/>
            <a:stCxn id="36" idx="3"/>
            <a:endCxn id="37" idx="0"/>
          </p:cNvCxnSpPr>
          <p:nvPr/>
        </p:nvCxnSpPr>
        <p:spPr bwMode="auto">
          <a:xfrm flipH="1">
            <a:off x="2014489" y="1986332"/>
            <a:ext cx="361828" cy="39754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Oval 7"/>
          <p:cNvSpPr>
            <a:spLocks noChangeArrowheads="1"/>
          </p:cNvSpPr>
          <p:nvPr/>
        </p:nvSpPr>
        <p:spPr bwMode="auto">
          <a:xfrm>
            <a:off x="2843957" y="2385467"/>
            <a:ext cx="503238"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Mar</a:t>
            </a:r>
            <a:endParaRPr lang="en-US" altLang="zh-CN" b="1">
              <a:solidFill>
                <a:srgbClr val="FFFF00"/>
              </a:solidFill>
            </a:endParaRPr>
          </a:p>
        </p:txBody>
      </p:sp>
      <p:cxnSp>
        <p:nvCxnSpPr>
          <p:cNvPr id="40" name="AutoShape 8"/>
          <p:cNvCxnSpPr>
            <a:cxnSpLocks noChangeShapeType="1"/>
            <a:stCxn id="36" idx="5"/>
            <a:endCxn id="39" idx="0"/>
          </p:cNvCxnSpPr>
          <p:nvPr/>
        </p:nvCxnSpPr>
        <p:spPr bwMode="auto">
          <a:xfrm>
            <a:off x="2732832" y="1987004"/>
            <a:ext cx="363538" cy="398463"/>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Oval 9"/>
          <p:cNvSpPr>
            <a:spLocks noChangeArrowheads="1"/>
          </p:cNvSpPr>
          <p:nvPr/>
        </p:nvSpPr>
        <p:spPr bwMode="auto">
          <a:xfrm>
            <a:off x="1259632" y="3247479"/>
            <a:ext cx="503238" cy="503238"/>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Apr</a:t>
            </a:r>
            <a:endParaRPr lang="en-US" altLang="zh-CN" b="1">
              <a:solidFill>
                <a:srgbClr val="FFFF00"/>
              </a:solidFill>
            </a:endParaRPr>
          </a:p>
        </p:txBody>
      </p:sp>
      <p:cxnSp>
        <p:nvCxnSpPr>
          <p:cNvPr id="42" name="AutoShape 10"/>
          <p:cNvCxnSpPr>
            <a:cxnSpLocks noChangeShapeType="1"/>
            <a:stCxn id="37" idx="3"/>
            <a:endCxn id="41" idx="0"/>
          </p:cNvCxnSpPr>
          <p:nvPr/>
        </p:nvCxnSpPr>
        <p:spPr bwMode="auto">
          <a:xfrm flipH="1">
            <a:off x="1511251" y="2813420"/>
            <a:ext cx="325316" cy="43405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Oval 11"/>
          <p:cNvSpPr>
            <a:spLocks noChangeArrowheads="1"/>
          </p:cNvSpPr>
          <p:nvPr/>
        </p:nvSpPr>
        <p:spPr bwMode="auto">
          <a:xfrm>
            <a:off x="3275757" y="3249067"/>
            <a:ext cx="503238"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May</a:t>
            </a:r>
            <a:endParaRPr lang="en-US" altLang="zh-CN" b="1">
              <a:solidFill>
                <a:srgbClr val="FFFF00"/>
              </a:solidFill>
            </a:endParaRPr>
          </a:p>
        </p:txBody>
      </p:sp>
      <p:cxnSp>
        <p:nvCxnSpPr>
          <p:cNvPr id="44" name="AutoShape 12"/>
          <p:cNvCxnSpPr>
            <a:cxnSpLocks noChangeShapeType="1"/>
            <a:stCxn id="39" idx="5"/>
            <a:endCxn id="43" idx="0"/>
          </p:cNvCxnSpPr>
          <p:nvPr/>
        </p:nvCxnSpPr>
        <p:spPr bwMode="auto">
          <a:xfrm>
            <a:off x="3274170" y="2815679"/>
            <a:ext cx="254000" cy="43338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Oval 13"/>
          <p:cNvSpPr>
            <a:spLocks noChangeArrowheads="1"/>
          </p:cNvSpPr>
          <p:nvPr/>
        </p:nvSpPr>
        <p:spPr bwMode="auto">
          <a:xfrm>
            <a:off x="2412157" y="3249067"/>
            <a:ext cx="503238"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Jun</a:t>
            </a:r>
            <a:endParaRPr lang="en-US" altLang="zh-CN" b="1">
              <a:solidFill>
                <a:srgbClr val="FFFF00"/>
              </a:solidFill>
            </a:endParaRPr>
          </a:p>
        </p:txBody>
      </p:sp>
      <p:cxnSp>
        <p:nvCxnSpPr>
          <p:cNvPr id="46" name="AutoShape 14"/>
          <p:cNvCxnSpPr>
            <a:cxnSpLocks noChangeShapeType="1"/>
            <a:stCxn id="39" idx="3"/>
            <a:endCxn id="45" idx="0"/>
          </p:cNvCxnSpPr>
          <p:nvPr/>
        </p:nvCxnSpPr>
        <p:spPr bwMode="auto">
          <a:xfrm flipH="1">
            <a:off x="2664570" y="2815679"/>
            <a:ext cx="252412" cy="43338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Oval 21"/>
          <p:cNvSpPr>
            <a:spLocks noChangeArrowheads="1"/>
          </p:cNvSpPr>
          <p:nvPr/>
        </p:nvSpPr>
        <p:spPr bwMode="auto">
          <a:xfrm>
            <a:off x="2048620" y="4184650"/>
            <a:ext cx="503237" cy="503238"/>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Jul</a:t>
            </a:r>
            <a:endParaRPr lang="en-US" altLang="zh-CN" b="1">
              <a:solidFill>
                <a:srgbClr val="FFFF00"/>
              </a:solidFill>
            </a:endParaRPr>
          </a:p>
        </p:txBody>
      </p:sp>
      <p:cxnSp>
        <p:nvCxnSpPr>
          <p:cNvPr id="48" name="AutoShape 22"/>
          <p:cNvCxnSpPr>
            <a:cxnSpLocks noChangeShapeType="1"/>
            <a:stCxn id="45" idx="3"/>
            <a:endCxn id="47" idx="0"/>
          </p:cNvCxnSpPr>
          <p:nvPr/>
        </p:nvCxnSpPr>
        <p:spPr bwMode="auto">
          <a:xfrm flipH="1">
            <a:off x="2300239" y="3678607"/>
            <a:ext cx="185615" cy="506043"/>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Oval 23"/>
          <p:cNvSpPr>
            <a:spLocks noChangeArrowheads="1"/>
          </p:cNvSpPr>
          <p:nvPr/>
        </p:nvSpPr>
        <p:spPr bwMode="auto">
          <a:xfrm>
            <a:off x="1402507" y="4184650"/>
            <a:ext cx="503238" cy="503238"/>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Aug</a:t>
            </a:r>
            <a:endParaRPr lang="en-US" altLang="zh-CN" b="1">
              <a:solidFill>
                <a:srgbClr val="FFFF00"/>
              </a:solidFill>
            </a:endParaRPr>
          </a:p>
        </p:txBody>
      </p:sp>
      <p:cxnSp>
        <p:nvCxnSpPr>
          <p:cNvPr id="50" name="AutoShape 24"/>
          <p:cNvCxnSpPr>
            <a:cxnSpLocks noChangeShapeType="1"/>
            <a:endCxn id="49" idx="0"/>
          </p:cNvCxnSpPr>
          <p:nvPr/>
        </p:nvCxnSpPr>
        <p:spPr bwMode="auto">
          <a:xfrm>
            <a:off x="1473945" y="3750717"/>
            <a:ext cx="180181" cy="433933"/>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右箭头 1"/>
          <p:cNvSpPr/>
          <p:nvPr/>
        </p:nvSpPr>
        <p:spPr>
          <a:xfrm>
            <a:off x="3851920" y="2420888"/>
            <a:ext cx="864096" cy="4662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LR</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6768"/>
                                        </p:tgtEl>
                                        <p:attrNameLst>
                                          <p:attrName>style.visibility</p:attrName>
                                        </p:attrNameLst>
                                      </p:cBhvr>
                                      <p:to>
                                        <p:strVal val="visible"/>
                                      </p:to>
                                    </p:set>
                                    <p:animEffect transition="in" filter="fade">
                                      <p:cBhvr>
                                        <p:cTn id="12" dur="500"/>
                                        <p:tgtEl>
                                          <p:spTgt spid="28676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86769"/>
                                        </p:tgtEl>
                                        <p:attrNameLst>
                                          <p:attrName>style.visibility</p:attrName>
                                        </p:attrNameLst>
                                      </p:cBhvr>
                                      <p:to>
                                        <p:strVal val="visible"/>
                                      </p:to>
                                    </p:set>
                                    <p:animEffect transition="in" filter="fade">
                                      <p:cBhvr>
                                        <p:cTn id="15" dur="500"/>
                                        <p:tgtEl>
                                          <p:spTgt spid="286769"/>
                                        </p:tgtEl>
                                      </p:cBhvr>
                                    </p:animEffect>
                                  </p:childTnLst>
                                </p:cTn>
                              </p:par>
                              <p:par>
                                <p:cTn id="16" presetID="10" presetClass="entr" presetSubtype="0" fill="hold" nodeType="withEffect">
                                  <p:stCondLst>
                                    <p:cond delay="0"/>
                                  </p:stCondLst>
                                  <p:childTnLst>
                                    <p:set>
                                      <p:cBhvr>
                                        <p:cTn id="17" dur="1" fill="hold">
                                          <p:stCondLst>
                                            <p:cond delay="0"/>
                                          </p:stCondLst>
                                        </p:cTn>
                                        <p:tgtEl>
                                          <p:spTgt spid="286770"/>
                                        </p:tgtEl>
                                        <p:attrNameLst>
                                          <p:attrName>style.visibility</p:attrName>
                                        </p:attrNameLst>
                                      </p:cBhvr>
                                      <p:to>
                                        <p:strVal val="visible"/>
                                      </p:to>
                                    </p:set>
                                    <p:animEffect transition="in" filter="fade">
                                      <p:cBhvr>
                                        <p:cTn id="18" dur="500"/>
                                        <p:tgtEl>
                                          <p:spTgt spid="28677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86771"/>
                                        </p:tgtEl>
                                        <p:attrNameLst>
                                          <p:attrName>style.visibility</p:attrName>
                                        </p:attrNameLst>
                                      </p:cBhvr>
                                      <p:to>
                                        <p:strVal val="visible"/>
                                      </p:to>
                                    </p:set>
                                    <p:animEffect transition="in" filter="fade">
                                      <p:cBhvr>
                                        <p:cTn id="21" dur="500"/>
                                        <p:tgtEl>
                                          <p:spTgt spid="286771"/>
                                        </p:tgtEl>
                                      </p:cBhvr>
                                    </p:animEffect>
                                  </p:childTnLst>
                                </p:cTn>
                              </p:par>
                              <p:par>
                                <p:cTn id="22" presetID="10" presetClass="entr" presetSubtype="0" fill="hold" nodeType="withEffect">
                                  <p:stCondLst>
                                    <p:cond delay="0"/>
                                  </p:stCondLst>
                                  <p:childTnLst>
                                    <p:set>
                                      <p:cBhvr>
                                        <p:cTn id="23" dur="1" fill="hold">
                                          <p:stCondLst>
                                            <p:cond delay="0"/>
                                          </p:stCondLst>
                                        </p:cTn>
                                        <p:tgtEl>
                                          <p:spTgt spid="286772"/>
                                        </p:tgtEl>
                                        <p:attrNameLst>
                                          <p:attrName>style.visibility</p:attrName>
                                        </p:attrNameLst>
                                      </p:cBhvr>
                                      <p:to>
                                        <p:strVal val="visible"/>
                                      </p:to>
                                    </p:set>
                                    <p:animEffect transition="in" filter="fade">
                                      <p:cBhvr>
                                        <p:cTn id="24" dur="500"/>
                                        <p:tgtEl>
                                          <p:spTgt spid="28677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86773"/>
                                        </p:tgtEl>
                                        <p:attrNameLst>
                                          <p:attrName>style.visibility</p:attrName>
                                        </p:attrNameLst>
                                      </p:cBhvr>
                                      <p:to>
                                        <p:strVal val="visible"/>
                                      </p:to>
                                    </p:set>
                                    <p:animEffect transition="in" filter="fade">
                                      <p:cBhvr>
                                        <p:cTn id="27" dur="500"/>
                                        <p:tgtEl>
                                          <p:spTgt spid="286773"/>
                                        </p:tgtEl>
                                      </p:cBhvr>
                                    </p:animEffect>
                                  </p:childTnLst>
                                </p:cTn>
                              </p:par>
                              <p:par>
                                <p:cTn id="28" presetID="10" presetClass="entr" presetSubtype="0" fill="hold" nodeType="withEffect">
                                  <p:stCondLst>
                                    <p:cond delay="0"/>
                                  </p:stCondLst>
                                  <p:childTnLst>
                                    <p:set>
                                      <p:cBhvr>
                                        <p:cTn id="29" dur="1" fill="hold">
                                          <p:stCondLst>
                                            <p:cond delay="0"/>
                                          </p:stCondLst>
                                        </p:cTn>
                                        <p:tgtEl>
                                          <p:spTgt spid="286774"/>
                                        </p:tgtEl>
                                        <p:attrNameLst>
                                          <p:attrName>style.visibility</p:attrName>
                                        </p:attrNameLst>
                                      </p:cBhvr>
                                      <p:to>
                                        <p:strVal val="visible"/>
                                      </p:to>
                                    </p:set>
                                    <p:animEffect transition="in" filter="fade">
                                      <p:cBhvr>
                                        <p:cTn id="30" dur="500"/>
                                        <p:tgtEl>
                                          <p:spTgt spid="28677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86775"/>
                                        </p:tgtEl>
                                        <p:attrNameLst>
                                          <p:attrName>style.visibility</p:attrName>
                                        </p:attrNameLst>
                                      </p:cBhvr>
                                      <p:to>
                                        <p:strVal val="visible"/>
                                      </p:to>
                                    </p:set>
                                    <p:animEffect transition="in" filter="fade">
                                      <p:cBhvr>
                                        <p:cTn id="33" dur="500"/>
                                        <p:tgtEl>
                                          <p:spTgt spid="286775"/>
                                        </p:tgtEl>
                                      </p:cBhvr>
                                    </p:animEffect>
                                  </p:childTnLst>
                                </p:cTn>
                              </p:par>
                              <p:par>
                                <p:cTn id="34" presetID="10" presetClass="entr" presetSubtype="0" fill="hold" nodeType="withEffect">
                                  <p:stCondLst>
                                    <p:cond delay="0"/>
                                  </p:stCondLst>
                                  <p:childTnLst>
                                    <p:set>
                                      <p:cBhvr>
                                        <p:cTn id="35" dur="1" fill="hold">
                                          <p:stCondLst>
                                            <p:cond delay="0"/>
                                          </p:stCondLst>
                                        </p:cTn>
                                        <p:tgtEl>
                                          <p:spTgt spid="286776"/>
                                        </p:tgtEl>
                                        <p:attrNameLst>
                                          <p:attrName>style.visibility</p:attrName>
                                        </p:attrNameLst>
                                      </p:cBhvr>
                                      <p:to>
                                        <p:strVal val="visible"/>
                                      </p:to>
                                    </p:set>
                                    <p:animEffect transition="in" filter="fade">
                                      <p:cBhvr>
                                        <p:cTn id="36" dur="500"/>
                                        <p:tgtEl>
                                          <p:spTgt spid="28677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86777"/>
                                        </p:tgtEl>
                                        <p:attrNameLst>
                                          <p:attrName>style.visibility</p:attrName>
                                        </p:attrNameLst>
                                      </p:cBhvr>
                                      <p:to>
                                        <p:strVal val="visible"/>
                                      </p:to>
                                    </p:set>
                                    <p:animEffect transition="in" filter="fade">
                                      <p:cBhvr>
                                        <p:cTn id="39" dur="500"/>
                                        <p:tgtEl>
                                          <p:spTgt spid="286777"/>
                                        </p:tgtEl>
                                      </p:cBhvr>
                                    </p:animEffect>
                                  </p:childTnLst>
                                </p:cTn>
                              </p:par>
                              <p:par>
                                <p:cTn id="40" presetID="10" presetClass="entr" presetSubtype="0" fill="hold" nodeType="withEffect">
                                  <p:stCondLst>
                                    <p:cond delay="0"/>
                                  </p:stCondLst>
                                  <p:childTnLst>
                                    <p:set>
                                      <p:cBhvr>
                                        <p:cTn id="41" dur="1" fill="hold">
                                          <p:stCondLst>
                                            <p:cond delay="0"/>
                                          </p:stCondLst>
                                        </p:cTn>
                                        <p:tgtEl>
                                          <p:spTgt spid="286778"/>
                                        </p:tgtEl>
                                        <p:attrNameLst>
                                          <p:attrName>style.visibility</p:attrName>
                                        </p:attrNameLst>
                                      </p:cBhvr>
                                      <p:to>
                                        <p:strVal val="visible"/>
                                      </p:to>
                                    </p:set>
                                    <p:animEffect transition="in" filter="fade">
                                      <p:cBhvr>
                                        <p:cTn id="42" dur="500"/>
                                        <p:tgtEl>
                                          <p:spTgt spid="28677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86779"/>
                                        </p:tgtEl>
                                        <p:attrNameLst>
                                          <p:attrName>style.visibility</p:attrName>
                                        </p:attrNameLst>
                                      </p:cBhvr>
                                      <p:to>
                                        <p:strVal val="visible"/>
                                      </p:to>
                                    </p:set>
                                    <p:animEffect transition="in" filter="fade">
                                      <p:cBhvr>
                                        <p:cTn id="45" dur="500"/>
                                        <p:tgtEl>
                                          <p:spTgt spid="286779"/>
                                        </p:tgtEl>
                                      </p:cBhvr>
                                    </p:animEffect>
                                  </p:childTnLst>
                                </p:cTn>
                              </p:par>
                              <p:par>
                                <p:cTn id="46" presetID="10" presetClass="entr" presetSubtype="0" fill="hold" nodeType="withEffect">
                                  <p:stCondLst>
                                    <p:cond delay="0"/>
                                  </p:stCondLst>
                                  <p:childTnLst>
                                    <p:set>
                                      <p:cBhvr>
                                        <p:cTn id="47" dur="1" fill="hold">
                                          <p:stCondLst>
                                            <p:cond delay="0"/>
                                          </p:stCondLst>
                                        </p:cTn>
                                        <p:tgtEl>
                                          <p:spTgt spid="286780"/>
                                        </p:tgtEl>
                                        <p:attrNameLst>
                                          <p:attrName>style.visibility</p:attrName>
                                        </p:attrNameLst>
                                      </p:cBhvr>
                                      <p:to>
                                        <p:strVal val="visible"/>
                                      </p:to>
                                    </p:set>
                                    <p:animEffect transition="in" filter="fade">
                                      <p:cBhvr>
                                        <p:cTn id="48" dur="500"/>
                                        <p:tgtEl>
                                          <p:spTgt spid="28678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86781"/>
                                        </p:tgtEl>
                                        <p:attrNameLst>
                                          <p:attrName>style.visibility</p:attrName>
                                        </p:attrNameLst>
                                      </p:cBhvr>
                                      <p:to>
                                        <p:strVal val="visible"/>
                                      </p:to>
                                    </p:set>
                                    <p:animEffect transition="in" filter="fade">
                                      <p:cBhvr>
                                        <p:cTn id="51" dur="500"/>
                                        <p:tgtEl>
                                          <p:spTgt spid="286781"/>
                                        </p:tgtEl>
                                      </p:cBhvr>
                                    </p:animEffect>
                                  </p:childTnLst>
                                </p:cTn>
                              </p:par>
                              <p:par>
                                <p:cTn id="52" presetID="10" presetClass="entr" presetSubtype="0" fill="hold" nodeType="withEffect">
                                  <p:stCondLst>
                                    <p:cond delay="0"/>
                                  </p:stCondLst>
                                  <p:childTnLst>
                                    <p:set>
                                      <p:cBhvr>
                                        <p:cTn id="53" dur="1" fill="hold">
                                          <p:stCondLst>
                                            <p:cond delay="0"/>
                                          </p:stCondLst>
                                        </p:cTn>
                                        <p:tgtEl>
                                          <p:spTgt spid="286782"/>
                                        </p:tgtEl>
                                        <p:attrNameLst>
                                          <p:attrName>style.visibility</p:attrName>
                                        </p:attrNameLst>
                                      </p:cBhvr>
                                      <p:to>
                                        <p:strVal val="visible"/>
                                      </p:to>
                                    </p:set>
                                    <p:animEffect transition="in" filter="fade">
                                      <p:cBhvr>
                                        <p:cTn id="54" dur="500"/>
                                        <p:tgtEl>
                                          <p:spTgt spid="286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8" grpId="0" animBg="1"/>
      <p:bldP spid="286769" grpId="0" animBg="1"/>
      <p:bldP spid="286771" grpId="0" animBg="1"/>
      <p:bldP spid="286773" grpId="0" animBg="1"/>
      <p:bldP spid="286775" grpId="0" animBg="1"/>
      <p:bldP spid="286777" grpId="0" animBg="1"/>
      <p:bldP spid="286779" grpId="0" animBg="1"/>
      <p:bldP spid="286781" grpId="0" animBg="1"/>
      <p:bldP spid="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val 55"/>
          <p:cNvSpPr>
            <a:spLocks noChangeArrowheads="1"/>
          </p:cNvSpPr>
          <p:nvPr/>
        </p:nvSpPr>
        <p:spPr bwMode="auto">
          <a:xfrm>
            <a:off x="3131840" y="3249613"/>
            <a:ext cx="503238"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FF00"/>
                </a:solidFill>
              </a:rPr>
              <a:t>May</a:t>
            </a:r>
            <a:endParaRPr lang="en-US" altLang="zh-CN" b="1" dirty="0">
              <a:solidFill>
                <a:srgbClr val="FFFF00"/>
              </a:solidFill>
            </a:endParaRPr>
          </a:p>
        </p:txBody>
      </p:sp>
      <p:sp>
        <p:nvSpPr>
          <p:cNvPr id="287756" name="Oval 12"/>
          <p:cNvSpPr>
            <a:spLocks noChangeArrowheads="1"/>
          </p:cNvSpPr>
          <p:nvPr/>
        </p:nvSpPr>
        <p:spPr bwMode="auto">
          <a:xfrm>
            <a:off x="1979613" y="1557338"/>
            <a:ext cx="503237"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FF00"/>
                </a:solidFill>
              </a:rPr>
              <a:t>Jan</a:t>
            </a:r>
            <a:endParaRPr lang="en-US" altLang="zh-CN" b="1" dirty="0">
              <a:solidFill>
                <a:srgbClr val="FFFF00"/>
              </a:solidFill>
            </a:endParaRPr>
          </a:p>
        </p:txBody>
      </p:sp>
      <p:sp>
        <p:nvSpPr>
          <p:cNvPr id="287757" name="Oval 13"/>
          <p:cNvSpPr>
            <a:spLocks noChangeArrowheads="1"/>
          </p:cNvSpPr>
          <p:nvPr/>
        </p:nvSpPr>
        <p:spPr bwMode="auto">
          <a:xfrm>
            <a:off x="1619250" y="3249613"/>
            <a:ext cx="503238"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Feb</a:t>
            </a:r>
            <a:endParaRPr lang="en-US" altLang="zh-CN" b="1">
              <a:solidFill>
                <a:srgbClr val="FFFF00"/>
              </a:solidFill>
            </a:endParaRPr>
          </a:p>
        </p:txBody>
      </p:sp>
      <p:cxnSp>
        <p:nvCxnSpPr>
          <p:cNvPr id="287758" name="AutoShape 14"/>
          <p:cNvCxnSpPr>
            <a:cxnSpLocks noChangeShapeType="1"/>
            <a:stCxn id="287769" idx="5"/>
            <a:endCxn id="287757" idx="0"/>
          </p:cNvCxnSpPr>
          <p:nvPr/>
        </p:nvCxnSpPr>
        <p:spPr bwMode="auto">
          <a:xfrm>
            <a:off x="1762125" y="2816225"/>
            <a:ext cx="109538" cy="43338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7759" name="Oval 15"/>
          <p:cNvSpPr>
            <a:spLocks noChangeArrowheads="1"/>
          </p:cNvSpPr>
          <p:nvPr/>
        </p:nvSpPr>
        <p:spPr bwMode="auto">
          <a:xfrm>
            <a:off x="2627313" y="2386013"/>
            <a:ext cx="503237"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Mar</a:t>
            </a:r>
            <a:endParaRPr lang="en-US" altLang="zh-CN" b="1">
              <a:solidFill>
                <a:srgbClr val="FFFF00"/>
              </a:solidFill>
            </a:endParaRPr>
          </a:p>
        </p:txBody>
      </p:sp>
      <p:cxnSp>
        <p:nvCxnSpPr>
          <p:cNvPr id="287760" name="AutoShape 16"/>
          <p:cNvCxnSpPr>
            <a:cxnSpLocks noChangeShapeType="1"/>
            <a:stCxn id="287756" idx="5"/>
            <a:endCxn id="287759" idx="0"/>
          </p:cNvCxnSpPr>
          <p:nvPr/>
        </p:nvCxnSpPr>
        <p:spPr bwMode="auto">
          <a:xfrm>
            <a:off x="2409153" y="1986878"/>
            <a:ext cx="469779" cy="39913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7761" name="Oval 17"/>
          <p:cNvSpPr>
            <a:spLocks noChangeArrowheads="1"/>
          </p:cNvSpPr>
          <p:nvPr/>
        </p:nvSpPr>
        <p:spPr bwMode="auto">
          <a:xfrm>
            <a:off x="971550" y="3249613"/>
            <a:ext cx="503238"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Apr</a:t>
            </a:r>
            <a:endParaRPr lang="en-US" altLang="zh-CN" b="1">
              <a:solidFill>
                <a:srgbClr val="FFFF00"/>
              </a:solidFill>
            </a:endParaRPr>
          </a:p>
        </p:txBody>
      </p:sp>
      <p:cxnSp>
        <p:nvCxnSpPr>
          <p:cNvPr id="287762" name="AutoShape 18"/>
          <p:cNvCxnSpPr>
            <a:cxnSpLocks noChangeShapeType="1"/>
            <a:stCxn id="287769" idx="3"/>
            <a:endCxn id="287761" idx="0"/>
          </p:cNvCxnSpPr>
          <p:nvPr/>
        </p:nvCxnSpPr>
        <p:spPr bwMode="auto">
          <a:xfrm flipH="1">
            <a:off x="1223963" y="2816225"/>
            <a:ext cx="180975" cy="43338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7763" name="Oval 19"/>
          <p:cNvSpPr>
            <a:spLocks noChangeArrowheads="1"/>
          </p:cNvSpPr>
          <p:nvPr/>
        </p:nvSpPr>
        <p:spPr bwMode="auto">
          <a:xfrm>
            <a:off x="3132138" y="3249613"/>
            <a:ext cx="503237" cy="503237"/>
          </a:xfrm>
          <a:prstGeom prst="ellipse">
            <a:avLst/>
          </a:prstGeom>
          <a:solidFill>
            <a:srgbClr val="FF0000"/>
          </a:solidFill>
          <a:ln w="28575">
            <a:solidFill>
              <a:srgbClr val="FFFF00"/>
            </a:solidFill>
            <a:round/>
          </a:ln>
          <a:effectLst/>
        </p:spPr>
        <p:txBody>
          <a:bodyPr wrap="none" anchor="ctr"/>
          <a:lstStyle/>
          <a:p>
            <a:pPr algn="ctr"/>
            <a:r>
              <a:rPr lang="en-US" altLang="zh-CN" b="1" dirty="0">
                <a:solidFill>
                  <a:srgbClr val="FFFF00"/>
                </a:solidFill>
              </a:rPr>
              <a:t>May</a:t>
            </a:r>
            <a:endParaRPr lang="en-US" altLang="zh-CN" b="1" dirty="0">
              <a:solidFill>
                <a:srgbClr val="FFFF00"/>
              </a:solidFill>
            </a:endParaRPr>
          </a:p>
        </p:txBody>
      </p:sp>
      <p:cxnSp>
        <p:nvCxnSpPr>
          <p:cNvPr id="287764" name="AutoShape 20"/>
          <p:cNvCxnSpPr>
            <a:cxnSpLocks noChangeShapeType="1"/>
            <a:stCxn id="287759" idx="5"/>
            <a:endCxn id="287763" idx="0"/>
          </p:cNvCxnSpPr>
          <p:nvPr/>
        </p:nvCxnSpPr>
        <p:spPr bwMode="auto">
          <a:xfrm>
            <a:off x="3057525" y="2816225"/>
            <a:ext cx="327025" cy="41433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7765" name="Oval 21"/>
          <p:cNvSpPr>
            <a:spLocks noChangeArrowheads="1"/>
          </p:cNvSpPr>
          <p:nvPr/>
        </p:nvSpPr>
        <p:spPr bwMode="auto">
          <a:xfrm>
            <a:off x="2268538" y="3249613"/>
            <a:ext cx="503237"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Jun</a:t>
            </a:r>
            <a:endParaRPr lang="en-US" altLang="zh-CN" b="1">
              <a:solidFill>
                <a:srgbClr val="FFFF00"/>
              </a:solidFill>
            </a:endParaRPr>
          </a:p>
        </p:txBody>
      </p:sp>
      <p:cxnSp>
        <p:nvCxnSpPr>
          <p:cNvPr id="287766" name="AutoShape 22"/>
          <p:cNvCxnSpPr>
            <a:cxnSpLocks noChangeShapeType="1"/>
            <a:stCxn id="287759" idx="3"/>
            <a:endCxn id="287765" idx="0"/>
          </p:cNvCxnSpPr>
          <p:nvPr/>
        </p:nvCxnSpPr>
        <p:spPr bwMode="auto">
          <a:xfrm flipH="1">
            <a:off x="2520950" y="2816225"/>
            <a:ext cx="179388" cy="43338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7767" name="Oval 23"/>
          <p:cNvSpPr>
            <a:spLocks noChangeArrowheads="1"/>
          </p:cNvSpPr>
          <p:nvPr/>
        </p:nvSpPr>
        <p:spPr bwMode="auto">
          <a:xfrm>
            <a:off x="1905000" y="4184650"/>
            <a:ext cx="503238" cy="503238"/>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FF00"/>
                </a:solidFill>
              </a:rPr>
              <a:t>Jul</a:t>
            </a:r>
            <a:endParaRPr lang="en-US" altLang="zh-CN" b="1" dirty="0">
              <a:solidFill>
                <a:srgbClr val="FFFF00"/>
              </a:solidFill>
            </a:endParaRPr>
          </a:p>
        </p:txBody>
      </p:sp>
      <p:cxnSp>
        <p:nvCxnSpPr>
          <p:cNvPr id="287768" name="AutoShape 24"/>
          <p:cNvCxnSpPr>
            <a:cxnSpLocks noChangeShapeType="1"/>
            <a:stCxn id="287765" idx="3"/>
            <a:endCxn id="287767" idx="0"/>
          </p:cNvCxnSpPr>
          <p:nvPr/>
        </p:nvCxnSpPr>
        <p:spPr bwMode="auto">
          <a:xfrm flipH="1">
            <a:off x="2156619" y="3679153"/>
            <a:ext cx="185616" cy="50549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7769" name="Oval 25"/>
          <p:cNvSpPr>
            <a:spLocks noChangeArrowheads="1"/>
          </p:cNvSpPr>
          <p:nvPr/>
        </p:nvSpPr>
        <p:spPr bwMode="auto">
          <a:xfrm>
            <a:off x="1331913" y="2386013"/>
            <a:ext cx="503237"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Aug</a:t>
            </a:r>
            <a:endParaRPr lang="en-US" altLang="zh-CN" b="1">
              <a:solidFill>
                <a:srgbClr val="FFFF00"/>
              </a:solidFill>
            </a:endParaRPr>
          </a:p>
        </p:txBody>
      </p:sp>
      <p:cxnSp>
        <p:nvCxnSpPr>
          <p:cNvPr id="287770" name="AutoShape 26"/>
          <p:cNvCxnSpPr>
            <a:cxnSpLocks noChangeShapeType="1"/>
            <a:stCxn id="287756" idx="3"/>
            <a:endCxn id="287769" idx="0"/>
          </p:cNvCxnSpPr>
          <p:nvPr/>
        </p:nvCxnSpPr>
        <p:spPr bwMode="auto">
          <a:xfrm flipH="1">
            <a:off x="1583532" y="1986878"/>
            <a:ext cx="469778" cy="39913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7773" name="Oval 29"/>
          <p:cNvSpPr>
            <a:spLocks noChangeArrowheads="1"/>
          </p:cNvSpPr>
          <p:nvPr/>
        </p:nvSpPr>
        <p:spPr bwMode="auto">
          <a:xfrm>
            <a:off x="3492500" y="4184651"/>
            <a:ext cx="503238"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Sep</a:t>
            </a:r>
            <a:endParaRPr lang="en-US" altLang="zh-CN" b="1">
              <a:solidFill>
                <a:srgbClr val="FFFF00"/>
              </a:solidFill>
            </a:endParaRPr>
          </a:p>
        </p:txBody>
      </p:sp>
      <p:cxnSp>
        <p:nvCxnSpPr>
          <p:cNvPr id="287774" name="AutoShape 30"/>
          <p:cNvCxnSpPr>
            <a:cxnSpLocks noChangeShapeType="1"/>
            <a:stCxn id="287763" idx="5"/>
            <a:endCxn id="287773" idx="0"/>
          </p:cNvCxnSpPr>
          <p:nvPr/>
        </p:nvCxnSpPr>
        <p:spPr bwMode="auto">
          <a:xfrm>
            <a:off x="3561678" y="3679153"/>
            <a:ext cx="182441" cy="50549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7775" name="Oval 31"/>
          <p:cNvSpPr>
            <a:spLocks noChangeArrowheads="1"/>
          </p:cNvSpPr>
          <p:nvPr/>
        </p:nvSpPr>
        <p:spPr bwMode="auto">
          <a:xfrm>
            <a:off x="3059113" y="5013325"/>
            <a:ext cx="503237" cy="503238"/>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Oct</a:t>
            </a:r>
            <a:endParaRPr lang="en-US" altLang="zh-CN" b="1">
              <a:solidFill>
                <a:srgbClr val="FFFF00"/>
              </a:solidFill>
            </a:endParaRPr>
          </a:p>
        </p:txBody>
      </p:sp>
      <p:cxnSp>
        <p:nvCxnSpPr>
          <p:cNvPr id="287776" name="AutoShape 32"/>
          <p:cNvCxnSpPr>
            <a:cxnSpLocks noChangeShapeType="1"/>
            <a:endCxn id="287775" idx="0"/>
          </p:cNvCxnSpPr>
          <p:nvPr/>
        </p:nvCxnSpPr>
        <p:spPr bwMode="auto">
          <a:xfrm flipH="1">
            <a:off x="3311525" y="4614863"/>
            <a:ext cx="254000" cy="39846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7777" name="Oval 33"/>
          <p:cNvSpPr>
            <a:spLocks noChangeArrowheads="1"/>
          </p:cNvSpPr>
          <p:nvPr/>
        </p:nvSpPr>
        <p:spPr bwMode="auto">
          <a:xfrm>
            <a:off x="6372225" y="1557338"/>
            <a:ext cx="503238"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Jan</a:t>
            </a:r>
            <a:endParaRPr lang="en-US" altLang="zh-CN" b="1">
              <a:solidFill>
                <a:srgbClr val="FFFF00"/>
              </a:solidFill>
            </a:endParaRPr>
          </a:p>
        </p:txBody>
      </p:sp>
      <p:sp>
        <p:nvSpPr>
          <p:cNvPr id="287778" name="Oval 34"/>
          <p:cNvSpPr>
            <a:spLocks noChangeArrowheads="1"/>
          </p:cNvSpPr>
          <p:nvPr/>
        </p:nvSpPr>
        <p:spPr bwMode="auto">
          <a:xfrm>
            <a:off x="6011863" y="3249613"/>
            <a:ext cx="503237"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Feb</a:t>
            </a:r>
            <a:endParaRPr lang="en-US" altLang="zh-CN" b="1">
              <a:solidFill>
                <a:srgbClr val="FFFF00"/>
              </a:solidFill>
            </a:endParaRPr>
          </a:p>
        </p:txBody>
      </p:sp>
      <p:cxnSp>
        <p:nvCxnSpPr>
          <p:cNvPr id="287779" name="AutoShape 35"/>
          <p:cNvCxnSpPr>
            <a:cxnSpLocks noChangeShapeType="1"/>
            <a:stCxn id="287790" idx="5"/>
            <a:endCxn id="287778" idx="0"/>
          </p:cNvCxnSpPr>
          <p:nvPr/>
        </p:nvCxnSpPr>
        <p:spPr bwMode="auto">
          <a:xfrm>
            <a:off x="6154738" y="2816225"/>
            <a:ext cx="109537" cy="43338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7780" name="Oval 36"/>
          <p:cNvSpPr>
            <a:spLocks noChangeArrowheads="1"/>
          </p:cNvSpPr>
          <p:nvPr/>
        </p:nvSpPr>
        <p:spPr bwMode="auto">
          <a:xfrm>
            <a:off x="7019925" y="2386013"/>
            <a:ext cx="503238"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Mar</a:t>
            </a:r>
            <a:endParaRPr lang="en-US" altLang="zh-CN" b="1">
              <a:solidFill>
                <a:srgbClr val="FFFF00"/>
              </a:solidFill>
            </a:endParaRPr>
          </a:p>
        </p:txBody>
      </p:sp>
      <p:cxnSp>
        <p:nvCxnSpPr>
          <p:cNvPr id="287781" name="AutoShape 37"/>
          <p:cNvCxnSpPr>
            <a:cxnSpLocks noChangeShapeType="1"/>
            <a:stCxn id="287777" idx="5"/>
            <a:endCxn id="287780" idx="0"/>
          </p:cNvCxnSpPr>
          <p:nvPr/>
        </p:nvCxnSpPr>
        <p:spPr bwMode="auto">
          <a:xfrm>
            <a:off x="6801766" y="1986878"/>
            <a:ext cx="469778" cy="39913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7782" name="Oval 38"/>
          <p:cNvSpPr>
            <a:spLocks noChangeArrowheads="1"/>
          </p:cNvSpPr>
          <p:nvPr/>
        </p:nvSpPr>
        <p:spPr bwMode="auto">
          <a:xfrm>
            <a:off x="5364163" y="3249613"/>
            <a:ext cx="503237"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Apr</a:t>
            </a:r>
            <a:endParaRPr lang="en-US" altLang="zh-CN" b="1">
              <a:solidFill>
                <a:srgbClr val="FFFF00"/>
              </a:solidFill>
            </a:endParaRPr>
          </a:p>
        </p:txBody>
      </p:sp>
      <p:cxnSp>
        <p:nvCxnSpPr>
          <p:cNvPr id="287783" name="AutoShape 39"/>
          <p:cNvCxnSpPr>
            <a:cxnSpLocks noChangeShapeType="1"/>
            <a:stCxn id="287790" idx="3"/>
            <a:endCxn id="287782" idx="0"/>
          </p:cNvCxnSpPr>
          <p:nvPr/>
        </p:nvCxnSpPr>
        <p:spPr bwMode="auto">
          <a:xfrm flipH="1">
            <a:off x="5616575" y="2816225"/>
            <a:ext cx="180975" cy="43338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7784" name="Oval 40"/>
          <p:cNvSpPr>
            <a:spLocks noChangeArrowheads="1"/>
          </p:cNvSpPr>
          <p:nvPr/>
        </p:nvSpPr>
        <p:spPr bwMode="auto">
          <a:xfrm>
            <a:off x="7092950" y="4184650"/>
            <a:ext cx="503238" cy="503238"/>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May</a:t>
            </a:r>
            <a:endParaRPr lang="en-US" altLang="zh-CN" b="1">
              <a:solidFill>
                <a:srgbClr val="FFFF00"/>
              </a:solidFill>
            </a:endParaRPr>
          </a:p>
        </p:txBody>
      </p:sp>
      <p:cxnSp>
        <p:nvCxnSpPr>
          <p:cNvPr id="287785" name="AutoShape 41"/>
          <p:cNvCxnSpPr>
            <a:cxnSpLocks noChangeShapeType="1"/>
            <a:stCxn id="287794" idx="3"/>
            <a:endCxn id="287784" idx="0"/>
          </p:cNvCxnSpPr>
          <p:nvPr/>
        </p:nvCxnSpPr>
        <p:spPr bwMode="auto">
          <a:xfrm flipH="1">
            <a:off x="7344569" y="3679153"/>
            <a:ext cx="253878" cy="50549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7786" name="Oval 42"/>
          <p:cNvSpPr>
            <a:spLocks noChangeArrowheads="1"/>
          </p:cNvSpPr>
          <p:nvPr/>
        </p:nvSpPr>
        <p:spPr bwMode="auto">
          <a:xfrm>
            <a:off x="6661150" y="3249613"/>
            <a:ext cx="503238"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Jun</a:t>
            </a:r>
            <a:endParaRPr lang="en-US" altLang="zh-CN" b="1">
              <a:solidFill>
                <a:srgbClr val="FFFF00"/>
              </a:solidFill>
            </a:endParaRPr>
          </a:p>
        </p:txBody>
      </p:sp>
      <p:cxnSp>
        <p:nvCxnSpPr>
          <p:cNvPr id="287787" name="AutoShape 43"/>
          <p:cNvCxnSpPr>
            <a:cxnSpLocks noChangeShapeType="1"/>
            <a:stCxn id="287780" idx="3"/>
            <a:endCxn id="287786" idx="0"/>
          </p:cNvCxnSpPr>
          <p:nvPr/>
        </p:nvCxnSpPr>
        <p:spPr bwMode="auto">
          <a:xfrm flipH="1">
            <a:off x="6913563" y="2816225"/>
            <a:ext cx="179387" cy="43338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7788" name="Oval 44"/>
          <p:cNvSpPr>
            <a:spLocks noChangeArrowheads="1"/>
          </p:cNvSpPr>
          <p:nvPr/>
        </p:nvSpPr>
        <p:spPr bwMode="auto">
          <a:xfrm>
            <a:off x="6297613" y="4184650"/>
            <a:ext cx="503237" cy="503238"/>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Jul</a:t>
            </a:r>
            <a:endParaRPr lang="en-US" altLang="zh-CN" b="1">
              <a:solidFill>
                <a:srgbClr val="FFFF00"/>
              </a:solidFill>
            </a:endParaRPr>
          </a:p>
        </p:txBody>
      </p:sp>
      <p:cxnSp>
        <p:nvCxnSpPr>
          <p:cNvPr id="287789" name="AutoShape 45"/>
          <p:cNvCxnSpPr>
            <a:cxnSpLocks noChangeShapeType="1"/>
            <a:stCxn id="287786" idx="3"/>
            <a:endCxn id="287788" idx="0"/>
          </p:cNvCxnSpPr>
          <p:nvPr/>
        </p:nvCxnSpPr>
        <p:spPr bwMode="auto">
          <a:xfrm flipH="1">
            <a:off x="6549232" y="3679153"/>
            <a:ext cx="185615" cy="50549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7790" name="Oval 46"/>
          <p:cNvSpPr>
            <a:spLocks noChangeArrowheads="1"/>
          </p:cNvSpPr>
          <p:nvPr/>
        </p:nvSpPr>
        <p:spPr bwMode="auto">
          <a:xfrm>
            <a:off x="5724525" y="2386013"/>
            <a:ext cx="503238"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Aug</a:t>
            </a:r>
            <a:endParaRPr lang="en-US" altLang="zh-CN" b="1">
              <a:solidFill>
                <a:srgbClr val="FFFF00"/>
              </a:solidFill>
            </a:endParaRPr>
          </a:p>
        </p:txBody>
      </p:sp>
      <p:cxnSp>
        <p:nvCxnSpPr>
          <p:cNvPr id="287791" name="AutoShape 47"/>
          <p:cNvCxnSpPr>
            <a:cxnSpLocks noChangeShapeType="1"/>
            <a:stCxn id="287777" idx="3"/>
            <a:endCxn id="287790" idx="0"/>
          </p:cNvCxnSpPr>
          <p:nvPr/>
        </p:nvCxnSpPr>
        <p:spPr bwMode="auto">
          <a:xfrm flipH="1">
            <a:off x="5976144" y="1986878"/>
            <a:ext cx="469778" cy="39913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7792" name="Oval 48"/>
          <p:cNvSpPr>
            <a:spLocks noChangeArrowheads="1"/>
          </p:cNvSpPr>
          <p:nvPr/>
        </p:nvSpPr>
        <p:spPr bwMode="auto">
          <a:xfrm>
            <a:off x="7885113" y="4184650"/>
            <a:ext cx="503237" cy="503238"/>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FF00"/>
                </a:solidFill>
              </a:rPr>
              <a:t>Sep</a:t>
            </a:r>
            <a:endParaRPr lang="en-US" altLang="zh-CN" b="1" dirty="0">
              <a:solidFill>
                <a:srgbClr val="FFFF00"/>
              </a:solidFill>
            </a:endParaRPr>
          </a:p>
        </p:txBody>
      </p:sp>
      <p:cxnSp>
        <p:nvCxnSpPr>
          <p:cNvPr id="287793" name="AutoShape 49"/>
          <p:cNvCxnSpPr>
            <a:cxnSpLocks noChangeShapeType="1"/>
            <a:stCxn id="287794" idx="5"/>
            <a:endCxn id="287792" idx="0"/>
          </p:cNvCxnSpPr>
          <p:nvPr/>
        </p:nvCxnSpPr>
        <p:spPr bwMode="auto">
          <a:xfrm>
            <a:off x="7954291" y="3679153"/>
            <a:ext cx="182441" cy="50549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7794" name="Oval 50"/>
          <p:cNvSpPr>
            <a:spLocks noChangeArrowheads="1"/>
          </p:cNvSpPr>
          <p:nvPr/>
        </p:nvSpPr>
        <p:spPr bwMode="auto">
          <a:xfrm>
            <a:off x="7524750" y="3249613"/>
            <a:ext cx="503238"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Oct</a:t>
            </a:r>
            <a:endParaRPr lang="en-US" altLang="zh-CN" b="1">
              <a:solidFill>
                <a:srgbClr val="FFFF00"/>
              </a:solidFill>
            </a:endParaRPr>
          </a:p>
        </p:txBody>
      </p:sp>
      <p:cxnSp>
        <p:nvCxnSpPr>
          <p:cNvPr id="287795" name="AutoShape 51"/>
          <p:cNvCxnSpPr>
            <a:cxnSpLocks noChangeShapeType="1"/>
            <a:stCxn id="287780" idx="5"/>
            <a:endCxn id="287794" idx="0"/>
          </p:cNvCxnSpPr>
          <p:nvPr/>
        </p:nvCxnSpPr>
        <p:spPr bwMode="auto">
          <a:xfrm>
            <a:off x="7450138" y="2816225"/>
            <a:ext cx="327025" cy="43338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7797" name="Rectangle 53"/>
          <p:cNvSpPr>
            <a:spLocks noChangeArrowheads="1"/>
          </p:cNvSpPr>
          <p:nvPr/>
        </p:nvSpPr>
        <p:spPr bwMode="auto">
          <a:xfrm>
            <a:off x="492125" y="830263"/>
            <a:ext cx="8159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FFFF00"/>
                </a:solidFill>
              </a:rPr>
              <a:t>{‘Jan’, ‘Feb’, ‘Mar’, ‘Apr’, ‘May’, ‘Jun’, ‘Jul’, ‘Aug’, ‘Sep’, ‘Oct’, ‘Nov’, ‘Dec’}</a:t>
            </a:r>
            <a:endParaRPr lang="en-US" altLang="zh-CN" b="1">
              <a:solidFill>
                <a:srgbClr val="FFFF00"/>
              </a:solidFill>
            </a:endParaRPr>
          </a:p>
        </p:txBody>
      </p:sp>
      <p:sp>
        <p:nvSpPr>
          <p:cNvPr id="45" name="右箭头 44"/>
          <p:cNvSpPr/>
          <p:nvPr/>
        </p:nvSpPr>
        <p:spPr>
          <a:xfrm>
            <a:off x="3851920" y="2420888"/>
            <a:ext cx="864096" cy="4662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RL</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87774"/>
                                        </p:tgtEl>
                                        <p:attrNameLst>
                                          <p:attrName>style.visibility</p:attrName>
                                        </p:attrNameLst>
                                      </p:cBhvr>
                                      <p:to>
                                        <p:strVal val="visible"/>
                                      </p:to>
                                    </p:set>
                                    <p:animEffect transition="in" filter="fade">
                                      <p:cBhvr>
                                        <p:cTn id="7" dur="1000"/>
                                        <p:tgtEl>
                                          <p:spTgt spid="287774"/>
                                        </p:tgtEl>
                                      </p:cBhvr>
                                    </p:animEffect>
                                    <p:anim calcmode="lin" valueType="num">
                                      <p:cBhvr>
                                        <p:cTn id="8" dur="1000" fill="hold"/>
                                        <p:tgtEl>
                                          <p:spTgt spid="287774"/>
                                        </p:tgtEl>
                                        <p:attrNameLst>
                                          <p:attrName>ppt_x</p:attrName>
                                        </p:attrNameLst>
                                      </p:cBhvr>
                                      <p:tavLst>
                                        <p:tav tm="0">
                                          <p:val>
                                            <p:strVal val="#ppt_x"/>
                                          </p:val>
                                        </p:tav>
                                        <p:tav tm="100000">
                                          <p:val>
                                            <p:strVal val="#ppt_x"/>
                                          </p:val>
                                        </p:tav>
                                      </p:tavLst>
                                    </p:anim>
                                    <p:anim calcmode="lin" valueType="num">
                                      <p:cBhvr>
                                        <p:cTn id="9" dur="1000" fill="hold"/>
                                        <p:tgtEl>
                                          <p:spTgt spid="287774"/>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87773"/>
                                        </p:tgtEl>
                                        <p:attrNameLst>
                                          <p:attrName>style.visibility</p:attrName>
                                        </p:attrNameLst>
                                      </p:cBhvr>
                                      <p:to>
                                        <p:strVal val="visible"/>
                                      </p:to>
                                    </p:set>
                                    <p:animEffect transition="in" filter="fade">
                                      <p:cBhvr>
                                        <p:cTn id="12" dur="1000"/>
                                        <p:tgtEl>
                                          <p:spTgt spid="287773"/>
                                        </p:tgtEl>
                                      </p:cBhvr>
                                    </p:animEffect>
                                    <p:anim calcmode="lin" valueType="num">
                                      <p:cBhvr>
                                        <p:cTn id="13" dur="1000" fill="hold"/>
                                        <p:tgtEl>
                                          <p:spTgt spid="287773"/>
                                        </p:tgtEl>
                                        <p:attrNameLst>
                                          <p:attrName>ppt_x</p:attrName>
                                        </p:attrNameLst>
                                      </p:cBhvr>
                                      <p:tavLst>
                                        <p:tav tm="0">
                                          <p:val>
                                            <p:strVal val="#ppt_x"/>
                                          </p:val>
                                        </p:tav>
                                        <p:tav tm="100000">
                                          <p:val>
                                            <p:strVal val="#ppt_x"/>
                                          </p:val>
                                        </p:tav>
                                      </p:tavLst>
                                    </p:anim>
                                    <p:anim calcmode="lin" valueType="num">
                                      <p:cBhvr>
                                        <p:cTn id="14" dur="1000" fill="hold"/>
                                        <p:tgtEl>
                                          <p:spTgt spid="28777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nodeType="clickEffect">
                                  <p:stCondLst>
                                    <p:cond delay="0"/>
                                  </p:stCondLst>
                                  <p:childTnLst>
                                    <p:set>
                                      <p:cBhvr>
                                        <p:cTn id="18" dur="1" fill="hold">
                                          <p:stCondLst>
                                            <p:cond delay="0"/>
                                          </p:stCondLst>
                                        </p:cTn>
                                        <p:tgtEl>
                                          <p:spTgt spid="287776"/>
                                        </p:tgtEl>
                                        <p:attrNameLst>
                                          <p:attrName>style.visibility</p:attrName>
                                        </p:attrNameLst>
                                      </p:cBhvr>
                                      <p:to>
                                        <p:strVal val="visible"/>
                                      </p:to>
                                    </p:set>
                                    <p:animEffect transition="in" filter="fade">
                                      <p:cBhvr>
                                        <p:cTn id="19" dur="1000"/>
                                        <p:tgtEl>
                                          <p:spTgt spid="287776"/>
                                        </p:tgtEl>
                                      </p:cBhvr>
                                    </p:animEffect>
                                    <p:anim calcmode="lin" valueType="num">
                                      <p:cBhvr>
                                        <p:cTn id="20" dur="1000" fill="hold"/>
                                        <p:tgtEl>
                                          <p:spTgt spid="287776"/>
                                        </p:tgtEl>
                                        <p:attrNameLst>
                                          <p:attrName>ppt_x</p:attrName>
                                        </p:attrNameLst>
                                      </p:cBhvr>
                                      <p:tavLst>
                                        <p:tav tm="0">
                                          <p:val>
                                            <p:strVal val="#ppt_x"/>
                                          </p:val>
                                        </p:tav>
                                        <p:tav tm="100000">
                                          <p:val>
                                            <p:strVal val="#ppt_x"/>
                                          </p:val>
                                        </p:tav>
                                      </p:tavLst>
                                    </p:anim>
                                    <p:anim calcmode="lin" valueType="num">
                                      <p:cBhvr>
                                        <p:cTn id="21" dur="1000" fill="hold"/>
                                        <p:tgtEl>
                                          <p:spTgt spid="287776"/>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287775"/>
                                        </p:tgtEl>
                                        <p:attrNameLst>
                                          <p:attrName>style.visibility</p:attrName>
                                        </p:attrNameLst>
                                      </p:cBhvr>
                                      <p:to>
                                        <p:strVal val="visible"/>
                                      </p:to>
                                    </p:set>
                                    <p:animEffect transition="in" filter="fade">
                                      <p:cBhvr>
                                        <p:cTn id="24" dur="1000"/>
                                        <p:tgtEl>
                                          <p:spTgt spid="287775"/>
                                        </p:tgtEl>
                                      </p:cBhvr>
                                    </p:animEffect>
                                    <p:anim calcmode="lin" valueType="num">
                                      <p:cBhvr>
                                        <p:cTn id="25" dur="1000" fill="hold"/>
                                        <p:tgtEl>
                                          <p:spTgt spid="287775"/>
                                        </p:tgtEl>
                                        <p:attrNameLst>
                                          <p:attrName>ppt_x</p:attrName>
                                        </p:attrNameLst>
                                      </p:cBhvr>
                                      <p:tavLst>
                                        <p:tav tm="0">
                                          <p:val>
                                            <p:strVal val="#ppt_x"/>
                                          </p:val>
                                        </p:tav>
                                        <p:tav tm="100000">
                                          <p:val>
                                            <p:strVal val="#ppt_x"/>
                                          </p:val>
                                        </p:tav>
                                      </p:tavLst>
                                    </p:anim>
                                    <p:anim calcmode="lin" valueType="num">
                                      <p:cBhvr>
                                        <p:cTn id="26" dur="1000" fill="hold"/>
                                        <p:tgtEl>
                                          <p:spTgt spid="287775"/>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28776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wipe(left)">
                                      <p:cBhvr>
                                        <p:cTn id="34" dur="500"/>
                                        <p:tgtEl>
                                          <p:spTgt spid="4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87777"/>
                                        </p:tgtEl>
                                        <p:attrNameLst>
                                          <p:attrName>style.visibility</p:attrName>
                                        </p:attrNameLst>
                                      </p:cBhvr>
                                      <p:to>
                                        <p:strVal val="visible"/>
                                      </p:to>
                                    </p:set>
                                    <p:animEffect transition="in" filter="fade">
                                      <p:cBhvr>
                                        <p:cTn id="39" dur="500"/>
                                        <p:tgtEl>
                                          <p:spTgt spid="28777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87778"/>
                                        </p:tgtEl>
                                        <p:attrNameLst>
                                          <p:attrName>style.visibility</p:attrName>
                                        </p:attrNameLst>
                                      </p:cBhvr>
                                      <p:to>
                                        <p:strVal val="visible"/>
                                      </p:to>
                                    </p:set>
                                    <p:animEffect transition="in" filter="fade">
                                      <p:cBhvr>
                                        <p:cTn id="42" dur="500"/>
                                        <p:tgtEl>
                                          <p:spTgt spid="287778"/>
                                        </p:tgtEl>
                                      </p:cBhvr>
                                    </p:animEffect>
                                  </p:childTnLst>
                                </p:cTn>
                              </p:par>
                              <p:par>
                                <p:cTn id="43" presetID="10" presetClass="entr" presetSubtype="0" fill="hold" nodeType="withEffect">
                                  <p:stCondLst>
                                    <p:cond delay="0"/>
                                  </p:stCondLst>
                                  <p:childTnLst>
                                    <p:set>
                                      <p:cBhvr>
                                        <p:cTn id="44" dur="1" fill="hold">
                                          <p:stCondLst>
                                            <p:cond delay="0"/>
                                          </p:stCondLst>
                                        </p:cTn>
                                        <p:tgtEl>
                                          <p:spTgt spid="287779"/>
                                        </p:tgtEl>
                                        <p:attrNameLst>
                                          <p:attrName>style.visibility</p:attrName>
                                        </p:attrNameLst>
                                      </p:cBhvr>
                                      <p:to>
                                        <p:strVal val="visible"/>
                                      </p:to>
                                    </p:set>
                                    <p:animEffect transition="in" filter="fade">
                                      <p:cBhvr>
                                        <p:cTn id="45" dur="500"/>
                                        <p:tgtEl>
                                          <p:spTgt spid="28777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7780"/>
                                        </p:tgtEl>
                                        <p:attrNameLst>
                                          <p:attrName>style.visibility</p:attrName>
                                        </p:attrNameLst>
                                      </p:cBhvr>
                                      <p:to>
                                        <p:strVal val="visible"/>
                                      </p:to>
                                    </p:set>
                                    <p:animEffect transition="in" filter="fade">
                                      <p:cBhvr>
                                        <p:cTn id="48" dur="500"/>
                                        <p:tgtEl>
                                          <p:spTgt spid="287780"/>
                                        </p:tgtEl>
                                      </p:cBhvr>
                                    </p:animEffect>
                                  </p:childTnLst>
                                </p:cTn>
                              </p:par>
                              <p:par>
                                <p:cTn id="49" presetID="10" presetClass="entr" presetSubtype="0" fill="hold" nodeType="withEffect">
                                  <p:stCondLst>
                                    <p:cond delay="0"/>
                                  </p:stCondLst>
                                  <p:childTnLst>
                                    <p:set>
                                      <p:cBhvr>
                                        <p:cTn id="50" dur="1" fill="hold">
                                          <p:stCondLst>
                                            <p:cond delay="0"/>
                                          </p:stCondLst>
                                        </p:cTn>
                                        <p:tgtEl>
                                          <p:spTgt spid="287781"/>
                                        </p:tgtEl>
                                        <p:attrNameLst>
                                          <p:attrName>style.visibility</p:attrName>
                                        </p:attrNameLst>
                                      </p:cBhvr>
                                      <p:to>
                                        <p:strVal val="visible"/>
                                      </p:to>
                                    </p:set>
                                    <p:animEffect transition="in" filter="fade">
                                      <p:cBhvr>
                                        <p:cTn id="51" dur="500"/>
                                        <p:tgtEl>
                                          <p:spTgt spid="28778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87782"/>
                                        </p:tgtEl>
                                        <p:attrNameLst>
                                          <p:attrName>style.visibility</p:attrName>
                                        </p:attrNameLst>
                                      </p:cBhvr>
                                      <p:to>
                                        <p:strVal val="visible"/>
                                      </p:to>
                                    </p:set>
                                    <p:animEffect transition="in" filter="fade">
                                      <p:cBhvr>
                                        <p:cTn id="54" dur="500"/>
                                        <p:tgtEl>
                                          <p:spTgt spid="287782"/>
                                        </p:tgtEl>
                                      </p:cBhvr>
                                    </p:animEffect>
                                  </p:childTnLst>
                                </p:cTn>
                              </p:par>
                              <p:par>
                                <p:cTn id="55" presetID="10" presetClass="entr" presetSubtype="0" fill="hold" nodeType="withEffect">
                                  <p:stCondLst>
                                    <p:cond delay="0"/>
                                  </p:stCondLst>
                                  <p:childTnLst>
                                    <p:set>
                                      <p:cBhvr>
                                        <p:cTn id="56" dur="1" fill="hold">
                                          <p:stCondLst>
                                            <p:cond delay="0"/>
                                          </p:stCondLst>
                                        </p:cTn>
                                        <p:tgtEl>
                                          <p:spTgt spid="287783"/>
                                        </p:tgtEl>
                                        <p:attrNameLst>
                                          <p:attrName>style.visibility</p:attrName>
                                        </p:attrNameLst>
                                      </p:cBhvr>
                                      <p:to>
                                        <p:strVal val="visible"/>
                                      </p:to>
                                    </p:set>
                                    <p:animEffect transition="in" filter="fade">
                                      <p:cBhvr>
                                        <p:cTn id="57" dur="500"/>
                                        <p:tgtEl>
                                          <p:spTgt spid="28778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87784"/>
                                        </p:tgtEl>
                                        <p:attrNameLst>
                                          <p:attrName>style.visibility</p:attrName>
                                        </p:attrNameLst>
                                      </p:cBhvr>
                                      <p:to>
                                        <p:strVal val="visible"/>
                                      </p:to>
                                    </p:set>
                                    <p:animEffect transition="in" filter="fade">
                                      <p:cBhvr>
                                        <p:cTn id="60" dur="500"/>
                                        <p:tgtEl>
                                          <p:spTgt spid="287784"/>
                                        </p:tgtEl>
                                      </p:cBhvr>
                                    </p:animEffect>
                                  </p:childTnLst>
                                </p:cTn>
                              </p:par>
                              <p:par>
                                <p:cTn id="61" presetID="10" presetClass="entr" presetSubtype="0" fill="hold" nodeType="withEffect">
                                  <p:stCondLst>
                                    <p:cond delay="0"/>
                                  </p:stCondLst>
                                  <p:childTnLst>
                                    <p:set>
                                      <p:cBhvr>
                                        <p:cTn id="62" dur="1" fill="hold">
                                          <p:stCondLst>
                                            <p:cond delay="0"/>
                                          </p:stCondLst>
                                        </p:cTn>
                                        <p:tgtEl>
                                          <p:spTgt spid="287785"/>
                                        </p:tgtEl>
                                        <p:attrNameLst>
                                          <p:attrName>style.visibility</p:attrName>
                                        </p:attrNameLst>
                                      </p:cBhvr>
                                      <p:to>
                                        <p:strVal val="visible"/>
                                      </p:to>
                                    </p:set>
                                    <p:animEffect transition="in" filter="fade">
                                      <p:cBhvr>
                                        <p:cTn id="63" dur="500"/>
                                        <p:tgtEl>
                                          <p:spTgt spid="28778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87786"/>
                                        </p:tgtEl>
                                        <p:attrNameLst>
                                          <p:attrName>style.visibility</p:attrName>
                                        </p:attrNameLst>
                                      </p:cBhvr>
                                      <p:to>
                                        <p:strVal val="visible"/>
                                      </p:to>
                                    </p:set>
                                    <p:animEffect transition="in" filter="fade">
                                      <p:cBhvr>
                                        <p:cTn id="66" dur="500"/>
                                        <p:tgtEl>
                                          <p:spTgt spid="287786"/>
                                        </p:tgtEl>
                                      </p:cBhvr>
                                    </p:animEffect>
                                  </p:childTnLst>
                                </p:cTn>
                              </p:par>
                              <p:par>
                                <p:cTn id="67" presetID="10" presetClass="entr" presetSubtype="0" fill="hold" nodeType="withEffect">
                                  <p:stCondLst>
                                    <p:cond delay="0"/>
                                  </p:stCondLst>
                                  <p:childTnLst>
                                    <p:set>
                                      <p:cBhvr>
                                        <p:cTn id="68" dur="1" fill="hold">
                                          <p:stCondLst>
                                            <p:cond delay="0"/>
                                          </p:stCondLst>
                                        </p:cTn>
                                        <p:tgtEl>
                                          <p:spTgt spid="287787"/>
                                        </p:tgtEl>
                                        <p:attrNameLst>
                                          <p:attrName>style.visibility</p:attrName>
                                        </p:attrNameLst>
                                      </p:cBhvr>
                                      <p:to>
                                        <p:strVal val="visible"/>
                                      </p:to>
                                    </p:set>
                                    <p:animEffect transition="in" filter="fade">
                                      <p:cBhvr>
                                        <p:cTn id="69" dur="500"/>
                                        <p:tgtEl>
                                          <p:spTgt spid="28778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87788"/>
                                        </p:tgtEl>
                                        <p:attrNameLst>
                                          <p:attrName>style.visibility</p:attrName>
                                        </p:attrNameLst>
                                      </p:cBhvr>
                                      <p:to>
                                        <p:strVal val="visible"/>
                                      </p:to>
                                    </p:set>
                                    <p:animEffect transition="in" filter="fade">
                                      <p:cBhvr>
                                        <p:cTn id="72" dur="500"/>
                                        <p:tgtEl>
                                          <p:spTgt spid="287788"/>
                                        </p:tgtEl>
                                      </p:cBhvr>
                                    </p:animEffect>
                                  </p:childTnLst>
                                </p:cTn>
                              </p:par>
                              <p:par>
                                <p:cTn id="73" presetID="10" presetClass="entr" presetSubtype="0" fill="hold" nodeType="withEffect">
                                  <p:stCondLst>
                                    <p:cond delay="0"/>
                                  </p:stCondLst>
                                  <p:childTnLst>
                                    <p:set>
                                      <p:cBhvr>
                                        <p:cTn id="74" dur="1" fill="hold">
                                          <p:stCondLst>
                                            <p:cond delay="0"/>
                                          </p:stCondLst>
                                        </p:cTn>
                                        <p:tgtEl>
                                          <p:spTgt spid="287789"/>
                                        </p:tgtEl>
                                        <p:attrNameLst>
                                          <p:attrName>style.visibility</p:attrName>
                                        </p:attrNameLst>
                                      </p:cBhvr>
                                      <p:to>
                                        <p:strVal val="visible"/>
                                      </p:to>
                                    </p:set>
                                    <p:animEffect transition="in" filter="fade">
                                      <p:cBhvr>
                                        <p:cTn id="75" dur="500"/>
                                        <p:tgtEl>
                                          <p:spTgt spid="287789"/>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87790"/>
                                        </p:tgtEl>
                                        <p:attrNameLst>
                                          <p:attrName>style.visibility</p:attrName>
                                        </p:attrNameLst>
                                      </p:cBhvr>
                                      <p:to>
                                        <p:strVal val="visible"/>
                                      </p:to>
                                    </p:set>
                                    <p:animEffect transition="in" filter="fade">
                                      <p:cBhvr>
                                        <p:cTn id="78" dur="500"/>
                                        <p:tgtEl>
                                          <p:spTgt spid="287790"/>
                                        </p:tgtEl>
                                      </p:cBhvr>
                                    </p:animEffect>
                                  </p:childTnLst>
                                </p:cTn>
                              </p:par>
                              <p:par>
                                <p:cTn id="79" presetID="10" presetClass="entr" presetSubtype="0" fill="hold" nodeType="withEffect">
                                  <p:stCondLst>
                                    <p:cond delay="0"/>
                                  </p:stCondLst>
                                  <p:childTnLst>
                                    <p:set>
                                      <p:cBhvr>
                                        <p:cTn id="80" dur="1" fill="hold">
                                          <p:stCondLst>
                                            <p:cond delay="0"/>
                                          </p:stCondLst>
                                        </p:cTn>
                                        <p:tgtEl>
                                          <p:spTgt spid="287791"/>
                                        </p:tgtEl>
                                        <p:attrNameLst>
                                          <p:attrName>style.visibility</p:attrName>
                                        </p:attrNameLst>
                                      </p:cBhvr>
                                      <p:to>
                                        <p:strVal val="visible"/>
                                      </p:to>
                                    </p:set>
                                    <p:animEffect transition="in" filter="fade">
                                      <p:cBhvr>
                                        <p:cTn id="81" dur="500"/>
                                        <p:tgtEl>
                                          <p:spTgt spid="287791"/>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87792"/>
                                        </p:tgtEl>
                                        <p:attrNameLst>
                                          <p:attrName>style.visibility</p:attrName>
                                        </p:attrNameLst>
                                      </p:cBhvr>
                                      <p:to>
                                        <p:strVal val="visible"/>
                                      </p:to>
                                    </p:set>
                                    <p:animEffect transition="in" filter="fade">
                                      <p:cBhvr>
                                        <p:cTn id="84" dur="500"/>
                                        <p:tgtEl>
                                          <p:spTgt spid="287792"/>
                                        </p:tgtEl>
                                      </p:cBhvr>
                                    </p:animEffect>
                                  </p:childTnLst>
                                </p:cTn>
                              </p:par>
                              <p:par>
                                <p:cTn id="85" presetID="10" presetClass="entr" presetSubtype="0" fill="hold" nodeType="withEffect">
                                  <p:stCondLst>
                                    <p:cond delay="0"/>
                                  </p:stCondLst>
                                  <p:childTnLst>
                                    <p:set>
                                      <p:cBhvr>
                                        <p:cTn id="86" dur="1" fill="hold">
                                          <p:stCondLst>
                                            <p:cond delay="0"/>
                                          </p:stCondLst>
                                        </p:cTn>
                                        <p:tgtEl>
                                          <p:spTgt spid="287793"/>
                                        </p:tgtEl>
                                        <p:attrNameLst>
                                          <p:attrName>style.visibility</p:attrName>
                                        </p:attrNameLst>
                                      </p:cBhvr>
                                      <p:to>
                                        <p:strVal val="visible"/>
                                      </p:to>
                                    </p:set>
                                    <p:animEffect transition="in" filter="fade">
                                      <p:cBhvr>
                                        <p:cTn id="87" dur="500"/>
                                        <p:tgtEl>
                                          <p:spTgt spid="287793"/>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87794"/>
                                        </p:tgtEl>
                                        <p:attrNameLst>
                                          <p:attrName>style.visibility</p:attrName>
                                        </p:attrNameLst>
                                      </p:cBhvr>
                                      <p:to>
                                        <p:strVal val="visible"/>
                                      </p:to>
                                    </p:set>
                                    <p:animEffect transition="in" filter="fade">
                                      <p:cBhvr>
                                        <p:cTn id="90" dur="500"/>
                                        <p:tgtEl>
                                          <p:spTgt spid="287794"/>
                                        </p:tgtEl>
                                      </p:cBhvr>
                                    </p:animEffect>
                                  </p:childTnLst>
                                </p:cTn>
                              </p:par>
                              <p:par>
                                <p:cTn id="91" presetID="10" presetClass="entr" presetSubtype="0" fill="hold" nodeType="withEffect">
                                  <p:stCondLst>
                                    <p:cond delay="0"/>
                                  </p:stCondLst>
                                  <p:childTnLst>
                                    <p:set>
                                      <p:cBhvr>
                                        <p:cTn id="92" dur="1" fill="hold">
                                          <p:stCondLst>
                                            <p:cond delay="0"/>
                                          </p:stCondLst>
                                        </p:cTn>
                                        <p:tgtEl>
                                          <p:spTgt spid="287795"/>
                                        </p:tgtEl>
                                        <p:attrNameLst>
                                          <p:attrName>style.visibility</p:attrName>
                                        </p:attrNameLst>
                                      </p:cBhvr>
                                      <p:to>
                                        <p:strVal val="visible"/>
                                      </p:to>
                                    </p:set>
                                    <p:animEffect transition="in" filter="fade">
                                      <p:cBhvr>
                                        <p:cTn id="93" dur="500"/>
                                        <p:tgtEl>
                                          <p:spTgt spid="287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63" grpId="0" animBg="1"/>
      <p:bldP spid="287773" grpId="0" animBg="1"/>
      <p:bldP spid="287775" grpId="0" animBg="1"/>
      <p:bldP spid="287777" grpId="0" animBg="1"/>
      <p:bldP spid="287778" grpId="0" animBg="1"/>
      <p:bldP spid="287780" grpId="0" animBg="1"/>
      <p:bldP spid="287782" grpId="0" animBg="1"/>
      <p:bldP spid="287784" grpId="0" animBg="1"/>
      <p:bldP spid="287786" grpId="0" animBg="1"/>
      <p:bldP spid="287788" grpId="0" animBg="1"/>
      <p:bldP spid="287790" grpId="0" animBg="1"/>
      <p:bldP spid="287792" grpId="0" animBg="1"/>
      <p:bldP spid="287794" grpId="0" animBg="1"/>
      <p:bldP spid="45"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val 12"/>
          <p:cNvSpPr>
            <a:spLocks noChangeArrowheads="1"/>
          </p:cNvSpPr>
          <p:nvPr/>
        </p:nvSpPr>
        <p:spPr bwMode="auto">
          <a:xfrm>
            <a:off x="1475656" y="1557338"/>
            <a:ext cx="503237"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FF00"/>
                </a:solidFill>
              </a:rPr>
              <a:t>Jan</a:t>
            </a:r>
            <a:endParaRPr lang="en-US" altLang="zh-CN" b="1" dirty="0">
              <a:solidFill>
                <a:srgbClr val="FFFF00"/>
              </a:solidFill>
            </a:endParaRPr>
          </a:p>
        </p:txBody>
      </p:sp>
      <p:sp>
        <p:nvSpPr>
          <p:cNvPr id="288772" name="Oval 4"/>
          <p:cNvSpPr>
            <a:spLocks noChangeArrowheads="1"/>
          </p:cNvSpPr>
          <p:nvPr/>
        </p:nvSpPr>
        <p:spPr bwMode="auto">
          <a:xfrm>
            <a:off x="2484438" y="5084763"/>
            <a:ext cx="503237"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Nov</a:t>
            </a:r>
            <a:endParaRPr lang="en-US" altLang="zh-CN" b="1">
              <a:solidFill>
                <a:srgbClr val="FFFF00"/>
              </a:solidFill>
            </a:endParaRPr>
          </a:p>
        </p:txBody>
      </p:sp>
      <p:cxnSp>
        <p:nvCxnSpPr>
          <p:cNvPr id="288773" name="AutoShape 5"/>
          <p:cNvCxnSpPr>
            <a:cxnSpLocks noChangeShapeType="1"/>
            <a:stCxn id="288783" idx="5"/>
            <a:endCxn id="288772" idx="0"/>
          </p:cNvCxnSpPr>
          <p:nvPr/>
        </p:nvCxnSpPr>
        <p:spPr bwMode="auto">
          <a:xfrm>
            <a:off x="2626641" y="4614191"/>
            <a:ext cx="109416" cy="47057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8776" name="Oval 8"/>
          <p:cNvSpPr>
            <a:spLocks noChangeArrowheads="1"/>
          </p:cNvSpPr>
          <p:nvPr/>
        </p:nvSpPr>
        <p:spPr bwMode="auto">
          <a:xfrm>
            <a:off x="1476375" y="1557338"/>
            <a:ext cx="503238" cy="503237"/>
          </a:xfrm>
          <a:prstGeom prst="ellipse">
            <a:avLst/>
          </a:prstGeom>
          <a:solidFill>
            <a:srgbClr val="FF0000"/>
          </a:solidFill>
          <a:ln w="38100">
            <a:solidFill>
              <a:srgbClr val="FFFF00"/>
            </a:solidFill>
            <a:round/>
          </a:ln>
          <a:effectLst/>
        </p:spPr>
        <p:txBody>
          <a:bodyPr wrap="none" anchor="ctr"/>
          <a:lstStyle/>
          <a:p>
            <a:pPr algn="ctr"/>
            <a:r>
              <a:rPr lang="en-US" altLang="zh-CN" b="1" dirty="0">
                <a:solidFill>
                  <a:srgbClr val="FFFF00"/>
                </a:solidFill>
              </a:rPr>
              <a:t>Jan</a:t>
            </a:r>
            <a:endParaRPr lang="en-US" altLang="zh-CN" b="1" dirty="0">
              <a:solidFill>
                <a:srgbClr val="FFFF00"/>
              </a:solidFill>
            </a:endParaRPr>
          </a:p>
        </p:txBody>
      </p:sp>
      <p:sp>
        <p:nvSpPr>
          <p:cNvPr id="288777" name="Oval 9"/>
          <p:cNvSpPr>
            <a:spLocks noChangeArrowheads="1"/>
          </p:cNvSpPr>
          <p:nvPr/>
        </p:nvSpPr>
        <p:spPr bwMode="auto">
          <a:xfrm>
            <a:off x="1116013" y="3249613"/>
            <a:ext cx="503237"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Feb</a:t>
            </a:r>
            <a:endParaRPr lang="en-US" altLang="zh-CN" b="1">
              <a:solidFill>
                <a:srgbClr val="FFFF00"/>
              </a:solidFill>
            </a:endParaRPr>
          </a:p>
        </p:txBody>
      </p:sp>
      <p:cxnSp>
        <p:nvCxnSpPr>
          <p:cNvPr id="288778" name="AutoShape 10"/>
          <p:cNvCxnSpPr>
            <a:cxnSpLocks noChangeShapeType="1"/>
            <a:stCxn id="288789" idx="5"/>
            <a:endCxn id="288777" idx="0"/>
          </p:cNvCxnSpPr>
          <p:nvPr/>
        </p:nvCxnSpPr>
        <p:spPr bwMode="auto">
          <a:xfrm>
            <a:off x="1258216" y="2815553"/>
            <a:ext cx="109416" cy="43406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8779" name="Oval 11"/>
          <p:cNvSpPr>
            <a:spLocks noChangeArrowheads="1"/>
          </p:cNvSpPr>
          <p:nvPr/>
        </p:nvSpPr>
        <p:spPr bwMode="auto">
          <a:xfrm>
            <a:off x="2124075" y="2386013"/>
            <a:ext cx="503238"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FF00"/>
                </a:solidFill>
              </a:rPr>
              <a:t>Mar</a:t>
            </a:r>
            <a:endParaRPr lang="en-US" altLang="zh-CN" b="1" dirty="0">
              <a:solidFill>
                <a:srgbClr val="FFFF00"/>
              </a:solidFill>
            </a:endParaRPr>
          </a:p>
        </p:txBody>
      </p:sp>
      <p:cxnSp>
        <p:nvCxnSpPr>
          <p:cNvPr id="288780" name="AutoShape 12"/>
          <p:cNvCxnSpPr>
            <a:cxnSpLocks noChangeShapeType="1"/>
            <a:stCxn id="288776" idx="5"/>
            <a:endCxn id="288779" idx="0"/>
          </p:cNvCxnSpPr>
          <p:nvPr/>
        </p:nvCxnSpPr>
        <p:spPr bwMode="auto">
          <a:xfrm>
            <a:off x="1905916" y="1986878"/>
            <a:ext cx="469778" cy="39913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8781" name="Oval 13"/>
          <p:cNvSpPr>
            <a:spLocks noChangeArrowheads="1"/>
          </p:cNvSpPr>
          <p:nvPr/>
        </p:nvSpPr>
        <p:spPr bwMode="auto">
          <a:xfrm>
            <a:off x="468313" y="3249613"/>
            <a:ext cx="503237"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FF00"/>
                </a:solidFill>
              </a:rPr>
              <a:t>Apr</a:t>
            </a:r>
            <a:endParaRPr lang="en-US" altLang="zh-CN" b="1" dirty="0">
              <a:solidFill>
                <a:srgbClr val="FFFF00"/>
              </a:solidFill>
            </a:endParaRPr>
          </a:p>
        </p:txBody>
      </p:sp>
      <p:cxnSp>
        <p:nvCxnSpPr>
          <p:cNvPr id="288782" name="AutoShape 14"/>
          <p:cNvCxnSpPr>
            <a:cxnSpLocks noChangeShapeType="1"/>
            <a:stCxn id="288789" idx="3"/>
            <a:endCxn id="288781" idx="0"/>
          </p:cNvCxnSpPr>
          <p:nvPr/>
        </p:nvCxnSpPr>
        <p:spPr bwMode="auto">
          <a:xfrm flipH="1">
            <a:off x="719932" y="2815553"/>
            <a:ext cx="182440" cy="43406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8783" name="Oval 15"/>
          <p:cNvSpPr>
            <a:spLocks noChangeArrowheads="1"/>
          </p:cNvSpPr>
          <p:nvPr/>
        </p:nvSpPr>
        <p:spPr bwMode="auto">
          <a:xfrm>
            <a:off x="2197100" y="4184650"/>
            <a:ext cx="503238" cy="503238"/>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May</a:t>
            </a:r>
            <a:endParaRPr lang="en-US" altLang="zh-CN" b="1">
              <a:solidFill>
                <a:srgbClr val="FFFF00"/>
              </a:solidFill>
            </a:endParaRPr>
          </a:p>
        </p:txBody>
      </p:sp>
      <p:cxnSp>
        <p:nvCxnSpPr>
          <p:cNvPr id="288784" name="AutoShape 16"/>
          <p:cNvCxnSpPr>
            <a:cxnSpLocks noChangeShapeType="1"/>
            <a:stCxn id="288793" idx="3"/>
            <a:endCxn id="288783" idx="0"/>
          </p:cNvCxnSpPr>
          <p:nvPr/>
        </p:nvCxnSpPr>
        <p:spPr bwMode="auto">
          <a:xfrm flipH="1">
            <a:off x="2448719" y="3679153"/>
            <a:ext cx="253878" cy="50549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8785" name="Oval 17"/>
          <p:cNvSpPr>
            <a:spLocks noChangeArrowheads="1"/>
          </p:cNvSpPr>
          <p:nvPr/>
        </p:nvSpPr>
        <p:spPr bwMode="auto">
          <a:xfrm>
            <a:off x="1765300" y="3249613"/>
            <a:ext cx="503238"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Jun</a:t>
            </a:r>
            <a:endParaRPr lang="en-US" altLang="zh-CN" b="1">
              <a:solidFill>
                <a:srgbClr val="FFFF00"/>
              </a:solidFill>
            </a:endParaRPr>
          </a:p>
        </p:txBody>
      </p:sp>
      <p:cxnSp>
        <p:nvCxnSpPr>
          <p:cNvPr id="288786" name="AutoShape 18"/>
          <p:cNvCxnSpPr>
            <a:cxnSpLocks noChangeShapeType="1"/>
            <a:stCxn id="288779" idx="3"/>
            <a:endCxn id="288785" idx="0"/>
          </p:cNvCxnSpPr>
          <p:nvPr/>
        </p:nvCxnSpPr>
        <p:spPr bwMode="auto">
          <a:xfrm flipH="1">
            <a:off x="2016919" y="2815553"/>
            <a:ext cx="180853" cy="43406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8787" name="Oval 19"/>
          <p:cNvSpPr>
            <a:spLocks noChangeArrowheads="1"/>
          </p:cNvSpPr>
          <p:nvPr/>
        </p:nvSpPr>
        <p:spPr bwMode="auto">
          <a:xfrm>
            <a:off x="1401763" y="4184650"/>
            <a:ext cx="503237" cy="503238"/>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Jul</a:t>
            </a:r>
            <a:endParaRPr lang="en-US" altLang="zh-CN" b="1">
              <a:solidFill>
                <a:srgbClr val="FFFF00"/>
              </a:solidFill>
            </a:endParaRPr>
          </a:p>
        </p:txBody>
      </p:sp>
      <p:cxnSp>
        <p:nvCxnSpPr>
          <p:cNvPr id="288788" name="AutoShape 20"/>
          <p:cNvCxnSpPr>
            <a:cxnSpLocks noChangeShapeType="1"/>
            <a:stCxn id="288785" idx="3"/>
            <a:endCxn id="288787" idx="0"/>
          </p:cNvCxnSpPr>
          <p:nvPr/>
        </p:nvCxnSpPr>
        <p:spPr bwMode="auto">
          <a:xfrm flipH="1">
            <a:off x="1653382" y="3679153"/>
            <a:ext cx="185615" cy="50549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8789" name="Oval 21"/>
          <p:cNvSpPr>
            <a:spLocks noChangeArrowheads="1"/>
          </p:cNvSpPr>
          <p:nvPr/>
        </p:nvSpPr>
        <p:spPr bwMode="auto">
          <a:xfrm>
            <a:off x="828675" y="2386013"/>
            <a:ext cx="503238"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FF00"/>
                </a:solidFill>
              </a:rPr>
              <a:t>Aug</a:t>
            </a:r>
            <a:endParaRPr lang="en-US" altLang="zh-CN" b="1" dirty="0">
              <a:solidFill>
                <a:srgbClr val="FFFF00"/>
              </a:solidFill>
            </a:endParaRPr>
          </a:p>
        </p:txBody>
      </p:sp>
      <p:cxnSp>
        <p:nvCxnSpPr>
          <p:cNvPr id="288790" name="AutoShape 22"/>
          <p:cNvCxnSpPr>
            <a:cxnSpLocks noChangeShapeType="1"/>
            <a:stCxn id="288776" idx="3"/>
            <a:endCxn id="288789" idx="0"/>
          </p:cNvCxnSpPr>
          <p:nvPr/>
        </p:nvCxnSpPr>
        <p:spPr bwMode="auto">
          <a:xfrm flipH="1">
            <a:off x="1080294" y="1986878"/>
            <a:ext cx="469778" cy="39913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8791" name="Oval 23"/>
          <p:cNvSpPr>
            <a:spLocks noChangeArrowheads="1"/>
          </p:cNvSpPr>
          <p:nvPr/>
        </p:nvSpPr>
        <p:spPr bwMode="auto">
          <a:xfrm>
            <a:off x="2989263" y="4184650"/>
            <a:ext cx="503237" cy="503238"/>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Sep</a:t>
            </a:r>
            <a:endParaRPr lang="en-US" altLang="zh-CN" b="1">
              <a:solidFill>
                <a:srgbClr val="FFFF00"/>
              </a:solidFill>
            </a:endParaRPr>
          </a:p>
        </p:txBody>
      </p:sp>
      <p:cxnSp>
        <p:nvCxnSpPr>
          <p:cNvPr id="288792" name="AutoShape 24"/>
          <p:cNvCxnSpPr>
            <a:cxnSpLocks noChangeShapeType="1"/>
            <a:stCxn id="288793" idx="5"/>
            <a:endCxn id="288791" idx="0"/>
          </p:cNvCxnSpPr>
          <p:nvPr/>
        </p:nvCxnSpPr>
        <p:spPr bwMode="auto">
          <a:xfrm>
            <a:off x="3058441" y="3679153"/>
            <a:ext cx="182441" cy="50549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8793" name="Oval 25"/>
          <p:cNvSpPr>
            <a:spLocks noChangeArrowheads="1"/>
          </p:cNvSpPr>
          <p:nvPr/>
        </p:nvSpPr>
        <p:spPr bwMode="auto">
          <a:xfrm>
            <a:off x="2628900" y="3249613"/>
            <a:ext cx="503238"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Oct</a:t>
            </a:r>
            <a:endParaRPr lang="en-US" altLang="zh-CN" b="1">
              <a:solidFill>
                <a:srgbClr val="FFFF00"/>
              </a:solidFill>
            </a:endParaRPr>
          </a:p>
        </p:txBody>
      </p:sp>
      <p:cxnSp>
        <p:nvCxnSpPr>
          <p:cNvPr id="288794" name="AutoShape 26"/>
          <p:cNvCxnSpPr>
            <a:cxnSpLocks noChangeShapeType="1"/>
            <a:stCxn id="288779" idx="5"/>
            <a:endCxn id="288793" idx="0"/>
          </p:cNvCxnSpPr>
          <p:nvPr/>
        </p:nvCxnSpPr>
        <p:spPr bwMode="auto">
          <a:xfrm>
            <a:off x="2553616" y="2815553"/>
            <a:ext cx="326903" cy="43406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8797" name="Oval 29"/>
          <p:cNvSpPr>
            <a:spLocks noChangeArrowheads="1"/>
          </p:cNvSpPr>
          <p:nvPr/>
        </p:nvSpPr>
        <p:spPr bwMode="auto">
          <a:xfrm>
            <a:off x="7524378" y="4184650"/>
            <a:ext cx="503237" cy="503238"/>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Nov</a:t>
            </a:r>
            <a:endParaRPr lang="en-US" altLang="zh-CN" b="1">
              <a:solidFill>
                <a:srgbClr val="FFFF00"/>
              </a:solidFill>
            </a:endParaRPr>
          </a:p>
        </p:txBody>
      </p:sp>
      <p:cxnSp>
        <p:nvCxnSpPr>
          <p:cNvPr id="288798" name="AutoShape 30"/>
          <p:cNvCxnSpPr>
            <a:cxnSpLocks noChangeShapeType="1"/>
            <a:stCxn id="288806" idx="5"/>
            <a:endCxn id="288797" idx="0"/>
          </p:cNvCxnSpPr>
          <p:nvPr/>
        </p:nvCxnSpPr>
        <p:spPr bwMode="auto">
          <a:xfrm>
            <a:off x="7666581" y="3679153"/>
            <a:ext cx="109416" cy="50549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8799" name="Oval 31"/>
          <p:cNvSpPr>
            <a:spLocks noChangeArrowheads="1"/>
          </p:cNvSpPr>
          <p:nvPr/>
        </p:nvSpPr>
        <p:spPr bwMode="auto">
          <a:xfrm>
            <a:off x="5724153" y="2386013"/>
            <a:ext cx="503237"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Jan</a:t>
            </a:r>
            <a:endParaRPr lang="en-US" altLang="zh-CN" b="1">
              <a:solidFill>
                <a:srgbClr val="FFFF00"/>
              </a:solidFill>
            </a:endParaRPr>
          </a:p>
        </p:txBody>
      </p:sp>
      <p:sp>
        <p:nvSpPr>
          <p:cNvPr id="288800" name="Oval 32"/>
          <p:cNvSpPr>
            <a:spLocks noChangeArrowheads="1"/>
          </p:cNvSpPr>
          <p:nvPr/>
        </p:nvSpPr>
        <p:spPr bwMode="auto">
          <a:xfrm>
            <a:off x="5363790" y="4184650"/>
            <a:ext cx="503238" cy="503238"/>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Feb</a:t>
            </a:r>
            <a:endParaRPr lang="en-US" altLang="zh-CN" b="1">
              <a:solidFill>
                <a:srgbClr val="FFFF00"/>
              </a:solidFill>
            </a:endParaRPr>
          </a:p>
        </p:txBody>
      </p:sp>
      <p:cxnSp>
        <p:nvCxnSpPr>
          <p:cNvPr id="288801" name="AutoShape 33"/>
          <p:cNvCxnSpPr>
            <a:cxnSpLocks noChangeShapeType="1"/>
            <a:stCxn id="288812" idx="5"/>
            <a:endCxn id="288800" idx="0"/>
          </p:cNvCxnSpPr>
          <p:nvPr/>
        </p:nvCxnSpPr>
        <p:spPr bwMode="auto">
          <a:xfrm>
            <a:off x="5505993" y="3679153"/>
            <a:ext cx="109416" cy="50549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8802" name="Oval 34"/>
          <p:cNvSpPr>
            <a:spLocks noChangeArrowheads="1"/>
          </p:cNvSpPr>
          <p:nvPr/>
        </p:nvSpPr>
        <p:spPr bwMode="auto">
          <a:xfrm>
            <a:off x="6589340" y="1557337"/>
            <a:ext cx="503238" cy="503238"/>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Mar</a:t>
            </a:r>
            <a:endParaRPr lang="en-US" altLang="zh-CN" b="1">
              <a:solidFill>
                <a:srgbClr val="FFFF00"/>
              </a:solidFill>
            </a:endParaRPr>
          </a:p>
        </p:txBody>
      </p:sp>
      <p:cxnSp>
        <p:nvCxnSpPr>
          <p:cNvPr id="288803" name="AutoShape 35"/>
          <p:cNvCxnSpPr>
            <a:cxnSpLocks noChangeShapeType="1"/>
            <a:stCxn id="288799" idx="0"/>
            <a:endCxn id="288802" idx="3"/>
          </p:cNvCxnSpPr>
          <p:nvPr/>
        </p:nvCxnSpPr>
        <p:spPr bwMode="auto">
          <a:xfrm flipV="1">
            <a:off x="5975772" y="1986878"/>
            <a:ext cx="687265" cy="39913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8804" name="Oval 36"/>
          <p:cNvSpPr>
            <a:spLocks noChangeArrowheads="1"/>
          </p:cNvSpPr>
          <p:nvPr/>
        </p:nvSpPr>
        <p:spPr bwMode="auto">
          <a:xfrm>
            <a:off x="4716090" y="4184650"/>
            <a:ext cx="503238" cy="503238"/>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Apr</a:t>
            </a:r>
            <a:endParaRPr lang="en-US" altLang="zh-CN" b="1">
              <a:solidFill>
                <a:srgbClr val="FFFF00"/>
              </a:solidFill>
            </a:endParaRPr>
          </a:p>
        </p:txBody>
      </p:sp>
      <p:cxnSp>
        <p:nvCxnSpPr>
          <p:cNvPr id="288805" name="AutoShape 37"/>
          <p:cNvCxnSpPr>
            <a:cxnSpLocks noChangeShapeType="1"/>
            <a:stCxn id="288812" idx="3"/>
            <a:endCxn id="288804" idx="0"/>
          </p:cNvCxnSpPr>
          <p:nvPr/>
        </p:nvCxnSpPr>
        <p:spPr bwMode="auto">
          <a:xfrm flipH="1">
            <a:off x="4967709" y="3679153"/>
            <a:ext cx="182441" cy="50549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8806" name="Oval 38"/>
          <p:cNvSpPr>
            <a:spLocks noChangeArrowheads="1"/>
          </p:cNvSpPr>
          <p:nvPr/>
        </p:nvSpPr>
        <p:spPr bwMode="auto">
          <a:xfrm>
            <a:off x="7237040" y="3249613"/>
            <a:ext cx="503238"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May</a:t>
            </a:r>
            <a:endParaRPr lang="en-US" altLang="zh-CN" b="1">
              <a:solidFill>
                <a:srgbClr val="FFFF00"/>
              </a:solidFill>
            </a:endParaRPr>
          </a:p>
        </p:txBody>
      </p:sp>
      <p:cxnSp>
        <p:nvCxnSpPr>
          <p:cNvPr id="288807" name="AutoShape 39"/>
          <p:cNvCxnSpPr>
            <a:cxnSpLocks noChangeShapeType="1"/>
            <a:stCxn id="288816" idx="3"/>
            <a:endCxn id="288806" idx="0"/>
          </p:cNvCxnSpPr>
          <p:nvPr/>
        </p:nvCxnSpPr>
        <p:spPr bwMode="auto">
          <a:xfrm flipH="1">
            <a:off x="7488659" y="2815553"/>
            <a:ext cx="253878" cy="43406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8808" name="Oval 40"/>
          <p:cNvSpPr>
            <a:spLocks noChangeArrowheads="1"/>
          </p:cNvSpPr>
          <p:nvPr/>
        </p:nvSpPr>
        <p:spPr bwMode="auto">
          <a:xfrm>
            <a:off x="6373440" y="3249613"/>
            <a:ext cx="503238"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Jun</a:t>
            </a:r>
            <a:endParaRPr lang="en-US" altLang="zh-CN" b="1">
              <a:solidFill>
                <a:srgbClr val="FFFF00"/>
              </a:solidFill>
            </a:endParaRPr>
          </a:p>
        </p:txBody>
      </p:sp>
      <p:cxnSp>
        <p:nvCxnSpPr>
          <p:cNvPr id="288809" name="AutoShape 41"/>
          <p:cNvCxnSpPr>
            <a:cxnSpLocks noChangeShapeType="1"/>
            <a:stCxn id="288799" idx="5"/>
            <a:endCxn id="288808" idx="0"/>
          </p:cNvCxnSpPr>
          <p:nvPr/>
        </p:nvCxnSpPr>
        <p:spPr bwMode="auto">
          <a:xfrm>
            <a:off x="6153693" y="2815553"/>
            <a:ext cx="471366" cy="43406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8810" name="Oval 42"/>
          <p:cNvSpPr>
            <a:spLocks noChangeArrowheads="1"/>
          </p:cNvSpPr>
          <p:nvPr/>
        </p:nvSpPr>
        <p:spPr bwMode="auto">
          <a:xfrm>
            <a:off x="6009903" y="4184650"/>
            <a:ext cx="503237" cy="503238"/>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Jul</a:t>
            </a:r>
            <a:endParaRPr lang="en-US" altLang="zh-CN" b="1">
              <a:solidFill>
                <a:srgbClr val="FFFF00"/>
              </a:solidFill>
            </a:endParaRPr>
          </a:p>
        </p:txBody>
      </p:sp>
      <p:cxnSp>
        <p:nvCxnSpPr>
          <p:cNvPr id="288811" name="AutoShape 43"/>
          <p:cNvCxnSpPr>
            <a:cxnSpLocks noChangeShapeType="1"/>
            <a:stCxn id="288808" idx="3"/>
            <a:endCxn id="288810" idx="0"/>
          </p:cNvCxnSpPr>
          <p:nvPr/>
        </p:nvCxnSpPr>
        <p:spPr bwMode="auto">
          <a:xfrm flipH="1">
            <a:off x="6261522" y="3679153"/>
            <a:ext cx="185615" cy="50549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8812" name="Oval 44"/>
          <p:cNvSpPr>
            <a:spLocks noChangeArrowheads="1"/>
          </p:cNvSpPr>
          <p:nvPr/>
        </p:nvSpPr>
        <p:spPr bwMode="auto">
          <a:xfrm>
            <a:off x="5076453" y="3249613"/>
            <a:ext cx="503237"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Aug</a:t>
            </a:r>
            <a:endParaRPr lang="en-US" altLang="zh-CN" b="1">
              <a:solidFill>
                <a:srgbClr val="FFFF00"/>
              </a:solidFill>
            </a:endParaRPr>
          </a:p>
        </p:txBody>
      </p:sp>
      <p:cxnSp>
        <p:nvCxnSpPr>
          <p:cNvPr id="288813" name="AutoShape 45"/>
          <p:cNvCxnSpPr>
            <a:cxnSpLocks noChangeShapeType="1"/>
            <a:stCxn id="288799" idx="3"/>
            <a:endCxn id="288812" idx="0"/>
          </p:cNvCxnSpPr>
          <p:nvPr/>
        </p:nvCxnSpPr>
        <p:spPr bwMode="auto">
          <a:xfrm flipH="1">
            <a:off x="5328072" y="2815553"/>
            <a:ext cx="469778" cy="43406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8814" name="Oval 46"/>
          <p:cNvSpPr>
            <a:spLocks noChangeArrowheads="1"/>
          </p:cNvSpPr>
          <p:nvPr/>
        </p:nvSpPr>
        <p:spPr bwMode="auto">
          <a:xfrm>
            <a:off x="8029203" y="3249613"/>
            <a:ext cx="503237"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Sep</a:t>
            </a:r>
            <a:endParaRPr lang="en-US" altLang="zh-CN" b="1">
              <a:solidFill>
                <a:srgbClr val="FFFF00"/>
              </a:solidFill>
            </a:endParaRPr>
          </a:p>
        </p:txBody>
      </p:sp>
      <p:cxnSp>
        <p:nvCxnSpPr>
          <p:cNvPr id="288815" name="AutoShape 47"/>
          <p:cNvCxnSpPr>
            <a:cxnSpLocks noChangeShapeType="1"/>
            <a:stCxn id="288816" idx="5"/>
            <a:endCxn id="288814" idx="0"/>
          </p:cNvCxnSpPr>
          <p:nvPr/>
        </p:nvCxnSpPr>
        <p:spPr bwMode="auto">
          <a:xfrm>
            <a:off x="8098381" y="2815553"/>
            <a:ext cx="182441" cy="43406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8816" name="Oval 48"/>
          <p:cNvSpPr>
            <a:spLocks noChangeArrowheads="1"/>
          </p:cNvSpPr>
          <p:nvPr/>
        </p:nvSpPr>
        <p:spPr bwMode="auto">
          <a:xfrm>
            <a:off x="7668840" y="2386013"/>
            <a:ext cx="503238"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Oct</a:t>
            </a:r>
            <a:endParaRPr lang="en-US" altLang="zh-CN" b="1">
              <a:solidFill>
                <a:srgbClr val="FFFF00"/>
              </a:solidFill>
            </a:endParaRPr>
          </a:p>
        </p:txBody>
      </p:sp>
      <p:cxnSp>
        <p:nvCxnSpPr>
          <p:cNvPr id="288817" name="AutoShape 49"/>
          <p:cNvCxnSpPr>
            <a:cxnSpLocks noChangeShapeType="1"/>
            <a:stCxn id="288802" idx="5"/>
            <a:endCxn id="288816" idx="0"/>
          </p:cNvCxnSpPr>
          <p:nvPr/>
        </p:nvCxnSpPr>
        <p:spPr bwMode="auto">
          <a:xfrm>
            <a:off x="7018881" y="1986878"/>
            <a:ext cx="901578" cy="39913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8819" name="Rectangle 51"/>
          <p:cNvSpPr>
            <a:spLocks noChangeArrowheads="1"/>
          </p:cNvSpPr>
          <p:nvPr/>
        </p:nvSpPr>
        <p:spPr bwMode="auto">
          <a:xfrm>
            <a:off x="492125" y="830263"/>
            <a:ext cx="8159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FFFF00"/>
                </a:solidFill>
              </a:rPr>
              <a:t>{‘Jan’, ‘Feb’, ‘Mar’, ‘Apr’, ‘May’, ‘Jun’, ‘Jul’, ‘Aug’, ‘Sep’, ‘Oct’, ‘Nov’, ‘Dec’}</a:t>
            </a:r>
            <a:endParaRPr lang="en-US" altLang="zh-CN" b="1">
              <a:solidFill>
                <a:srgbClr val="FFFF00"/>
              </a:solidFill>
            </a:endParaRPr>
          </a:p>
        </p:txBody>
      </p:sp>
      <p:sp>
        <p:nvSpPr>
          <p:cNvPr id="48" name="右箭头 47"/>
          <p:cNvSpPr/>
          <p:nvPr/>
        </p:nvSpPr>
        <p:spPr>
          <a:xfrm>
            <a:off x="3851920" y="2420888"/>
            <a:ext cx="864096" cy="4662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Left</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88773"/>
                                        </p:tgtEl>
                                        <p:attrNameLst>
                                          <p:attrName>style.visibility</p:attrName>
                                        </p:attrNameLst>
                                      </p:cBhvr>
                                      <p:to>
                                        <p:strVal val="visible"/>
                                      </p:to>
                                    </p:set>
                                    <p:animEffect transition="in" filter="fade">
                                      <p:cBhvr>
                                        <p:cTn id="7" dur="1000"/>
                                        <p:tgtEl>
                                          <p:spTgt spid="288773"/>
                                        </p:tgtEl>
                                      </p:cBhvr>
                                    </p:animEffect>
                                    <p:anim calcmode="lin" valueType="num">
                                      <p:cBhvr>
                                        <p:cTn id="8" dur="1000" fill="hold"/>
                                        <p:tgtEl>
                                          <p:spTgt spid="288773"/>
                                        </p:tgtEl>
                                        <p:attrNameLst>
                                          <p:attrName>ppt_x</p:attrName>
                                        </p:attrNameLst>
                                      </p:cBhvr>
                                      <p:tavLst>
                                        <p:tav tm="0">
                                          <p:val>
                                            <p:strVal val="#ppt_x"/>
                                          </p:val>
                                        </p:tav>
                                        <p:tav tm="100000">
                                          <p:val>
                                            <p:strVal val="#ppt_x"/>
                                          </p:val>
                                        </p:tav>
                                      </p:tavLst>
                                    </p:anim>
                                    <p:anim calcmode="lin" valueType="num">
                                      <p:cBhvr>
                                        <p:cTn id="9" dur="1000" fill="hold"/>
                                        <p:tgtEl>
                                          <p:spTgt spid="28877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88772"/>
                                        </p:tgtEl>
                                        <p:attrNameLst>
                                          <p:attrName>style.visibility</p:attrName>
                                        </p:attrNameLst>
                                      </p:cBhvr>
                                      <p:to>
                                        <p:strVal val="visible"/>
                                      </p:to>
                                    </p:set>
                                    <p:animEffect transition="in" filter="fade">
                                      <p:cBhvr>
                                        <p:cTn id="12" dur="1000"/>
                                        <p:tgtEl>
                                          <p:spTgt spid="288772"/>
                                        </p:tgtEl>
                                      </p:cBhvr>
                                    </p:animEffect>
                                    <p:anim calcmode="lin" valueType="num">
                                      <p:cBhvr>
                                        <p:cTn id="13" dur="1000" fill="hold"/>
                                        <p:tgtEl>
                                          <p:spTgt spid="288772"/>
                                        </p:tgtEl>
                                        <p:attrNameLst>
                                          <p:attrName>ppt_x</p:attrName>
                                        </p:attrNameLst>
                                      </p:cBhvr>
                                      <p:tavLst>
                                        <p:tav tm="0">
                                          <p:val>
                                            <p:strVal val="#ppt_x"/>
                                          </p:val>
                                        </p:tav>
                                        <p:tav tm="100000">
                                          <p:val>
                                            <p:strVal val="#ppt_x"/>
                                          </p:val>
                                        </p:tav>
                                      </p:tavLst>
                                    </p:anim>
                                    <p:anim calcmode="lin" valueType="num">
                                      <p:cBhvr>
                                        <p:cTn id="14" dur="1000" fill="hold"/>
                                        <p:tgtEl>
                                          <p:spTgt spid="288772"/>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0"/>
                                          </p:stCondLst>
                                        </p:cTn>
                                        <p:tgtEl>
                                          <p:spTgt spid="28877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wipe(left)">
                                      <p:cBhvr>
                                        <p:cTn id="22" dur="5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88797"/>
                                        </p:tgtEl>
                                        <p:attrNameLst>
                                          <p:attrName>style.visibility</p:attrName>
                                        </p:attrNameLst>
                                      </p:cBhvr>
                                      <p:to>
                                        <p:strVal val="visible"/>
                                      </p:to>
                                    </p:set>
                                    <p:animEffect transition="in" filter="fade">
                                      <p:cBhvr>
                                        <p:cTn id="27" dur="500"/>
                                        <p:tgtEl>
                                          <p:spTgt spid="288797"/>
                                        </p:tgtEl>
                                      </p:cBhvr>
                                    </p:animEffect>
                                  </p:childTnLst>
                                </p:cTn>
                              </p:par>
                              <p:par>
                                <p:cTn id="28" presetID="10" presetClass="entr" presetSubtype="0" fill="hold" nodeType="withEffect">
                                  <p:stCondLst>
                                    <p:cond delay="0"/>
                                  </p:stCondLst>
                                  <p:childTnLst>
                                    <p:set>
                                      <p:cBhvr>
                                        <p:cTn id="29" dur="1" fill="hold">
                                          <p:stCondLst>
                                            <p:cond delay="0"/>
                                          </p:stCondLst>
                                        </p:cTn>
                                        <p:tgtEl>
                                          <p:spTgt spid="288798"/>
                                        </p:tgtEl>
                                        <p:attrNameLst>
                                          <p:attrName>style.visibility</p:attrName>
                                        </p:attrNameLst>
                                      </p:cBhvr>
                                      <p:to>
                                        <p:strVal val="visible"/>
                                      </p:to>
                                    </p:set>
                                    <p:animEffect transition="in" filter="fade">
                                      <p:cBhvr>
                                        <p:cTn id="30" dur="500"/>
                                        <p:tgtEl>
                                          <p:spTgt spid="28879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88799"/>
                                        </p:tgtEl>
                                        <p:attrNameLst>
                                          <p:attrName>style.visibility</p:attrName>
                                        </p:attrNameLst>
                                      </p:cBhvr>
                                      <p:to>
                                        <p:strVal val="visible"/>
                                      </p:to>
                                    </p:set>
                                    <p:animEffect transition="in" filter="fade">
                                      <p:cBhvr>
                                        <p:cTn id="33" dur="500"/>
                                        <p:tgtEl>
                                          <p:spTgt spid="28879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88800"/>
                                        </p:tgtEl>
                                        <p:attrNameLst>
                                          <p:attrName>style.visibility</p:attrName>
                                        </p:attrNameLst>
                                      </p:cBhvr>
                                      <p:to>
                                        <p:strVal val="visible"/>
                                      </p:to>
                                    </p:set>
                                    <p:animEffect transition="in" filter="fade">
                                      <p:cBhvr>
                                        <p:cTn id="36" dur="500"/>
                                        <p:tgtEl>
                                          <p:spTgt spid="288800"/>
                                        </p:tgtEl>
                                      </p:cBhvr>
                                    </p:animEffect>
                                  </p:childTnLst>
                                </p:cTn>
                              </p:par>
                              <p:par>
                                <p:cTn id="37" presetID="10" presetClass="entr" presetSubtype="0" fill="hold" nodeType="withEffect">
                                  <p:stCondLst>
                                    <p:cond delay="0"/>
                                  </p:stCondLst>
                                  <p:childTnLst>
                                    <p:set>
                                      <p:cBhvr>
                                        <p:cTn id="38" dur="1" fill="hold">
                                          <p:stCondLst>
                                            <p:cond delay="0"/>
                                          </p:stCondLst>
                                        </p:cTn>
                                        <p:tgtEl>
                                          <p:spTgt spid="288801"/>
                                        </p:tgtEl>
                                        <p:attrNameLst>
                                          <p:attrName>style.visibility</p:attrName>
                                        </p:attrNameLst>
                                      </p:cBhvr>
                                      <p:to>
                                        <p:strVal val="visible"/>
                                      </p:to>
                                    </p:set>
                                    <p:animEffect transition="in" filter="fade">
                                      <p:cBhvr>
                                        <p:cTn id="39" dur="500"/>
                                        <p:tgtEl>
                                          <p:spTgt spid="28880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88802"/>
                                        </p:tgtEl>
                                        <p:attrNameLst>
                                          <p:attrName>style.visibility</p:attrName>
                                        </p:attrNameLst>
                                      </p:cBhvr>
                                      <p:to>
                                        <p:strVal val="visible"/>
                                      </p:to>
                                    </p:set>
                                    <p:animEffect transition="in" filter="fade">
                                      <p:cBhvr>
                                        <p:cTn id="42" dur="500"/>
                                        <p:tgtEl>
                                          <p:spTgt spid="288802"/>
                                        </p:tgtEl>
                                      </p:cBhvr>
                                    </p:animEffect>
                                  </p:childTnLst>
                                </p:cTn>
                              </p:par>
                              <p:par>
                                <p:cTn id="43" presetID="10" presetClass="entr" presetSubtype="0" fill="hold" nodeType="withEffect">
                                  <p:stCondLst>
                                    <p:cond delay="0"/>
                                  </p:stCondLst>
                                  <p:childTnLst>
                                    <p:set>
                                      <p:cBhvr>
                                        <p:cTn id="44" dur="1" fill="hold">
                                          <p:stCondLst>
                                            <p:cond delay="0"/>
                                          </p:stCondLst>
                                        </p:cTn>
                                        <p:tgtEl>
                                          <p:spTgt spid="288803"/>
                                        </p:tgtEl>
                                        <p:attrNameLst>
                                          <p:attrName>style.visibility</p:attrName>
                                        </p:attrNameLst>
                                      </p:cBhvr>
                                      <p:to>
                                        <p:strVal val="visible"/>
                                      </p:to>
                                    </p:set>
                                    <p:animEffect transition="in" filter="fade">
                                      <p:cBhvr>
                                        <p:cTn id="45" dur="500"/>
                                        <p:tgtEl>
                                          <p:spTgt spid="28880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8804"/>
                                        </p:tgtEl>
                                        <p:attrNameLst>
                                          <p:attrName>style.visibility</p:attrName>
                                        </p:attrNameLst>
                                      </p:cBhvr>
                                      <p:to>
                                        <p:strVal val="visible"/>
                                      </p:to>
                                    </p:set>
                                    <p:animEffect transition="in" filter="fade">
                                      <p:cBhvr>
                                        <p:cTn id="48" dur="500"/>
                                        <p:tgtEl>
                                          <p:spTgt spid="288804"/>
                                        </p:tgtEl>
                                      </p:cBhvr>
                                    </p:animEffect>
                                  </p:childTnLst>
                                </p:cTn>
                              </p:par>
                              <p:par>
                                <p:cTn id="49" presetID="10" presetClass="entr" presetSubtype="0" fill="hold" nodeType="withEffect">
                                  <p:stCondLst>
                                    <p:cond delay="0"/>
                                  </p:stCondLst>
                                  <p:childTnLst>
                                    <p:set>
                                      <p:cBhvr>
                                        <p:cTn id="50" dur="1" fill="hold">
                                          <p:stCondLst>
                                            <p:cond delay="0"/>
                                          </p:stCondLst>
                                        </p:cTn>
                                        <p:tgtEl>
                                          <p:spTgt spid="288805"/>
                                        </p:tgtEl>
                                        <p:attrNameLst>
                                          <p:attrName>style.visibility</p:attrName>
                                        </p:attrNameLst>
                                      </p:cBhvr>
                                      <p:to>
                                        <p:strVal val="visible"/>
                                      </p:to>
                                    </p:set>
                                    <p:animEffect transition="in" filter="fade">
                                      <p:cBhvr>
                                        <p:cTn id="51" dur="500"/>
                                        <p:tgtEl>
                                          <p:spTgt spid="28880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88806"/>
                                        </p:tgtEl>
                                        <p:attrNameLst>
                                          <p:attrName>style.visibility</p:attrName>
                                        </p:attrNameLst>
                                      </p:cBhvr>
                                      <p:to>
                                        <p:strVal val="visible"/>
                                      </p:to>
                                    </p:set>
                                    <p:animEffect transition="in" filter="fade">
                                      <p:cBhvr>
                                        <p:cTn id="54" dur="500"/>
                                        <p:tgtEl>
                                          <p:spTgt spid="288806"/>
                                        </p:tgtEl>
                                      </p:cBhvr>
                                    </p:animEffect>
                                  </p:childTnLst>
                                </p:cTn>
                              </p:par>
                              <p:par>
                                <p:cTn id="55" presetID="10" presetClass="entr" presetSubtype="0" fill="hold" nodeType="withEffect">
                                  <p:stCondLst>
                                    <p:cond delay="0"/>
                                  </p:stCondLst>
                                  <p:childTnLst>
                                    <p:set>
                                      <p:cBhvr>
                                        <p:cTn id="56" dur="1" fill="hold">
                                          <p:stCondLst>
                                            <p:cond delay="0"/>
                                          </p:stCondLst>
                                        </p:cTn>
                                        <p:tgtEl>
                                          <p:spTgt spid="288807"/>
                                        </p:tgtEl>
                                        <p:attrNameLst>
                                          <p:attrName>style.visibility</p:attrName>
                                        </p:attrNameLst>
                                      </p:cBhvr>
                                      <p:to>
                                        <p:strVal val="visible"/>
                                      </p:to>
                                    </p:set>
                                    <p:animEffect transition="in" filter="fade">
                                      <p:cBhvr>
                                        <p:cTn id="57" dur="500"/>
                                        <p:tgtEl>
                                          <p:spTgt spid="28880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88808"/>
                                        </p:tgtEl>
                                        <p:attrNameLst>
                                          <p:attrName>style.visibility</p:attrName>
                                        </p:attrNameLst>
                                      </p:cBhvr>
                                      <p:to>
                                        <p:strVal val="visible"/>
                                      </p:to>
                                    </p:set>
                                    <p:animEffect transition="in" filter="fade">
                                      <p:cBhvr>
                                        <p:cTn id="60" dur="500"/>
                                        <p:tgtEl>
                                          <p:spTgt spid="288808"/>
                                        </p:tgtEl>
                                      </p:cBhvr>
                                    </p:animEffect>
                                  </p:childTnLst>
                                </p:cTn>
                              </p:par>
                              <p:par>
                                <p:cTn id="61" presetID="10" presetClass="entr" presetSubtype="0" fill="hold" nodeType="withEffect">
                                  <p:stCondLst>
                                    <p:cond delay="0"/>
                                  </p:stCondLst>
                                  <p:childTnLst>
                                    <p:set>
                                      <p:cBhvr>
                                        <p:cTn id="62" dur="1" fill="hold">
                                          <p:stCondLst>
                                            <p:cond delay="0"/>
                                          </p:stCondLst>
                                        </p:cTn>
                                        <p:tgtEl>
                                          <p:spTgt spid="288809"/>
                                        </p:tgtEl>
                                        <p:attrNameLst>
                                          <p:attrName>style.visibility</p:attrName>
                                        </p:attrNameLst>
                                      </p:cBhvr>
                                      <p:to>
                                        <p:strVal val="visible"/>
                                      </p:to>
                                    </p:set>
                                    <p:animEffect transition="in" filter="fade">
                                      <p:cBhvr>
                                        <p:cTn id="63" dur="500"/>
                                        <p:tgtEl>
                                          <p:spTgt spid="28880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88810"/>
                                        </p:tgtEl>
                                        <p:attrNameLst>
                                          <p:attrName>style.visibility</p:attrName>
                                        </p:attrNameLst>
                                      </p:cBhvr>
                                      <p:to>
                                        <p:strVal val="visible"/>
                                      </p:to>
                                    </p:set>
                                    <p:animEffect transition="in" filter="fade">
                                      <p:cBhvr>
                                        <p:cTn id="66" dur="500"/>
                                        <p:tgtEl>
                                          <p:spTgt spid="288810"/>
                                        </p:tgtEl>
                                      </p:cBhvr>
                                    </p:animEffect>
                                  </p:childTnLst>
                                </p:cTn>
                              </p:par>
                              <p:par>
                                <p:cTn id="67" presetID="10" presetClass="entr" presetSubtype="0" fill="hold" nodeType="withEffect">
                                  <p:stCondLst>
                                    <p:cond delay="0"/>
                                  </p:stCondLst>
                                  <p:childTnLst>
                                    <p:set>
                                      <p:cBhvr>
                                        <p:cTn id="68" dur="1" fill="hold">
                                          <p:stCondLst>
                                            <p:cond delay="0"/>
                                          </p:stCondLst>
                                        </p:cTn>
                                        <p:tgtEl>
                                          <p:spTgt spid="288811"/>
                                        </p:tgtEl>
                                        <p:attrNameLst>
                                          <p:attrName>style.visibility</p:attrName>
                                        </p:attrNameLst>
                                      </p:cBhvr>
                                      <p:to>
                                        <p:strVal val="visible"/>
                                      </p:to>
                                    </p:set>
                                    <p:animEffect transition="in" filter="fade">
                                      <p:cBhvr>
                                        <p:cTn id="69" dur="500"/>
                                        <p:tgtEl>
                                          <p:spTgt spid="28881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88812"/>
                                        </p:tgtEl>
                                        <p:attrNameLst>
                                          <p:attrName>style.visibility</p:attrName>
                                        </p:attrNameLst>
                                      </p:cBhvr>
                                      <p:to>
                                        <p:strVal val="visible"/>
                                      </p:to>
                                    </p:set>
                                    <p:animEffect transition="in" filter="fade">
                                      <p:cBhvr>
                                        <p:cTn id="72" dur="500"/>
                                        <p:tgtEl>
                                          <p:spTgt spid="288812"/>
                                        </p:tgtEl>
                                      </p:cBhvr>
                                    </p:animEffect>
                                  </p:childTnLst>
                                </p:cTn>
                              </p:par>
                              <p:par>
                                <p:cTn id="73" presetID="10" presetClass="entr" presetSubtype="0" fill="hold" nodeType="withEffect">
                                  <p:stCondLst>
                                    <p:cond delay="0"/>
                                  </p:stCondLst>
                                  <p:childTnLst>
                                    <p:set>
                                      <p:cBhvr>
                                        <p:cTn id="74" dur="1" fill="hold">
                                          <p:stCondLst>
                                            <p:cond delay="0"/>
                                          </p:stCondLst>
                                        </p:cTn>
                                        <p:tgtEl>
                                          <p:spTgt spid="288813"/>
                                        </p:tgtEl>
                                        <p:attrNameLst>
                                          <p:attrName>style.visibility</p:attrName>
                                        </p:attrNameLst>
                                      </p:cBhvr>
                                      <p:to>
                                        <p:strVal val="visible"/>
                                      </p:to>
                                    </p:set>
                                    <p:animEffect transition="in" filter="fade">
                                      <p:cBhvr>
                                        <p:cTn id="75" dur="500"/>
                                        <p:tgtEl>
                                          <p:spTgt spid="28881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88814"/>
                                        </p:tgtEl>
                                        <p:attrNameLst>
                                          <p:attrName>style.visibility</p:attrName>
                                        </p:attrNameLst>
                                      </p:cBhvr>
                                      <p:to>
                                        <p:strVal val="visible"/>
                                      </p:to>
                                    </p:set>
                                    <p:animEffect transition="in" filter="fade">
                                      <p:cBhvr>
                                        <p:cTn id="78" dur="500"/>
                                        <p:tgtEl>
                                          <p:spTgt spid="288814"/>
                                        </p:tgtEl>
                                      </p:cBhvr>
                                    </p:animEffect>
                                  </p:childTnLst>
                                </p:cTn>
                              </p:par>
                              <p:par>
                                <p:cTn id="79" presetID="10" presetClass="entr" presetSubtype="0" fill="hold" nodeType="withEffect">
                                  <p:stCondLst>
                                    <p:cond delay="0"/>
                                  </p:stCondLst>
                                  <p:childTnLst>
                                    <p:set>
                                      <p:cBhvr>
                                        <p:cTn id="80" dur="1" fill="hold">
                                          <p:stCondLst>
                                            <p:cond delay="0"/>
                                          </p:stCondLst>
                                        </p:cTn>
                                        <p:tgtEl>
                                          <p:spTgt spid="288815"/>
                                        </p:tgtEl>
                                        <p:attrNameLst>
                                          <p:attrName>style.visibility</p:attrName>
                                        </p:attrNameLst>
                                      </p:cBhvr>
                                      <p:to>
                                        <p:strVal val="visible"/>
                                      </p:to>
                                    </p:set>
                                    <p:animEffect transition="in" filter="fade">
                                      <p:cBhvr>
                                        <p:cTn id="81" dur="500"/>
                                        <p:tgtEl>
                                          <p:spTgt spid="288815"/>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88816"/>
                                        </p:tgtEl>
                                        <p:attrNameLst>
                                          <p:attrName>style.visibility</p:attrName>
                                        </p:attrNameLst>
                                      </p:cBhvr>
                                      <p:to>
                                        <p:strVal val="visible"/>
                                      </p:to>
                                    </p:set>
                                    <p:animEffect transition="in" filter="fade">
                                      <p:cBhvr>
                                        <p:cTn id="84" dur="500"/>
                                        <p:tgtEl>
                                          <p:spTgt spid="288816"/>
                                        </p:tgtEl>
                                      </p:cBhvr>
                                    </p:animEffect>
                                  </p:childTnLst>
                                </p:cTn>
                              </p:par>
                              <p:par>
                                <p:cTn id="85" presetID="10" presetClass="entr" presetSubtype="0" fill="hold" nodeType="withEffect">
                                  <p:stCondLst>
                                    <p:cond delay="0"/>
                                  </p:stCondLst>
                                  <p:childTnLst>
                                    <p:set>
                                      <p:cBhvr>
                                        <p:cTn id="86" dur="1" fill="hold">
                                          <p:stCondLst>
                                            <p:cond delay="0"/>
                                          </p:stCondLst>
                                        </p:cTn>
                                        <p:tgtEl>
                                          <p:spTgt spid="288817"/>
                                        </p:tgtEl>
                                        <p:attrNameLst>
                                          <p:attrName>style.visibility</p:attrName>
                                        </p:attrNameLst>
                                      </p:cBhvr>
                                      <p:to>
                                        <p:strVal val="visible"/>
                                      </p:to>
                                    </p:set>
                                    <p:animEffect transition="in" filter="fade">
                                      <p:cBhvr>
                                        <p:cTn id="87" dur="500"/>
                                        <p:tgtEl>
                                          <p:spTgt spid="2888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2" grpId="0" animBg="1"/>
      <p:bldP spid="288776" grpId="0" animBg="1"/>
      <p:bldP spid="288797" grpId="0" animBg="1"/>
      <p:bldP spid="288799" grpId="0" animBg="1"/>
      <p:bldP spid="288800" grpId="0" animBg="1"/>
      <p:bldP spid="288802" grpId="0" animBg="1"/>
      <p:bldP spid="288804" grpId="0" animBg="1"/>
      <p:bldP spid="288806" grpId="0" animBg="1"/>
      <p:bldP spid="288808" grpId="0" animBg="1"/>
      <p:bldP spid="288810" grpId="0" animBg="1"/>
      <p:bldP spid="288812" grpId="0" animBg="1"/>
      <p:bldP spid="288814" grpId="0" animBg="1"/>
      <p:bldP spid="288816" grpId="0" animBg="1"/>
      <p:bldP spid="48"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6" name="Oval 4"/>
          <p:cNvSpPr>
            <a:spLocks noChangeArrowheads="1"/>
          </p:cNvSpPr>
          <p:nvPr/>
        </p:nvSpPr>
        <p:spPr bwMode="auto">
          <a:xfrm>
            <a:off x="3924300" y="4111625"/>
            <a:ext cx="503238" cy="503238"/>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Nov</a:t>
            </a:r>
            <a:endParaRPr lang="en-US" altLang="zh-CN" b="1">
              <a:solidFill>
                <a:srgbClr val="FFFF00"/>
              </a:solidFill>
            </a:endParaRPr>
          </a:p>
        </p:txBody>
      </p:sp>
      <p:cxnSp>
        <p:nvCxnSpPr>
          <p:cNvPr id="289797" name="AutoShape 5"/>
          <p:cNvCxnSpPr>
            <a:cxnSpLocks noChangeShapeType="1"/>
            <a:stCxn id="289805" idx="5"/>
            <a:endCxn id="289796" idx="0"/>
          </p:cNvCxnSpPr>
          <p:nvPr/>
        </p:nvCxnSpPr>
        <p:spPr bwMode="auto">
          <a:xfrm>
            <a:off x="4067175" y="3644900"/>
            <a:ext cx="109538" cy="4667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9798" name="Oval 6"/>
          <p:cNvSpPr>
            <a:spLocks noChangeArrowheads="1"/>
          </p:cNvSpPr>
          <p:nvPr/>
        </p:nvSpPr>
        <p:spPr bwMode="auto">
          <a:xfrm>
            <a:off x="2124075" y="2420938"/>
            <a:ext cx="503238"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FF00"/>
                </a:solidFill>
              </a:rPr>
              <a:t>Jan</a:t>
            </a:r>
            <a:endParaRPr lang="en-US" altLang="zh-CN" b="1" dirty="0">
              <a:solidFill>
                <a:srgbClr val="FFFF00"/>
              </a:solidFill>
            </a:endParaRPr>
          </a:p>
        </p:txBody>
      </p:sp>
      <p:sp>
        <p:nvSpPr>
          <p:cNvPr id="289799" name="Oval 7"/>
          <p:cNvSpPr>
            <a:spLocks noChangeArrowheads="1"/>
          </p:cNvSpPr>
          <p:nvPr/>
        </p:nvSpPr>
        <p:spPr bwMode="auto">
          <a:xfrm>
            <a:off x="1763713" y="4111625"/>
            <a:ext cx="503237" cy="503238"/>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Feb</a:t>
            </a:r>
            <a:endParaRPr lang="en-US" altLang="zh-CN" b="1">
              <a:solidFill>
                <a:srgbClr val="FFFF00"/>
              </a:solidFill>
            </a:endParaRPr>
          </a:p>
        </p:txBody>
      </p:sp>
      <p:cxnSp>
        <p:nvCxnSpPr>
          <p:cNvPr id="289800" name="AutoShape 8"/>
          <p:cNvCxnSpPr>
            <a:cxnSpLocks noChangeShapeType="1"/>
            <a:stCxn id="289811" idx="5"/>
            <a:endCxn id="289799" idx="0"/>
          </p:cNvCxnSpPr>
          <p:nvPr/>
        </p:nvCxnSpPr>
        <p:spPr bwMode="auto">
          <a:xfrm>
            <a:off x="1905916" y="3644228"/>
            <a:ext cx="109416" cy="46739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9801" name="Oval 9"/>
          <p:cNvSpPr>
            <a:spLocks noChangeArrowheads="1"/>
          </p:cNvSpPr>
          <p:nvPr/>
        </p:nvSpPr>
        <p:spPr bwMode="auto">
          <a:xfrm>
            <a:off x="3060700" y="1630363"/>
            <a:ext cx="503238"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FF00"/>
                </a:solidFill>
              </a:rPr>
              <a:t>Mar</a:t>
            </a:r>
            <a:endParaRPr lang="en-US" altLang="zh-CN" b="1" dirty="0">
              <a:solidFill>
                <a:srgbClr val="FFFF00"/>
              </a:solidFill>
            </a:endParaRPr>
          </a:p>
        </p:txBody>
      </p:sp>
      <p:cxnSp>
        <p:nvCxnSpPr>
          <p:cNvPr id="289802" name="AutoShape 10"/>
          <p:cNvCxnSpPr>
            <a:cxnSpLocks noChangeShapeType="1"/>
            <a:stCxn id="289798" idx="0"/>
            <a:endCxn id="289801" idx="3"/>
          </p:cNvCxnSpPr>
          <p:nvPr/>
        </p:nvCxnSpPr>
        <p:spPr bwMode="auto">
          <a:xfrm flipV="1">
            <a:off x="2375694" y="2059903"/>
            <a:ext cx="758703" cy="36103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9803" name="Oval 11"/>
          <p:cNvSpPr>
            <a:spLocks noChangeArrowheads="1"/>
          </p:cNvSpPr>
          <p:nvPr/>
        </p:nvSpPr>
        <p:spPr bwMode="auto">
          <a:xfrm>
            <a:off x="1116013" y="4111625"/>
            <a:ext cx="503237" cy="503238"/>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Apr</a:t>
            </a:r>
            <a:endParaRPr lang="en-US" altLang="zh-CN" b="1">
              <a:solidFill>
                <a:srgbClr val="FFFF00"/>
              </a:solidFill>
            </a:endParaRPr>
          </a:p>
        </p:txBody>
      </p:sp>
      <p:cxnSp>
        <p:nvCxnSpPr>
          <p:cNvPr id="289804" name="AutoShape 12"/>
          <p:cNvCxnSpPr>
            <a:cxnSpLocks noChangeShapeType="1"/>
            <a:stCxn id="289811" idx="3"/>
            <a:endCxn id="289803" idx="0"/>
          </p:cNvCxnSpPr>
          <p:nvPr/>
        </p:nvCxnSpPr>
        <p:spPr bwMode="auto">
          <a:xfrm flipH="1">
            <a:off x="1367632" y="3644228"/>
            <a:ext cx="182440" cy="46739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9805" name="Oval 13"/>
          <p:cNvSpPr>
            <a:spLocks noChangeArrowheads="1"/>
          </p:cNvSpPr>
          <p:nvPr/>
        </p:nvSpPr>
        <p:spPr bwMode="auto">
          <a:xfrm>
            <a:off x="3636963" y="3214688"/>
            <a:ext cx="503237"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May</a:t>
            </a:r>
            <a:endParaRPr lang="en-US" altLang="zh-CN" b="1">
              <a:solidFill>
                <a:srgbClr val="FFFF00"/>
              </a:solidFill>
            </a:endParaRPr>
          </a:p>
        </p:txBody>
      </p:sp>
      <p:cxnSp>
        <p:nvCxnSpPr>
          <p:cNvPr id="289806" name="AutoShape 14"/>
          <p:cNvCxnSpPr>
            <a:cxnSpLocks noChangeShapeType="1"/>
            <a:stCxn id="289815" idx="3"/>
            <a:endCxn id="289805" idx="0"/>
          </p:cNvCxnSpPr>
          <p:nvPr/>
        </p:nvCxnSpPr>
        <p:spPr bwMode="auto">
          <a:xfrm flipH="1">
            <a:off x="3889375" y="2851150"/>
            <a:ext cx="252413" cy="36353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9807" name="Oval 15"/>
          <p:cNvSpPr>
            <a:spLocks noChangeArrowheads="1"/>
          </p:cNvSpPr>
          <p:nvPr/>
        </p:nvSpPr>
        <p:spPr bwMode="auto">
          <a:xfrm>
            <a:off x="2773363" y="3214688"/>
            <a:ext cx="503237"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Jun</a:t>
            </a:r>
            <a:endParaRPr lang="en-US" altLang="zh-CN" b="1">
              <a:solidFill>
                <a:srgbClr val="FFFF00"/>
              </a:solidFill>
            </a:endParaRPr>
          </a:p>
        </p:txBody>
      </p:sp>
      <p:cxnSp>
        <p:nvCxnSpPr>
          <p:cNvPr id="289808" name="AutoShape 16"/>
          <p:cNvCxnSpPr>
            <a:cxnSpLocks noChangeShapeType="1"/>
            <a:stCxn id="289798" idx="5"/>
            <a:endCxn id="289807" idx="0"/>
          </p:cNvCxnSpPr>
          <p:nvPr/>
        </p:nvCxnSpPr>
        <p:spPr bwMode="auto">
          <a:xfrm>
            <a:off x="2553616" y="2850478"/>
            <a:ext cx="471366" cy="36421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9809" name="Oval 17"/>
          <p:cNvSpPr>
            <a:spLocks noChangeArrowheads="1"/>
          </p:cNvSpPr>
          <p:nvPr/>
        </p:nvSpPr>
        <p:spPr bwMode="auto">
          <a:xfrm>
            <a:off x="2409825" y="4111625"/>
            <a:ext cx="503238" cy="503238"/>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Jul</a:t>
            </a:r>
            <a:endParaRPr lang="en-US" altLang="zh-CN" b="1">
              <a:solidFill>
                <a:srgbClr val="FFFF00"/>
              </a:solidFill>
            </a:endParaRPr>
          </a:p>
        </p:txBody>
      </p:sp>
      <p:cxnSp>
        <p:nvCxnSpPr>
          <p:cNvPr id="289810" name="AutoShape 18"/>
          <p:cNvCxnSpPr>
            <a:cxnSpLocks noChangeShapeType="1"/>
            <a:stCxn id="289807" idx="3"/>
            <a:endCxn id="289809" idx="0"/>
          </p:cNvCxnSpPr>
          <p:nvPr/>
        </p:nvCxnSpPr>
        <p:spPr bwMode="auto">
          <a:xfrm flipH="1">
            <a:off x="2661444" y="3644228"/>
            <a:ext cx="185616" cy="46739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9811" name="Oval 19"/>
          <p:cNvSpPr>
            <a:spLocks noChangeArrowheads="1"/>
          </p:cNvSpPr>
          <p:nvPr/>
        </p:nvSpPr>
        <p:spPr bwMode="auto">
          <a:xfrm>
            <a:off x="1476375" y="3214688"/>
            <a:ext cx="503238"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FF00"/>
                </a:solidFill>
              </a:rPr>
              <a:t>Aug</a:t>
            </a:r>
            <a:endParaRPr lang="en-US" altLang="zh-CN" b="1" dirty="0">
              <a:solidFill>
                <a:srgbClr val="FFFF00"/>
              </a:solidFill>
            </a:endParaRPr>
          </a:p>
        </p:txBody>
      </p:sp>
      <p:cxnSp>
        <p:nvCxnSpPr>
          <p:cNvPr id="289812" name="AutoShape 20"/>
          <p:cNvCxnSpPr>
            <a:cxnSpLocks noChangeShapeType="1"/>
            <a:stCxn id="289798" idx="3"/>
            <a:endCxn id="289811" idx="0"/>
          </p:cNvCxnSpPr>
          <p:nvPr/>
        </p:nvCxnSpPr>
        <p:spPr bwMode="auto">
          <a:xfrm flipH="1">
            <a:off x="1727994" y="2850478"/>
            <a:ext cx="469778" cy="36421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9813" name="Oval 21"/>
          <p:cNvSpPr>
            <a:spLocks noChangeArrowheads="1"/>
          </p:cNvSpPr>
          <p:nvPr/>
        </p:nvSpPr>
        <p:spPr bwMode="auto">
          <a:xfrm>
            <a:off x="4499992" y="3214688"/>
            <a:ext cx="503238"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FF00"/>
                </a:solidFill>
              </a:rPr>
              <a:t>Sep</a:t>
            </a:r>
            <a:endParaRPr lang="en-US" altLang="zh-CN" b="1" dirty="0">
              <a:solidFill>
                <a:srgbClr val="FFFF00"/>
              </a:solidFill>
            </a:endParaRPr>
          </a:p>
        </p:txBody>
      </p:sp>
      <p:cxnSp>
        <p:nvCxnSpPr>
          <p:cNvPr id="289814" name="AutoShape 22"/>
          <p:cNvCxnSpPr>
            <a:cxnSpLocks noChangeShapeType="1"/>
            <a:stCxn id="289815" idx="5"/>
            <a:endCxn id="289813" idx="0"/>
          </p:cNvCxnSpPr>
          <p:nvPr/>
        </p:nvCxnSpPr>
        <p:spPr bwMode="auto">
          <a:xfrm>
            <a:off x="4498303" y="2850478"/>
            <a:ext cx="253308" cy="36421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9815" name="Oval 23"/>
          <p:cNvSpPr>
            <a:spLocks noChangeArrowheads="1"/>
          </p:cNvSpPr>
          <p:nvPr/>
        </p:nvSpPr>
        <p:spPr bwMode="auto">
          <a:xfrm>
            <a:off x="4068763" y="2420938"/>
            <a:ext cx="503237"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FF00"/>
                </a:solidFill>
              </a:rPr>
              <a:t>Sep</a:t>
            </a:r>
            <a:endParaRPr lang="en-US" altLang="zh-CN" b="1" dirty="0">
              <a:solidFill>
                <a:srgbClr val="FFFF00"/>
              </a:solidFill>
            </a:endParaRPr>
          </a:p>
        </p:txBody>
      </p:sp>
      <p:cxnSp>
        <p:nvCxnSpPr>
          <p:cNvPr id="289816" name="AutoShape 24"/>
          <p:cNvCxnSpPr>
            <a:cxnSpLocks noChangeShapeType="1"/>
            <a:stCxn id="289801" idx="5"/>
            <a:endCxn id="289815" idx="0"/>
          </p:cNvCxnSpPr>
          <p:nvPr/>
        </p:nvCxnSpPr>
        <p:spPr bwMode="auto">
          <a:xfrm>
            <a:off x="3490241" y="2059903"/>
            <a:ext cx="830141" cy="36103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9817" name="Oval 25"/>
          <p:cNvSpPr>
            <a:spLocks noChangeArrowheads="1"/>
          </p:cNvSpPr>
          <p:nvPr/>
        </p:nvSpPr>
        <p:spPr bwMode="auto">
          <a:xfrm>
            <a:off x="1331913" y="5013325"/>
            <a:ext cx="503237" cy="503238"/>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FF00"/>
                </a:solidFill>
              </a:rPr>
              <a:t>Dec</a:t>
            </a:r>
            <a:endParaRPr lang="en-US" altLang="zh-CN" b="1" dirty="0">
              <a:solidFill>
                <a:srgbClr val="FFFF00"/>
              </a:solidFill>
            </a:endParaRPr>
          </a:p>
        </p:txBody>
      </p:sp>
      <p:cxnSp>
        <p:nvCxnSpPr>
          <p:cNvPr id="289818" name="AutoShape 26"/>
          <p:cNvCxnSpPr>
            <a:cxnSpLocks noChangeShapeType="1"/>
            <a:stCxn id="289799" idx="3"/>
            <a:endCxn id="289817" idx="0"/>
          </p:cNvCxnSpPr>
          <p:nvPr/>
        </p:nvCxnSpPr>
        <p:spPr bwMode="auto">
          <a:xfrm flipH="1">
            <a:off x="1583532" y="4541166"/>
            <a:ext cx="253878" cy="47215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9819" name="Text Box 27"/>
          <p:cNvSpPr txBox="1">
            <a:spLocks noChangeArrowheads="1"/>
          </p:cNvSpPr>
          <p:nvPr/>
        </p:nvSpPr>
        <p:spPr bwMode="auto">
          <a:xfrm>
            <a:off x="574675" y="1683544"/>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1</a:t>
            </a:r>
            <a:endParaRPr lang="en-US" altLang="zh-CN" sz="2000" b="1"/>
          </a:p>
        </p:txBody>
      </p:sp>
      <p:sp>
        <p:nvSpPr>
          <p:cNvPr id="289820" name="Text Box 28"/>
          <p:cNvSpPr txBox="1">
            <a:spLocks noChangeArrowheads="1"/>
          </p:cNvSpPr>
          <p:nvPr/>
        </p:nvSpPr>
        <p:spPr bwMode="auto">
          <a:xfrm>
            <a:off x="574675" y="2474119"/>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2</a:t>
            </a:r>
            <a:endParaRPr lang="en-US" altLang="zh-CN" sz="2000" b="1"/>
          </a:p>
        </p:txBody>
      </p:sp>
      <p:sp>
        <p:nvSpPr>
          <p:cNvPr id="289821" name="Text Box 29"/>
          <p:cNvSpPr txBox="1">
            <a:spLocks noChangeArrowheads="1"/>
          </p:cNvSpPr>
          <p:nvPr/>
        </p:nvSpPr>
        <p:spPr bwMode="auto">
          <a:xfrm>
            <a:off x="574675" y="3267869"/>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3</a:t>
            </a:r>
            <a:endParaRPr lang="en-US" altLang="zh-CN" sz="2000" b="1"/>
          </a:p>
        </p:txBody>
      </p:sp>
      <p:sp>
        <p:nvSpPr>
          <p:cNvPr id="289822" name="Text Box 30"/>
          <p:cNvSpPr txBox="1">
            <a:spLocks noChangeArrowheads="1"/>
          </p:cNvSpPr>
          <p:nvPr/>
        </p:nvSpPr>
        <p:spPr bwMode="auto">
          <a:xfrm>
            <a:off x="574675" y="4164807"/>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4</a:t>
            </a:r>
            <a:endParaRPr lang="en-US" altLang="zh-CN" sz="2000" b="1"/>
          </a:p>
        </p:txBody>
      </p:sp>
      <p:sp>
        <p:nvSpPr>
          <p:cNvPr id="289823" name="Text Box 31"/>
          <p:cNvSpPr txBox="1">
            <a:spLocks noChangeArrowheads="1"/>
          </p:cNvSpPr>
          <p:nvPr/>
        </p:nvSpPr>
        <p:spPr bwMode="auto">
          <a:xfrm>
            <a:off x="573088" y="5066507"/>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5</a:t>
            </a:r>
            <a:endParaRPr lang="en-US" altLang="zh-CN" sz="2000" b="1"/>
          </a:p>
        </p:txBody>
      </p:sp>
      <p:sp>
        <p:nvSpPr>
          <p:cNvPr id="289824" name="Text Box 32"/>
          <p:cNvSpPr txBox="1">
            <a:spLocks noChangeArrowheads="1"/>
          </p:cNvSpPr>
          <p:nvPr/>
        </p:nvSpPr>
        <p:spPr bwMode="auto">
          <a:xfrm>
            <a:off x="4408488" y="1503363"/>
            <a:ext cx="3595687" cy="466725"/>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t>1+2*2+3*4+4*4+5*1 = 38</a:t>
            </a:r>
            <a:endParaRPr lang="en-US" altLang="zh-CN" sz="2400"/>
          </a:p>
        </p:txBody>
      </p:sp>
      <p:sp>
        <p:nvSpPr>
          <p:cNvPr id="289825" name="Rectangle 33"/>
          <p:cNvSpPr>
            <a:spLocks noGrp="1" noChangeArrowheads="1"/>
          </p:cNvSpPr>
          <p:nvPr>
            <p:ph type="title"/>
          </p:nvPr>
        </p:nvSpPr>
        <p:spPr>
          <a:noFill/>
        </p:spPr>
        <p:txBody>
          <a:bodyPr/>
          <a:lstStyle/>
          <a:p>
            <a:r>
              <a:rPr lang="en-US" altLang="zh-CN"/>
              <a:t>AVL tree</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9824"/>
                                        </p:tgtEl>
                                        <p:attrNameLst>
                                          <p:attrName>style.visibility</p:attrName>
                                        </p:attrNameLst>
                                      </p:cBhvr>
                                      <p:to>
                                        <p:strVal val="visible"/>
                                      </p:to>
                                    </p:set>
                                    <p:animEffect transition="in" filter="fade">
                                      <p:cBhvr>
                                        <p:cTn id="7" dur="1000"/>
                                        <p:tgtEl>
                                          <p:spTgt spid="289824"/>
                                        </p:tgtEl>
                                      </p:cBhvr>
                                    </p:animEffect>
                                    <p:anim calcmode="lin" valueType="num">
                                      <p:cBhvr>
                                        <p:cTn id="8" dur="1000" fill="hold"/>
                                        <p:tgtEl>
                                          <p:spTgt spid="289824"/>
                                        </p:tgtEl>
                                        <p:attrNameLst>
                                          <p:attrName>ppt_x</p:attrName>
                                        </p:attrNameLst>
                                      </p:cBhvr>
                                      <p:tavLst>
                                        <p:tav tm="0">
                                          <p:val>
                                            <p:strVal val="#ppt_x"/>
                                          </p:val>
                                        </p:tav>
                                        <p:tav tm="100000">
                                          <p:val>
                                            <p:strVal val="#ppt_x"/>
                                          </p:val>
                                        </p:tav>
                                      </p:tavLst>
                                    </p:anim>
                                    <p:anim calcmode="lin" valueType="num">
                                      <p:cBhvr>
                                        <p:cTn id="9" dur="1000" fill="hold"/>
                                        <p:tgtEl>
                                          <p:spTgt spid="2898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24"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r>
              <a:rPr lang="en-US" altLang="zh-CN" dirty="0" smtClean="0"/>
              <a:t>Binary Decision Tree</a:t>
            </a:r>
            <a:endParaRPr lang="en-US" altLang="zh-CN" dirty="0"/>
          </a:p>
        </p:txBody>
      </p:sp>
      <p:sp>
        <p:nvSpPr>
          <p:cNvPr id="290841" name="Oval 25"/>
          <p:cNvSpPr>
            <a:spLocks noChangeArrowheads="1"/>
          </p:cNvSpPr>
          <p:nvPr/>
        </p:nvSpPr>
        <p:spPr bwMode="auto">
          <a:xfrm>
            <a:off x="3490913" y="5805488"/>
            <a:ext cx="503237"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FF00"/>
                </a:solidFill>
              </a:rPr>
              <a:t>Mar</a:t>
            </a:r>
            <a:endParaRPr lang="en-US" altLang="zh-CN" b="1" dirty="0">
              <a:solidFill>
                <a:srgbClr val="FFFF00"/>
              </a:solidFill>
            </a:endParaRPr>
          </a:p>
        </p:txBody>
      </p:sp>
      <p:cxnSp>
        <p:nvCxnSpPr>
          <p:cNvPr id="290842" name="AutoShape 26"/>
          <p:cNvCxnSpPr>
            <a:cxnSpLocks noChangeShapeType="1"/>
            <a:stCxn id="290850" idx="5"/>
            <a:endCxn id="290841" idx="0"/>
          </p:cNvCxnSpPr>
          <p:nvPr/>
        </p:nvCxnSpPr>
        <p:spPr bwMode="auto">
          <a:xfrm>
            <a:off x="3633788" y="5338763"/>
            <a:ext cx="109537" cy="4667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0843" name="Oval 27"/>
          <p:cNvSpPr>
            <a:spLocks noChangeArrowheads="1"/>
          </p:cNvSpPr>
          <p:nvPr/>
        </p:nvSpPr>
        <p:spPr bwMode="auto">
          <a:xfrm>
            <a:off x="1690688" y="4114800"/>
            <a:ext cx="503237" cy="503238"/>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FF00"/>
                </a:solidFill>
              </a:rPr>
              <a:t>Dec</a:t>
            </a:r>
            <a:endParaRPr lang="en-US" altLang="zh-CN" b="1" dirty="0">
              <a:solidFill>
                <a:srgbClr val="FFFF00"/>
              </a:solidFill>
            </a:endParaRPr>
          </a:p>
        </p:txBody>
      </p:sp>
      <p:sp>
        <p:nvSpPr>
          <p:cNvPr id="290844" name="Oval 28"/>
          <p:cNvSpPr>
            <a:spLocks noChangeArrowheads="1"/>
          </p:cNvSpPr>
          <p:nvPr/>
        </p:nvSpPr>
        <p:spPr bwMode="auto">
          <a:xfrm>
            <a:off x="1330325" y="5805488"/>
            <a:ext cx="503238"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FF00"/>
                </a:solidFill>
              </a:rPr>
              <a:t>Aug</a:t>
            </a:r>
            <a:endParaRPr lang="en-US" altLang="zh-CN" b="1" dirty="0">
              <a:solidFill>
                <a:srgbClr val="FFFF00"/>
              </a:solidFill>
            </a:endParaRPr>
          </a:p>
        </p:txBody>
      </p:sp>
      <p:cxnSp>
        <p:nvCxnSpPr>
          <p:cNvPr id="290845" name="AutoShape 29"/>
          <p:cNvCxnSpPr>
            <a:cxnSpLocks noChangeShapeType="1"/>
            <a:stCxn id="290856" idx="5"/>
            <a:endCxn id="290844" idx="0"/>
          </p:cNvCxnSpPr>
          <p:nvPr/>
        </p:nvCxnSpPr>
        <p:spPr bwMode="auto">
          <a:xfrm>
            <a:off x="1473200" y="5338763"/>
            <a:ext cx="109538" cy="4667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0846" name="Oval 30"/>
          <p:cNvSpPr>
            <a:spLocks noChangeArrowheads="1"/>
          </p:cNvSpPr>
          <p:nvPr/>
        </p:nvSpPr>
        <p:spPr bwMode="auto">
          <a:xfrm>
            <a:off x="2627313" y="3324225"/>
            <a:ext cx="503237" cy="503238"/>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Jul</a:t>
            </a:r>
            <a:endParaRPr lang="en-US" altLang="zh-CN" b="1">
              <a:solidFill>
                <a:srgbClr val="FFFF00"/>
              </a:solidFill>
            </a:endParaRPr>
          </a:p>
        </p:txBody>
      </p:sp>
      <p:cxnSp>
        <p:nvCxnSpPr>
          <p:cNvPr id="290847" name="AutoShape 31"/>
          <p:cNvCxnSpPr>
            <a:cxnSpLocks noChangeShapeType="1"/>
            <a:stCxn id="290843" idx="0"/>
            <a:endCxn id="290846" idx="3"/>
          </p:cNvCxnSpPr>
          <p:nvPr/>
        </p:nvCxnSpPr>
        <p:spPr bwMode="auto">
          <a:xfrm flipV="1">
            <a:off x="1943100" y="3754438"/>
            <a:ext cx="757238" cy="36036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0848" name="Oval 32"/>
          <p:cNvSpPr>
            <a:spLocks noChangeArrowheads="1"/>
          </p:cNvSpPr>
          <p:nvPr/>
        </p:nvSpPr>
        <p:spPr bwMode="auto">
          <a:xfrm>
            <a:off x="4212000" y="5805488"/>
            <a:ext cx="503237"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FF00"/>
                </a:solidFill>
              </a:rPr>
              <a:t>Nov</a:t>
            </a:r>
            <a:endParaRPr lang="en-US" altLang="zh-CN" b="1" dirty="0">
              <a:solidFill>
                <a:srgbClr val="FFFF00"/>
              </a:solidFill>
            </a:endParaRPr>
          </a:p>
        </p:txBody>
      </p:sp>
      <p:cxnSp>
        <p:nvCxnSpPr>
          <p:cNvPr id="290849" name="AutoShape 33"/>
          <p:cNvCxnSpPr>
            <a:cxnSpLocks noChangeShapeType="1"/>
            <a:stCxn id="290858" idx="3"/>
            <a:endCxn id="290848" idx="0"/>
          </p:cNvCxnSpPr>
          <p:nvPr/>
        </p:nvCxnSpPr>
        <p:spPr bwMode="auto">
          <a:xfrm flipH="1">
            <a:off x="4463619" y="5338091"/>
            <a:ext cx="110078" cy="46739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0850" name="Oval 34"/>
          <p:cNvSpPr>
            <a:spLocks noChangeArrowheads="1"/>
          </p:cNvSpPr>
          <p:nvPr/>
        </p:nvSpPr>
        <p:spPr bwMode="auto">
          <a:xfrm>
            <a:off x="3203575" y="4908550"/>
            <a:ext cx="503238" cy="503238"/>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FF00"/>
                </a:solidFill>
              </a:rPr>
              <a:t>Jun</a:t>
            </a:r>
            <a:endParaRPr lang="en-US" altLang="zh-CN" b="1" dirty="0">
              <a:solidFill>
                <a:srgbClr val="FFFF00"/>
              </a:solidFill>
            </a:endParaRPr>
          </a:p>
        </p:txBody>
      </p:sp>
      <p:cxnSp>
        <p:nvCxnSpPr>
          <p:cNvPr id="290851" name="AutoShape 35"/>
          <p:cNvCxnSpPr>
            <a:cxnSpLocks noChangeShapeType="1"/>
            <a:stCxn id="290860" idx="3"/>
            <a:endCxn id="290850" idx="0"/>
          </p:cNvCxnSpPr>
          <p:nvPr/>
        </p:nvCxnSpPr>
        <p:spPr bwMode="auto">
          <a:xfrm flipH="1">
            <a:off x="3455988" y="4545013"/>
            <a:ext cx="468312" cy="36353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0852" name="Oval 36"/>
          <p:cNvSpPr>
            <a:spLocks noChangeArrowheads="1"/>
          </p:cNvSpPr>
          <p:nvPr/>
        </p:nvSpPr>
        <p:spPr bwMode="auto">
          <a:xfrm>
            <a:off x="2339975" y="4908550"/>
            <a:ext cx="503238" cy="503238"/>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FF00"/>
                </a:solidFill>
              </a:rPr>
              <a:t>Feb</a:t>
            </a:r>
            <a:endParaRPr lang="en-US" altLang="zh-CN" b="1" dirty="0">
              <a:solidFill>
                <a:srgbClr val="FFFF00"/>
              </a:solidFill>
            </a:endParaRPr>
          </a:p>
        </p:txBody>
      </p:sp>
      <p:cxnSp>
        <p:nvCxnSpPr>
          <p:cNvPr id="290853" name="AutoShape 37"/>
          <p:cNvCxnSpPr>
            <a:cxnSpLocks noChangeShapeType="1"/>
            <a:stCxn id="290843" idx="5"/>
            <a:endCxn id="290852" idx="0"/>
          </p:cNvCxnSpPr>
          <p:nvPr/>
        </p:nvCxnSpPr>
        <p:spPr bwMode="auto">
          <a:xfrm>
            <a:off x="2120900" y="4545013"/>
            <a:ext cx="471488" cy="36353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0854" name="Oval 38"/>
          <p:cNvSpPr>
            <a:spLocks noChangeArrowheads="1"/>
          </p:cNvSpPr>
          <p:nvPr/>
        </p:nvSpPr>
        <p:spPr bwMode="auto">
          <a:xfrm>
            <a:off x="2628000" y="5805488"/>
            <a:ext cx="503238"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Jan</a:t>
            </a:r>
            <a:endParaRPr lang="en-US" altLang="zh-CN" b="1">
              <a:solidFill>
                <a:srgbClr val="FFFF00"/>
              </a:solidFill>
            </a:endParaRPr>
          </a:p>
        </p:txBody>
      </p:sp>
      <p:cxnSp>
        <p:nvCxnSpPr>
          <p:cNvPr id="290855" name="AutoShape 39"/>
          <p:cNvCxnSpPr>
            <a:cxnSpLocks noChangeShapeType="1"/>
            <a:stCxn id="290852" idx="5"/>
            <a:endCxn id="290854" idx="0"/>
          </p:cNvCxnSpPr>
          <p:nvPr/>
        </p:nvCxnSpPr>
        <p:spPr bwMode="auto">
          <a:xfrm>
            <a:off x="2769516" y="5338091"/>
            <a:ext cx="110103" cy="46739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0856" name="Oval 40"/>
          <p:cNvSpPr>
            <a:spLocks noChangeArrowheads="1"/>
          </p:cNvSpPr>
          <p:nvPr/>
        </p:nvSpPr>
        <p:spPr bwMode="auto">
          <a:xfrm>
            <a:off x="1042988" y="4908550"/>
            <a:ext cx="503237" cy="503238"/>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FF00"/>
                </a:solidFill>
              </a:rPr>
              <a:t>Apr</a:t>
            </a:r>
            <a:endParaRPr lang="en-US" altLang="zh-CN" b="1" dirty="0">
              <a:solidFill>
                <a:srgbClr val="FFFF00"/>
              </a:solidFill>
            </a:endParaRPr>
          </a:p>
        </p:txBody>
      </p:sp>
      <p:cxnSp>
        <p:nvCxnSpPr>
          <p:cNvPr id="290857" name="AutoShape 41"/>
          <p:cNvCxnSpPr>
            <a:cxnSpLocks noChangeShapeType="1"/>
            <a:stCxn id="290843" idx="3"/>
            <a:endCxn id="290856" idx="0"/>
          </p:cNvCxnSpPr>
          <p:nvPr/>
        </p:nvCxnSpPr>
        <p:spPr bwMode="auto">
          <a:xfrm flipH="1">
            <a:off x="1295400" y="4545013"/>
            <a:ext cx="468313" cy="36353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0858" name="Oval 42"/>
          <p:cNvSpPr>
            <a:spLocks noChangeArrowheads="1"/>
          </p:cNvSpPr>
          <p:nvPr/>
        </p:nvSpPr>
        <p:spPr bwMode="auto">
          <a:xfrm>
            <a:off x="4500000" y="4908550"/>
            <a:ext cx="503237" cy="503238"/>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FF00"/>
                </a:solidFill>
              </a:rPr>
              <a:t>Oct</a:t>
            </a:r>
            <a:endParaRPr lang="en-US" altLang="zh-CN" b="1" dirty="0">
              <a:solidFill>
                <a:srgbClr val="FFFF00"/>
              </a:solidFill>
            </a:endParaRPr>
          </a:p>
        </p:txBody>
      </p:sp>
      <p:cxnSp>
        <p:nvCxnSpPr>
          <p:cNvPr id="290859" name="AutoShape 43"/>
          <p:cNvCxnSpPr>
            <a:cxnSpLocks noChangeShapeType="1"/>
            <a:stCxn id="290860" idx="5"/>
            <a:endCxn id="290858" idx="0"/>
          </p:cNvCxnSpPr>
          <p:nvPr/>
        </p:nvCxnSpPr>
        <p:spPr bwMode="auto">
          <a:xfrm>
            <a:off x="4280816" y="4544341"/>
            <a:ext cx="470803" cy="36420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0860" name="Oval 44"/>
          <p:cNvSpPr>
            <a:spLocks noChangeArrowheads="1"/>
          </p:cNvSpPr>
          <p:nvPr/>
        </p:nvSpPr>
        <p:spPr bwMode="auto">
          <a:xfrm>
            <a:off x="3851275" y="4114800"/>
            <a:ext cx="503238" cy="503238"/>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FF00"/>
                </a:solidFill>
              </a:rPr>
              <a:t>May</a:t>
            </a:r>
            <a:endParaRPr lang="en-US" altLang="zh-CN" b="1" dirty="0">
              <a:solidFill>
                <a:srgbClr val="FFFF00"/>
              </a:solidFill>
            </a:endParaRPr>
          </a:p>
        </p:txBody>
      </p:sp>
      <p:cxnSp>
        <p:nvCxnSpPr>
          <p:cNvPr id="290861" name="AutoShape 45"/>
          <p:cNvCxnSpPr>
            <a:cxnSpLocks noChangeShapeType="1"/>
            <a:stCxn id="290846" idx="5"/>
            <a:endCxn id="290860" idx="0"/>
          </p:cNvCxnSpPr>
          <p:nvPr/>
        </p:nvCxnSpPr>
        <p:spPr bwMode="auto">
          <a:xfrm>
            <a:off x="3057525" y="3754438"/>
            <a:ext cx="1046163" cy="36036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0864" name="Rectangle 48"/>
          <p:cNvSpPr>
            <a:spLocks noChangeArrowheads="1"/>
          </p:cNvSpPr>
          <p:nvPr/>
        </p:nvSpPr>
        <p:spPr bwMode="auto">
          <a:xfrm>
            <a:off x="492125" y="2341563"/>
            <a:ext cx="8159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FFFF00"/>
                </a:solidFill>
              </a:rPr>
              <a:t>{‘Apr’, ‘Aug’,</a:t>
            </a:r>
            <a:r>
              <a:rPr lang="en-US" altLang="zh-CN"/>
              <a:t> </a:t>
            </a:r>
            <a:r>
              <a:rPr lang="en-US" altLang="zh-CN" b="1">
                <a:solidFill>
                  <a:srgbClr val="FFFF00"/>
                </a:solidFill>
              </a:rPr>
              <a:t>‘Dec’, ‘Feb’, ‘Jan’,</a:t>
            </a:r>
            <a:r>
              <a:rPr lang="en-US" altLang="zh-CN"/>
              <a:t> </a:t>
            </a:r>
            <a:r>
              <a:rPr lang="en-US" altLang="zh-CN" b="1">
                <a:solidFill>
                  <a:srgbClr val="FFFF00"/>
                </a:solidFill>
              </a:rPr>
              <a:t>‘Jul’, ‘Jun’,</a:t>
            </a:r>
            <a:r>
              <a:rPr lang="en-US" altLang="zh-CN"/>
              <a:t> </a:t>
            </a:r>
            <a:r>
              <a:rPr lang="en-US" altLang="zh-CN" b="1">
                <a:solidFill>
                  <a:srgbClr val="FFFF00"/>
                </a:solidFill>
              </a:rPr>
              <a:t>‘Mar’, ‘May’, ‘Nov’, ‘Oct’, ‘Sep’}</a:t>
            </a:r>
            <a:endParaRPr lang="en-US" altLang="zh-CN" b="1">
              <a:solidFill>
                <a:srgbClr val="FFFF00"/>
              </a:solidFill>
            </a:endParaRPr>
          </a:p>
        </p:txBody>
      </p:sp>
      <p:sp>
        <p:nvSpPr>
          <p:cNvPr id="290865" name="Oval 49"/>
          <p:cNvSpPr>
            <a:spLocks noChangeArrowheads="1"/>
          </p:cNvSpPr>
          <p:nvPr/>
        </p:nvSpPr>
        <p:spPr bwMode="auto">
          <a:xfrm>
            <a:off x="4788000" y="5805488"/>
            <a:ext cx="503237" cy="50323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FF00"/>
                </a:solidFill>
              </a:rPr>
              <a:t>Sep</a:t>
            </a:r>
            <a:endParaRPr lang="en-US" altLang="zh-CN" b="1" dirty="0">
              <a:solidFill>
                <a:srgbClr val="FFFF00"/>
              </a:solidFill>
            </a:endParaRPr>
          </a:p>
        </p:txBody>
      </p:sp>
      <p:cxnSp>
        <p:nvCxnSpPr>
          <p:cNvPr id="290866" name="AutoShape 50"/>
          <p:cNvCxnSpPr>
            <a:cxnSpLocks noChangeShapeType="1"/>
            <a:stCxn id="290858" idx="5"/>
            <a:endCxn id="290865" idx="0"/>
          </p:cNvCxnSpPr>
          <p:nvPr/>
        </p:nvCxnSpPr>
        <p:spPr bwMode="auto">
          <a:xfrm>
            <a:off x="4929540" y="5338091"/>
            <a:ext cx="110079" cy="46739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0867" name="Rectangle 51"/>
          <p:cNvSpPr>
            <a:spLocks noChangeArrowheads="1"/>
          </p:cNvSpPr>
          <p:nvPr/>
        </p:nvSpPr>
        <p:spPr bwMode="auto">
          <a:xfrm>
            <a:off x="492125" y="1406525"/>
            <a:ext cx="8159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FFFF00"/>
                </a:solidFill>
              </a:rPr>
              <a:t>{‘Jan’, ‘Feb’, ‘Mar’, ‘Apr’, ‘May’, ‘Jun’, ‘Jul’, ‘Aug’, ‘Sep’, ‘Oct’, ‘Nov’, ‘Dec’}</a:t>
            </a:r>
            <a:endParaRPr lang="en-US" altLang="zh-CN" b="1">
              <a:solidFill>
                <a:srgbClr val="FFFF00"/>
              </a:solidFill>
            </a:endParaRPr>
          </a:p>
        </p:txBody>
      </p:sp>
      <p:sp>
        <p:nvSpPr>
          <p:cNvPr id="290869" name="AutoShape 53"/>
          <p:cNvSpPr>
            <a:spLocks noChangeArrowheads="1"/>
          </p:cNvSpPr>
          <p:nvPr/>
        </p:nvSpPr>
        <p:spPr bwMode="auto">
          <a:xfrm>
            <a:off x="3851275" y="1844675"/>
            <a:ext cx="360363" cy="431800"/>
          </a:xfrm>
          <a:prstGeom prst="downArrow">
            <a:avLst>
              <a:gd name="adj1" fmla="val 50000"/>
              <a:gd name="adj2" fmla="val 2995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90870" name="Text Box 54"/>
          <p:cNvSpPr txBox="1">
            <a:spLocks noChangeArrowheads="1"/>
          </p:cNvSpPr>
          <p:nvPr/>
        </p:nvSpPr>
        <p:spPr bwMode="auto">
          <a:xfrm>
            <a:off x="4356100" y="1812925"/>
            <a:ext cx="1073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Sorting</a:t>
            </a:r>
            <a:endParaRPr lang="en-US" altLang="zh-CN" sz="2000" b="1"/>
          </a:p>
        </p:txBody>
      </p:sp>
      <p:sp>
        <p:nvSpPr>
          <p:cNvPr id="290871" name="Text Box 55"/>
          <p:cNvSpPr txBox="1">
            <a:spLocks noChangeArrowheads="1"/>
          </p:cNvSpPr>
          <p:nvPr/>
        </p:nvSpPr>
        <p:spPr bwMode="auto">
          <a:xfrm>
            <a:off x="395288" y="3357563"/>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1</a:t>
            </a:r>
            <a:endParaRPr lang="en-US" altLang="zh-CN" sz="2000" b="1"/>
          </a:p>
        </p:txBody>
      </p:sp>
      <p:sp>
        <p:nvSpPr>
          <p:cNvPr id="290872" name="Text Box 56"/>
          <p:cNvSpPr txBox="1">
            <a:spLocks noChangeArrowheads="1"/>
          </p:cNvSpPr>
          <p:nvPr/>
        </p:nvSpPr>
        <p:spPr bwMode="auto">
          <a:xfrm>
            <a:off x="395288" y="4049713"/>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2</a:t>
            </a:r>
            <a:endParaRPr lang="en-US" altLang="zh-CN" sz="2000" b="1"/>
          </a:p>
        </p:txBody>
      </p:sp>
      <p:sp>
        <p:nvSpPr>
          <p:cNvPr id="290873" name="Text Box 57"/>
          <p:cNvSpPr txBox="1">
            <a:spLocks noChangeArrowheads="1"/>
          </p:cNvSpPr>
          <p:nvPr/>
        </p:nvSpPr>
        <p:spPr bwMode="auto">
          <a:xfrm>
            <a:off x="395288" y="4913313"/>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3</a:t>
            </a:r>
            <a:endParaRPr lang="en-US" altLang="zh-CN" sz="2000" b="1"/>
          </a:p>
        </p:txBody>
      </p:sp>
      <p:sp>
        <p:nvSpPr>
          <p:cNvPr id="290874" name="Text Box 58"/>
          <p:cNvSpPr txBox="1">
            <a:spLocks noChangeArrowheads="1"/>
          </p:cNvSpPr>
          <p:nvPr/>
        </p:nvSpPr>
        <p:spPr bwMode="auto">
          <a:xfrm>
            <a:off x="395288" y="5778500"/>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4</a:t>
            </a:r>
            <a:endParaRPr lang="en-US" altLang="zh-CN" sz="2000" b="1"/>
          </a:p>
        </p:txBody>
      </p:sp>
      <p:sp>
        <p:nvSpPr>
          <p:cNvPr id="290875" name="Text Box 59"/>
          <p:cNvSpPr txBox="1">
            <a:spLocks noChangeArrowheads="1"/>
          </p:cNvSpPr>
          <p:nvPr/>
        </p:nvSpPr>
        <p:spPr bwMode="auto">
          <a:xfrm>
            <a:off x="5449888" y="3429000"/>
            <a:ext cx="2959100" cy="466725"/>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t>1+2*2+3*4+4*5 = 37</a:t>
            </a:r>
            <a:endParaRPr lang="en-US" altLang="zh-CN" sz="2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0875"/>
                                        </p:tgtEl>
                                        <p:attrNameLst>
                                          <p:attrName>style.visibility</p:attrName>
                                        </p:attrNameLst>
                                      </p:cBhvr>
                                      <p:to>
                                        <p:strVal val="visible"/>
                                      </p:to>
                                    </p:set>
                                    <p:animEffect transition="in" filter="fade">
                                      <p:cBhvr>
                                        <p:cTn id="7" dur="1000"/>
                                        <p:tgtEl>
                                          <p:spTgt spid="290875"/>
                                        </p:tgtEl>
                                      </p:cBhvr>
                                    </p:animEffect>
                                    <p:anim calcmode="lin" valueType="num">
                                      <p:cBhvr>
                                        <p:cTn id="8" dur="1000" fill="hold"/>
                                        <p:tgtEl>
                                          <p:spTgt spid="290875"/>
                                        </p:tgtEl>
                                        <p:attrNameLst>
                                          <p:attrName>ppt_x</p:attrName>
                                        </p:attrNameLst>
                                      </p:cBhvr>
                                      <p:tavLst>
                                        <p:tav tm="0">
                                          <p:val>
                                            <p:strVal val="#ppt_x"/>
                                          </p:val>
                                        </p:tav>
                                        <p:tav tm="100000">
                                          <p:val>
                                            <p:strVal val="#ppt_x"/>
                                          </p:val>
                                        </p:tav>
                                      </p:tavLst>
                                    </p:anim>
                                    <p:anim calcmode="lin" valueType="num">
                                      <p:cBhvr>
                                        <p:cTn id="9" dur="1000" fill="hold"/>
                                        <p:tgtEl>
                                          <p:spTgt spid="2908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75"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Text Box 5"/>
          <p:cNvSpPr txBox="1">
            <a:spLocks noChangeArrowheads="1"/>
          </p:cNvSpPr>
          <p:nvPr/>
        </p:nvSpPr>
        <p:spPr bwMode="auto">
          <a:xfrm>
            <a:off x="395605" y="2132965"/>
            <a:ext cx="8487410" cy="2584450"/>
          </a:xfrm>
          <a:prstGeom prst="rect">
            <a:avLst/>
          </a:prstGeom>
          <a:noFill/>
          <a:ln>
            <a:noFill/>
          </a:ln>
          <a:effectLst/>
          <a:extLst>
            <a:ext uri="{909E8E84-426E-40DD-AFC4-6F175D3DCCD1}">
              <a14:hiddenFill xmlns:a14="http://schemas.microsoft.com/office/drawing/2010/main">
                <a:gradFill rotWithShape="0">
                  <a:gsLst>
                    <a:gs pos="0">
                      <a:srgbClr val="6E6E6E"/>
                    </a:gs>
                    <a:gs pos="100000">
                      <a:schemeClr val="folHlink"/>
                    </a:gs>
                  </a:gsLst>
                  <a:path path="shape">
                    <a:fillToRect l="50000" t="50000" r="50000" b="5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1" latinLnBrk="0" hangingPunct="1">
              <a:spcBef>
                <a:spcPts val="1200"/>
              </a:spcBef>
              <a:spcAft>
                <a:spcPts val="1200"/>
              </a:spcAft>
              <a:buFont typeface="Wingdings" panose="05000000000000000000" charset="0"/>
              <a:buChar char="l"/>
            </a:pPr>
            <a:r>
              <a:rPr kumimoji="1" lang="en-US" altLang="zh-CN" sz="2800">
                <a:solidFill>
                  <a:schemeClr val="tx1"/>
                </a:solidFill>
                <a:ea typeface="幼圆" panose="02010509060101010101" pitchFamily="49" charset="-122"/>
              </a:rPr>
              <a:t>Binary searching tree (</a:t>
            </a:r>
            <a:r>
              <a:rPr kumimoji="1" lang="zh-CN" altLang="en-US" sz="2800">
                <a:solidFill>
                  <a:schemeClr val="tx1"/>
                </a:solidFill>
                <a:ea typeface="幼圆" panose="02010509060101010101" pitchFamily="49" charset="-122"/>
              </a:rPr>
              <a:t>二叉排序树</a:t>
            </a:r>
            <a:r>
              <a:rPr kumimoji="1" lang="en-US" altLang="zh-CN" sz="2800">
                <a:solidFill>
                  <a:schemeClr val="tx1"/>
                </a:solidFill>
                <a:ea typeface="幼圆" panose="02010509060101010101" pitchFamily="49" charset="-122"/>
              </a:rPr>
              <a:t>)</a:t>
            </a:r>
            <a:endParaRPr kumimoji="1" lang="en-US" altLang="zh-CN" sz="2800">
              <a:solidFill>
                <a:schemeClr val="tx1"/>
              </a:solidFill>
              <a:ea typeface="幼圆" panose="02010509060101010101" pitchFamily="49" charset="-122"/>
              <a:hlinkClick r:id="rId1" action="ppaction://hlinksldjump"/>
            </a:endParaRPr>
          </a:p>
          <a:p>
            <a:pPr marL="457200" indent="-457200" eaLnBrk="1" latinLnBrk="0" hangingPunct="1">
              <a:spcBef>
                <a:spcPts val="1200"/>
              </a:spcBef>
              <a:spcAft>
                <a:spcPts val="1200"/>
              </a:spcAft>
              <a:buFont typeface="Wingdings" panose="05000000000000000000" charset="0"/>
              <a:buChar char="l"/>
            </a:pPr>
            <a:r>
              <a:rPr kumimoji="1" lang="en-US" altLang="zh-CN" sz="2800">
                <a:solidFill>
                  <a:schemeClr val="tx1"/>
                </a:solidFill>
                <a:ea typeface="幼圆" panose="02010509060101010101" pitchFamily="49" charset="-122"/>
              </a:rPr>
              <a:t>Balanced binary searching tree  (</a:t>
            </a:r>
            <a:r>
              <a:rPr kumimoji="1" lang="zh-CN" altLang="en-US" sz="2800">
                <a:solidFill>
                  <a:schemeClr val="tx1"/>
                </a:solidFill>
                <a:ea typeface="幼圆" panose="02010509060101010101" pitchFamily="49" charset="-122"/>
              </a:rPr>
              <a:t>平衡二叉树</a:t>
            </a:r>
            <a:r>
              <a:rPr kumimoji="1" lang="en-US" altLang="zh-CN" sz="2800">
                <a:solidFill>
                  <a:schemeClr val="tx1"/>
                </a:solidFill>
                <a:ea typeface="幼圆" panose="02010509060101010101" pitchFamily="49" charset="-122"/>
              </a:rPr>
              <a:t>) AVL</a:t>
            </a:r>
            <a:endParaRPr kumimoji="1" lang="en-US" altLang="zh-CN" sz="2800">
              <a:solidFill>
                <a:schemeClr val="tx1"/>
              </a:solidFill>
              <a:ea typeface="幼圆" panose="02010509060101010101" pitchFamily="49" charset="-122"/>
            </a:endParaRPr>
          </a:p>
          <a:p>
            <a:pPr marL="457200" indent="-457200" eaLnBrk="1" latinLnBrk="0" hangingPunct="1">
              <a:spcBef>
                <a:spcPts val="1200"/>
              </a:spcBef>
              <a:spcAft>
                <a:spcPts val="1200"/>
              </a:spcAft>
              <a:buFont typeface="Wingdings" panose="05000000000000000000" charset="0"/>
              <a:buChar char="l"/>
            </a:pPr>
            <a:r>
              <a:rPr kumimoji="1" lang="en-US" altLang="zh-CN" sz="2800">
                <a:solidFill>
                  <a:srgbClr val="FFFF00"/>
                </a:solidFill>
                <a:ea typeface="幼圆" panose="02010509060101010101" pitchFamily="49" charset="-122"/>
              </a:rPr>
              <a:t>B tree and B</a:t>
            </a:r>
            <a:r>
              <a:rPr kumimoji="1" lang="zh-CN" altLang="en-US" sz="2800" baseline="30000">
                <a:solidFill>
                  <a:srgbClr val="FFFF00"/>
                </a:solidFill>
                <a:ea typeface="幼圆" panose="02010509060101010101" pitchFamily="49" charset="-122"/>
              </a:rPr>
              <a:t>＋</a:t>
            </a:r>
            <a:r>
              <a:rPr kumimoji="1" lang="zh-CN" altLang="en-US" sz="2800">
                <a:solidFill>
                  <a:srgbClr val="FFFF00"/>
                </a:solidFill>
                <a:ea typeface="幼圆" panose="02010509060101010101" pitchFamily="49" charset="-122"/>
              </a:rPr>
              <a:t> </a:t>
            </a:r>
            <a:r>
              <a:rPr kumimoji="1" lang="en-US" altLang="zh-CN" sz="2800">
                <a:solidFill>
                  <a:srgbClr val="FFFF00"/>
                </a:solidFill>
                <a:ea typeface="幼圆" panose="02010509060101010101" pitchFamily="49" charset="-122"/>
              </a:rPr>
              <a:t>tree</a:t>
            </a:r>
            <a:endParaRPr kumimoji="1" lang="en-US" altLang="zh-CN" sz="2800">
              <a:solidFill>
                <a:srgbClr val="FFFF00"/>
              </a:solidFill>
              <a:ea typeface="幼圆" panose="02010509060101010101" pitchFamily="49" charset="-122"/>
            </a:endParaRPr>
          </a:p>
          <a:p>
            <a:endParaRPr kumimoji="1" lang="en-US" altLang="zh-CN" sz="2800">
              <a:solidFill>
                <a:srgbClr val="FFFF00"/>
              </a:solidFill>
              <a:ea typeface="幼圆" panose="02010509060101010101" pitchFamily="49" charset="-122"/>
            </a:endParaRPr>
          </a:p>
        </p:txBody>
      </p:sp>
      <p:sp>
        <p:nvSpPr>
          <p:cNvPr id="53254" name="Rectangle 6"/>
          <p:cNvSpPr>
            <a:spLocks noGrp="1" noChangeArrowheads="1"/>
          </p:cNvSpPr>
          <p:nvPr>
            <p:ph type="title" idx="4294967295"/>
          </p:nvPr>
        </p:nvSpPr>
        <p:spPr/>
        <p:txBody>
          <a:bodyPr/>
          <a:lstStyle/>
          <a:p>
            <a:pPr algn="l"/>
            <a:r>
              <a:rPr lang="en-US" altLang="zh-CN" dirty="0"/>
              <a:t>Dynamic searching table</a:t>
            </a:r>
            <a:endParaRPr lang="en-US" altLang="zh-CN"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2"/>
          <p:cNvSpPr txBox="1">
            <a:spLocks noChangeArrowheads="1"/>
          </p:cNvSpPr>
          <p:nvPr/>
        </p:nvSpPr>
        <p:spPr bwMode="auto">
          <a:xfrm>
            <a:off x="252000" y="1268413"/>
            <a:ext cx="8640000" cy="5041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400" dirty="0" smtClean="0">
                <a:ea typeface="幼圆" panose="02010509060101010101" pitchFamily="49" charset="-122"/>
                <a:cs typeface="Times New Roman" panose="02020603050405020304" pitchFamily="18" charset="0"/>
              </a:rPr>
              <a:t>1. </a:t>
            </a:r>
            <a:r>
              <a:rPr kumimoji="1" lang="en-US" altLang="zh-CN" sz="2400" dirty="0">
                <a:ea typeface="幼圆" panose="02010509060101010101" pitchFamily="49" charset="-122"/>
                <a:cs typeface="Times New Roman" panose="02020603050405020304" pitchFamily="18" charset="0"/>
              </a:rPr>
              <a:t>B</a:t>
            </a:r>
            <a:r>
              <a:rPr kumimoji="1" lang="zh-CN" altLang="en-US" sz="2400" dirty="0" smtClean="0">
                <a:ea typeface="幼圆" panose="02010509060101010101" pitchFamily="49" charset="-122"/>
                <a:cs typeface="Times New Roman" panose="02020603050405020304" pitchFamily="18" charset="0"/>
              </a:rPr>
              <a:t>树</a:t>
            </a:r>
            <a:r>
              <a:rPr kumimoji="1" lang="zh-CN" altLang="en-US" sz="2400" dirty="0">
                <a:ea typeface="幼圆" panose="02010509060101010101" pitchFamily="49" charset="-122"/>
                <a:cs typeface="Times New Roman" panose="02020603050405020304" pitchFamily="18" charset="0"/>
              </a:rPr>
              <a:t>定义</a:t>
            </a:r>
            <a:r>
              <a:rPr kumimoji="1" lang="zh-CN" altLang="en-US" sz="2400" dirty="0" smtClean="0">
                <a:ea typeface="幼圆" panose="02010509060101010101" pitchFamily="49" charset="-122"/>
                <a:cs typeface="Times New Roman" panose="02020603050405020304" pitchFamily="18" charset="0"/>
              </a:rPr>
              <a:t>及查找</a:t>
            </a:r>
            <a:r>
              <a:rPr kumimoji="1" lang="zh-CN" altLang="en-US" sz="2400" dirty="0">
                <a:ea typeface="幼圆" panose="02010509060101010101" pitchFamily="49" charset="-122"/>
                <a:cs typeface="Times New Roman" panose="02020603050405020304" pitchFamily="18" charset="0"/>
              </a:rPr>
              <a:t>： </a:t>
            </a:r>
            <a:r>
              <a:rPr kumimoji="1" lang="en-US" altLang="zh-CN" sz="2400" b="1" dirty="0">
                <a:solidFill>
                  <a:srgbClr val="FFFF00"/>
                </a:solidFill>
                <a:ea typeface="幼圆" panose="02010509060101010101" pitchFamily="49" charset="-122"/>
                <a:cs typeface="Times New Roman" panose="02020603050405020304" pitchFamily="18" charset="0"/>
              </a:rPr>
              <a:t>B</a:t>
            </a:r>
            <a:r>
              <a:rPr kumimoji="1" lang="zh-CN" altLang="en-US" sz="2400" b="1" dirty="0">
                <a:solidFill>
                  <a:srgbClr val="FFFF00"/>
                </a:solidFill>
                <a:ea typeface="幼圆" panose="02010509060101010101" pitchFamily="49" charset="-122"/>
                <a:cs typeface="Times New Roman" panose="02020603050405020304" pitchFamily="18" charset="0"/>
              </a:rPr>
              <a:t>树主要用于高维数据检索和文件的索引</a:t>
            </a:r>
            <a:endParaRPr kumimoji="1" lang="zh-CN" altLang="en-US" sz="2400" dirty="0">
              <a:ea typeface="幼圆" panose="02010509060101010101" pitchFamily="49" charset="-122"/>
              <a:cs typeface="Times New Roman" panose="02020603050405020304" pitchFamily="18" charset="0"/>
            </a:endParaRPr>
          </a:p>
          <a:p>
            <a:pPr algn="just"/>
            <a:r>
              <a:rPr kumimoji="1" lang="zh-CN" altLang="en-US" sz="2400" dirty="0" smtClean="0">
                <a:ea typeface="幼圆" panose="02010509060101010101" pitchFamily="49" charset="-122"/>
                <a:cs typeface="Times New Roman" panose="02020603050405020304" pitchFamily="18" charset="0"/>
              </a:rPr>
              <a:t>        一棵</a:t>
            </a:r>
            <a:r>
              <a:rPr kumimoji="1" lang="en-US" altLang="zh-CN" sz="2400" dirty="0" smtClean="0">
                <a:ea typeface="幼圆" panose="02010509060101010101" pitchFamily="49" charset="-122"/>
                <a:cs typeface="Times New Roman" panose="02020603050405020304" pitchFamily="18" charset="0"/>
              </a:rPr>
              <a:t>m</a:t>
            </a:r>
            <a:r>
              <a:rPr kumimoji="1" lang="zh-CN" altLang="en-US" sz="2400" dirty="0" smtClean="0">
                <a:ea typeface="幼圆" panose="02010509060101010101" pitchFamily="49" charset="-122"/>
                <a:cs typeface="Times New Roman" panose="02020603050405020304" pitchFamily="18" charset="0"/>
              </a:rPr>
              <a:t>阶的</a:t>
            </a:r>
            <a:r>
              <a:rPr kumimoji="1" lang="en-US" altLang="zh-CN" sz="2400" dirty="0" smtClean="0">
                <a:ea typeface="幼圆" panose="02010509060101010101" pitchFamily="49" charset="-122"/>
                <a:cs typeface="Times New Roman" panose="02020603050405020304" pitchFamily="18" charset="0"/>
              </a:rPr>
              <a:t>B</a:t>
            </a:r>
            <a:r>
              <a:rPr kumimoji="1" lang="zh-CN" altLang="en-US" sz="2400" dirty="0" smtClean="0">
                <a:ea typeface="幼圆" panose="02010509060101010101" pitchFamily="49" charset="-122"/>
                <a:cs typeface="Times New Roman" panose="02020603050405020304" pitchFamily="18" charset="0"/>
              </a:rPr>
              <a:t>树，或为空树，或是满足下列特性的</a:t>
            </a:r>
            <a:r>
              <a:rPr kumimoji="1" lang="en-US" altLang="zh-CN" sz="2400" dirty="0" smtClean="0">
                <a:ea typeface="幼圆" panose="02010509060101010101" pitchFamily="49" charset="-122"/>
                <a:cs typeface="Times New Roman" panose="02020603050405020304" pitchFamily="18" charset="0"/>
              </a:rPr>
              <a:t>m</a:t>
            </a:r>
            <a:r>
              <a:rPr kumimoji="1" lang="zh-CN" altLang="en-US" sz="2400" dirty="0" smtClean="0">
                <a:ea typeface="幼圆" panose="02010509060101010101" pitchFamily="49" charset="-122"/>
                <a:cs typeface="Times New Roman" panose="02020603050405020304" pitchFamily="18" charset="0"/>
              </a:rPr>
              <a:t>叉树：</a:t>
            </a:r>
            <a:endParaRPr kumimoji="1" lang="zh-CN" altLang="en-US" sz="2400" dirty="0" smtClean="0">
              <a:ea typeface="幼圆" panose="02010509060101010101" pitchFamily="49" charset="-122"/>
              <a:cs typeface="Times New Roman" panose="02020603050405020304" pitchFamily="18" charset="0"/>
            </a:endParaRPr>
          </a:p>
          <a:p>
            <a:pPr algn="just"/>
            <a:r>
              <a:rPr kumimoji="1" lang="zh-CN" altLang="en-US" sz="2400" dirty="0" smtClean="0">
                <a:ea typeface="幼圆" panose="02010509060101010101" pitchFamily="49" charset="-122"/>
                <a:cs typeface="Times New Roman" panose="02020603050405020304" pitchFamily="18" charset="0"/>
              </a:rPr>
              <a:t>        </a:t>
            </a:r>
            <a:r>
              <a:rPr kumimoji="1" lang="en-US" altLang="zh-CN" sz="2400" dirty="0" smtClean="0">
                <a:ea typeface="幼圆" panose="02010509060101010101" pitchFamily="49" charset="-122"/>
                <a:cs typeface="Times New Roman" panose="02020603050405020304" pitchFamily="18" charset="0"/>
              </a:rPr>
              <a:t>(1) </a:t>
            </a:r>
            <a:r>
              <a:rPr kumimoji="1" lang="zh-CN" altLang="en-US" sz="2400" dirty="0">
                <a:ea typeface="幼圆" panose="02010509060101010101" pitchFamily="49" charset="-122"/>
                <a:cs typeface="Times New Roman" panose="02020603050405020304" pitchFamily="18" charset="0"/>
              </a:rPr>
              <a:t>树中每个结点至多有</a:t>
            </a:r>
            <a:r>
              <a:rPr kumimoji="1" lang="en-US" altLang="zh-CN" sz="2400" dirty="0">
                <a:ea typeface="幼圆" panose="02010509060101010101" pitchFamily="49" charset="-122"/>
                <a:cs typeface="Times New Roman" panose="02020603050405020304" pitchFamily="18" charset="0"/>
              </a:rPr>
              <a:t>m</a:t>
            </a:r>
            <a:r>
              <a:rPr kumimoji="1" lang="zh-CN" altLang="en-US" sz="2400" dirty="0">
                <a:ea typeface="幼圆" panose="02010509060101010101" pitchFamily="49" charset="-122"/>
                <a:cs typeface="Times New Roman" panose="02020603050405020304" pitchFamily="18" charset="0"/>
              </a:rPr>
              <a:t>棵子树；</a:t>
            </a:r>
            <a:endParaRPr kumimoji="1" lang="zh-CN" altLang="en-US" sz="2400" dirty="0">
              <a:ea typeface="幼圆" panose="02010509060101010101" pitchFamily="49" charset="-122"/>
              <a:cs typeface="Times New Roman" panose="02020603050405020304" pitchFamily="18" charset="0"/>
            </a:endParaRPr>
          </a:p>
          <a:p>
            <a:pPr algn="just"/>
            <a:r>
              <a:rPr kumimoji="1" lang="zh-CN" altLang="en-US" sz="2400" dirty="0">
                <a:ea typeface="幼圆" panose="02010509060101010101" pitchFamily="49" charset="-122"/>
                <a:cs typeface="Times New Roman" panose="02020603050405020304" pitchFamily="18" charset="0"/>
              </a:rPr>
              <a:t>        </a:t>
            </a:r>
            <a:r>
              <a:rPr kumimoji="1" lang="en-US" altLang="zh-CN" sz="2400" dirty="0" smtClean="0">
                <a:ea typeface="幼圆" panose="02010509060101010101" pitchFamily="49" charset="-122"/>
                <a:cs typeface="Times New Roman" panose="02020603050405020304" pitchFamily="18" charset="0"/>
              </a:rPr>
              <a:t>(2) </a:t>
            </a:r>
            <a:r>
              <a:rPr kumimoji="1" lang="zh-CN" altLang="en-US" sz="2400" dirty="0">
                <a:ea typeface="幼圆" panose="02010509060101010101" pitchFamily="49" charset="-122"/>
                <a:cs typeface="Times New Roman" panose="02020603050405020304" pitchFamily="18" charset="0"/>
              </a:rPr>
              <a:t>若根结点不是叶子结点，则至少有两棵子树；</a:t>
            </a:r>
            <a:endParaRPr kumimoji="1" lang="zh-CN" altLang="en-US" sz="2400" dirty="0">
              <a:ea typeface="幼圆" panose="02010509060101010101" pitchFamily="49" charset="-122"/>
              <a:cs typeface="Times New Roman" panose="02020603050405020304" pitchFamily="18" charset="0"/>
            </a:endParaRPr>
          </a:p>
          <a:p>
            <a:pPr algn="just"/>
            <a:r>
              <a:rPr kumimoji="1" lang="zh-CN" altLang="en-US" sz="2400" dirty="0">
                <a:ea typeface="幼圆" panose="02010509060101010101" pitchFamily="49" charset="-122"/>
                <a:cs typeface="Times New Roman" panose="02020603050405020304" pitchFamily="18" charset="0"/>
              </a:rPr>
              <a:t>        </a:t>
            </a:r>
            <a:r>
              <a:rPr kumimoji="1" lang="en-US" altLang="zh-CN" sz="2400" dirty="0" smtClean="0">
                <a:ea typeface="幼圆" panose="02010509060101010101" pitchFamily="49" charset="-122"/>
                <a:cs typeface="Times New Roman" panose="02020603050405020304" pitchFamily="18" charset="0"/>
              </a:rPr>
              <a:t>(3) </a:t>
            </a:r>
            <a:r>
              <a:rPr kumimoji="1" lang="zh-CN" altLang="en-US" sz="2400" dirty="0">
                <a:ea typeface="幼圆" panose="02010509060101010101" pitchFamily="49" charset="-122"/>
                <a:cs typeface="Times New Roman" panose="02020603050405020304" pitchFamily="18" charset="0"/>
              </a:rPr>
              <a:t>除根之外的所有非终端结点至少有</a:t>
            </a:r>
            <a:r>
              <a:rPr kumimoji="1" lang="zh-CN" altLang="en-US" sz="2400" dirty="0">
                <a:ea typeface="幼圆" panose="02010509060101010101" pitchFamily="49" charset="-122"/>
                <a:cs typeface="Times New Roman" panose="02020603050405020304" pitchFamily="18" charset="0"/>
                <a:sym typeface="Symbol" panose="05050102010706020507" pitchFamily="18" charset="2"/>
              </a:rPr>
              <a:t></a:t>
            </a:r>
            <a:r>
              <a:rPr kumimoji="1" lang="en-US" altLang="zh-CN" sz="2400" dirty="0">
                <a:ea typeface="幼圆" panose="02010509060101010101" pitchFamily="49" charset="-122"/>
                <a:cs typeface="Times New Roman" panose="02020603050405020304" pitchFamily="18" charset="0"/>
              </a:rPr>
              <a:t>m/2</a:t>
            </a:r>
            <a:r>
              <a:rPr kumimoji="1" lang="en-US" altLang="zh-CN" sz="2400" dirty="0">
                <a:ea typeface="幼圆" panose="02010509060101010101" pitchFamily="49" charset="-122"/>
                <a:cs typeface="Times New Roman" panose="02020603050405020304" pitchFamily="18" charset="0"/>
                <a:sym typeface="Symbol" panose="05050102010706020507" pitchFamily="18" charset="2"/>
              </a:rPr>
              <a:t></a:t>
            </a:r>
            <a:r>
              <a:rPr kumimoji="1" lang="zh-CN" altLang="en-US" sz="2400" dirty="0">
                <a:ea typeface="幼圆" panose="02010509060101010101" pitchFamily="49" charset="-122"/>
                <a:cs typeface="Times New Roman" panose="02020603050405020304" pitchFamily="18" charset="0"/>
              </a:rPr>
              <a:t>棵子树；</a:t>
            </a:r>
            <a:endParaRPr kumimoji="1" lang="zh-CN" altLang="en-US" sz="2400" dirty="0">
              <a:ea typeface="幼圆" panose="02010509060101010101" pitchFamily="49" charset="-122"/>
              <a:cs typeface="Times New Roman" panose="02020603050405020304" pitchFamily="18" charset="0"/>
            </a:endParaRPr>
          </a:p>
          <a:p>
            <a:pPr algn="just"/>
            <a:r>
              <a:rPr kumimoji="1" lang="zh-CN" altLang="en-US" sz="2400" dirty="0">
                <a:ea typeface="幼圆" panose="02010509060101010101" pitchFamily="49" charset="-122"/>
                <a:cs typeface="Times New Roman" panose="02020603050405020304" pitchFamily="18" charset="0"/>
              </a:rPr>
              <a:t>        </a:t>
            </a:r>
            <a:r>
              <a:rPr kumimoji="1" lang="en-US" altLang="zh-CN" sz="2400" dirty="0" smtClean="0">
                <a:ea typeface="幼圆" panose="02010509060101010101" pitchFamily="49" charset="-122"/>
                <a:cs typeface="Times New Roman" panose="02020603050405020304" pitchFamily="18" charset="0"/>
              </a:rPr>
              <a:t>(4) </a:t>
            </a:r>
            <a:r>
              <a:rPr kumimoji="1" lang="zh-CN" altLang="en-US" sz="2400" dirty="0">
                <a:ea typeface="幼圆" panose="02010509060101010101" pitchFamily="49" charset="-122"/>
                <a:cs typeface="Times New Roman" panose="02020603050405020304" pitchFamily="18" charset="0"/>
              </a:rPr>
              <a:t>所有非终端结点中包含下列信息数据</a:t>
            </a:r>
            <a:endParaRPr kumimoji="1" lang="zh-CN" altLang="en-US" sz="2400" dirty="0">
              <a:ea typeface="幼圆" panose="02010509060101010101" pitchFamily="49" charset="-122"/>
              <a:cs typeface="Times New Roman" panose="02020603050405020304" pitchFamily="18" charset="0"/>
            </a:endParaRPr>
          </a:p>
          <a:p>
            <a:pPr algn="just">
              <a:spcBef>
                <a:spcPct val="20000"/>
              </a:spcBef>
              <a:spcAft>
                <a:spcPct val="20000"/>
              </a:spcAft>
            </a:pPr>
            <a:r>
              <a:rPr kumimoji="1" lang="zh-CN" altLang="en-US" sz="2400" dirty="0">
                <a:ea typeface="幼圆" panose="02010509060101010101" pitchFamily="49" charset="-122"/>
                <a:cs typeface="Times New Roman" panose="02020603050405020304" pitchFamily="18" charset="0"/>
              </a:rPr>
              <a:t>		</a:t>
            </a:r>
            <a:r>
              <a:rPr kumimoji="1" lang="en-US" altLang="zh-CN" sz="2400" b="1" dirty="0">
                <a:solidFill>
                  <a:srgbClr val="FFFF00"/>
                </a:solidFill>
                <a:ea typeface="幼圆" panose="02010509060101010101" pitchFamily="49" charset="-122"/>
                <a:cs typeface="Times New Roman" panose="02020603050405020304" pitchFamily="18" charset="0"/>
              </a:rPr>
              <a:t>(n, A</a:t>
            </a:r>
            <a:r>
              <a:rPr kumimoji="1" lang="en-US" altLang="zh-CN" sz="2400" b="1" baseline="-25000" dirty="0">
                <a:solidFill>
                  <a:srgbClr val="FFFF00"/>
                </a:solidFill>
                <a:ea typeface="幼圆" panose="02010509060101010101" pitchFamily="49" charset="-122"/>
                <a:cs typeface="Times New Roman" panose="02020603050405020304" pitchFamily="18" charset="0"/>
              </a:rPr>
              <a:t>0</a:t>
            </a:r>
            <a:r>
              <a:rPr kumimoji="1" lang="en-US" altLang="zh-CN" sz="2400" b="1" dirty="0">
                <a:solidFill>
                  <a:srgbClr val="FFFF00"/>
                </a:solidFill>
                <a:ea typeface="幼圆" panose="02010509060101010101" pitchFamily="49" charset="-122"/>
                <a:cs typeface="Times New Roman" panose="02020603050405020304" pitchFamily="18" charset="0"/>
              </a:rPr>
              <a:t>, K</a:t>
            </a:r>
            <a:r>
              <a:rPr kumimoji="1" lang="en-US" altLang="zh-CN" sz="2400" b="1" baseline="-25000" dirty="0">
                <a:solidFill>
                  <a:srgbClr val="FFFF00"/>
                </a:solidFill>
                <a:ea typeface="幼圆" panose="02010509060101010101" pitchFamily="49" charset="-122"/>
                <a:cs typeface="Times New Roman" panose="02020603050405020304" pitchFamily="18" charset="0"/>
              </a:rPr>
              <a:t>1</a:t>
            </a:r>
            <a:r>
              <a:rPr kumimoji="1" lang="en-US" altLang="zh-CN" sz="2400" b="1" dirty="0">
                <a:solidFill>
                  <a:srgbClr val="FFFF00"/>
                </a:solidFill>
                <a:ea typeface="幼圆" panose="02010509060101010101" pitchFamily="49" charset="-122"/>
                <a:cs typeface="Times New Roman" panose="02020603050405020304" pitchFamily="18" charset="0"/>
              </a:rPr>
              <a:t>, A</a:t>
            </a:r>
            <a:r>
              <a:rPr kumimoji="1" lang="en-US" altLang="zh-CN" sz="2400" b="1" baseline="-25000" dirty="0">
                <a:solidFill>
                  <a:srgbClr val="FFFF00"/>
                </a:solidFill>
                <a:ea typeface="幼圆" panose="02010509060101010101" pitchFamily="49" charset="-122"/>
                <a:cs typeface="Times New Roman" panose="02020603050405020304" pitchFamily="18" charset="0"/>
              </a:rPr>
              <a:t>1</a:t>
            </a:r>
            <a:r>
              <a:rPr kumimoji="1" lang="en-US" altLang="zh-CN" sz="2400" b="1" dirty="0">
                <a:solidFill>
                  <a:srgbClr val="FFFF00"/>
                </a:solidFill>
                <a:ea typeface="幼圆" panose="02010509060101010101" pitchFamily="49" charset="-122"/>
                <a:cs typeface="Times New Roman" panose="02020603050405020304" pitchFamily="18" charset="0"/>
              </a:rPr>
              <a:t>, K</a:t>
            </a:r>
            <a:r>
              <a:rPr kumimoji="1" lang="en-US" altLang="zh-CN" sz="2400" b="1" baseline="-25000" dirty="0">
                <a:solidFill>
                  <a:srgbClr val="FFFF00"/>
                </a:solidFill>
                <a:ea typeface="幼圆" panose="02010509060101010101" pitchFamily="49" charset="-122"/>
                <a:cs typeface="Times New Roman" panose="02020603050405020304" pitchFamily="18" charset="0"/>
              </a:rPr>
              <a:t>2</a:t>
            </a:r>
            <a:r>
              <a:rPr kumimoji="1" lang="en-US" altLang="zh-CN" sz="2400" b="1" dirty="0">
                <a:solidFill>
                  <a:srgbClr val="FFFF00"/>
                </a:solidFill>
                <a:ea typeface="幼圆" panose="02010509060101010101" pitchFamily="49" charset="-122"/>
                <a:cs typeface="Times New Roman" panose="02020603050405020304" pitchFamily="18" charset="0"/>
              </a:rPr>
              <a:t>, …, </a:t>
            </a:r>
            <a:r>
              <a:rPr kumimoji="1" lang="en-US" altLang="zh-CN" sz="2400" b="1" dirty="0" err="1">
                <a:solidFill>
                  <a:srgbClr val="FFFF00"/>
                </a:solidFill>
                <a:ea typeface="幼圆" panose="02010509060101010101" pitchFamily="49" charset="-122"/>
                <a:cs typeface="Times New Roman" panose="02020603050405020304" pitchFamily="18" charset="0"/>
              </a:rPr>
              <a:t>K</a:t>
            </a:r>
            <a:r>
              <a:rPr kumimoji="1" lang="en-US" altLang="zh-CN" sz="2400" b="1" baseline="-25000" dirty="0" err="1">
                <a:solidFill>
                  <a:srgbClr val="FFFF00"/>
                </a:solidFill>
                <a:ea typeface="幼圆" panose="02010509060101010101" pitchFamily="49" charset="-122"/>
                <a:cs typeface="Times New Roman" panose="02020603050405020304" pitchFamily="18" charset="0"/>
              </a:rPr>
              <a:t>n</a:t>
            </a:r>
            <a:r>
              <a:rPr kumimoji="1" lang="en-US" altLang="zh-CN" sz="2400" b="1" dirty="0">
                <a:solidFill>
                  <a:srgbClr val="FFFF00"/>
                </a:solidFill>
                <a:ea typeface="幼圆" panose="02010509060101010101" pitchFamily="49" charset="-122"/>
                <a:cs typeface="Times New Roman" panose="02020603050405020304" pitchFamily="18" charset="0"/>
              </a:rPr>
              <a:t>, A</a:t>
            </a:r>
            <a:r>
              <a:rPr kumimoji="1" lang="en-US" altLang="zh-CN" sz="2400" b="1" baseline="-25000" dirty="0">
                <a:solidFill>
                  <a:srgbClr val="FFFF00"/>
                </a:solidFill>
                <a:ea typeface="幼圆" panose="02010509060101010101" pitchFamily="49" charset="-122"/>
                <a:cs typeface="Times New Roman" panose="02020603050405020304" pitchFamily="18" charset="0"/>
              </a:rPr>
              <a:t>n</a:t>
            </a:r>
            <a:r>
              <a:rPr kumimoji="1" lang="en-US" altLang="zh-CN" sz="2400" b="1" dirty="0">
                <a:solidFill>
                  <a:srgbClr val="FFFF00"/>
                </a:solidFill>
                <a:ea typeface="幼圆" panose="02010509060101010101" pitchFamily="49" charset="-122"/>
                <a:cs typeface="Times New Roman" panose="02020603050405020304" pitchFamily="18" charset="0"/>
              </a:rPr>
              <a:t>)</a:t>
            </a:r>
            <a:endParaRPr kumimoji="1" lang="en-US" altLang="zh-CN" sz="2400" b="1" dirty="0">
              <a:solidFill>
                <a:srgbClr val="FFFF00"/>
              </a:solidFill>
              <a:ea typeface="幼圆" panose="02010509060101010101" pitchFamily="49" charset="-122"/>
              <a:cs typeface="Times New Roman" panose="02020603050405020304" pitchFamily="18" charset="0"/>
            </a:endParaRPr>
          </a:p>
          <a:p>
            <a:pPr algn="just"/>
            <a:r>
              <a:rPr kumimoji="1" lang="zh-CN" altLang="en-US" sz="2400" dirty="0">
                <a:ea typeface="幼圆" panose="02010509060101010101" pitchFamily="49" charset="-122"/>
                <a:cs typeface="Times New Roman" panose="02020603050405020304" pitchFamily="18" charset="0"/>
              </a:rPr>
              <a:t>其中</a:t>
            </a:r>
            <a:r>
              <a:rPr kumimoji="1" lang="en-US" altLang="zh-CN" sz="2400" dirty="0">
                <a:ea typeface="幼圆" panose="02010509060101010101" pitchFamily="49" charset="-122"/>
                <a:cs typeface="Times New Roman" panose="02020603050405020304" pitchFamily="18" charset="0"/>
              </a:rPr>
              <a:t>K</a:t>
            </a:r>
            <a:r>
              <a:rPr kumimoji="1" lang="en-US" altLang="zh-CN" sz="2400" baseline="-25000" dirty="0">
                <a:ea typeface="幼圆" panose="02010509060101010101" pitchFamily="49" charset="-122"/>
                <a:cs typeface="Times New Roman" panose="02020603050405020304" pitchFamily="18" charset="0"/>
              </a:rPr>
              <a:t>i</a:t>
            </a:r>
            <a:r>
              <a:rPr kumimoji="1" lang="en-US" altLang="zh-CN" sz="2400" dirty="0">
                <a:ea typeface="幼圆" panose="02010509060101010101" pitchFamily="49" charset="-122"/>
                <a:cs typeface="Times New Roman" panose="02020603050405020304" pitchFamily="18" charset="0"/>
              </a:rPr>
              <a:t>(i=1,..,n)</a:t>
            </a:r>
            <a:r>
              <a:rPr kumimoji="1" lang="zh-CN" altLang="en-US" sz="2400" dirty="0">
                <a:ea typeface="幼圆" panose="02010509060101010101" pitchFamily="49" charset="-122"/>
                <a:cs typeface="Times New Roman" panose="02020603050405020304" pitchFamily="18" charset="0"/>
              </a:rPr>
              <a:t>为关键字，且</a:t>
            </a:r>
            <a:r>
              <a:rPr kumimoji="1" lang="en-US" altLang="zh-CN" sz="2400" dirty="0">
                <a:ea typeface="幼圆" panose="02010509060101010101" pitchFamily="49" charset="-122"/>
                <a:cs typeface="Times New Roman" panose="02020603050405020304" pitchFamily="18" charset="0"/>
              </a:rPr>
              <a:t>K</a:t>
            </a:r>
            <a:r>
              <a:rPr kumimoji="1" lang="en-US" altLang="zh-CN" sz="2400" baseline="-25000" dirty="0">
                <a:ea typeface="幼圆" panose="02010509060101010101" pitchFamily="49" charset="-122"/>
                <a:cs typeface="Times New Roman" panose="02020603050405020304" pitchFamily="18" charset="0"/>
              </a:rPr>
              <a:t>i</a:t>
            </a:r>
            <a:r>
              <a:rPr kumimoji="1" lang="en-US" altLang="zh-CN" sz="2400" dirty="0">
                <a:ea typeface="幼圆" panose="02010509060101010101" pitchFamily="49" charset="-122"/>
                <a:cs typeface="Times New Roman" panose="02020603050405020304" pitchFamily="18" charset="0"/>
              </a:rPr>
              <a:t> &lt; K</a:t>
            </a:r>
            <a:r>
              <a:rPr kumimoji="1" lang="en-US" altLang="zh-CN" sz="2400" baseline="-25000" dirty="0">
                <a:ea typeface="幼圆" panose="02010509060101010101" pitchFamily="49" charset="-122"/>
                <a:cs typeface="Times New Roman" panose="02020603050405020304" pitchFamily="18" charset="0"/>
              </a:rPr>
              <a:t>i+1</a:t>
            </a:r>
            <a:r>
              <a:rPr kumimoji="1" lang="en-US" altLang="zh-CN" sz="2400" dirty="0">
                <a:ea typeface="幼圆" panose="02010509060101010101" pitchFamily="49" charset="-122"/>
                <a:cs typeface="Times New Roman" panose="02020603050405020304" pitchFamily="18" charset="0"/>
              </a:rPr>
              <a:t>(i=1,…,n-1); A</a:t>
            </a:r>
            <a:r>
              <a:rPr kumimoji="1" lang="en-US" altLang="zh-CN" sz="2400" baseline="-25000" dirty="0">
                <a:ea typeface="幼圆" panose="02010509060101010101" pitchFamily="49" charset="-122"/>
                <a:cs typeface="Times New Roman" panose="02020603050405020304" pitchFamily="18" charset="0"/>
              </a:rPr>
              <a:t>i</a:t>
            </a:r>
            <a:r>
              <a:rPr kumimoji="1" lang="en-US" altLang="zh-CN" sz="2400" dirty="0">
                <a:ea typeface="幼圆" panose="02010509060101010101" pitchFamily="49" charset="-122"/>
                <a:cs typeface="Times New Roman" panose="02020603050405020304" pitchFamily="18" charset="0"/>
              </a:rPr>
              <a:t>(i=0,…,n)</a:t>
            </a:r>
            <a:r>
              <a:rPr kumimoji="1" lang="zh-CN" altLang="en-US" sz="2400" dirty="0">
                <a:ea typeface="幼圆" panose="02010509060101010101" pitchFamily="49" charset="-122"/>
                <a:cs typeface="Times New Roman" panose="02020603050405020304" pitchFamily="18" charset="0"/>
              </a:rPr>
              <a:t>为指向子树根结点的指针，且</a:t>
            </a:r>
            <a:r>
              <a:rPr kumimoji="1" lang="en-US" altLang="zh-CN" sz="2400" dirty="0">
                <a:ea typeface="幼圆" panose="02010509060101010101" pitchFamily="49" charset="-122"/>
                <a:cs typeface="Times New Roman" panose="02020603050405020304" pitchFamily="18" charset="0"/>
              </a:rPr>
              <a:t>A</a:t>
            </a:r>
            <a:r>
              <a:rPr kumimoji="1" lang="en-US" altLang="zh-CN" sz="2400" baseline="-25000" dirty="0">
                <a:ea typeface="幼圆" panose="02010509060101010101" pitchFamily="49" charset="-122"/>
                <a:cs typeface="Times New Roman" panose="02020603050405020304" pitchFamily="18" charset="0"/>
              </a:rPr>
              <a:t>i-1</a:t>
            </a:r>
            <a:r>
              <a:rPr kumimoji="1" lang="zh-CN" altLang="en-US" sz="2400" dirty="0">
                <a:ea typeface="幼圆" panose="02010509060101010101" pitchFamily="49" charset="-122"/>
                <a:cs typeface="Times New Roman" panose="02020603050405020304" pitchFamily="18" charset="0"/>
              </a:rPr>
              <a:t>所指子树中所有结点的关键字均小于</a:t>
            </a:r>
            <a:r>
              <a:rPr kumimoji="1" lang="en-US" altLang="zh-CN" sz="2400" dirty="0">
                <a:ea typeface="幼圆" panose="02010509060101010101" pitchFamily="49" charset="-122"/>
                <a:cs typeface="Times New Roman" panose="02020603050405020304" pitchFamily="18" charset="0"/>
              </a:rPr>
              <a:t>K</a:t>
            </a:r>
            <a:r>
              <a:rPr kumimoji="1" lang="en-US" altLang="zh-CN" sz="2400" baseline="-25000" dirty="0">
                <a:ea typeface="幼圆" panose="02010509060101010101" pitchFamily="49" charset="-122"/>
                <a:cs typeface="Times New Roman" panose="02020603050405020304" pitchFamily="18" charset="0"/>
              </a:rPr>
              <a:t>i</a:t>
            </a:r>
            <a:r>
              <a:rPr kumimoji="1" lang="en-US" altLang="zh-CN" sz="2400" dirty="0">
                <a:ea typeface="幼圆" panose="02010509060101010101" pitchFamily="49" charset="-122"/>
                <a:cs typeface="Times New Roman" panose="02020603050405020304" pitchFamily="18" charset="0"/>
              </a:rPr>
              <a:t>(i=1,…,n), A</a:t>
            </a:r>
            <a:r>
              <a:rPr kumimoji="1" lang="en-US" altLang="zh-CN" sz="2400" baseline="-25000" dirty="0">
                <a:ea typeface="幼圆" panose="02010509060101010101" pitchFamily="49" charset="-122"/>
                <a:cs typeface="Times New Roman" panose="02020603050405020304" pitchFamily="18" charset="0"/>
              </a:rPr>
              <a:t>n</a:t>
            </a:r>
            <a:r>
              <a:rPr kumimoji="1" lang="zh-CN" altLang="en-US" sz="2400" dirty="0">
                <a:ea typeface="幼圆" panose="02010509060101010101" pitchFamily="49" charset="-122"/>
                <a:cs typeface="Times New Roman" panose="02020603050405020304" pitchFamily="18" charset="0"/>
              </a:rPr>
              <a:t>所指子树中所有结点的关键字均大于</a:t>
            </a:r>
            <a:r>
              <a:rPr kumimoji="1" lang="en-US" altLang="zh-CN" sz="2400" dirty="0" err="1">
                <a:ea typeface="幼圆" panose="02010509060101010101" pitchFamily="49" charset="-122"/>
                <a:cs typeface="Times New Roman" panose="02020603050405020304" pitchFamily="18" charset="0"/>
              </a:rPr>
              <a:t>K</a:t>
            </a:r>
            <a:r>
              <a:rPr kumimoji="1" lang="en-US" altLang="zh-CN" sz="2400" baseline="-25000" dirty="0" err="1">
                <a:ea typeface="幼圆" panose="02010509060101010101" pitchFamily="49" charset="-122"/>
                <a:cs typeface="Times New Roman" panose="02020603050405020304" pitchFamily="18" charset="0"/>
              </a:rPr>
              <a:t>n</a:t>
            </a:r>
            <a:r>
              <a:rPr kumimoji="1" lang="en-US" altLang="zh-CN" sz="2400" dirty="0">
                <a:ea typeface="幼圆" panose="02010509060101010101" pitchFamily="49" charset="-122"/>
                <a:cs typeface="Times New Roman" panose="02020603050405020304" pitchFamily="18" charset="0"/>
              </a:rPr>
              <a:t>, n</a:t>
            </a:r>
            <a:r>
              <a:rPr kumimoji="1" lang="zh-CN" altLang="en-US" sz="2400" dirty="0">
                <a:ea typeface="幼圆" panose="02010509060101010101" pitchFamily="49" charset="-122"/>
                <a:cs typeface="Times New Roman" panose="02020603050405020304" pitchFamily="18" charset="0"/>
              </a:rPr>
              <a:t>（ </a:t>
            </a:r>
            <a:r>
              <a:rPr kumimoji="1" lang="zh-CN" altLang="en-US" sz="2400" dirty="0">
                <a:ea typeface="幼圆" panose="02010509060101010101" pitchFamily="49" charset="-122"/>
                <a:cs typeface="Times New Roman" panose="02020603050405020304" pitchFamily="18" charset="0"/>
                <a:sym typeface="Symbol" panose="05050102010706020507" pitchFamily="18" charset="2"/>
              </a:rPr>
              <a:t></a:t>
            </a:r>
            <a:r>
              <a:rPr kumimoji="1" lang="en-US" altLang="zh-CN" sz="2400" dirty="0">
                <a:ea typeface="幼圆" panose="02010509060101010101" pitchFamily="49" charset="-122"/>
                <a:cs typeface="Times New Roman" panose="02020603050405020304" pitchFamily="18" charset="0"/>
              </a:rPr>
              <a:t>m/2</a:t>
            </a:r>
            <a:r>
              <a:rPr kumimoji="1" lang="en-US" altLang="zh-CN" sz="2400" dirty="0">
                <a:ea typeface="幼圆" panose="02010509060101010101" pitchFamily="49" charset="-122"/>
                <a:cs typeface="Times New Roman" panose="02020603050405020304" pitchFamily="18" charset="0"/>
                <a:sym typeface="Symbol" panose="05050102010706020507" pitchFamily="18" charset="2"/>
              </a:rPr>
              <a:t></a:t>
            </a:r>
            <a:r>
              <a:rPr kumimoji="1" lang="en-US" altLang="zh-CN" sz="2400" dirty="0">
                <a:ea typeface="幼圆" panose="02010509060101010101" pitchFamily="49" charset="-122"/>
                <a:cs typeface="Times New Roman" panose="02020603050405020304" pitchFamily="18" charset="0"/>
              </a:rPr>
              <a:t> &lt;= n &lt;= m-1</a:t>
            </a:r>
            <a:r>
              <a:rPr kumimoji="1" lang="zh-CN" altLang="en-US" sz="2400" dirty="0">
                <a:ea typeface="幼圆" panose="02010509060101010101" pitchFamily="49" charset="-122"/>
                <a:cs typeface="Times New Roman" panose="02020603050405020304" pitchFamily="18" charset="0"/>
              </a:rPr>
              <a:t>）为关键字的个数（或</a:t>
            </a:r>
            <a:r>
              <a:rPr kumimoji="1" lang="en-US" altLang="zh-CN" sz="2400" dirty="0">
                <a:ea typeface="幼圆" panose="02010509060101010101" pitchFamily="49" charset="-122"/>
                <a:cs typeface="Times New Roman" panose="02020603050405020304" pitchFamily="18" charset="0"/>
              </a:rPr>
              <a:t>n+1</a:t>
            </a:r>
            <a:r>
              <a:rPr kumimoji="1" lang="zh-CN" altLang="en-US" sz="2400" dirty="0">
                <a:ea typeface="幼圆" panose="02010509060101010101" pitchFamily="49" charset="-122"/>
                <a:cs typeface="Times New Roman" panose="02020603050405020304" pitchFamily="18" charset="0"/>
              </a:rPr>
              <a:t>为子树个数）</a:t>
            </a:r>
            <a:r>
              <a:rPr kumimoji="1" lang="zh-CN" altLang="en-US" sz="2400" dirty="0" smtClean="0">
                <a:ea typeface="幼圆" panose="02010509060101010101" pitchFamily="49" charset="-122"/>
                <a:cs typeface="Times New Roman" panose="02020603050405020304" pitchFamily="18" charset="0"/>
              </a:rPr>
              <a:t>。</a:t>
            </a:r>
            <a:endParaRPr kumimoji="1" lang="en-US" altLang="zh-CN" sz="2400" dirty="0" smtClean="0">
              <a:ea typeface="幼圆" panose="02010509060101010101" pitchFamily="49" charset="-122"/>
              <a:cs typeface="Times New Roman" panose="02020603050405020304" pitchFamily="18" charset="0"/>
            </a:endParaRPr>
          </a:p>
          <a:p>
            <a:pPr algn="just"/>
            <a:r>
              <a:rPr kumimoji="1" lang="zh-CN" altLang="en-US" sz="2400" dirty="0" smtClean="0">
                <a:ea typeface="幼圆" panose="02010509060101010101" pitchFamily="49" charset="-122"/>
                <a:cs typeface="Times New Roman" panose="02020603050405020304" pitchFamily="18" charset="0"/>
              </a:rPr>
              <a:t>        </a:t>
            </a:r>
            <a:r>
              <a:rPr kumimoji="1" lang="en-US" altLang="zh-CN" sz="2400" dirty="0" smtClean="0">
                <a:ea typeface="幼圆" panose="02010509060101010101" pitchFamily="49" charset="-122"/>
                <a:cs typeface="Times New Roman" panose="02020603050405020304" pitchFamily="18" charset="0"/>
              </a:rPr>
              <a:t>(5</a:t>
            </a:r>
            <a:r>
              <a:rPr kumimoji="1" lang="en-US" altLang="zh-CN" sz="2400" dirty="0">
                <a:ea typeface="幼圆" panose="02010509060101010101" pitchFamily="49" charset="-122"/>
                <a:cs typeface="Times New Roman" panose="02020603050405020304" pitchFamily="18" charset="0"/>
              </a:rPr>
              <a:t>) </a:t>
            </a:r>
            <a:r>
              <a:rPr kumimoji="1" lang="zh-CN" altLang="en-US" sz="2400" dirty="0">
                <a:ea typeface="幼圆" panose="02010509060101010101" pitchFamily="49" charset="-122"/>
                <a:cs typeface="Times New Roman" panose="02020603050405020304" pitchFamily="18" charset="0"/>
              </a:rPr>
              <a:t>所有叶子结点都出现在同一层上，并且不带信息。实际上这些结点不存在，指向这些结点的指针为空。</a:t>
            </a:r>
            <a:endParaRPr kumimoji="1" lang="zh-CN" altLang="en-US" sz="2400" dirty="0">
              <a:ea typeface="幼圆" panose="02010509060101010101" pitchFamily="49" charset="-122"/>
              <a:cs typeface="Times New Roman" panose="02020603050405020304" pitchFamily="18" charset="0"/>
            </a:endParaRPr>
          </a:p>
        </p:txBody>
      </p:sp>
      <p:sp>
        <p:nvSpPr>
          <p:cNvPr id="182275" name="Rectangle 3"/>
          <p:cNvSpPr>
            <a:spLocks noGrp="1" noChangeArrowheads="1"/>
          </p:cNvSpPr>
          <p:nvPr>
            <p:ph type="title"/>
          </p:nvPr>
        </p:nvSpPr>
        <p:spPr/>
        <p:txBody>
          <a:bodyPr/>
          <a:lstStyle/>
          <a:p>
            <a:r>
              <a:rPr lang="en-US" altLang="zh-CN"/>
              <a:t>**8.5 B</a:t>
            </a:r>
            <a:r>
              <a:rPr lang="zh-CN" altLang="en-US"/>
              <a:t>树和</a:t>
            </a:r>
            <a:r>
              <a:rPr lang="en-US" altLang="zh-CN"/>
              <a:t>B</a:t>
            </a:r>
            <a:r>
              <a:rPr lang="zh-CN" altLang="en-US" baseline="30000"/>
              <a:t>＋</a:t>
            </a:r>
            <a:r>
              <a:rPr lang="zh-CN" altLang="en-US"/>
              <a:t>树</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27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227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227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2274">
                                            <p:txEl>
                                              <p:pRg st="5" end="5"/>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82274">
                                            <p:txEl>
                                              <p:pRg st="6" end="6"/>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18227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227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ext Box 2"/>
          <p:cNvSpPr txBox="1">
            <a:spLocks noChangeArrowheads="1"/>
          </p:cNvSpPr>
          <p:nvPr/>
        </p:nvSpPr>
        <p:spPr bwMode="auto">
          <a:xfrm>
            <a:off x="252000" y="476672"/>
            <a:ext cx="86400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kumimoji="1" lang="zh-CN" altLang="en-US" sz="2800" dirty="0" smtClean="0">
                <a:ea typeface="幼圆" panose="02010509060101010101" pitchFamily="49" charset="-122"/>
                <a:cs typeface="Times New Roman" panose="02020603050405020304" pitchFamily="18" charset="0"/>
              </a:rPr>
              <a:t>        </a:t>
            </a:r>
            <a:r>
              <a:rPr kumimoji="1" lang="zh-CN" altLang="en-US" sz="2800" dirty="0">
                <a:ea typeface="幼圆" panose="02010509060101010101" pitchFamily="49" charset="-122"/>
                <a:cs typeface="Times New Roman" panose="02020603050405020304" pitchFamily="18" charset="0"/>
              </a:rPr>
              <a:t>从</a:t>
            </a:r>
            <a:r>
              <a:rPr kumimoji="1" lang="en-US" altLang="zh-CN" sz="2800" dirty="0">
                <a:ea typeface="幼圆" panose="02010509060101010101" pitchFamily="49" charset="-122"/>
                <a:cs typeface="Times New Roman" panose="02020603050405020304" pitchFamily="18" charset="0"/>
              </a:rPr>
              <a:t>m</a:t>
            </a:r>
            <a:r>
              <a:rPr kumimoji="1" lang="zh-CN" altLang="en-US" sz="2800" dirty="0">
                <a:ea typeface="幼圆" panose="02010509060101010101" pitchFamily="49" charset="-122"/>
                <a:cs typeface="Times New Roman" panose="02020603050405020304" pitchFamily="18" charset="0"/>
              </a:rPr>
              <a:t>阶</a:t>
            </a:r>
            <a:r>
              <a:rPr kumimoji="1" lang="en-US" altLang="zh-CN" sz="2800" dirty="0">
                <a:ea typeface="幼圆" panose="02010509060101010101" pitchFamily="49" charset="-122"/>
                <a:cs typeface="Times New Roman" panose="02020603050405020304" pitchFamily="18" charset="0"/>
              </a:rPr>
              <a:t>B</a:t>
            </a:r>
            <a:r>
              <a:rPr kumimoji="1" lang="zh-CN" altLang="en-US" sz="2800" dirty="0">
                <a:ea typeface="幼圆" panose="02010509060101010101" pitchFamily="49" charset="-122"/>
                <a:cs typeface="Times New Roman" panose="02020603050405020304" pitchFamily="18" charset="0"/>
              </a:rPr>
              <a:t>树的定义可知，当</a:t>
            </a:r>
            <a:r>
              <a:rPr kumimoji="1" lang="en-US" altLang="zh-CN" sz="2800" dirty="0">
                <a:ea typeface="幼圆" panose="02010509060101010101" pitchFamily="49" charset="-122"/>
                <a:cs typeface="Times New Roman" panose="02020603050405020304" pitchFamily="18" charset="0"/>
              </a:rPr>
              <a:t>m=2</a:t>
            </a:r>
            <a:r>
              <a:rPr kumimoji="1" lang="zh-CN" altLang="en-US" sz="2800" dirty="0">
                <a:ea typeface="幼圆" panose="02010509060101010101" pitchFamily="49" charset="-122"/>
                <a:cs typeface="Times New Roman" panose="02020603050405020304" pitchFamily="18" charset="0"/>
              </a:rPr>
              <a:t>时，</a:t>
            </a:r>
            <a:r>
              <a:rPr kumimoji="1" lang="en-US" altLang="zh-CN" sz="2800" dirty="0">
                <a:ea typeface="幼圆" panose="02010509060101010101" pitchFamily="49" charset="-122"/>
                <a:cs typeface="Times New Roman" panose="02020603050405020304" pitchFamily="18" charset="0"/>
              </a:rPr>
              <a:t>m</a:t>
            </a:r>
            <a:r>
              <a:rPr kumimoji="1" lang="zh-CN" altLang="en-US" sz="2800" dirty="0">
                <a:ea typeface="幼圆" panose="02010509060101010101" pitchFamily="49" charset="-122"/>
                <a:cs typeface="Times New Roman" panose="02020603050405020304" pitchFamily="18" charset="0"/>
              </a:rPr>
              <a:t>阶</a:t>
            </a:r>
            <a:r>
              <a:rPr kumimoji="1" lang="en-US" altLang="zh-CN" sz="2800" dirty="0">
                <a:ea typeface="幼圆" panose="02010509060101010101" pitchFamily="49" charset="-122"/>
                <a:cs typeface="Times New Roman" panose="02020603050405020304" pitchFamily="18" charset="0"/>
              </a:rPr>
              <a:t>B</a:t>
            </a:r>
            <a:r>
              <a:rPr kumimoji="1" lang="zh-CN" altLang="en-US" sz="2800" dirty="0">
                <a:ea typeface="幼圆" panose="02010509060101010101" pitchFamily="49" charset="-122"/>
                <a:cs typeface="Times New Roman" panose="02020603050405020304" pitchFamily="18" charset="0"/>
              </a:rPr>
              <a:t>树实际上就是二叉排序树。所以</a:t>
            </a:r>
            <a:r>
              <a:rPr kumimoji="1" lang="en-US" altLang="zh-CN" sz="2800" dirty="0">
                <a:ea typeface="幼圆" panose="02010509060101010101" pitchFamily="49" charset="-122"/>
                <a:cs typeface="Times New Roman" panose="02020603050405020304" pitchFamily="18" charset="0"/>
              </a:rPr>
              <a:t>m</a:t>
            </a:r>
            <a:r>
              <a:rPr kumimoji="1" lang="zh-CN" altLang="en-US" sz="2800" dirty="0">
                <a:ea typeface="幼圆" panose="02010509060101010101" pitchFamily="49" charset="-122"/>
                <a:cs typeface="Times New Roman" panose="02020603050405020304" pitchFamily="18" charset="0"/>
              </a:rPr>
              <a:t>阶</a:t>
            </a:r>
            <a:r>
              <a:rPr kumimoji="1" lang="en-US" altLang="zh-CN" sz="2800" dirty="0">
                <a:ea typeface="幼圆" panose="02010509060101010101" pitchFamily="49" charset="-122"/>
                <a:cs typeface="Times New Roman" panose="02020603050405020304" pitchFamily="18" charset="0"/>
              </a:rPr>
              <a:t>B</a:t>
            </a:r>
            <a:r>
              <a:rPr kumimoji="1" lang="zh-CN" altLang="en-US" sz="2800" dirty="0">
                <a:ea typeface="幼圆" panose="02010509060101010101" pitchFamily="49" charset="-122"/>
                <a:cs typeface="Times New Roman" panose="02020603050405020304" pitchFamily="18" charset="0"/>
              </a:rPr>
              <a:t>树是二叉排序树的推广。其查找过程跟二叉排序树是类似的。它是一个</a:t>
            </a:r>
            <a:r>
              <a:rPr kumimoji="1" lang="zh-CN" altLang="en-US" sz="2800" b="1" dirty="0">
                <a:solidFill>
                  <a:srgbClr val="FFFF00"/>
                </a:solidFill>
                <a:ea typeface="幼圆" panose="02010509060101010101" pitchFamily="49" charset="-122"/>
                <a:cs typeface="Times New Roman" panose="02020603050405020304" pitchFamily="18" charset="0"/>
              </a:rPr>
              <a:t>顺指针查找结点和在结点的关键字中查找的交叉过程</a:t>
            </a:r>
            <a:r>
              <a:rPr kumimoji="1" lang="zh-CN" altLang="en-US" sz="2800" dirty="0" smtClean="0">
                <a:ea typeface="幼圆" panose="02010509060101010101" pitchFamily="49" charset="-122"/>
                <a:cs typeface="Times New Roman" panose="02020603050405020304" pitchFamily="18" charset="0"/>
              </a:rPr>
              <a:t>。</a:t>
            </a:r>
            <a:endParaRPr kumimoji="1" lang="zh-CN" altLang="en-US" sz="2800" dirty="0">
              <a:ea typeface="幼圆" panose="02010509060101010101" pitchFamily="49" charset="-122"/>
              <a:cs typeface="Times New Roman" panose="02020603050405020304" pitchFamily="18" charset="0"/>
            </a:endParaRPr>
          </a:p>
        </p:txBody>
      </p:sp>
      <p:sp>
        <p:nvSpPr>
          <p:cNvPr id="3" name="矩形 2"/>
          <p:cNvSpPr/>
          <p:nvPr/>
        </p:nvSpPr>
        <p:spPr>
          <a:xfrm>
            <a:off x="252000" y="2924944"/>
            <a:ext cx="8640000" cy="3507740"/>
          </a:xfrm>
          <a:prstGeom prst="rect">
            <a:avLst/>
          </a:prstGeom>
        </p:spPr>
        <p:txBody>
          <a:bodyPr wrap="square">
            <a:spAutoFit/>
          </a:bodyPr>
          <a:lstStyle/>
          <a:p>
            <a:pPr lvl="0" algn="just"/>
            <a:r>
              <a:rPr kumimoji="1" lang="zh-CN" altLang="en-US" sz="2400" dirty="0">
                <a:solidFill>
                  <a:srgbClr val="FFFFFF"/>
                </a:solidFill>
                <a:latin typeface="Times New Roman" panose="02020603050405020304" pitchFamily="18" charset="0"/>
                <a:ea typeface="幼圆" panose="02010509060101010101" pitchFamily="49" charset="-122"/>
                <a:cs typeface="Times New Roman" panose="02020603050405020304" pitchFamily="18" charset="0"/>
              </a:rPr>
              <a:t>结点类型可以如下说明：</a:t>
            </a:r>
            <a:endParaRPr kumimoji="1" lang="zh-CN" altLang="en-US" sz="2400" dirty="0">
              <a:solidFill>
                <a:srgbClr val="FFFFFF"/>
              </a:solidFill>
              <a:latin typeface="Times New Roman" panose="02020603050405020304" pitchFamily="18" charset="0"/>
              <a:ea typeface="幼圆" panose="02010509060101010101" pitchFamily="49" charset="-122"/>
              <a:cs typeface="Times New Roman" panose="02020603050405020304" pitchFamily="18" charset="0"/>
            </a:endParaRPr>
          </a:p>
          <a:p>
            <a:pPr lvl="0" algn="just"/>
            <a:r>
              <a:rPr kumimoji="1" lang="en-US" altLang="zh-CN" sz="2200" dirty="0">
                <a:solidFill>
                  <a:srgbClr val="FFFFFF"/>
                </a:solidFill>
                <a:latin typeface="Times New Roman" panose="02020603050405020304" pitchFamily="18" charset="0"/>
                <a:ea typeface="幼圆" panose="02010509060101010101" pitchFamily="49" charset="-122"/>
                <a:cs typeface="Times New Roman" panose="02020603050405020304" pitchFamily="18" charset="0"/>
              </a:rPr>
              <a:t>#define m 3</a:t>
            </a:r>
            <a:endParaRPr kumimoji="1" lang="en-US" altLang="zh-CN" sz="2200" dirty="0">
              <a:solidFill>
                <a:srgbClr val="FFFFFF"/>
              </a:solidFill>
              <a:latin typeface="Times New Roman" panose="02020603050405020304" pitchFamily="18" charset="0"/>
              <a:ea typeface="幼圆" panose="02010509060101010101" pitchFamily="49" charset="-122"/>
              <a:cs typeface="Times New Roman" panose="02020603050405020304" pitchFamily="18" charset="0"/>
            </a:endParaRPr>
          </a:p>
          <a:p>
            <a:pPr lvl="0" algn="just"/>
            <a:r>
              <a:rPr kumimoji="1" lang="en-US" altLang="zh-CN" sz="2200" dirty="0" err="1">
                <a:solidFill>
                  <a:srgbClr val="FFFFFF"/>
                </a:solidFill>
                <a:latin typeface="Times New Roman" panose="02020603050405020304" pitchFamily="18" charset="0"/>
                <a:ea typeface="幼圆" panose="02010509060101010101" pitchFamily="49" charset="-122"/>
                <a:cs typeface="Times New Roman" panose="02020603050405020304" pitchFamily="18" charset="0"/>
              </a:rPr>
              <a:t>typedef</a:t>
            </a:r>
            <a:r>
              <a:rPr kumimoji="1" lang="en-US" altLang="zh-CN" sz="2200" dirty="0">
                <a:solidFill>
                  <a:srgbClr val="FFFFFF"/>
                </a:solidFill>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solidFill>
                  <a:srgbClr val="FFFFFF"/>
                </a:solidFill>
                <a:latin typeface="Times New Roman" panose="02020603050405020304" pitchFamily="18" charset="0"/>
                <a:ea typeface="幼圆" panose="02010509060101010101" pitchFamily="49" charset="-122"/>
                <a:cs typeface="Times New Roman" panose="02020603050405020304" pitchFamily="18" charset="0"/>
              </a:rPr>
              <a:t>struct</a:t>
            </a:r>
            <a:r>
              <a:rPr kumimoji="1" lang="en-US" altLang="zh-CN" sz="2200" dirty="0">
                <a:solidFill>
                  <a:srgbClr val="FFFFFF"/>
                </a:solidFill>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BTNode</a:t>
            </a:r>
            <a:endPar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pPr lvl="0" algn="just"/>
            <a:r>
              <a:rPr kumimoji="1" lang="en-US" altLang="zh-CN" sz="2200" dirty="0">
                <a:solidFill>
                  <a:srgbClr val="FFFFFF"/>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FFFFFF"/>
              </a:solidFill>
              <a:latin typeface="Times New Roman" panose="02020603050405020304" pitchFamily="18" charset="0"/>
              <a:ea typeface="幼圆" panose="02010509060101010101" pitchFamily="49" charset="-122"/>
              <a:cs typeface="Times New Roman" panose="02020603050405020304" pitchFamily="18" charset="0"/>
            </a:endParaRPr>
          </a:p>
          <a:p>
            <a:pPr lvl="0" algn="just"/>
            <a:r>
              <a:rPr kumimoji="1" lang="en-US" altLang="zh-CN" sz="2200" dirty="0" smtClean="0">
                <a:solidFill>
                  <a:srgbClr val="FFFFFF"/>
                </a:solidFill>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u="sng" dirty="0" smtClean="0">
                <a:solidFill>
                  <a:srgbClr val="FFFFFF"/>
                </a:solidFill>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u="sng" dirty="0" err="1" smtClean="0">
                <a:solidFill>
                  <a:srgbClr val="FFFFFF"/>
                </a:solidFill>
                <a:latin typeface="Times New Roman" panose="02020603050405020304" pitchFamily="18" charset="0"/>
                <a:ea typeface="幼圆" panose="02010509060101010101" pitchFamily="49" charset="-122"/>
                <a:cs typeface="Times New Roman" panose="02020603050405020304" pitchFamily="18" charset="0"/>
              </a:rPr>
              <a:t>int</a:t>
            </a:r>
            <a:r>
              <a:rPr kumimoji="1" lang="en-US" altLang="zh-CN" sz="2200" u="sng" dirty="0" smtClean="0">
                <a:solidFill>
                  <a:srgbClr val="FFFFFF"/>
                </a:solidFill>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u="sng" dirty="0" err="1">
                <a:solidFill>
                  <a:srgbClr val="FFFFFF"/>
                </a:solidFill>
                <a:latin typeface="Times New Roman" panose="02020603050405020304" pitchFamily="18" charset="0"/>
                <a:ea typeface="幼圆" panose="02010509060101010101" pitchFamily="49" charset="-122"/>
                <a:cs typeface="Times New Roman" panose="02020603050405020304" pitchFamily="18" charset="0"/>
              </a:rPr>
              <a:t>keyNum</a:t>
            </a:r>
            <a:r>
              <a:rPr kumimoji="1" lang="en-US" altLang="zh-CN" sz="2200" u="sng" dirty="0">
                <a:solidFill>
                  <a:srgbClr val="FFFFFF"/>
                </a:solidFill>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solidFill>
                  <a:srgbClr val="FFFFFF"/>
                </a:solidFill>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关键字个数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pPr lvl="0" algn="just"/>
            <a:r>
              <a:rPr kumimoji="1" lang="en-US" altLang="zh-CN" sz="2200" dirty="0" smtClean="0">
                <a:solidFill>
                  <a:srgbClr val="FFFFFF"/>
                </a:solidFill>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solidFill>
                  <a:srgbClr val="FFFFFF"/>
                </a:solidFill>
                <a:latin typeface="Times New Roman" panose="02020603050405020304" pitchFamily="18" charset="0"/>
                <a:ea typeface="幼圆" panose="02010509060101010101" pitchFamily="49" charset="-122"/>
                <a:cs typeface="Times New Roman" panose="02020603050405020304" pitchFamily="18" charset="0"/>
              </a:rPr>
              <a:t>struct</a:t>
            </a:r>
            <a:r>
              <a:rPr kumimoji="1" lang="en-US" altLang="zh-CN" sz="2200" dirty="0" smtClean="0">
                <a:solidFill>
                  <a:srgbClr val="FFFFFF"/>
                </a:solidFill>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solidFill>
                  <a:srgbClr val="FFFFFF"/>
                </a:solidFill>
                <a:latin typeface="Times New Roman" panose="02020603050405020304" pitchFamily="18" charset="0"/>
                <a:ea typeface="幼圆" panose="02010509060101010101" pitchFamily="49" charset="-122"/>
                <a:cs typeface="Times New Roman" panose="02020603050405020304" pitchFamily="18" charset="0"/>
              </a:rPr>
              <a:t>BTNode</a:t>
            </a:r>
            <a:r>
              <a:rPr kumimoji="1" lang="en-US" altLang="zh-CN" sz="2200" dirty="0">
                <a:solidFill>
                  <a:srgbClr val="FFFFFF"/>
                </a:solidFill>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solidFill>
                  <a:srgbClr val="FFFFFF"/>
                </a:solidFill>
                <a:latin typeface="Times New Roman" panose="02020603050405020304" pitchFamily="18" charset="0"/>
                <a:ea typeface="幼圆" panose="02010509060101010101" pitchFamily="49" charset="-122"/>
                <a:cs typeface="Times New Roman" panose="02020603050405020304" pitchFamily="18" charset="0"/>
              </a:rPr>
              <a:t> *parent</a:t>
            </a:r>
            <a:r>
              <a:rPr kumimoji="1" lang="en-US" altLang="zh-CN" sz="2200" dirty="0">
                <a:solidFill>
                  <a:srgbClr val="FFFFFF"/>
                </a:solidFill>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指向父结点*</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pPr lvl="0" algn="just"/>
            <a:r>
              <a:rPr kumimoji="1" lang="en-US" altLang="zh-CN" sz="2200" dirty="0" smtClean="0">
                <a:solidFill>
                  <a:srgbClr val="FFFFFF"/>
                </a:solidFill>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u="sng" dirty="0" err="1" smtClean="0">
                <a:solidFill>
                  <a:srgbClr val="FFFFFF"/>
                </a:solidFill>
                <a:latin typeface="Times New Roman" panose="02020603050405020304" pitchFamily="18" charset="0"/>
                <a:ea typeface="幼圆" panose="02010509060101010101" pitchFamily="49" charset="-122"/>
                <a:cs typeface="Times New Roman" panose="02020603050405020304" pitchFamily="18" charset="0"/>
              </a:rPr>
              <a:t>KeyType</a:t>
            </a:r>
            <a:r>
              <a:rPr kumimoji="1" lang="en-US" altLang="zh-CN" sz="2200" u="sng" dirty="0" smtClean="0">
                <a:solidFill>
                  <a:srgbClr val="FFFFFF"/>
                </a:solidFill>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u="sng" dirty="0">
                <a:solidFill>
                  <a:srgbClr val="FFFFFF"/>
                </a:solidFill>
                <a:latin typeface="Times New Roman" panose="02020603050405020304" pitchFamily="18" charset="0"/>
                <a:ea typeface="幼圆" panose="02010509060101010101" pitchFamily="49" charset="-122"/>
                <a:cs typeface="Times New Roman" panose="02020603050405020304" pitchFamily="18" charset="0"/>
              </a:rPr>
              <a:t>key[</a:t>
            </a:r>
            <a:r>
              <a:rPr kumimoji="1" lang="en-US" altLang="zh-CN" sz="2200" u="sng" dirty="0" err="1">
                <a:solidFill>
                  <a:srgbClr val="FFFFFF"/>
                </a:solidFill>
                <a:latin typeface="Times New Roman" panose="02020603050405020304" pitchFamily="18" charset="0"/>
                <a:ea typeface="幼圆" panose="02010509060101010101" pitchFamily="49" charset="-122"/>
                <a:cs typeface="Times New Roman" panose="02020603050405020304" pitchFamily="18" charset="0"/>
              </a:rPr>
              <a:t>m+1</a:t>
            </a:r>
            <a:r>
              <a:rPr kumimoji="1" lang="en-US" altLang="zh-CN" sz="2200" u="sng" dirty="0">
                <a:solidFill>
                  <a:srgbClr val="FFFFFF"/>
                </a:solidFill>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a:solidFill>
                  <a:srgbClr val="FFFFFF"/>
                </a:solidFill>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关键字向量，</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0</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号单元不使用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pPr lvl="0" algn="just"/>
            <a:r>
              <a:rPr kumimoji="1" lang="en-US" altLang="zh-CN" sz="2200" dirty="0" smtClean="0">
                <a:solidFill>
                  <a:srgbClr val="FFFFFF"/>
                </a:solidFill>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u="sng" dirty="0" err="1" smtClean="0">
                <a:solidFill>
                  <a:srgbClr val="FFFFFF"/>
                </a:solidFill>
                <a:latin typeface="Times New Roman" panose="02020603050405020304" pitchFamily="18" charset="0"/>
                <a:ea typeface="幼圆" panose="02010509060101010101" pitchFamily="49" charset="-122"/>
                <a:cs typeface="Times New Roman" panose="02020603050405020304" pitchFamily="18" charset="0"/>
              </a:rPr>
              <a:t>struct</a:t>
            </a:r>
            <a:r>
              <a:rPr kumimoji="1" lang="en-US" altLang="zh-CN" sz="2200" u="sng" dirty="0" smtClean="0">
                <a:solidFill>
                  <a:srgbClr val="FFFFFF"/>
                </a:solidFill>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u="sng" dirty="0" err="1">
                <a:solidFill>
                  <a:srgbClr val="FFFFFF"/>
                </a:solidFill>
                <a:latin typeface="Times New Roman" panose="02020603050405020304" pitchFamily="18" charset="0"/>
                <a:ea typeface="幼圆" panose="02010509060101010101" pitchFamily="49" charset="-122"/>
                <a:cs typeface="Times New Roman" panose="02020603050405020304" pitchFamily="18" charset="0"/>
              </a:rPr>
              <a:t>BTNode</a:t>
            </a:r>
            <a:r>
              <a:rPr kumimoji="1" lang="en-US" altLang="zh-CN" sz="2200" u="sng" dirty="0">
                <a:solidFill>
                  <a:srgbClr val="FFFFFF"/>
                </a:solidFill>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u="sng" dirty="0" err="1">
                <a:solidFill>
                  <a:srgbClr val="FFFFFF"/>
                </a:solidFill>
                <a:latin typeface="Times New Roman" panose="02020603050405020304" pitchFamily="18" charset="0"/>
                <a:ea typeface="幼圆" panose="02010509060101010101" pitchFamily="49" charset="-122"/>
                <a:cs typeface="Times New Roman" panose="02020603050405020304" pitchFamily="18" charset="0"/>
              </a:rPr>
              <a:t>ptr</a:t>
            </a:r>
            <a:r>
              <a:rPr kumimoji="1" lang="en-US" altLang="zh-CN" sz="2200" u="sng" dirty="0">
                <a:solidFill>
                  <a:srgbClr val="FFFFFF"/>
                </a:solidFill>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u="sng" dirty="0" err="1">
                <a:solidFill>
                  <a:srgbClr val="FFFFFF"/>
                </a:solidFill>
                <a:latin typeface="Times New Roman" panose="02020603050405020304" pitchFamily="18" charset="0"/>
                <a:ea typeface="幼圆" panose="02010509060101010101" pitchFamily="49" charset="-122"/>
                <a:cs typeface="Times New Roman" panose="02020603050405020304" pitchFamily="18" charset="0"/>
              </a:rPr>
              <a:t>m+1</a:t>
            </a:r>
            <a:r>
              <a:rPr kumimoji="1" lang="en-US" altLang="zh-CN" sz="2200" u="sng" dirty="0">
                <a:solidFill>
                  <a:srgbClr val="FFFFFF"/>
                </a:solidFill>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a:solidFill>
                  <a:srgbClr val="FFFFFF"/>
                </a:solidFill>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子树指针向量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pPr lvl="0" algn="just"/>
            <a:r>
              <a:rPr kumimoji="1" lang="en-US" altLang="zh-CN" sz="2200" dirty="0" smtClean="0">
                <a:solidFill>
                  <a:srgbClr val="FFFFFF"/>
                </a:solidFill>
                <a:latin typeface="Times New Roman" panose="02020603050405020304" pitchFamily="18" charset="0"/>
                <a:ea typeface="幼圆" panose="02010509060101010101" pitchFamily="49" charset="-122"/>
                <a:cs typeface="Times New Roman" panose="02020603050405020304" pitchFamily="18" charset="0"/>
              </a:rPr>
              <a:t>    Record  </a:t>
            </a:r>
            <a:r>
              <a:rPr kumimoji="1" lang="en-US" altLang="zh-CN" sz="2200" dirty="0">
                <a:solidFill>
                  <a:srgbClr val="FFFFFF"/>
                </a:solidFill>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err="1">
                <a:solidFill>
                  <a:srgbClr val="FFFFFF"/>
                </a:solidFill>
                <a:latin typeface="Times New Roman" panose="02020603050405020304" pitchFamily="18" charset="0"/>
                <a:ea typeface="幼圆" panose="02010509060101010101" pitchFamily="49" charset="-122"/>
                <a:cs typeface="Times New Roman" panose="02020603050405020304" pitchFamily="18" charset="0"/>
              </a:rPr>
              <a:t>recPtr</a:t>
            </a:r>
            <a:r>
              <a:rPr kumimoji="1" lang="en-US" altLang="zh-CN" sz="2200" dirty="0">
                <a:solidFill>
                  <a:srgbClr val="FFFFFF"/>
                </a:solidFill>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err="1">
                <a:solidFill>
                  <a:srgbClr val="FFFFFF"/>
                </a:solidFill>
                <a:latin typeface="Times New Roman" panose="02020603050405020304" pitchFamily="18" charset="0"/>
                <a:ea typeface="幼圆" panose="02010509060101010101" pitchFamily="49" charset="-122"/>
                <a:cs typeface="Times New Roman" panose="02020603050405020304" pitchFamily="18" charset="0"/>
              </a:rPr>
              <a:t>m+1</a:t>
            </a:r>
            <a:r>
              <a:rPr kumimoji="1" lang="en-US" altLang="zh-CN" sz="2200" dirty="0">
                <a:solidFill>
                  <a:srgbClr val="FFFFFF"/>
                </a:solidFill>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指向文件中的记录号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pPr lvl="0" algn="just"/>
            <a:r>
              <a:rPr kumimoji="1" lang="en-US" altLang="zh-CN" sz="2200" dirty="0">
                <a:solidFill>
                  <a:srgbClr val="FFFFFF"/>
                </a:solidFill>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BTNode</a:t>
            </a:r>
            <a:r>
              <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BTree</a:t>
            </a:r>
            <a:r>
              <a:rPr kumimoji="1" lang="en-US" altLang="zh-CN" sz="2200" dirty="0">
                <a:solidFill>
                  <a:srgbClr val="FFFFFF"/>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FFFFFF"/>
              </a:solidFill>
              <a:latin typeface="Times New Roman" panose="02020603050405020304" pitchFamily="18" charset="0"/>
              <a:ea typeface="幼圆" panose="020105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Text Box 6"/>
          <p:cNvSpPr txBox="1">
            <a:spLocks noChangeArrowheads="1"/>
          </p:cNvSpPr>
          <p:nvPr/>
        </p:nvSpPr>
        <p:spPr bwMode="auto">
          <a:xfrm>
            <a:off x="251365" y="2060575"/>
            <a:ext cx="86400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int</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seqSearch</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SeqDictionary</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pdic</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KeyType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key, </a:t>
            </a:r>
            <a:r>
              <a:rPr kumimoji="1" lang="en-US" altLang="zh-CN" sz="2200" b="1"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int</a:t>
            </a:r>
            <a:r>
              <a:rPr kumimoji="1" lang="en-US" altLang="zh-CN" sz="22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b="1"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*position</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在字典中顺序检索关键码为</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key</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的元素*</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int</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i</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for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i</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=0;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i</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&lt;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pdic</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-&gt;n;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i</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从头开始向后扫描	*</a:t>
            </a:r>
            <a:r>
              <a:rPr kumimoji="1" lang="en-US" altLang="zh-CN"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if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pdic</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-&gt;element[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i</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].key==key)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position=</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i</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return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TRUE;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检索成功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position=-1;</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return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FALSE;		</a:t>
            </a:r>
            <a:r>
              <a:rPr kumimoji="1" lang="en-US" altLang="zh-CN"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检索失败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33797" name="Rectangle 5"/>
          <p:cNvSpPr>
            <a:spLocks noGrp="1" noChangeArrowheads="1"/>
          </p:cNvSpPr>
          <p:nvPr/>
        </p:nvSpPr>
        <p:spPr>
          <a:xfrm>
            <a:off x="323215" y="1268730"/>
            <a:ext cx="5722620" cy="460375"/>
          </a:xfrm>
          <a:prstGeom prst="rect">
            <a:avLst/>
          </a:prstGeom>
          <a:solidFill>
            <a:schemeClr val="bg2"/>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prstDash val="solid"/>
                <a:miter lim="800000"/>
                <a:headEnd/>
                <a:tailEnd/>
              </a14:hiddenLine>
            </a:ext>
          </a:extLst>
        </p:spPr>
        <p:txBody>
          <a:bodyPr vert="horz" wrap="none" lIns="91440" tIns="45720" rIns="91440" bIns="45720" numCol="1" anchor="t" anchorCtr="0" compatLnSpc="1">
            <a:spAutoFit/>
          </a:bodyPr>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9pPr>
          </a:lstStyle>
          <a:p>
            <a:pPr algn="l"/>
            <a:r>
              <a:rPr kumimoji="1" lang="zh-CN" altLang="en-US" sz="2400">
                <a:cs typeface="Times New Roman" panose="02020603050405020304" pitchFamily="18" charset="0"/>
              </a:rPr>
              <a:t>方法</a:t>
            </a:r>
            <a:r>
              <a:rPr kumimoji="1" lang="en-US" altLang="zh-CN" sz="2400">
                <a:cs typeface="Times New Roman" panose="02020603050405020304" pitchFamily="18" charset="0"/>
              </a:rPr>
              <a:t>1</a:t>
            </a:r>
            <a:r>
              <a:rPr kumimoji="1" lang="zh-CN" altLang="en-US" sz="2400">
                <a:cs typeface="Times New Roman" panose="02020603050405020304" pitchFamily="18" charset="0"/>
              </a:rPr>
              <a:t>：</a:t>
            </a:r>
            <a:r>
              <a:rPr kumimoji="1" lang="en-US" altLang="en-US" sz="2400">
                <a:cs typeface="Times New Roman" panose="02020603050405020304" pitchFamily="18" charset="0"/>
              </a:rPr>
              <a:t>Sequential</a:t>
            </a:r>
            <a:r>
              <a:rPr kumimoji="1" lang="en-US" altLang="zh-CN" sz="2400">
                <a:cs typeface="Times New Roman" panose="02020603050405020304" pitchFamily="18" charset="0"/>
              </a:rPr>
              <a:t> searching </a:t>
            </a:r>
            <a:r>
              <a:rPr kumimoji="1" lang="zh-CN" altLang="en-US" sz="2400">
                <a:cs typeface="Times New Roman" panose="02020603050405020304" pitchFamily="18" charset="0"/>
              </a:rPr>
              <a:t>顺序查找法</a:t>
            </a:r>
            <a:endParaRPr kumimoji="1" lang="zh-CN" altLang="en-US" sz="2400">
              <a:cs typeface="Times New Roman" panose="02020603050405020304" pitchFamily="18" charset="0"/>
            </a:endParaRPr>
          </a:p>
        </p:txBody>
      </p:sp>
      <p:sp>
        <p:nvSpPr>
          <p:cNvPr id="2" name="Rectangle 10"/>
          <p:cNvSpPr>
            <a:spLocks noGrp="1" noChangeArrowheads="1"/>
          </p:cNvSpPr>
          <p:nvPr/>
        </p:nvSpPr>
        <p:spPr>
          <a:xfrm>
            <a:off x="457200" y="260668"/>
            <a:ext cx="8229600" cy="1139825"/>
          </a:xfrm>
          <a:prstGeom prst="rect">
            <a:avLst/>
          </a:prstGeom>
          <a:noFill/>
          <a:ln>
            <a:noFill/>
          </a:ln>
          <a:effectLst/>
        </p:spPr>
        <p:txBody>
          <a:bodyPr vert="horz" wrap="square" lIns="91440" tIns="45720" rIns="91440" bIns="45720" numCol="1" anchor="ctr" anchorCtr="1" compatLnSpc="1"/>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9pPr>
          </a:lstStyle>
          <a:p>
            <a:r>
              <a:rPr lang="en-US" altLang="zh-CN"/>
              <a:t>Sequential Table </a:t>
            </a:r>
            <a:endParaRPr lang="en-US" altLang="zh-CN"/>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23" name="Object 3"/>
          <p:cNvGraphicFramePr>
            <a:graphicFrameLocks noChangeAspect="1"/>
          </p:cNvGraphicFramePr>
          <p:nvPr/>
        </p:nvGraphicFramePr>
        <p:xfrm>
          <a:off x="114300" y="838200"/>
          <a:ext cx="8915400" cy="3378200"/>
        </p:xfrm>
        <a:graphic>
          <a:graphicData uri="http://schemas.openxmlformats.org/presentationml/2006/ole">
            <mc:AlternateContent xmlns:mc="http://schemas.openxmlformats.org/markup-compatibility/2006">
              <mc:Choice xmlns:v="urn:schemas-microsoft-com:vml" Requires="v">
                <p:oleObj spid="_x0000_s184478" name="" r:id="rId1" imgW="5152390" imgH="1951990" progId="Word.Picture.8">
                  <p:embed/>
                </p:oleObj>
              </mc:Choice>
              <mc:Fallback>
                <p:oleObj name="" r:id="rId1" imgW="5152390" imgH="1951990" progId="Word.Picture.8">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838200"/>
                        <a:ext cx="8915400" cy="3378200"/>
                      </a:xfrm>
                      <a:prstGeom prst="rect">
                        <a:avLst/>
                      </a:prstGeom>
                      <a:solidFill>
                        <a:schemeClr val="tx1"/>
                      </a:solidFill>
                      <a:effectLst>
                        <a:outerShdw dist="107763" dir="2700000" algn="ctr" rotWithShape="0">
                          <a:srgbClr val="808080">
                            <a:alpha val="50000"/>
                          </a:srgbClr>
                        </a:outerShdw>
                      </a:effectLst>
                    </p:spPr>
                  </p:pic>
                </p:oleObj>
              </mc:Fallback>
            </mc:AlternateContent>
          </a:graphicData>
        </a:graphic>
      </p:graphicFrame>
      <p:sp>
        <p:nvSpPr>
          <p:cNvPr id="184326" name="Rectangle 6"/>
          <p:cNvSpPr>
            <a:spLocks noChangeArrowheads="1"/>
          </p:cNvSpPr>
          <p:nvPr/>
        </p:nvSpPr>
        <p:spPr bwMode="auto">
          <a:xfrm>
            <a:off x="395288" y="4581525"/>
            <a:ext cx="792162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B</a:t>
            </a:r>
            <a:r>
              <a:rPr kumimoji="1" lang="zh-CN" altLang="en-US" sz="28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树的查找</a:t>
            </a:r>
            <a:r>
              <a:rPr kumimoji="1" lang="zh-CN" altLang="en-US" sz="2800"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算法：</a:t>
            </a:r>
            <a:endParaRPr kumimoji="1" lang="zh-CN" altLang="en-US" sz="28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8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800"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在</a:t>
            </a:r>
            <a:r>
              <a:rPr kumimoji="1" lang="en-US" altLang="zh-CN" sz="28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B</a:t>
            </a:r>
            <a:r>
              <a:rPr kumimoji="1" lang="zh-CN" altLang="en-US" sz="28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树上进行查找包含两种基本操作：</a:t>
            </a:r>
            <a:endParaRPr kumimoji="1" lang="zh-CN" altLang="en-US" sz="28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8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800"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(1) </a:t>
            </a:r>
            <a:r>
              <a:rPr kumimoji="1" lang="zh-CN" altLang="en-US" sz="2800"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在</a:t>
            </a:r>
            <a:r>
              <a:rPr kumimoji="1" lang="en-US" altLang="zh-CN" sz="28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B</a:t>
            </a:r>
            <a:r>
              <a:rPr kumimoji="1" lang="zh-CN" altLang="en-US" sz="28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树中找结点；</a:t>
            </a:r>
            <a:endParaRPr kumimoji="1" lang="zh-CN" altLang="en-US" sz="28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8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800"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(2) </a:t>
            </a:r>
            <a:r>
              <a:rPr kumimoji="1" lang="zh-CN" altLang="en-US" sz="2800"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在</a:t>
            </a:r>
            <a:r>
              <a:rPr kumimoji="1" lang="zh-CN" altLang="en-US" sz="28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结点中找关键字。</a:t>
            </a:r>
            <a:endParaRPr kumimoji="1" lang="zh-CN" altLang="en-US" sz="28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endParaRPr>
          </a:p>
        </p:txBody>
      </p:sp>
      <p:sp>
        <p:nvSpPr>
          <p:cNvPr id="184327" name="Text Box 7"/>
          <p:cNvSpPr txBox="1">
            <a:spLocks noChangeArrowheads="1"/>
          </p:cNvSpPr>
          <p:nvPr/>
        </p:nvSpPr>
        <p:spPr bwMode="auto">
          <a:xfrm>
            <a:off x="3243263" y="847725"/>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solidFill>
                  <a:srgbClr val="CC0000"/>
                </a:solidFill>
              </a:rPr>
              <a:t>1</a:t>
            </a:r>
            <a:endParaRPr lang="en-US" altLang="zh-CN" sz="1600" b="1">
              <a:solidFill>
                <a:srgbClr val="CC0000"/>
              </a:solidFill>
            </a:endParaRPr>
          </a:p>
        </p:txBody>
      </p:sp>
      <p:sp>
        <p:nvSpPr>
          <p:cNvPr id="184328" name="Text Box 8"/>
          <p:cNvSpPr txBox="1">
            <a:spLocks noChangeArrowheads="1"/>
          </p:cNvSpPr>
          <p:nvPr/>
        </p:nvSpPr>
        <p:spPr bwMode="auto">
          <a:xfrm>
            <a:off x="611188" y="1989138"/>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solidFill>
                  <a:srgbClr val="CC0000"/>
                </a:solidFill>
              </a:rPr>
              <a:t>3</a:t>
            </a:r>
            <a:endParaRPr lang="en-US" altLang="zh-CN" sz="1600" b="1">
              <a:solidFill>
                <a:srgbClr val="CC0000"/>
              </a:solidFill>
            </a:endParaRPr>
          </a:p>
        </p:txBody>
      </p:sp>
      <p:sp>
        <p:nvSpPr>
          <p:cNvPr id="184329" name="Text Box 9"/>
          <p:cNvSpPr txBox="1">
            <a:spLocks noChangeArrowheads="1"/>
          </p:cNvSpPr>
          <p:nvPr/>
        </p:nvSpPr>
        <p:spPr bwMode="auto">
          <a:xfrm>
            <a:off x="3779838" y="1989138"/>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solidFill>
                  <a:srgbClr val="CC0000"/>
                </a:solidFill>
              </a:rPr>
              <a:t>5</a:t>
            </a:r>
            <a:endParaRPr lang="en-US" altLang="zh-CN" sz="1600" b="1">
              <a:solidFill>
                <a:srgbClr val="CC0000"/>
              </a:solidFill>
            </a:endParaRPr>
          </a:p>
        </p:txBody>
      </p:sp>
      <p:sp>
        <p:nvSpPr>
          <p:cNvPr id="184330" name="Text Box 10"/>
          <p:cNvSpPr txBox="1">
            <a:spLocks noChangeArrowheads="1"/>
          </p:cNvSpPr>
          <p:nvPr/>
        </p:nvSpPr>
        <p:spPr bwMode="auto">
          <a:xfrm>
            <a:off x="169863" y="2992438"/>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solidFill>
                  <a:srgbClr val="CC0000"/>
                </a:solidFill>
              </a:rPr>
              <a:t>2</a:t>
            </a:r>
            <a:endParaRPr lang="en-US" altLang="zh-CN" sz="1600" b="1">
              <a:solidFill>
                <a:srgbClr val="CC0000"/>
              </a:solidFill>
            </a:endParaRPr>
          </a:p>
        </p:txBody>
      </p:sp>
      <p:sp>
        <p:nvSpPr>
          <p:cNvPr id="184331" name="Text Box 11"/>
          <p:cNvSpPr txBox="1">
            <a:spLocks noChangeArrowheads="1"/>
          </p:cNvSpPr>
          <p:nvPr/>
        </p:nvSpPr>
        <p:spPr bwMode="auto">
          <a:xfrm>
            <a:off x="3276600" y="2992438"/>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solidFill>
                  <a:srgbClr val="CC0000"/>
                </a:solidFill>
              </a:rPr>
              <a:t>3</a:t>
            </a:r>
            <a:endParaRPr lang="en-US" altLang="zh-CN" sz="1600" b="1">
              <a:solidFill>
                <a:srgbClr val="CC0000"/>
              </a:solidFill>
            </a:endParaRPr>
          </a:p>
        </p:txBody>
      </p:sp>
      <p:sp>
        <p:nvSpPr>
          <p:cNvPr id="184332" name="Text Box 12"/>
          <p:cNvSpPr txBox="1">
            <a:spLocks noChangeArrowheads="1"/>
          </p:cNvSpPr>
          <p:nvPr/>
        </p:nvSpPr>
        <p:spPr bwMode="auto">
          <a:xfrm>
            <a:off x="806450" y="2992438"/>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solidFill>
                  <a:srgbClr val="CC0000"/>
                </a:solidFill>
              </a:rPr>
              <a:t>2</a:t>
            </a:r>
            <a:endParaRPr lang="en-US" altLang="zh-CN" sz="1600" b="1">
              <a:solidFill>
                <a:srgbClr val="CC0000"/>
              </a:solidFill>
            </a:endParaRPr>
          </a:p>
        </p:txBody>
      </p:sp>
      <p:sp>
        <p:nvSpPr>
          <p:cNvPr id="184333" name="Text Box 13"/>
          <p:cNvSpPr txBox="1">
            <a:spLocks noChangeArrowheads="1"/>
          </p:cNvSpPr>
          <p:nvPr/>
        </p:nvSpPr>
        <p:spPr bwMode="auto">
          <a:xfrm>
            <a:off x="4140200" y="2992438"/>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solidFill>
                  <a:srgbClr val="CC0000"/>
                </a:solidFill>
              </a:rPr>
              <a:t>5</a:t>
            </a:r>
            <a:endParaRPr lang="en-US" altLang="zh-CN" sz="1600" b="1">
              <a:solidFill>
                <a:srgbClr val="CC0000"/>
              </a:solidFill>
            </a:endParaRPr>
          </a:p>
        </p:txBody>
      </p:sp>
      <p:sp>
        <p:nvSpPr>
          <p:cNvPr id="184334" name="Text Box 14"/>
          <p:cNvSpPr txBox="1">
            <a:spLocks noChangeArrowheads="1"/>
          </p:cNvSpPr>
          <p:nvPr/>
        </p:nvSpPr>
        <p:spPr bwMode="auto">
          <a:xfrm>
            <a:off x="5435600" y="2992438"/>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solidFill>
                  <a:srgbClr val="CC0000"/>
                </a:solidFill>
              </a:rPr>
              <a:t>3</a:t>
            </a:r>
            <a:endParaRPr lang="en-US" altLang="zh-CN" sz="1600" b="1">
              <a:solidFill>
                <a:srgbClr val="CC0000"/>
              </a:solidFill>
            </a:endParaRPr>
          </a:p>
        </p:txBody>
      </p:sp>
      <p:sp>
        <p:nvSpPr>
          <p:cNvPr id="184335" name="Text Box 15"/>
          <p:cNvSpPr txBox="1">
            <a:spLocks noChangeArrowheads="1"/>
          </p:cNvSpPr>
          <p:nvPr/>
        </p:nvSpPr>
        <p:spPr bwMode="auto">
          <a:xfrm>
            <a:off x="8027988" y="2992438"/>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solidFill>
                  <a:srgbClr val="CC0000"/>
                </a:solidFill>
              </a:rPr>
              <a:t>3</a:t>
            </a:r>
            <a:endParaRPr lang="en-US" altLang="zh-CN" sz="1600" b="1">
              <a:solidFill>
                <a:srgbClr val="CC0000"/>
              </a:solidFill>
            </a:endParaRPr>
          </a:p>
        </p:txBody>
      </p:sp>
      <p:sp>
        <p:nvSpPr>
          <p:cNvPr id="184336" name="Text Box 16"/>
          <p:cNvSpPr txBox="1">
            <a:spLocks noChangeArrowheads="1"/>
          </p:cNvSpPr>
          <p:nvPr/>
        </p:nvSpPr>
        <p:spPr bwMode="auto">
          <a:xfrm>
            <a:off x="6291263" y="2992438"/>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solidFill>
                  <a:srgbClr val="CC0000"/>
                </a:solidFill>
              </a:rPr>
              <a:t>3</a:t>
            </a:r>
            <a:endParaRPr lang="en-US" altLang="zh-CN" sz="1600" b="1">
              <a:solidFill>
                <a:srgbClr val="CC0000"/>
              </a:solidFill>
            </a:endParaRPr>
          </a:p>
        </p:txBody>
      </p:sp>
      <p:sp>
        <p:nvSpPr>
          <p:cNvPr id="184337" name="Text Box 17"/>
          <p:cNvSpPr txBox="1">
            <a:spLocks noChangeArrowheads="1"/>
          </p:cNvSpPr>
          <p:nvPr/>
        </p:nvSpPr>
        <p:spPr bwMode="auto">
          <a:xfrm>
            <a:off x="7167563" y="2992438"/>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solidFill>
                  <a:srgbClr val="CC0000"/>
                </a:solidFill>
              </a:rPr>
              <a:t>3</a:t>
            </a:r>
            <a:endParaRPr lang="en-US" altLang="zh-CN" sz="1600" b="1">
              <a:solidFill>
                <a:srgbClr val="CC0000"/>
              </a:solidFill>
            </a:endParaRPr>
          </a:p>
        </p:txBody>
      </p:sp>
      <p:sp>
        <p:nvSpPr>
          <p:cNvPr id="184338" name="Text Box 18"/>
          <p:cNvSpPr txBox="1">
            <a:spLocks noChangeArrowheads="1"/>
          </p:cNvSpPr>
          <p:nvPr/>
        </p:nvSpPr>
        <p:spPr bwMode="auto">
          <a:xfrm>
            <a:off x="1428750" y="2992438"/>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solidFill>
                  <a:srgbClr val="CC0000"/>
                </a:solidFill>
              </a:rPr>
              <a:t>3</a:t>
            </a:r>
            <a:endParaRPr lang="en-US" altLang="zh-CN" sz="1600" b="1">
              <a:solidFill>
                <a:srgbClr val="CC0000"/>
              </a:solidFill>
            </a:endParaRPr>
          </a:p>
        </p:txBody>
      </p:sp>
      <p:sp>
        <p:nvSpPr>
          <p:cNvPr id="184339" name="Text Box 19"/>
          <p:cNvSpPr txBox="1">
            <a:spLocks noChangeArrowheads="1"/>
          </p:cNvSpPr>
          <p:nvPr/>
        </p:nvSpPr>
        <p:spPr bwMode="auto">
          <a:xfrm>
            <a:off x="2268538" y="2992438"/>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solidFill>
                  <a:srgbClr val="CC0000"/>
                </a:solidFill>
              </a:rPr>
              <a:t>3</a:t>
            </a:r>
            <a:endParaRPr lang="en-US" altLang="zh-CN" sz="1600" b="1">
              <a:solidFill>
                <a:srgbClr val="CC0000"/>
              </a:solidFill>
            </a:endParaRPr>
          </a:p>
        </p:txBody>
      </p:sp>
      <p:sp>
        <p:nvSpPr>
          <p:cNvPr id="184340" name="Rectangle 20"/>
          <p:cNvSpPr>
            <a:spLocks noChangeArrowheads="1"/>
          </p:cNvSpPr>
          <p:nvPr/>
        </p:nvSpPr>
        <p:spPr bwMode="auto">
          <a:xfrm>
            <a:off x="200025" y="3860800"/>
            <a:ext cx="8713788" cy="288925"/>
          </a:xfrm>
          <a:prstGeom prst="rect">
            <a:avLst/>
          </a:prstGeom>
          <a:noFill/>
          <a:ln w="28575">
            <a:solidFill>
              <a:srgbClr val="CC0000"/>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252000" y="188913"/>
            <a:ext cx="8433435" cy="6523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Result </a:t>
            </a:r>
            <a:r>
              <a:rPr kumimoji="1" lang="en-US" altLang="zh-CN" sz="22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SearchBTree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BTree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KeyType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k){</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l"/>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没有找到，返回</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k</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的插入位置信息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pPr algn="l"/>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Btree</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p</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q;</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l"/>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int</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i</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n;</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l"/>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Result</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result</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l"/>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p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T;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p</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指向待查结点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pPr algn="l"/>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q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NULL;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q</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指向</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p</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的双亲结点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pPr algn="l"/>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found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FALSE;</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l"/>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i</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0;</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l"/>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b="1" dirty="0" smtClean="0">
                <a:latin typeface="Times New Roman" panose="02020603050405020304" pitchFamily="18" charset="0"/>
                <a:ea typeface="幼圆" panose="02010509060101010101" pitchFamily="49" charset="-122"/>
                <a:cs typeface="Times New Roman" panose="02020603050405020304" pitchFamily="18" charset="0"/>
              </a:rPr>
              <a:t>while</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(p &amp;&amp; !found</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l"/>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n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p-&gt;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keyNum</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l"/>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i</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Search(p, k);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18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*search</a:t>
            </a:r>
            <a:r>
              <a:rPr kumimoji="1" lang="zh-CN" altLang="en-US" sz="18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函数：查找满足</a:t>
            </a:r>
            <a:r>
              <a:rPr kumimoji="1" lang="en-US" altLang="zh-CN" sz="18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p-&gt;key[</a:t>
            </a:r>
            <a:r>
              <a:rPr kumimoji="1" lang="en-US" altLang="zh-CN" sz="1800" dirty="0" err="1">
                <a:solidFill>
                  <a:srgbClr val="00CC00"/>
                </a:solidFill>
                <a:latin typeface="Times New Roman" panose="02020603050405020304" pitchFamily="18" charset="0"/>
                <a:ea typeface="幼圆" panose="02010509060101010101" pitchFamily="49" charset="-122"/>
                <a:cs typeface="Times New Roman" panose="02020603050405020304" pitchFamily="18" charset="0"/>
              </a:rPr>
              <a:t>i</a:t>
            </a:r>
            <a:r>
              <a:rPr kumimoji="1" lang="en-US" altLang="zh-CN" sz="18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  &lt;= k  &lt; p-&gt;key[</a:t>
            </a:r>
            <a:r>
              <a:rPr kumimoji="1" lang="en-US" altLang="zh-CN" sz="1800" dirty="0" err="1">
                <a:solidFill>
                  <a:srgbClr val="00CC00"/>
                </a:solidFill>
                <a:latin typeface="Times New Roman" panose="02020603050405020304" pitchFamily="18" charset="0"/>
                <a:ea typeface="幼圆" panose="02010509060101010101" pitchFamily="49" charset="-122"/>
                <a:cs typeface="Times New Roman" panose="02020603050405020304" pitchFamily="18" charset="0"/>
              </a:rPr>
              <a:t>i+1</a:t>
            </a:r>
            <a:r>
              <a:rPr kumimoji="1" lang="en-US" altLang="zh-CN" sz="18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a:t>
            </a:r>
            <a:r>
              <a:rPr kumimoji="1" lang="zh-CN" altLang="en-US" sz="18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的</a:t>
            </a:r>
            <a:r>
              <a:rPr kumimoji="1" lang="en-US" altLang="zh-CN" sz="18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rPr>
              <a:t>i</a:t>
            </a:r>
            <a:r>
              <a:rPr kumimoji="1" lang="en-US" altLang="zh-CN" sz="18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sym typeface="+mn-ea"/>
              </a:rPr>
              <a:t>*/</a:t>
            </a:r>
            <a:endParaRPr kumimoji="1" lang="en-US" altLang="zh-CN" sz="18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endParaRPr>
          </a:p>
          <a:p>
            <a:pPr algn="l"/>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b="1" dirty="0" smtClean="0">
                <a:latin typeface="Times New Roman" panose="02020603050405020304" pitchFamily="18" charset="0"/>
                <a:ea typeface="幼圆" panose="02010509060101010101" pitchFamily="49" charset="-122"/>
                <a:cs typeface="Times New Roman" panose="02020603050405020304" pitchFamily="18" charset="0"/>
              </a:rPr>
              <a:t>if</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i</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&gt; 0 &amp;&amp; p-&gt;key[</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i</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 k)</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l"/>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found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TRUE;</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l"/>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b="1" dirty="0" smtClean="0">
                <a:latin typeface="Times New Roman" panose="02020603050405020304" pitchFamily="18" charset="0"/>
                <a:ea typeface="幼圆" panose="02010509060101010101" pitchFamily="49" charset="-122"/>
                <a:cs typeface="Times New Roman" panose="02020603050405020304" pitchFamily="18" charset="0"/>
              </a:rPr>
              <a:t>else</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l"/>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q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p;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l"/>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p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p-&gt;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ptr</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i</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l"/>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l"/>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p:txBody>
      </p:sp>
      <p:graphicFrame>
        <p:nvGraphicFramePr>
          <p:cNvPr id="184323" name="Object 3"/>
          <p:cNvGraphicFramePr>
            <a:graphicFrameLocks noChangeAspect="1"/>
          </p:cNvGraphicFramePr>
          <p:nvPr/>
        </p:nvGraphicFramePr>
        <p:xfrm>
          <a:off x="4139565" y="4653280"/>
          <a:ext cx="4904740" cy="1858645"/>
        </p:xfrm>
        <a:graphic>
          <a:graphicData uri="http://schemas.openxmlformats.org/presentationml/2006/ole">
            <mc:AlternateContent xmlns:mc="http://schemas.openxmlformats.org/markup-compatibility/2006">
              <mc:Choice xmlns:v="urn:schemas-microsoft-com:vml" Requires="v">
                <p:oleObj spid="_x0000_s184478" name="" r:id="rId1" imgW="5152390" imgH="1951990" progId="Word.Picture.8">
                  <p:embed/>
                </p:oleObj>
              </mc:Choice>
              <mc:Fallback>
                <p:oleObj name="" r:id="rId1" imgW="5152390" imgH="1951990" progId="Word.Picture.8">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565" y="4653280"/>
                        <a:ext cx="4904740" cy="1858645"/>
                      </a:xfrm>
                      <a:prstGeom prst="rect">
                        <a:avLst/>
                      </a:prstGeom>
                      <a:solidFill>
                        <a:schemeClr val="tx1"/>
                      </a:solidFill>
                      <a:effectLst>
                        <a:outerShdw dist="107763" dir="2700000" algn="ctr" rotWithShape="0">
                          <a:srgbClr val="808080">
                            <a:alpha val="50000"/>
                          </a:srgbClr>
                        </a:outerShdw>
                      </a:effectLst>
                    </p:spPr>
                  </p:pic>
                </p:oleObj>
              </mc:Fallback>
            </mc:AlternateContent>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ext Box 2"/>
          <p:cNvSpPr txBox="1">
            <a:spLocks noChangeArrowheads="1"/>
          </p:cNvSpPr>
          <p:nvPr/>
        </p:nvSpPr>
        <p:spPr bwMode="auto">
          <a:xfrm>
            <a:off x="251998" y="404813"/>
            <a:ext cx="6842760" cy="4154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200" dirty="0" smtClean="0">
                <a:latin typeface="Times New Roman" panose="02020603050405020304" pitchFamily="18" charset="0"/>
              </a:rPr>
              <a:t>    </a:t>
            </a:r>
            <a:r>
              <a:rPr kumimoji="1" lang="en-US" altLang="zh-CN" sz="2200" b="1" dirty="0" smtClean="0">
                <a:latin typeface="Times New Roman" panose="02020603050405020304" pitchFamily="18" charset="0"/>
              </a:rPr>
              <a:t>if</a:t>
            </a:r>
            <a:r>
              <a:rPr kumimoji="1" lang="en-US" altLang="zh-CN" sz="2200" dirty="0" smtClean="0">
                <a:latin typeface="Times New Roman" panose="02020603050405020304" pitchFamily="18" charset="0"/>
              </a:rPr>
              <a:t> </a:t>
            </a:r>
            <a:r>
              <a:rPr kumimoji="1" lang="en-US" altLang="zh-CN" sz="2200" dirty="0">
                <a:latin typeface="Times New Roman" panose="02020603050405020304" pitchFamily="18" charset="0"/>
              </a:rPr>
              <a:t>(found) </a:t>
            </a:r>
            <a:r>
              <a:rPr kumimoji="1" lang="en-US" altLang="zh-CN" sz="2200" dirty="0" smtClean="0">
                <a:latin typeface="Times New Roman" panose="02020603050405020304" pitchFamily="18" charset="0"/>
              </a:rPr>
              <a:t>{ </a:t>
            </a:r>
            <a:r>
              <a:rPr kumimoji="1" lang="en-US" altLang="zh-CN"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sym typeface="+mn-ea"/>
              </a:rPr>
              <a:t>/* </a:t>
            </a:r>
            <a:r>
              <a:rPr kumimoji="1" lang="zh-CN" altLang="en-US"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sym typeface="+mn-ea"/>
              </a:rPr>
              <a:t>查找成功，返回元素位置</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sym typeface="+mn-ea"/>
              </a:rPr>
              <a:t>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sym typeface="+mn-ea"/>
              </a:rPr>
              <a:t>/</a:t>
            </a:r>
            <a:endParaRPr kumimoji="1" lang="en-US" altLang="zh-CN" sz="2200" dirty="0">
              <a:latin typeface="Times New Roman" panose="02020603050405020304" pitchFamily="18" charset="0"/>
            </a:endParaRPr>
          </a:p>
          <a:p>
            <a:pPr algn="l"/>
            <a:r>
              <a:rPr kumimoji="1" lang="en-US" altLang="zh-CN" sz="2200" dirty="0" smtClean="0">
                <a:latin typeface="Times New Roman" panose="02020603050405020304" pitchFamily="18" charset="0"/>
              </a:rPr>
              <a:t>        </a:t>
            </a:r>
            <a:r>
              <a:rPr kumimoji="1" lang="en-US" altLang="zh-CN" sz="2200" dirty="0" err="1" smtClean="0">
                <a:latin typeface="Times New Roman" panose="02020603050405020304" pitchFamily="18" charset="0"/>
              </a:rPr>
              <a:t>result.pt</a:t>
            </a:r>
            <a:r>
              <a:rPr kumimoji="1" lang="en-US" altLang="zh-CN" sz="2200" dirty="0" smtClean="0">
                <a:latin typeface="Times New Roman" panose="02020603050405020304" pitchFamily="18" charset="0"/>
              </a:rPr>
              <a:t> </a:t>
            </a:r>
            <a:r>
              <a:rPr kumimoji="1" lang="en-US" altLang="zh-CN" sz="2200" dirty="0">
                <a:latin typeface="Times New Roman" panose="02020603050405020304" pitchFamily="18" charset="0"/>
              </a:rPr>
              <a:t>= p;</a:t>
            </a:r>
            <a:endParaRPr kumimoji="1" lang="en-US" altLang="zh-CN" sz="2200" dirty="0">
              <a:latin typeface="Times New Roman" panose="02020603050405020304" pitchFamily="18" charset="0"/>
            </a:endParaRPr>
          </a:p>
          <a:p>
            <a:pPr algn="l"/>
            <a:r>
              <a:rPr kumimoji="1" lang="en-US" altLang="zh-CN" sz="2200" dirty="0" smtClean="0">
                <a:latin typeface="Times New Roman" panose="02020603050405020304" pitchFamily="18" charset="0"/>
              </a:rPr>
              <a:t>        </a:t>
            </a:r>
            <a:r>
              <a:rPr kumimoji="1" lang="en-US" altLang="zh-CN" sz="2200" dirty="0" err="1" smtClean="0">
                <a:latin typeface="Times New Roman" panose="02020603050405020304" pitchFamily="18" charset="0"/>
              </a:rPr>
              <a:t>result.i</a:t>
            </a:r>
            <a:r>
              <a:rPr kumimoji="1" lang="en-US" altLang="zh-CN" sz="2200" dirty="0" smtClean="0">
                <a:latin typeface="Times New Roman" panose="02020603050405020304" pitchFamily="18" charset="0"/>
              </a:rPr>
              <a:t> </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i</a:t>
            </a:r>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a:p>
            <a:pPr algn="l"/>
            <a:r>
              <a:rPr kumimoji="1" lang="en-US" altLang="zh-CN" sz="2200" dirty="0" smtClean="0">
                <a:latin typeface="Times New Roman" panose="02020603050405020304" pitchFamily="18" charset="0"/>
              </a:rPr>
              <a:t>        </a:t>
            </a:r>
            <a:r>
              <a:rPr kumimoji="1" lang="en-US" altLang="zh-CN" sz="2200" dirty="0" err="1" smtClean="0">
                <a:latin typeface="Times New Roman" panose="02020603050405020304" pitchFamily="18" charset="0"/>
              </a:rPr>
              <a:t>result.tag</a:t>
            </a:r>
            <a:r>
              <a:rPr kumimoji="1" lang="en-US" altLang="zh-CN" sz="2200" dirty="0" smtClean="0">
                <a:latin typeface="Times New Roman" panose="02020603050405020304" pitchFamily="18" charset="0"/>
              </a:rPr>
              <a:t> </a:t>
            </a:r>
            <a:r>
              <a:rPr kumimoji="1" lang="en-US" altLang="zh-CN" sz="2200" dirty="0">
                <a:latin typeface="Times New Roman" panose="02020603050405020304" pitchFamily="18" charset="0"/>
              </a:rPr>
              <a:t>= 1;	</a:t>
            </a:r>
            <a:endParaRPr kumimoji="1" lang="en-US" altLang="zh-CN" sz="2200" dirty="0">
              <a:latin typeface="Times New Roman" panose="02020603050405020304" pitchFamily="18" charset="0"/>
            </a:endParaRPr>
          </a:p>
          <a:p>
            <a:pPr algn="l"/>
            <a:r>
              <a:rPr kumimoji="1" lang="en-US" altLang="zh-CN" sz="2200" dirty="0" smtClean="0">
                <a:latin typeface="Times New Roman" panose="02020603050405020304" pitchFamily="18" charset="0"/>
              </a:rPr>
              <a:t>    }</a:t>
            </a:r>
            <a:endParaRPr kumimoji="1" lang="en-US" altLang="zh-CN" sz="2200" dirty="0">
              <a:latin typeface="Times New Roman" panose="02020603050405020304" pitchFamily="18" charset="0"/>
            </a:endParaRPr>
          </a:p>
          <a:p>
            <a:pPr algn="l"/>
            <a:r>
              <a:rPr kumimoji="1" lang="en-US" altLang="zh-CN" sz="2200" dirty="0" smtClean="0">
                <a:latin typeface="Times New Roman" panose="02020603050405020304" pitchFamily="18" charset="0"/>
              </a:rPr>
              <a:t>    </a:t>
            </a:r>
            <a:r>
              <a:rPr kumimoji="1" lang="en-US" altLang="zh-CN" sz="2200" b="1" dirty="0" smtClean="0">
                <a:latin typeface="Times New Roman" panose="02020603050405020304" pitchFamily="18" charset="0"/>
              </a:rPr>
              <a:t>else</a:t>
            </a:r>
            <a:r>
              <a:rPr kumimoji="1" lang="en-US" altLang="zh-CN" sz="2200" dirty="0" smtClean="0">
                <a:latin typeface="Times New Roman" panose="02020603050405020304" pitchFamily="18" charset="0"/>
              </a:rPr>
              <a:t> {  </a:t>
            </a:r>
            <a:r>
              <a:rPr kumimoji="1" lang="en-US" altLang="zh-CN"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sym typeface="+mn-ea"/>
              </a:rPr>
              <a:t>/* </a:t>
            </a:r>
            <a:r>
              <a:rPr kumimoji="1" lang="zh-CN" altLang="en-US" sz="2200" dirty="0" smtClean="0">
                <a:solidFill>
                  <a:srgbClr val="00CC00"/>
                </a:solidFill>
                <a:latin typeface="Times New Roman" panose="02020603050405020304" pitchFamily="18" charset="0"/>
                <a:ea typeface="幼圆" panose="02010509060101010101" pitchFamily="49" charset="-122"/>
                <a:cs typeface="Times New Roman" panose="02020603050405020304" pitchFamily="18" charset="0"/>
                <a:sym typeface="+mn-ea"/>
              </a:rPr>
              <a:t>查找失败，返回双亲位置，为插入做准备</a:t>
            </a:r>
            <a:r>
              <a:rPr kumimoji="1" lang="zh-CN" altLang="en-US"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sym typeface="+mn-ea"/>
              </a:rPr>
              <a:t> *</a:t>
            </a:r>
            <a:r>
              <a:rPr kumimoji="1" lang="en-US" altLang="zh-CN" sz="2200" dirty="0">
                <a:solidFill>
                  <a:srgbClr val="00CC00"/>
                </a:solidFill>
                <a:latin typeface="Times New Roman" panose="02020603050405020304" pitchFamily="18" charset="0"/>
                <a:ea typeface="幼圆" panose="02010509060101010101" pitchFamily="49" charset="-122"/>
                <a:cs typeface="Times New Roman" panose="02020603050405020304" pitchFamily="18" charset="0"/>
                <a:sym typeface="+mn-ea"/>
              </a:rPr>
              <a:t>/</a:t>
            </a:r>
            <a:endParaRPr kumimoji="1" lang="en-US" altLang="zh-CN" sz="2200" dirty="0">
              <a:latin typeface="Times New Roman" panose="02020603050405020304" pitchFamily="18" charset="0"/>
            </a:endParaRPr>
          </a:p>
          <a:p>
            <a:pPr algn="l"/>
            <a:r>
              <a:rPr kumimoji="1" lang="en-US" altLang="zh-CN" sz="2200" dirty="0" smtClean="0">
                <a:latin typeface="Times New Roman" panose="02020603050405020304" pitchFamily="18" charset="0"/>
              </a:rPr>
              <a:t>        </a:t>
            </a:r>
            <a:r>
              <a:rPr kumimoji="1" lang="en-US" altLang="zh-CN" sz="2200" dirty="0" err="1" smtClean="0">
                <a:latin typeface="Times New Roman" panose="02020603050405020304" pitchFamily="18" charset="0"/>
              </a:rPr>
              <a:t>result.pt</a:t>
            </a:r>
            <a:r>
              <a:rPr kumimoji="1" lang="en-US" altLang="zh-CN" sz="2200" dirty="0" smtClean="0">
                <a:latin typeface="Times New Roman" panose="02020603050405020304" pitchFamily="18" charset="0"/>
              </a:rPr>
              <a:t> </a:t>
            </a:r>
            <a:r>
              <a:rPr kumimoji="1" lang="en-US" altLang="zh-CN" sz="2200" dirty="0">
                <a:latin typeface="Times New Roman" panose="02020603050405020304" pitchFamily="18" charset="0"/>
              </a:rPr>
              <a:t>= q;</a:t>
            </a:r>
            <a:endParaRPr kumimoji="1" lang="en-US" altLang="zh-CN" sz="2200" dirty="0">
              <a:latin typeface="Times New Roman" panose="02020603050405020304" pitchFamily="18" charset="0"/>
            </a:endParaRPr>
          </a:p>
          <a:p>
            <a:pPr algn="l"/>
            <a:r>
              <a:rPr kumimoji="1" lang="en-US" altLang="zh-CN" sz="2200" dirty="0" smtClean="0">
                <a:latin typeface="Times New Roman" panose="02020603050405020304" pitchFamily="18" charset="0"/>
              </a:rPr>
              <a:t>        </a:t>
            </a:r>
            <a:r>
              <a:rPr kumimoji="1" lang="en-US" altLang="zh-CN" sz="2200" dirty="0" err="1" smtClean="0">
                <a:latin typeface="Times New Roman" panose="02020603050405020304" pitchFamily="18" charset="0"/>
              </a:rPr>
              <a:t>result.i</a:t>
            </a:r>
            <a:r>
              <a:rPr kumimoji="1" lang="en-US" altLang="zh-CN" sz="2200" dirty="0" smtClean="0">
                <a:latin typeface="Times New Roman" panose="02020603050405020304" pitchFamily="18" charset="0"/>
              </a:rPr>
              <a:t> </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i</a:t>
            </a:r>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a:p>
            <a:pPr algn="l"/>
            <a:r>
              <a:rPr kumimoji="1" lang="en-US" altLang="zh-CN" sz="2200" dirty="0" smtClean="0">
                <a:latin typeface="Times New Roman" panose="02020603050405020304" pitchFamily="18" charset="0"/>
              </a:rPr>
              <a:t>        </a:t>
            </a:r>
            <a:r>
              <a:rPr kumimoji="1" lang="en-US" altLang="zh-CN" sz="2200" dirty="0" err="1" smtClean="0">
                <a:latin typeface="Times New Roman" panose="02020603050405020304" pitchFamily="18" charset="0"/>
              </a:rPr>
              <a:t>result.tag</a:t>
            </a:r>
            <a:r>
              <a:rPr kumimoji="1" lang="en-US" altLang="zh-CN" sz="2200" dirty="0" smtClean="0">
                <a:latin typeface="Times New Roman" panose="02020603050405020304" pitchFamily="18" charset="0"/>
              </a:rPr>
              <a:t> </a:t>
            </a:r>
            <a:r>
              <a:rPr kumimoji="1" lang="en-US" altLang="zh-CN" sz="2200" dirty="0">
                <a:latin typeface="Times New Roman" panose="02020603050405020304" pitchFamily="18" charset="0"/>
              </a:rPr>
              <a:t>= 0;</a:t>
            </a:r>
            <a:endParaRPr kumimoji="1" lang="en-US" altLang="zh-CN" sz="2200" dirty="0">
              <a:latin typeface="Times New Roman" panose="02020603050405020304" pitchFamily="18" charset="0"/>
            </a:endParaRPr>
          </a:p>
          <a:p>
            <a:pPr algn="l"/>
            <a:r>
              <a:rPr kumimoji="1" lang="en-US" altLang="zh-CN" sz="2200" dirty="0" smtClean="0">
                <a:latin typeface="Times New Roman" panose="02020603050405020304" pitchFamily="18" charset="0"/>
              </a:rPr>
              <a:t>    }</a:t>
            </a:r>
            <a:endParaRPr kumimoji="1" lang="en-US" altLang="zh-CN" sz="2200" dirty="0">
              <a:latin typeface="Times New Roman" panose="02020603050405020304" pitchFamily="18" charset="0"/>
            </a:endParaRPr>
          </a:p>
          <a:p>
            <a:pPr algn="l"/>
            <a:r>
              <a:rPr kumimoji="1" lang="en-US" altLang="zh-CN" sz="2200" dirty="0" smtClean="0">
                <a:latin typeface="Times New Roman" panose="02020603050405020304" pitchFamily="18" charset="0"/>
              </a:rPr>
              <a:t>    </a:t>
            </a:r>
            <a:r>
              <a:rPr kumimoji="1" lang="en-US" altLang="zh-CN" sz="2200" b="1" dirty="0" smtClean="0">
                <a:latin typeface="Times New Roman" panose="02020603050405020304" pitchFamily="18" charset="0"/>
              </a:rPr>
              <a:t>return</a:t>
            </a:r>
            <a:r>
              <a:rPr kumimoji="1" lang="en-US" altLang="zh-CN" sz="2200" dirty="0" smtClean="0">
                <a:latin typeface="Times New Roman" panose="02020603050405020304" pitchFamily="18" charset="0"/>
              </a:rPr>
              <a:t> </a:t>
            </a:r>
            <a:r>
              <a:rPr kumimoji="1" lang="en-US" altLang="zh-CN" sz="2200" dirty="0">
                <a:latin typeface="Times New Roman" panose="02020603050405020304" pitchFamily="18" charset="0"/>
              </a:rPr>
              <a:t>(result);</a:t>
            </a:r>
            <a:endParaRPr kumimoji="1" lang="en-US" altLang="zh-CN" sz="2200" dirty="0">
              <a:latin typeface="Times New Roman" panose="02020603050405020304" pitchFamily="18" charset="0"/>
            </a:endParaRPr>
          </a:p>
          <a:p>
            <a:pPr algn="l"/>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ChangeArrowheads="1"/>
          </p:cNvSpPr>
          <p:nvPr/>
        </p:nvSpPr>
        <p:spPr bwMode="auto">
          <a:xfrm>
            <a:off x="252000" y="1196658"/>
            <a:ext cx="8640000" cy="4831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endParaRPr kumimoji="1" lang="zh-CN" altLang="en-US" sz="2800" dirty="0">
              <a:ea typeface="幼圆" panose="02010509060101010101" pitchFamily="49" charset="-122"/>
              <a:cs typeface="Times New Roman" panose="02020603050405020304" pitchFamily="18" charset="0"/>
            </a:endParaRPr>
          </a:p>
          <a:p>
            <a:pPr algn="just"/>
            <a:r>
              <a:rPr kumimoji="1" lang="zh-CN" altLang="en-US" sz="2800" dirty="0">
                <a:ea typeface="幼圆" panose="02010509060101010101" pitchFamily="49" charset="-122"/>
                <a:cs typeface="Times New Roman" panose="02020603050405020304" pitchFamily="18" charset="0"/>
              </a:rPr>
              <a:t>        </a:t>
            </a:r>
            <a:r>
              <a:rPr kumimoji="1" lang="zh-CN" altLang="en-US" sz="2800" dirty="0" smtClean="0">
                <a:ea typeface="幼圆" panose="02010509060101010101" pitchFamily="49" charset="-122"/>
                <a:cs typeface="Times New Roman" panose="02020603050405020304" pitchFamily="18" charset="0"/>
              </a:rPr>
              <a:t>在</a:t>
            </a:r>
            <a:r>
              <a:rPr kumimoji="1" lang="en-US" altLang="zh-CN" sz="2800" dirty="0">
                <a:ea typeface="幼圆" panose="02010509060101010101" pitchFamily="49" charset="-122"/>
                <a:cs typeface="Times New Roman" panose="02020603050405020304" pitchFamily="18" charset="0"/>
              </a:rPr>
              <a:t>B</a:t>
            </a:r>
            <a:r>
              <a:rPr kumimoji="1" lang="zh-CN" altLang="en-US" sz="2800" dirty="0">
                <a:ea typeface="幼圆" panose="02010509060101010101" pitchFamily="49" charset="-122"/>
                <a:cs typeface="Times New Roman" panose="02020603050405020304" pitchFamily="18" charset="0"/>
              </a:rPr>
              <a:t>树上进行查找包含两种基本操作：</a:t>
            </a:r>
            <a:endParaRPr kumimoji="1" lang="zh-CN" altLang="en-US" sz="2800" dirty="0">
              <a:ea typeface="幼圆" panose="02010509060101010101" pitchFamily="49" charset="-122"/>
              <a:cs typeface="Times New Roman" panose="02020603050405020304" pitchFamily="18" charset="0"/>
            </a:endParaRPr>
          </a:p>
          <a:p>
            <a:pPr algn="just"/>
            <a:r>
              <a:rPr kumimoji="1" lang="zh-CN" altLang="en-US" sz="2800" dirty="0">
                <a:ea typeface="幼圆" panose="02010509060101010101" pitchFamily="49" charset="-122"/>
                <a:cs typeface="Times New Roman" panose="02020603050405020304" pitchFamily="18" charset="0"/>
              </a:rPr>
              <a:t>        </a:t>
            </a:r>
            <a:r>
              <a:rPr kumimoji="1" lang="en-US" altLang="zh-CN" sz="2800" dirty="0" smtClean="0">
                <a:ea typeface="幼圆" panose="02010509060101010101" pitchFamily="49" charset="-122"/>
                <a:cs typeface="Times New Roman" panose="02020603050405020304" pitchFamily="18" charset="0"/>
              </a:rPr>
              <a:t>(1</a:t>
            </a:r>
            <a:r>
              <a:rPr kumimoji="1" lang="en-US" altLang="zh-CN" sz="2800" dirty="0">
                <a:ea typeface="幼圆" panose="02010509060101010101" pitchFamily="49" charset="-122"/>
                <a:cs typeface="Times New Roman" panose="02020603050405020304" pitchFamily="18" charset="0"/>
              </a:rPr>
              <a:t>) </a:t>
            </a:r>
            <a:r>
              <a:rPr kumimoji="1" lang="zh-CN" altLang="en-US" sz="2800" dirty="0">
                <a:ea typeface="幼圆" panose="02010509060101010101" pitchFamily="49" charset="-122"/>
                <a:cs typeface="Times New Roman" panose="02020603050405020304" pitchFamily="18" charset="0"/>
              </a:rPr>
              <a:t>在</a:t>
            </a:r>
            <a:r>
              <a:rPr kumimoji="1" lang="en-US" altLang="zh-CN" sz="2800" dirty="0">
                <a:ea typeface="幼圆" panose="02010509060101010101" pitchFamily="49" charset="-122"/>
                <a:cs typeface="Times New Roman" panose="02020603050405020304" pitchFamily="18" charset="0"/>
              </a:rPr>
              <a:t>B</a:t>
            </a:r>
            <a:r>
              <a:rPr kumimoji="1" lang="zh-CN" altLang="en-US" sz="2800" dirty="0">
                <a:ea typeface="幼圆" panose="02010509060101010101" pitchFamily="49" charset="-122"/>
                <a:cs typeface="Times New Roman" panose="02020603050405020304" pitchFamily="18" charset="0"/>
              </a:rPr>
              <a:t>树中找结点；</a:t>
            </a:r>
            <a:endParaRPr kumimoji="1" lang="zh-CN" altLang="en-US" sz="2800" dirty="0">
              <a:ea typeface="幼圆" panose="02010509060101010101" pitchFamily="49" charset="-122"/>
              <a:cs typeface="Times New Roman" panose="02020603050405020304" pitchFamily="18" charset="0"/>
            </a:endParaRPr>
          </a:p>
          <a:p>
            <a:pPr algn="just"/>
            <a:r>
              <a:rPr kumimoji="1" lang="zh-CN" altLang="en-US" sz="2800" dirty="0">
                <a:ea typeface="幼圆" panose="02010509060101010101" pitchFamily="49" charset="-122"/>
                <a:cs typeface="Times New Roman" panose="02020603050405020304" pitchFamily="18" charset="0"/>
              </a:rPr>
              <a:t>        </a:t>
            </a:r>
            <a:r>
              <a:rPr kumimoji="1" lang="en-US" altLang="zh-CN" sz="2800" dirty="0" smtClean="0">
                <a:ea typeface="幼圆" panose="02010509060101010101" pitchFamily="49" charset="-122"/>
                <a:cs typeface="Times New Roman" panose="02020603050405020304" pitchFamily="18" charset="0"/>
              </a:rPr>
              <a:t>(2</a:t>
            </a:r>
            <a:r>
              <a:rPr kumimoji="1" lang="en-US" altLang="zh-CN" sz="2800" dirty="0">
                <a:ea typeface="幼圆" panose="02010509060101010101" pitchFamily="49" charset="-122"/>
                <a:cs typeface="Times New Roman" panose="02020603050405020304" pitchFamily="18" charset="0"/>
              </a:rPr>
              <a:t>) </a:t>
            </a:r>
            <a:r>
              <a:rPr kumimoji="1" lang="zh-CN" altLang="en-US" sz="2800" dirty="0">
                <a:ea typeface="幼圆" panose="02010509060101010101" pitchFamily="49" charset="-122"/>
                <a:cs typeface="Times New Roman" panose="02020603050405020304" pitchFamily="18" charset="0"/>
              </a:rPr>
              <a:t>在结点中找关键字</a:t>
            </a:r>
            <a:r>
              <a:rPr kumimoji="1" lang="zh-CN" altLang="en-US" sz="2800" dirty="0" smtClean="0">
                <a:ea typeface="幼圆" panose="02010509060101010101" pitchFamily="49" charset="-122"/>
                <a:cs typeface="Times New Roman" panose="02020603050405020304" pitchFamily="18" charset="0"/>
              </a:rPr>
              <a:t>。</a:t>
            </a:r>
            <a:endParaRPr kumimoji="1" lang="en-US" altLang="zh-CN" sz="2800" dirty="0" smtClean="0">
              <a:ea typeface="幼圆" panose="02010509060101010101" pitchFamily="49" charset="-122"/>
              <a:cs typeface="Times New Roman" panose="02020603050405020304" pitchFamily="18" charset="0"/>
            </a:endParaRPr>
          </a:p>
          <a:p>
            <a:pPr algn="just"/>
            <a:r>
              <a:rPr kumimoji="1" lang="zh-CN" altLang="en-US" sz="2800" dirty="0" smtClean="0">
                <a:ea typeface="幼圆" panose="02010509060101010101" pitchFamily="49" charset="-122"/>
                <a:cs typeface="Times New Roman" panose="02020603050405020304" pitchFamily="18" charset="0"/>
              </a:rPr>
              <a:t>        由于</a:t>
            </a:r>
            <a:r>
              <a:rPr kumimoji="1" lang="en-US" altLang="zh-CN" sz="2800" dirty="0">
                <a:ea typeface="幼圆" panose="02010509060101010101" pitchFamily="49" charset="-122"/>
                <a:cs typeface="Times New Roman" panose="02020603050405020304" pitchFamily="18" charset="0"/>
              </a:rPr>
              <a:t>B</a:t>
            </a:r>
            <a:r>
              <a:rPr kumimoji="1" lang="zh-CN" altLang="en-US" sz="2800" dirty="0">
                <a:ea typeface="幼圆" panose="02010509060101010101" pitchFamily="49" charset="-122"/>
                <a:cs typeface="Times New Roman" panose="02020603050405020304" pitchFamily="18" charset="0"/>
              </a:rPr>
              <a:t>树通常存储在磁盘上，因此</a:t>
            </a:r>
            <a:r>
              <a:rPr kumimoji="1" lang="zh-CN" altLang="en-US" sz="2800" b="1" i="1" u="sng" dirty="0">
                <a:solidFill>
                  <a:srgbClr val="FFFF00"/>
                </a:solidFill>
                <a:ea typeface="幼圆" panose="02010509060101010101" pitchFamily="49" charset="-122"/>
                <a:cs typeface="Times New Roman" panose="02020603050405020304" pitchFamily="18" charset="0"/>
              </a:rPr>
              <a:t>前一操作是在磁盘上进行的</a:t>
            </a:r>
            <a:r>
              <a:rPr kumimoji="1" lang="zh-CN" altLang="en-US" sz="2800" dirty="0">
                <a:ea typeface="幼圆" panose="02010509060101010101" pitchFamily="49" charset="-122"/>
                <a:cs typeface="Times New Roman" panose="02020603050405020304" pitchFamily="18" charset="0"/>
              </a:rPr>
              <a:t>，而</a:t>
            </a:r>
            <a:r>
              <a:rPr kumimoji="1" lang="zh-CN" altLang="en-US" sz="2800" b="1" i="1" u="sng" dirty="0">
                <a:solidFill>
                  <a:srgbClr val="FFFF00"/>
                </a:solidFill>
                <a:ea typeface="幼圆" panose="02010509060101010101" pitchFamily="49" charset="-122"/>
                <a:cs typeface="Times New Roman" panose="02020603050405020304" pitchFamily="18" charset="0"/>
              </a:rPr>
              <a:t>后一操作是在内存中进行的</a:t>
            </a:r>
            <a:r>
              <a:rPr kumimoji="1" lang="zh-CN" altLang="en-US" sz="2800" dirty="0">
                <a:ea typeface="幼圆" panose="02010509060101010101" pitchFamily="49" charset="-122"/>
                <a:cs typeface="Times New Roman" panose="02020603050405020304" pitchFamily="18" charset="0"/>
              </a:rPr>
              <a:t>，即在磁盘上找到指针</a:t>
            </a:r>
            <a:r>
              <a:rPr kumimoji="1" lang="en-US" altLang="zh-CN" sz="2800" dirty="0">
                <a:ea typeface="幼圆" panose="02010509060101010101" pitchFamily="49" charset="-122"/>
                <a:cs typeface="Times New Roman" panose="02020603050405020304" pitchFamily="18" charset="0"/>
              </a:rPr>
              <a:t>p</a:t>
            </a:r>
            <a:r>
              <a:rPr kumimoji="1" lang="zh-CN" altLang="en-US" sz="2800" dirty="0">
                <a:ea typeface="幼圆" panose="02010509060101010101" pitchFamily="49" charset="-122"/>
                <a:cs typeface="Times New Roman" panose="02020603050405020304" pitchFamily="18" charset="0"/>
              </a:rPr>
              <a:t>所指结点后，先将结点中信息读入内存，然后查询</a:t>
            </a:r>
            <a:r>
              <a:rPr kumimoji="1" lang="zh-CN" altLang="en-US" sz="2800" dirty="0" smtClean="0">
                <a:ea typeface="幼圆" panose="02010509060101010101" pitchFamily="49" charset="-122"/>
                <a:cs typeface="Times New Roman" panose="02020603050405020304" pitchFamily="18" charset="0"/>
              </a:rPr>
              <a:t>。</a:t>
            </a:r>
            <a:endParaRPr kumimoji="1" lang="en-US" altLang="zh-CN" sz="2800" dirty="0" smtClean="0">
              <a:ea typeface="幼圆" panose="02010509060101010101" pitchFamily="49" charset="-122"/>
              <a:cs typeface="Times New Roman" panose="02020603050405020304" pitchFamily="18" charset="0"/>
            </a:endParaRPr>
          </a:p>
          <a:p>
            <a:pPr algn="just"/>
            <a:r>
              <a:rPr kumimoji="1" lang="zh-CN" altLang="en-US" sz="2800" dirty="0" smtClean="0">
                <a:ea typeface="幼圆" panose="02010509060101010101" pitchFamily="49" charset="-122"/>
                <a:cs typeface="Times New Roman" panose="02020603050405020304" pitchFamily="18" charset="0"/>
              </a:rPr>
              <a:t>        而</a:t>
            </a:r>
            <a:r>
              <a:rPr kumimoji="1" lang="zh-CN" altLang="en-US" sz="2800" dirty="0">
                <a:ea typeface="幼圆" panose="02010509060101010101" pitchFamily="49" charset="-122"/>
                <a:cs typeface="Times New Roman" panose="02020603050405020304" pitchFamily="18" charset="0"/>
              </a:rPr>
              <a:t>在磁盘上进行操作比在内存中操作慢得多，因此在磁盘上进行查找的次数，即待查关键字所在结点在</a:t>
            </a:r>
            <a:r>
              <a:rPr kumimoji="1" lang="en-US" altLang="zh-CN" sz="2800" dirty="0">
                <a:ea typeface="幼圆" panose="02010509060101010101" pitchFamily="49" charset="-122"/>
                <a:cs typeface="Times New Roman" panose="02020603050405020304" pitchFamily="18" charset="0"/>
              </a:rPr>
              <a:t>B</a:t>
            </a:r>
            <a:r>
              <a:rPr kumimoji="1" lang="zh-CN" altLang="en-US" sz="2800" dirty="0">
                <a:ea typeface="幼圆" panose="02010509060101010101" pitchFamily="49" charset="-122"/>
                <a:cs typeface="Times New Roman" panose="02020603050405020304" pitchFamily="18" charset="0"/>
              </a:rPr>
              <a:t>树是的层次数，是决定</a:t>
            </a:r>
            <a:r>
              <a:rPr kumimoji="1" lang="en-US" altLang="zh-CN" sz="2800" dirty="0">
                <a:ea typeface="幼圆" panose="02010509060101010101" pitchFamily="49" charset="-122"/>
                <a:cs typeface="Times New Roman" panose="02020603050405020304" pitchFamily="18" charset="0"/>
              </a:rPr>
              <a:t>B</a:t>
            </a:r>
            <a:r>
              <a:rPr kumimoji="1" lang="zh-CN" altLang="en-US" sz="2800" dirty="0">
                <a:ea typeface="幼圆" panose="02010509060101010101" pitchFamily="49" charset="-122"/>
                <a:cs typeface="Times New Roman" panose="02020603050405020304" pitchFamily="18" charset="0"/>
              </a:rPr>
              <a:t>树查找效率的关键因素</a:t>
            </a:r>
            <a:r>
              <a:rPr kumimoji="1" lang="zh-CN" altLang="en-US" sz="2800" dirty="0" smtClean="0">
                <a:ea typeface="幼圆" panose="02010509060101010101" pitchFamily="49" charset="-122"/>
                <a:cs typeface="Times New Roman" panose="02020603050405020304" pitchFamily="18" charset="0"/>
              </a:rPr>
              <a:t>。</a:t>
            </a:r>
            <a:endParaRPr kumimoji="1" lang="zh-CN" altLang="en-US" sz="2800" dirty="0">
              <a:ea typeface="幼圆" panose="02010509060101010101" pitchFamily="49" charset="-122"/>
              <a:cs typeface="Times New Roman" panose="02020603050405020304" pitchFamily="18" charset="0"/>
            </a:endParaRPr>
          </a:p>
        </p:txBody>
      </p:sp>
      <p:sp>
        <p:nvSpPr>
          <p:cNvPr id="250882" name="Rectangle 2"/>
          <p:cNvSpPr>
            <a:spLocks noGrp="1" noChangeArrowheads="1"/>
          </p:cNvSpPr>
          <p:nvPr/>
        </p:nvSpPr>
        <p:spPr>
          <a:xfrm>
            <a:off x="457200" y="277813"/>
            <a:ext cx="8229600" cy="1139825"/>
          </a:xfrm>
          <a:prstGeom prst="rect">
            <a:avLst/>
          </a:prstGeom>
          <a:noFill/>
          <a:ln>
            <a:noFill/>
          </a:ln>
          <a:effectLst/>
        </p:spPr>
        <p:txBody>
          <a:bodyPr vert="horz" wrap="square" lIns="91440" tIns="45720" rIns="91440" bIns="45720" numCol="1" anchor="ctr" anchorCtr="1" compatLnSpc="1"/>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9pPr>
          </a:lstStyle>
          <a:p>
            <a:r>
              <a:rPr lang="en-US" altLang="zh-CN"/>
              <a:t>B</a:t>
            </a:r>
            <a:r>
              <a:rPr lang="zh-CN" altLang="en-US"/>
              <a:t>树查找的分析</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7394">
                                            <p:txEl>
                                              <p:pRg st="4" end="4"/>
                                            </p:txEl>
                                          </p:spTgt>
                                        </p:tgtEl>
                                        <p:attrNameLst>
                                          <p:attrName>style.visibility</p:attrName>
                                        </p:attrNameLst>
                                      </p:cBhvr>
                                      <p:to>
                                        <p:strVal val="visible"/>
                                      </p:to>
                                    </p:set>
                                    <p:animEffect transition="in" filter="fade">
                                      <p:cBhvr>
                                        <p:cTn id="7" dur="1000"/>
                                        <p:tgtEl>
                                          <p:spTgt spid="187394">
                                            <p:txEl>
                                              <p:pRg st="4" end="4"/>
                                            </p:txEl>
                                          </p:spTgt>
                                        </p:tgtEl>
                                      </p:cBhvr>
                                    </p:animEffect>
                                    <p:anim calcmode="lin" valueType="num">
                                      <p:cBhvr>
                                        <p:cTn id="8" dur="1000" fill="hold"/>
                                        <p:tgtEl>
                                          <p:spTgt spid="187394">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18739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7394">
                                            <p:txEl>
                                              <p:pRg st="5" end="5"/>
                                            </p:txEl>
                                          </p:spTgt>
                                        </p:tgtEl>
                                        <p:attrNameLst>
                                          <p:attrName>style.visibility</p:attrName>
                                        </p:attrNameLst>
                                      </p:cBhvr>
                                      <p:to>
                                        <p:strVal val="visible"/>
                                      </p:to>
                                    </p:set>
                                    <p:animEffect transition="in" filter="fade">
                                      <p:cBhvr>
                                        <p:cTn id="14" dur="1000"/>
                                        <p:tgtEl>
                                          <p:spTgt spid="187394">
                                            <p:txEl>
                                              <p:pRg st="5" end="5"/>
                                            </p:txEl>
                                          </p:spTgt>
                                        </p:tgtEl>
                                      </p:cBhvr>
                                    </p:animEffect>
                                    <p:anim calcmode="lin" valueType="num">
                                      <p:cBhvr>
                                        <p:cTn id="15" dur="1000" fill="hold"/>
                                        <p:tgtEl>
                                          <p:spTgt spid="187394">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18739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5"/>
          <p:cNvGraphicFramePr>
            <a:graphicFrameLocks noChangeAspect="1"/>
          </p:cNvGraphicFramePr>
          <p:nvPr/>
        </p:nvGraphicFramePr>
        <p:xfrm>
          <a:off x="2916238" y="2852936"/>
          <a:ext cx="2746375" cy="1030287"/>
        </p:xfrm>
        <a:graphic>
          <a:graphicData uri="http://schemas.openxmlformats.org/presentationml/2006/ole">
            <mc:AlternateContent xmlns:mc="http://schemas.openxmlformats.org/markup-compatibility/2006">
              <mc:Choice xmlns:v="urn:schemas-microsoft-com:vml" Requires="v">
                <p:oleObj spid="_x0000_s302176" name="Equation" r:id="rId1" imgW="914400" imgH="342900" progId="Equation.DSMT4">
                  <p:embed/>
                </p:oleObj>
              </mc:Choice>
              <mc:Fallback>
                <p:oleObj name="Equation" r:id="rId1" imgW="914400" imgH="342900" progId="Equation.DSMT4">
                  <p:embed/>
                  <p:pic>
                    <p:nvPicPr>
                      <p:cNvPr id="0" name="图片 3021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2852936"/>
                        <a:ext cx="2746375" cy="1030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矩形 3"/>
          <p:cNvSpPr/>
          <p:nvPr/>
        </p:nvSpPr>
        <p:spPr>
          <a:xfrm>
            <a:off x="251365" y="1773140"/>
            <a:ext cx="8640000" cy="953135"/>
          </a:xfrm>
          <a:prstGeom prst="rect">
            <a:avLst/>
          </a:prstGeom>
        </p:spPr>
        <p:txBody>
          <a:bodyPr wrap="square">
            <a:spAutoFit/>
          </a:bodyPr>
          <a:lstStyle/>
          <a:p>
            <a:pPr lvl="0"/>
            <a:r>
              <a:rPr kumimoji="1" lang="en-US" altLang="zh-CN" sz="2800" dirty="0" smtClean="0">
                <a:solidFill>
                  <a:srgbClr val="FFFFFF"/>
                </a:solidFill>
                <a:ea typeface="幼圆" panose="02010509060101010101" pitchFamily="49" charset="-122"/>
                <a:cs typeface="Times New Roman" panose="02020603050405020304" pitchFamily="18" charset="0"/>
              </a:rPr>
              <a:t>       </a:t>
            </a:r>
            <a:r>
              <a:rPr kumimoji="1" lang="zh-CN" altLang="en-US" sz="2800" dirty="0" smtClean="0">
                <a:solidFill>
                  <a:srgbClr val="FFFFFF"/>
                </a:solidFill>
                <a:ea typeface="幼圆" panose="02010509060101010101" pitchFamily="49" charset="-122"/>
                <a:cs typeface="Times New Roman" panose="02020603050405020304" pitchFamily="18" charset="0"/>
              </a:rPr>
              <a:t>现在</a:t>
            </a:r>
            <a:r>
              <a:rPr kumimoji="1" lang="zh-CN" altLang="en-US" sz="2800" dirty="0">
                <a:solidFill>
                  <a:srgbClr val="FFFFFF"/>
                </a:solidFill>
                <a:ea typeface="幼圆" panose="02010509060101010101" pitchFamily="49" charset="-122"/>
                <a:cs typeface="Times New Roman" panose="02020603050405020304" pitchFamily="18" charset="0"/>
              </a:rPr>
              <a:t>考虑最坏的情况：看含</a:t>
            </a:r>
            <a:r>
              <a:rPr kumimoji="1" lang="en-US" altLang="zh-CN" sz="2800" dirty="0">
                <a:solidFill>
                  <a:srgbClr val="FFFFFF"/>
                </a:solidFill>
                <a:ea typeface="幼圆" panose="02010509060101010101" pitchFamily="49" charset="-122"/>
                <a:cs typeface="Times New Roman" panose="02020603050405020304" pitchFamily="18" charset="0"/>
              </a:rPr>
              <a:t>N</a:t>
            </a:r>
            <a:r>
              <a:rPr kumimoji="1" lang="zh-CN" altLang="en-US" sz="2800" dirty="0">
                <a:solidFill>
                  <a:srgbClr val="FFFFFF"/>
                </a:solidFill>
                <a:ea typeface="幼圆" panose="02010509060101010101" pitchFamily="49" charset="-122"/>
                <a:cs typeface="Times New Roman" panose="02020603050405020304" pitchFamily="18" charset="0"/>
              </a:rPr>
              <a:t>个关键字的</a:t>
            </a:r>
            <a:r>
              <a:rPr kumimoji="1" lang="en-US" altLang="zh-CN" sz="2800" dirty="0">
                <a:solidFill>
                  <a:srgbClr val="FFFFFF"/>
                </a:solidFill>
                <a:ea typeface="幼圆" panose="02010509060101010101" pitchFamily="49" charset="-122"/>
                <a:cs typeface="Times New Roman" panose="02020603050405020304" pitchFamily="18" charset="0"/>
              </a:rPr>
              <a:t>m</a:t>
            </a:r>
            <a:r>
              <a:rPr kumimoji="1" lang="zh-CN" altLang="en-US" sz="2800" dirty="0">
                <a:solidFill>
                  <a:srgbClr val="FFFFFF"/>
                </a:solidFill>
                <a:ea typeface="幼圆" panose="02010509060101010101" pitchFamily="49" charset="-122"/>
                <a:cs typeface="Times New Roman" panose="02020603050405020304" pitchFamily="18" charset="0"/>
              </a:rPr>
              <a:t>阶</a:t>
            </a:r>
            <a:r>
              <a:rPr kumimoji="1" lang="en-US" altLang="zh-CN" sz="2800" dirty="0">
                <a:solidFill>
                  <a:srgbClr val="FFFFFF"/>
                </a:solidFill>
                <a:ea typeface="幼圆" panose="02010509060101010101" pitchFamily="49" charset="-122"/>
                <a:cs typeface="Times New Roman" panose="02020603050405020304" pitchFamily="18" charset="0"/>
              </a:rPr>
              <a:t>B</a:t>
            </a:r>
            <a:r>
              <a:rPr kumimoji="1" lang="zh-CN" altLang="en-US" sz="2800" dirty="0">
                <a:solidFill>
                  <a:srgbClr val="FFFFFF"/>
                </a:solidFill>
                <a:ea typeface="幼圆" panose="02010509060101010101" pitchFamily="49" charset="-122"/>
                <a:cs typeface="Times New Roman" panose="02020603050405020304" pitchFamily="18" charset="0"/>
              </a:rPr>
              <a:t>树的最大深度是多少？ </a:t>
            </a:r>
            <a:endParaRPr lang="zh-CN" altLang="en-US" sz="2000" dirty="0"/>
          </a:p>
        </p:txBody>
      </p:sp>
      <p:sp>
        <p:nvSpPr>
          <p:cNvPr id="250882" name="Rectangle 2"/>
          <p:cNvSpPr>
            <a:spLocks noGrp="1" noChangeArrowheads="1"/>
          </p:cNvSpPr>
          <p:nvPr/>
        </p:nvSpPr>
        <p:spPr>
          <a:xfrm>
            <a:off x="457200" y="260668"/>
            <a:ext cx="8229600" cy="1139825"/>
          </a:xfrm>
          <a:prstGeom prst="rect">
            <a:avLst/>
          </a:prstGeom>
          <a:noFill/>
          <a:ln>
            <a:noFill/>
          </a:ln>
          <a:effectLst/>
        </p:spPr>
        <p:txBody>
          <a:bodyPr vert="horz" wrap="square" lIns="91440" tIns="45720" rIns="91440" bIns="45720" numCol="1" anchor="ctr" anchorCtr="1" compatLnSpc="1"/>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9pPr>
          </a:lstStyle>
          <a:p>
            <a:r>
              <a:rPr lang="en-US" altLang="zh-CN"/>
              <a:t>B</a:t>
            </a:r>
            <a:r>
              <a:rPr lang="zh-CN" altLang="en-US"/>
              <a:t>树查找的分析</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251365" y="1268730"/>
            <a:ext cx="8640000" cy="3107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kumimoji="1" lang="zh-CN" altLang="en-US" sz="2800" dirty="0">
              <a:ea typeface="幼圆" panose="02010509060101010101" pitchFamily="49" charset="-122"/>
              <a:cs typeface="Times New Roman" panose="02020603050405020304" pitchFamily="18" charset="0"/>
            </a:endParaRPr>
          </a:p>
          <a:p>
            <a:pPr algn="just"/>
            <a:r>
              <a:rPr kumimoji="1" lang="zh-CN" altLang="en-US" sz="2800" dirty="0" smtClean="0">
                <a:ea typeface="幼圆" panose="02010509060101010101" pitchFamily="49" charset="-122"/>
                <a:cs typeface="Times New Roman" panose="02020603050405020304" pitchFamily="18" charset="0"/>
              </a:rPr>
              <a:t>        </a:t>
            </a:r>
            <a:r>
              <a:rPr kumimoji="1" lang="en-US" altLang="zh-CN" sz="2800" dirty="0">
                <a:solidFill>
                  <a:srgbClr val="FFFF00"/>
                </a:solidFill>
                <a:ea typeface="幼圆" panose="02010509060101010101" pitchFamily="49" charset="-122"/>
                <a:cs typeface="Times New Roman" panose="02020603050405020304" pitchFamily="18" charset="0"/>
              </a:rPr>
              <a:t>B</a:t>
            </a:r>
            <a:r>
              <a:rPr kumimoji="1" lang="zh-CN" altLang="en-US" sz="2800" dirty="0">
                <a:solidFill>
                  <a:srgbClr val="FFFF00"/>
                </a:solidFill>
                <a:ea typeface="幼圆" panose="02010509060101010101" pitchFamily="49" charset="-122"/>
                <a:cs typeface="Times New Roman" panose="02020603050405020304" pitchFamily="18" charset="0"/>
              </a:rPr>
              <a:t>树的生成也是从空树起</a:t>
            </a:r>
            <a:r>
              <a:rPr kumimoji="1" lang="zh-CN" altLang="en-US" sz="2800" dirty="0">
                <a:ea typeface="幼圆" panose="02010509060101010101" pitchFamily="49" charset="-122"/>
                <a:cs typeface="Times New Roman" panose="02020603050405020304" pitchFamily="18" charset="0"/>
              </a:rPr>
              <a:t>，逐个插入关键字而得。但由于</a:t>
            </a:r>
            <a:r>
              <a:rPr kumimoji="1" lang="en-US" altLang="zh-CN" sz="2800" dirty="0">
                <a:ea typeface="幼圆" panose="02010509060101010101" pitchFamily="49" charset="-122"/>
                <a:cs typeface="Times New Roman" panose="02020603050405020304" pitchFamily="18" charset="0"/>
              </a:rPr>
              <a:t>B</a:t>
            </a:r>
            <a:r>
              <a:rPr kumimoji="1" lang="zh-CN" altLang="en-US" sz="2800" dirty="0">
                <a:ea typeface="幼圆" panose="02010509060101010101" pitchFamily="49" charset="-122"/>
                <a:cs typeface="Times New Roman" panose="02020603050405020304" pitchFamily="18" charset="0"/>
              </a:rPr>
              <a:t>树结点中的关键字个数必须大于等于</a:t>
            </a:r>
            <a:r>
              <a:rPr kumimoji="1" lang="zh-CN" altLang="en-US" sz="2800" dirty="0">
                <a:ea typeface="幼圆" panose="02010509060101010101" pitchFamily="49" charset="-122"/>
                <a:cs typeface="Times New Roman" panose="02020603050405020304" pitchFamily="18" charset="0"/>
                <a:sym typeface="Symbol" panose="05050102010706020507" pitchFamily="18" charset="2"/>
              </a:rPr>
              <a:t></a:t>
            </a:r>
            <a:r>
              <a:rPr kumimoji="1" lang="en-US" altLang="zh-CN" sz="2800" dirty="0">
                <a:ea typeface="幼圆" panose="02010509060101010101" pitchFamily="49" charset="-122"/>
                <a:cs typeface="Times New Roman" panose="02020603050405020304" pitchFamily="18" charset="0"/>
              </a:rPr>
              <a:t>m/2</a:t>
            </a:r>
            <a:r>
              <a:rPr kumimoji="1" lang="en-US" altLang="zh-CN" sz="2800" dirty="0">
                <a:ea typeface="幼圆" panose="02010509060101010101" pitchFamily="49" charset="-122"/>
                <a:cs typeface="Times New Roman" panose="02020603050405020304" pitchFamily="18" charset="0"/>
                <a:sym typeface="Symbol" panose="05050102010706020507" pitchFamily="18" charset="2"/>
              </a:rPr>
              <a:t></a:t>
            </a:r>
            <a:r>
              <a:rPr kumimoji="1" lang="zh-CN" altLang="en-US" sz="2800" dirty="0">
                <a:ea typeface="幼圆" panose="02010509060101010101" pitchFamily="49" charset="-122"/>
                <a:cs typeface="Times New Roman" panose="02020603050405020304" pitchFamily="18" charset="0"/>
                <a:sym typeface="Symbol" panose="05050102010706020507" pitchFamily="18" charset="2"/>
              </a:rPr>
              <a:t>－</a:t>
            </a:r>
            <a:r>
              <a:rPr kumimoji="1" lang="en-US" altLang="zh-CN" sz="2800" dirty="0">
                <a:ea typeface="幼圆" panose="02010509060101010101" pitchFamily="49" charset="-122"/>
                <a:cs typeface="Times New Roman" panose="02020603050405020304" pitchFamily="18" charset="0"/>
                <a:sym typeface="Symbol" panose="05050102010706020507" pitchFamily="18" charset="2"/>
              </a:rPr>
              <a:t>1</a:t>
            </a:r>
            <a:r>
              <a:rPr kumimoji="1" lang="zh-CN" altLang="en-US" sz="2800" dirty="0">
                <a:ea typeface="幼圆" panose="02010509060101010101" pitchFamily="49" charset="-122"/>
                <a:cs typeface="Times New Roman" panose="02020603050405020304" pitchFamily="18" charset="0"/>
                <a:sym typeface="Symbol" panose="05050102010706020507" pitchFamily="18" charset="2"/>
              </a:rPr>
              <a:t>，因此每次插入一个关键字不是在树中添加一个叶子结点，而是首先</a:t>
            </a:r>
            <a:r>
              <a:rPr kumimoji="1" lang="zh-CN" altLang="en-US" sz="2800" b="1" i="1" u="sng" dirty="0">
                <a:solidFill>
                  <a:srgbClr val="FFFF00"/>
                </a:solidFill>
                <a:ea typeface="幼圆" panose="02010509060101010101" pitchFamily="49" charset="-122"/>
                <a:cs typeface="Times New Roman" panose="02020603050405020304" pitchFamily="18" charset="0"/>
                <a:sym typeface="Symbol" panose="05050102010706020507" pitchFamily="18" charset="2"/>
              </a:rPr>
              <a:t>在最低层的非终端结点中添加一个关键字</a:t>
            </a:r>
            <a:r>
              <a:rPr kumimoji="1" lang="zh-CN" altLang="en-US" sz="2800" dirty="0">
                <a:ea typeface="幼圆" panose="02010509060101010101" pitchFamily="49" charset="-122"/>
                <a:cs typeface="Times New Roman" panose="02020603050405020304" pitchFamily="18" charset="0"/>
                <a:sym typeface="Symbol" panose="05050102010706020507" pitchFamily="18" charset="2"/>
              </a:rPr>
              <a:t>，若该结点关键字个数不超过</a:t>
            </a:r>
            <a:r>
              <a:rPr kumimoji="1" lang="en-US" altLang="zh-CN" sz="2800" dirty="0">
                <a:ea typeface="幼圆" panose="02010509060101010101" pitchFamily="49" charset="-122"/>
                <a:cs typeface="Times New Roman" panose="02020603050405020304" pitchFamily="18" charset="0"/>
                <a:sym typeface="Symbol" panose="05050102010706020507" pitchFamily="18" charset="2"/>
              </a:rPr>
              <a:t>m-1</a:t>
            </a:r>
            <a:r>
              <a:rPr kumimoji="1" lang="zh-CN" altLang="en-US" sz="2800" dirty="0">
                <a:ea typeface="幼圆" panose="02010509060101010101" pitchFamily="49" charset="-122"/>
                <a:cs typeface="Times New Roman" panose="02020603050405020304" pitchFamily="18" charset="0"/>
                <a:sym typeface="Symbol" panose="05050102010706020507" pitchFamily="18" charset="2"/>
              </a:rPr>
              <a:t>，则插入完成，否则，要产生结点的“</a:t>
            </a:r>
            <a:r>
              <a:rPr kumimoji="1" lang="zh-CN" altLang="en-US" sz="2800" b="1" dirty="0">
                <a:solidFill>
                  <a:srgbClr val="FFFF00"/>
                </a:solidFill>
                <a:ea typeface="幼圆" panose="02010509060101010101" pitchFamily="49" charset="-122"/>
                <a:cs typeface="Times New Roman" panose="02020603050405020304" pitchFamily="18" charset="0"/>
                <a:sym typeface="Symbol" panose="05050102010706020507" pitchFamily="18" charset="2"/>
              </a:rPr>
              <a:t>分裂</a:t>
            </a:r>
            <a:r>
              <a:rPr kumimoji="1" lang="zh-CN" altLang="en-US" sz="2800" dirty="0">
                <a:ea typeface="幼圆" panose="02010509060101010101" pitchFamily="49" charset="-122"/>
                <a:cs typeface="Times New Roman" panose="02020603050405020304" pitchFamily="18" charset="0"/>
                <a:sym typeface="Symbol" panose="05050102010706020507" pitchFamily="18" charset="2"/>
              </a:rPr>
              <a:t>”。</a:t>
            </a:r>
            <a:endParaRPr kumimoji="1" lang="zh-CN" altLang="en-US" sz="2800" dirty="0">
              <a:ea typeface="幼圆" panose="02010509060101010101" pitchFamily="49" charset="-122"/>
              <a:cs typeface="Times New Roman" panose="02020603050405020304" pitchFamily="18" charset="0"/>
              <a:sym typeface="Symbol" panose="05050102010706020507" pitchFamily="18" charset="2"/>
            </a:endParaRPr>
          </a:p>
        </p:txBody>
      </p:sp>
      <p:sp>
        <p:nvSpPr>
          <p:cNvPr id="250882" name="Rectangle 2"/>
          <p:cNvSpPr>
            <a:spLocks noGrp="1" noChangeArrowheads="1"/>
          </p:cNvSpPr>
          <p:nvPr/>
        </p:nvSpPr>
        <p:spPr>
          <a:xfrm>
            <a:off x="457200" y="260668"/>
            <a:ext cx="8229600" cy="1139825"/>
          </a:xfrm>
          <a:prstGeom prst="rect">
            <a:avLst/>
          </a:prstGeom>
          <a:noFill/>
          <a:ln>
            <a:noFill/>
          </a:ln>
          <a:effectLst/>
        </p:spPr>
        <p:txBody>
          <a:bodyPr vert="horz" wrap="square" lIns="91440" tIns="45720" rIns="91440" bIns="45720" numCol="1" anchor="ctr" anchorCtr="1" compatLnSpc="1"/>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9pPr>
          </a:lstStyle>
          <a:p>
            <a:r>
              <a:rPr lang="en-US" altLang="zh-CN"/>
              <a:t>B</a:t>
            </a:r>
            <a:r>
              <a:rPr lang="zh-CN" altLang="en-US"/>
              <a:t>树的插入和删除</a:t>
            </a:r>
            <a:endParaRPr lang="zh-CN" alt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ChangeArrowheads="1"/>
          </p:cNvSpPr>
          <p:nvPr/>
        </p:nvSpPr>
        <p:spPr bwMode="auto">
          <a:xfrm>
            <a:off x="252000" y="115888"/>
            <a:ext cx="86400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一般情况下，结点可如下实现“</a:t>
            </a:r>
            <a:r>
              <a:rPr kumimoji="1" lang="zh-CN" altLang="en-US" sz="2400" b="1" dirty="0">
                <a:solidFill>
                  <a:srgbClr val="FFFF00"/>
                </a:solidFill>
                <a:ea typeface="幼圆" panose="02010509060101010101" pitchFamily="49" charset="-122"/>
                <a:cs typeface="Times New Roman" panose="02020603050405020304" pitchFamily="18" charset="0"/>
                <a:sym typeface="Symbol" panose="05050102010706020507" pitchFamily="18" charset="2"/>
              </a:rPr>
              <a:t>分裂</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假设*</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p</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结点中已有</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m-1</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个</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关键字（</a:t>
            </a:r>
            <a:r>
              <a:rPr kumimoji="1" lang="zh-CN" altLang="en-US" sz="2400" b="1" i="1" u="sng"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临界状态</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当插入一个关键字后，结点中含有信息为：</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t>
            </a:r>
            <a:r>
              <a:rPr kumimoji="1" lang="en-US" altLang="zh-CN"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m, </a:t>
            </a:r>
            <a:r>
              <a:rPr kumimoji="1" lang="en-US" altLang="zh-CN" sz="2400" b="1"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a:t>
            </a:r>
            <a:r>
              <a:rPr kumimoji="1" lang="en-US" altLang="zh-CN" sz="2400" b="1" baseline="-250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0</a:t>
            </a:r>
            <a:r>
              <a:rPr kumimoji="1" lang="en-US" altLang="zh-CN"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t>
            </a:r>
            <a:r>
              <a:rPr kumimoji="1" lang="en-US" altLang="zh-CN" sz="2400" b="1"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K</a:t>
            </a:r>
            <a:r>
              <a:rPr kumimoji="1" lang="en-US" altLang="zh-CN" sz="2400" b="1" baseline="-250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1</a:t>
            </a:r>
            <a:r>
              <a:rPr kumimoji="1" lang="en-US" altLang="zh-CN" sz="2400" b="1"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a:t>
            </a:r>
            <a:r>
              <a:rPr kumimoji="1" lang="en-US" altLang="zh-CN" sz="2400" b="1" baseline="-250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1</a:t>
            </a:r>
            <a:r>
              <a:rPr kumimoji="1" lang="en-US" altLang="zh-CN"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 (K</a:t>
            </a:r>
            <a:r>
              <a:rPr kumimoji="1" lang="en-US" altLang="zh-CN" sz="2400" b="1" baseline="-250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m</a:t>
            </a:r>
            <a:r>
              <a:rPr kumimoji="1" lang="en-US" altLang="zh-CN"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a:t>
            </a:r>
            <a:r>
              <a:rPr kumimoji="1" lang="en-US" altLang="zh-CN" sz="2400" b="1" baseline="-250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m</a:t>
            </a:r>
            <a:r>
              <a:rPr kumimoji="1" lang="en-US" altLang="zh-CN"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endParaRPr kumimoji="1" lang="en-US" altLang="zh-CN"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且其中</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K</a:t>
            </a:r>
            <a:r>
              <a:rPr kumimoji="1" lang="en-US" altLang="zh-CN" sz="2400" baseline="-250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i</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&lt; </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K</a:t>
            </a:r>
            <a:r>
              <a:rPr kumimoji="1" lang="en-US" altLang="zh-CN" sz="2400" baseline="-25000" dirty="0" err="1">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i+1</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1&lt;= i &lt; m</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此时可将*</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p</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分裂为</a:t>
            </a:r>
            <a:r>
              <a:rPr kumimoji="1" lang="zh-CN" altLang="en-US" sz="24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en-US" altLang="zh-CN" sz="24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p</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和</a:t>
            </a:r>
            <a:r>
              <a:rPr kumimoji="1" lang="zh-CN" altLang="en-US" sz="24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en-US" altLang="zh-CN" sz="24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p’</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两个结点，其中*</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p</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结点中含有信息为：</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r>
              <a:rPr kumimoji="1" lang="zh-CN" altLang="en-US"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t>
            </a:r>
            <a:r>
              <a:rPr kumimoji="1" lang="en-US" altLang="zh-CN"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m/2</a:t>
            </a:r>
            <a:r>
              <a:rPr kumimoji="1" lang="en-US" altLang="zh-CN"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zh-CN" altLang="en-US"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en-US" altLang="zh-CN"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1, </a:t>
            </a:r>
            <a:r>
              <a:rPr kumimoji="1" lang="en-US" altLang="zh-CN" sz="2400" b="1"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a:t>
            </a:r>
            <a:r>
              <a:rPr kumimoji="1" lang="en-US" altLang="zh-CN" sz="2400" b="1" baseline="-250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0</a:t>
            </a:r>
            <a:r>
              <a:rPr kumimoji="1" lang="en-US" altLang="zh-CN"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t>
            </a:r>
            <a:r>
              <a:rPr kumimoji="1" lang="en-US" altLang="zh-CN" sz="2400" b="1"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K</a:t>
            </a:r>
            <a:r>
              <a:rPr kumimoji="1" lang="en-US" altLang="zh-CN" sz="2400" b="1" baseline="-250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1</a:t>
            </a:r>
            <a:r>
              <a:rPr kumimoji="1" lang="en-US" altLang="zh-CN" sz="2400" b="1"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a:t>
            </a:r>
            <a:r>
              <a:rPr kumimoji="1" lang="en-US" altLang="zh-CN" sz="2400" b="1" baseline="-250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1</a:t>
            </a:r>
            <a:r>
              <a:rPr kumimoji="1" lang="en-US" altLang="zh-CN"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…(K</a:t>
            </a:r>
            <a:r>
              <a:rPr kumimoji="1" lang="en-US" altLang="zh-CN" sz="2400" b="1" baseline="-250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t>
            </a:r>
            <a:r>
              <a:rPr kumimoji="1" lang="en-US" altLang="zh-CN" sz="2400" b="1" baseline="-250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m/2</a:t>
            </a:r>
            <a:r>
              <a:rPr kumimoji="1" lang="en-US" altLang="zh-CN" sz="2400" b="1" baseline="-250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zh-CN" altLang="en-US" sz="2400" b="1" baseline="-250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en-US" altLang="zh-CN" sz="2400" b="1" baseline="-250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1</a:t>
            </a:r>
            <a:r>
              <a:rPr kumimoji="1" lang="en-US" altLang="zh-CN" sz="2400" b="1"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a:t>
            </a:r>
            <a:r>
              <a:rPr kumimoji="1" lang="en-US" altLang="zh-CN" sz="2400" b="1" baseline="-250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t>
            </a:r>
            <a:r>
              <a:rPr kumimoji="1" lang="en-US" altLang="zh-CN" sz="2400" b="1" baseline="-250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m/2</a:t>
            </a:r>
            <a:r>
              <a:rPr kumimoji="1" lang="en-US" altLang="zh-CN" sz="2400" b="1" baseline="-250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zh-CN" altLang="en-US" sz="2400" b="1" baseline="-250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en-US" altLang="zh-CN" sz="2400" b="1" baseline="-250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1</a:t>
            </a:r>
            <a:r>
              <a:rPr kumimoji="1" lang="en-US" altLang="zh-CN"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endParaRPr kumimoji="1" lang="en-US" altLang="zh-CN"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*p’</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结点中含有信息为：</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r>
              <a:rPr kumimoji="1" lang="zh-CN" altLang="en-US"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t>
            </a:r>
            <a:r>
              <a:rPr kumimoji="1" lang="en-US" altLang="zh-CN"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(m- </a:t>
            </a:r>
            <a:r>
              <a:rPr kumimoji="1" lang="en-US" altLang="zh-CN"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m/2</a:t>
            </a:r>
            <a:r>
              <a:rPr kumimoji="1" lang="en-US" altLang="zh-CN"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a:t>
            </a:r>
            <a:r>
              <a:rPr kumimoji="1" lang="en-US" altLang="zh-CN" sz="2400" b="1" baseline="-250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t>
            </a:r>
            <a:r>
              <a:rPr kumimoji="1" lang="en-US" altLang="zh-CN" sz="2400" b="1" baseline="-250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m/2</a:t>
            </a:r>
            <a:r>
              <a:rPr kumimoji="1" lang="en-US" altLang="zh-CN" sz="2400" b="1" baseline="-250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en-US" altLang="zh-CN"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(K </a:t>
            </a:r>
            <a:r>
              <a:rPr kumimoji="1" lang="en-US" altLang="zh-CN" sz="2400" b="1" baseline="-250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en-US" altLang="zh-CN" sz="2400" b="1" baseline="-250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m/2</a:t>
            </a:r>
            <a:r>
              <a:rPr kumimoji="1" lang="en-US" altLang="zh-CN" sz="2400" b="1" baseline="-250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en-US" altLang="zh-CN" sz="2400" b="1" baseline="-250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 +1</a:t>
            </a:r>
            <a:r>
              <a:rPr kumimoji="1" lang="en-US" altLang="zh-CN"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 </a:t>
            </a:r>
            <a:r>
              <a:rPr kumimoji="1" lang="en-US" altLang="zh-CN" sz="2400" b="1" baseline="-250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en-US" altLang="zh-CN" sz="2400" b="1" baseline="-250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m/2</a:t>
            </a:r>
            <a:r>
              <a:rPr kumimoji="1" lang="en-US" altLang="zh-CN" sz="2400" b="1" baseline="-250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en-US" altLang="zh-CN" sz="2400" b="1" baseline="-250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 +1</a:t>
            </a:r>
            <a:r>
              <a:rPr kumimoji="1" lang="en-US" altLang="zh-CN"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 (K</a:t>
            </a:r>
            <a:r>
              <a:rPr kumimoji="1" lang="en-US" altLang="zh-CN" sz="2400" b="1" baseline="-250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m</a:t>
            </a:r>
            <a:r>
              <a:rPr kumimoji="1" lang="en-US" altLang="zh-CN"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a:t>
            </a:r>
            <a:r>
              <a:rPr kumimoji="1" lang="en-US" altLang="zh-CN" sz="2400" b="1" baseline="-250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m</a:t>
            </a:r>
            <a:r>
              <a:rPr kumimoji="1" lang="en-US" altLang="zh-CN" sz="2400" b="1"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endParaRPr kumimoji="1" lang="en-US" altLang="zh-CN"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p:txBody>
      </p:sp>
      <p:grpSp>
        <p:nvGrpSpPr>
          <p:cNvPr id="262161" name="Group 17"/>
          <p:cNvGrpSpPr/>
          <p:nvPr/>
        </p:nvGrpSpPr>
        <p:grpSpPr bwMode="auto">
          <a:xfrm>
            <a:off x="179388" y="3805535"/>
            <a:ext cx="4941887" cy="701675"/>
            <a:chOff x="113" y="2671"/>
            <a:chExt cx="3113" cy="442"/>
          </a:xfrm>
        </p:grpSpPr>
        <p:sp>
          <p:nvSpPr>
            <p:cNvPr id="262147" name="Rectangle 3"/>
            <p:cNvSpPr>
              <a:spLocks noChangeArrowheads="1"/>
            </p:cNvSpPr>
            <p:nvPr/>
          </p:nvSpPr>
          <p:spPr bwMode="auto">
            <a:xfrm>
              <a:off x="113" y="2750"/>
              <a:ext cx="2585" cy="363"/>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m, A</a:t>
              </a:r>
              <a:r>
                <a:rPr kumimoji="1" lang="en-US" altLang="zh-CN" sz="2400" b="1" baseline="-2500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0</a:t>
              </a:r>
              <a:r>
                <a:rPr kumimoji="1" lang="en-US" altLang="zh-CN" sz="2400" b="1">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(K</a:t>
              </a:r>
              <a:r>
                <a:rPr kumimoji="1" lang="en-US" altLang="zh-CN" sz="2400" b="1" baseline="-2500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1</a:t>
              </a:r>
              <a:r>
                <a:rPr kumimoji="1" lang="en-US" altLang="zh-CN" sz="2400" b="1">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a:t>
              </a:r>
              <a:r>
                <a:rPr kumimoji="1" lang="en-US" altLang="zh-CN" sz="2400" b="1" baseline="-2500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1</a:t>
              </a:r>
              <a:r>
                <a:rPr kumimoji="1" lang="en-US" altLang="zh-CN" sz="2400" b="1">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 (K</a:t>
              </a:r>
              <a:r>
                <a:rPr kumimoji="1" lang="en-US" altLang="zh-CN" sz="2400" b="1" baseline="-2500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m</a:t>
              </a:r>
              <a:r>
                <a:rPr kumimoji="1" lang="en-US" altLang="zh-CN" sz="2400" b="1">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a:t>
              </a:r>
              <a:r>
                <a:rPr kumimoji="1" lang="en-US" altLang="zh-CN" sz="2400" b="1" baseline="-2500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m</a:t>
              </a:r>
              <a:r>
                <a:rPr kumimoji="1" lang="en-US" altLang="zh-CN" sz="2400" b="1">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endParaRPr kumimoji="1" lang="en-US" altLang="zh-CN" sz="2400" b="1">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p:txBody>
        </p:sp>
        <p:sp>
          <p:nvSpPr>
            <p:cNvPr id="262150" name="Text Box 6"/>
            <p:cNvSpPr txBox="1">
              <a:spLocks noChangeArrowheads="1"/>
            </p:cNvSpPr>
            <p:nvPr/>
          </p:nvSpPr>
          <p:spPr bwMode="auto">
            <a:xfrm>
              <a:off x="3003" y="2671"/>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t>p</a:t>
              </a:r>
              <a:endParaRPr lang="en-US" altLang="zh-CN" sz="2400"/>
            </a:p>
          </p:txBody>
        </p:sp>
        <p:cxnSp>
          <p:nvCxnSpPr>
            <p:cNvPr id="262153" name="AutoShape 9"/>
            <p:cNvCxnSpPr>
              <a:cxnSpLocks noChangeShapeType="1"/>
              <a:stCxn id="262150" idx="1"/>
              <a:endCxn id="262147" idx="3"/>
            </p:cNvCxnSpPr>
            <p:nvPr/>
          </p:nvCxnSpPr>
          <p:spPr bwMode="auto">
            <a:xfrm rot="10800000" flipV="1">
              <a:off x="2704" y="2815"/>
              <a:ext cx="299" cy="117"/>
            </a:xfrm>
            <a:prstGeom prst="curvedConnector3">
              <a:avLst>
                <a:gd name="adj1" fmla="val 5117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62162" name="Group 18"/>
          <p:cNvGrpSpPr/>
          <p:nvPr/>
        </p:nvGrpSpPr>
        <p:grpSpPr bwMode="auto">
          <a:xfrm>
            <a:off x="1403350" y="4192885"/>
            <a:ext cx="6624638" cy="1143000"/>
            <a:chOff x="884" y="2915"/>
            <a:chExt cx="4173" cy="720"/>
          </a:xfrm>
        </p:grpSpPr>
        <p:sp>
          <p:nvSpPr>
            <p:cNvPr id="262148" name="Rectangle 4"/>
            <p:cNvSpPr>
              <a:spLocks noChangeArrowheads="1"/>
            </p:cNvSpPr>
            <p:nvPr/>
          </p:nvSpPr>
          <p:spPr bwMode="auto">
            <a:xfrm>
              <a:off x="884" y="3272"/>
              <a:ext cx="3720" cy="363"/>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en-US" altLang="zh-CN" sz="2400" b="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m/2</a:t>
              </a:r>
              <a:r>
                <a:rPr kumimoji="1" lang="en-US" altLang="zh-CN" sz="2400" b="1">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zh-CN" altLang="en-US" sz="2400" b="1">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en-US" altLang="zh-CN" sz="2400" b="1">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1, A</a:t>
              </a:r>
              <a:r>
                <a:rPr kumimoji="1" lang="en-US" altLang="zh-CN" sz="2400" b="1" baseline="-2500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0</a:t>
              </a:r>
              <a:r>
                <a:rPr kumimoji="1" lang="en-US" altLang="zh-CN" sz="2400" b="1">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(K</a:t>
              </a:r>
              <a:r>
                <a:rPr kumimoji="1" lang="en-US" altLang="zh-CN" sz="2400" b="1" baseline="-2500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1</a:t>
              </a:r>
              <a:r>
                <a:rPr kumimoji="1" lang="en-US" altLang="zh-CN" sz="2400" b="1">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a:t>
              </a:r>
              <a:r>
                <a:rPr kumimoji="1" lang="en-US" altLang="zh-CN" sz="2400" b="1" baseline="-2500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1</a:t>
              </a:r>
              <a:r>
                <a:rPr kumimoji="1" lang="en-US" altLang="zh-CN" sz="2400" b="1">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…(K</a:t>
              </a:r>
              <a:r>
                <a:rPr kumimoji="1" lang="en-US" altLang="zh-CN" sz="2400" b="1" baseline="-2500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t>
              </a:r>
              <a:r>
                <a:rPr kumimoji="1" lang="en-US" altLang="zh-CN" sz="2400" b="1" baseline="-2500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m/2</a:t>
              </a:r>
              <a:r>
                <a:rPr kumimoji="1" lang="en-US" altLang="zh-CN" sz="2400" b="1" baseline="-2500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zh-CN" altLang="en-US" sz="2400" b="1" baseline="-2500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en-US" altLang="zh-CN" sz="2400" b="1" baseline="-2500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1</a:t>
              </a:r>
              <a:r>
                <a:rPr kumimoji="1" lang="en-US" altLang="zh-CN" sz="2400" b="1">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a:t>
              </a:r>
              <a:r>
                <a:rPr kumimoji="1" lang="en-US" altLang="zh-CN" sz="2400" b="1" baseline="-2500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t>
              </a:r>
              <a:r>
                <a:rPr kumimoji="1" lang="en-US" altLang="zh-CN" sz="2400" b="1" baseline="-2500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m/2</a:t>
              </a:r>
              <a:r>
                <a:rPr kumimoji="1" lang="en-US" altLang="zh-CN" sz="2400" b="1" baseline="-2500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zh-CN" altLang="en-US" sz="2400" b="1" baseline="-2500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en-US" altLang="zh-CN" sz="2400" b="1" baseline="-2500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1</a:t>
              </a:r>
              <a:r>
                <a:rPr kumimoji="1" lang="en-US" altLang="zh-CN" sz="2400" b="1">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endParaRPr kumimoji="1" lang="en-US" altLang="zh-CN" sz="2400" b="1">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p:txBody>
        </p:sp>
        <p:sp>
          <p:nvSpPr>
            <p:cNvPr id="262151" name="Text Box 7"/>
            <p:cNvSpPr txBox="1">
              <a:spLocks noChangeArrowheads="1"/>
            </p:cNvSpPr>
            <p:nvPr/>
          </p:nvSpPr>
          <p:spPr bwMode="auto">
            <a:xfrm>
              <a:off x="4834" y="2915"/>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t>p</a:t>
              </a:r>
              <a:endParaRPr lang="en-US" altLang="zh-CN" sz="2400"/>
            </a:p>
          </p:txBody>
        </p:sp>
        <p:cxnSp>
          <p:nvCxnSpPr>
            <p:cNvPr id="262154" name="AutoShape 10"/>
            <p:cNvCxnSpPr>
              <a:cxnSpLocks noChangeShapeType="1"/>
              <a:stCxn id="262151" idx="1"/>
              <a:endCxn id="262148" idx="3"/>
            </p:cNvCxnSpPr>
            <p:nvPr/>
          </p:nvCxnSpPr>
          <p:spPr bwMode="auto">
            <a:xfrm rot="10800000" flipV="1">
              <a:off x="4610" y="3059"/>
              <a:ext cx="224" cy="395"/>
            </a:xfrm>
            <a:prstGeom prst="curvedConnector3">
              <a:avLst>
                <a:gd name="adj1" fmla="val 51338"/>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62163" name="Group 19"/>
          <p:cNvGrpSpPr/>
          <p:nvPr/>
        </p:nvGrpSpPr>
        <p:grpSpPr bwMode="auto">
          <a:xfrm>
            <a:off x="2413000" y="4218458"/>
            <a:ext cx="6696075" cy="1874838"/>
            <a:chOff x="1520" y="2976"/>
            <a:chExt cx="4218" cy="1181"/>
          </a:xfrm>
        </p:grpSpPr>
        <p:sp>
          <p:nvSpPr>
            <p:cNvPr id="262149" name="Rectangle 5"/>
            <p:cNvSpPr>
              <a:spLocks noChangeArrowheads="1"/>
            </p:cNvSpPr>
            <p:nvPr/>
          </p:nvSpPr>
          <p:spPr bwMode="auto">
            <a:xfrm>
              <a:off x="1520" y="3794"/>
              <a:ext cx="4218" cy="363"/>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m- </a:t>
              </a:r>
              <a:r>
                <a:rPr kumimoji="1" lang="en-US" altLang="zh-CN" sz="2400" b="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m/2</a:t>
              </a:r>
              <a:r>
                <a:rPr kumimoji="1" lang="en-US" altLang="zh-CN" sz="2400" b="1">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a:t>
              </a:r>
              <a:r>
                <a:rPr kumimoji="1" lang="en-US" altLang="zh-CN" sz="2400" b="1" baseline="-2500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t>
              </a:r>
              <a:r>
                <a:rPr kumimoji="1" lang="en-US" altLang="zh-CN" sz="2400" b="1" baseline="-2500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m/2</a:t>
              </a:r>
              <a:r>
                <a:rPr kumimoji="1" lang="en-US" altLang="zh-CN" sz="2400" b="1" baseline="-2500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en-US" altLang="zh-CN" sz="2400" b="1">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(K </a:t>
              </a:r>
              <a:r>
                <a:rPr kumimoji="1" lang="en-US" altLang="zh-CN" sz="2400" b="1" baseline="-2500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en-US" altLang="zh-CN" sz="2400" b="1" baseline="-2500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m/2</a:t>
              </a:r>
              <a:r>
                <a:rPr kumimoji="1" lang="en-US" altLang="zh-CN" sz="2400" b="1" baseline="-2500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en-US" altLang="zh-CN" sz="2400" b="1" baseline="-2500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 +1</a:t>
              </a:r>
              <a:r>
                <a:rPr kumimoji="1" lang="en-US" altLang="zh-CN" sz="2400" b="1">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 </a:t>
              </a:r>
              <a:r>
                <a:rPr kumimoji="1" lang="en-US" altLang="zh-CN" sz="2400" b="1" baseline="-2500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en-US" altLang="zh-CN" sz="2400" b="1" baseline="-2500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m/2</a:t>
              </a:r>
              <a:r>
                <a:rPr kumimoji="1" lang="en-US" altLang="zh-CN" sz="2400" b="1" baseline="-2500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en-US" altLang="zh-CN" sz="2400" b="1" baseline="-2500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 +1</a:t>
              </a:r>
              <a:r>
                <a:rPr kumimoji="1" lang="en-US" altLang="zh-CN" sz="2400" b="1">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 (K</a:t>
              </a:r>
              <a:r>
                <a:rPr kumimoji="1" lang="en-US" altLang="zh-CN" sz="2400" b="1" baseline="-2500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m</a:t>
              </a:r>
              <a:r>
                <a:rPr kumimoji="1" lang="en-US" altLang="zh-CN" sz="2400" b="1">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a:t>
              </a:r>
              <a:r>
                <a:rPr kumimoji="1" lang="en-US" altLang="zh-CN" sz="2400" b="1" baseline="-2500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m</a:t>
              </a:r>
              <a:r>
                <a:rPr kumimoji="1" lang="en-US" altLang="zh-CN" sz="2400" b="1">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endParaRPr kumimoji="1" lang="en-US" altLang="zh-CN" sz="2400" b="1">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p:txBody>
        </p:sp>
        <p:sp>
          <p:nvSpPr>
            <p:cNvPr id="262152" name="Text Box 8"/>
            <p:cNvSpPr txBox="1">
              <a:spLocks noChangeArrowheads="1"/>
            </p:cNvSpPr>
            <p:nvPr/>
          </p:nvSpPr>
          <p:spPr bwMode="auto">
            <a:xfrm>
              <a:off x="5329" y="2976"/>
              <a:ext cx="2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t>p’</a:t>
              </a:r>
              <a:endParaRPr lang="en-US" altLang="zh-CN" sz="2400"/>
            </a:p>
          </p:txBody>
        </p:sp>
        <p:cxnSp>
          <p:nvCxnSpPr>
            <p:cNvPr id="262156" name="AutoShape 12"/>
            <p:cNvCxnSpPr>
              <a:cxnSpLocks noChangeShapeType="1"/>
            </p:cNvCxnSpPr>
            <p:nvPr/>
          </p:nvCxnSpPr>
          <p:spPr bwMode="auto">
            <a:xfrm rot="10800000" flipH="1" flipV="1">
              <a:off x="5368" y="3158"/>
              <a:ext cx="279" cy="597"/>
            </a:xfrm>
            <a:prstGeom prst="curvedConnector4">
              <a:avLst>
                <a:gd name="adj1" fmla="val -51611"/>
                <a:gd name="adj2" fmla="val 62144"/>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62158" name="AutoShape 14"/>
          <p:cNvSpPr>
            <a:spLocks noChangeArrowheads="1"/>
          </p:cNvSpPr>
          <p:nvPr/>
        </p:nvSpPr>
        <p:spPr bwMode="auto">
          <a:xfrm>
            <a:off x="539750" y="5802610"/>
            <a:ext cx="792163" cy="287337"/>
          </a:xfrm>
          <a:prstGeom prst="rightArrow">
            <a:avLst>
              <a:gd name="adj1" fmla="val 50000"/>
              <a:gd name="adj2" fmla="val 68923"/>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59" name="AutoShape 15"/>
          <p:cNvSpPr>
            <a:spLocks noChangeArrowheads="1"/>
          </p:cNvSpPr>
          <p:nvPr/>
        </p:nvSpPr>
        <p:spPr bwMode="auto">
          <a:xfrm>
            <a:off x="539750" y="4865985"/>
            <a:ext cx="503238" cy="287337"/>
          </a:xfrm>
          <a:prstGeom prst="rightArrow">
            <a:avLst>
              <a:gd name="adj1" fmla="val 50000"/>
              <a:gd name="adj2" fmla="val 43785"/>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60" name="Rectangle 16"/>
          <p:cNvSpPr>
            <a:spLocks noChangeArrowheads="1"/>
          </p:cNvSpPr>
          <p:nvPr/>
        </p:nvSpPr>
        <p:spPr bwMode="auto">
          <a:xfrm>
            <a:off x="395288" y="4578647"/>
            <a:ext cx="144462" cy="143986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317501" y="6135687"/>
            <a:ext cx="8564562" cy="461665"/>
          </a:xfrm>
          <a:prstGeom prst="rect">
            <a:avLst/>
          </a:prstGeom>
        </p:spPr>
        <p:txBody>
          <a:bodyPr wrap="square">
            <a:spAutoFit/>
          </a:bodyPr>
          <a:lstStyle/>
          <a:p>
            <a:pPr lvl="0"/>
            <a:r>
              <a:rPr kumimoji="1" lang="zh-CN" altLang="en-US" sz="2400" dirty="0">
                <a:solidFill>
                  <a:srgbClr val="FFFFFF"/>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而</a:t>
            </a:r>
            <a:r>
              <a:rPr kumimoji="1" lang="zh-CN" altLang="en-US" sz="2400" u="sng"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关键字</a:t>
            </a:r>
            <a:r>
              <a:rPr kumimoji="1" lang="en-US" altLang="zh-CN" sz="2400" u="sng"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K</a:t>
            </a:r>
            <a:r>
              <a:rPr kumimoji="1" lang="en-US" altLang="zh-CN" sz="2400" u="sng" baseline="-250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t>
            </a:r>
            <a:r>
              <a:rPr kumimoji="1" lang="en-US" altLang="zh-CN" sz="2400" u="sng" baseline="-250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m/2</a:t>
            </a:r>
            <a:r>
              <a:rPr kumimoji="1" lang="en-US" altLang="zh-CN" sz="2400" u="sng" baseline="-250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zh-CN" altLang="en-US" sz="2400" u="sng"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和指针*</a:t>
            </a:r>
            <a:r>
              <a:rPr kumimoji="1" lang="en-US" altLang="zh-CN" sz="2400" u="sng"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p’</a:t>
            </a:r>
            <a:r>
              <a:rPr kumimoji="1" lang="zh-CN" altLang="en-US" sz="2400" u="sng"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一起插入到*</a:t>
            </a:r>
            <a:r>
              <a:rPr kumimoji="1" lang="en-US" altLang="zh-CN" sz="2400" u="sng"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p</a:t>
            </a:r>
            <a:r>
              <a:rPr kumimoji="1" lang="zh-CN" altLang="en-US" sz="2400" u="sng"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的双亲结点中。</a:t>
            </a:r>
            <a:endParaRPr kumimoji="1" lang="zh-CN" altLang="en-US" sz="2400" u="sng"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621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214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2146">
                                            <p:txEl>
                                              <p:pRg st="5" end="5"/>
                                            </p:txEl>
                                          </p:spTgt>
                                        </p:tgtEl>
                                        <p:attrNameLst>
                                          <p:attrName>style.visibility</p:attrName>
                                        </p:attrNameLst>
                                      </p:cBhvr>
                                      <p:to>
                                        <p:strVal val="visible"/>
                                      </p:to>
                                    </p:set>
                                  </p:childTnLst>
                                </p:cTn>
                              </p:par>
                              <p:par>
                                <p:cTn id="13" presetID="2" presetClass="entr" presetSubtype="1" fill="hold" grpId="0" nodeType="withEffect">
                                  <p:stCondLst>
                                    <p:cond delay="0"/>
                                  </p:stCondLst>
                                  <p:childTnLst>
                                    <p:set>
                                      <p:cBhvr>
                                        <p:cTn id="14" dur="1" fill="hold">
                                          <p:stCondLst>
                                            <p:cond delay="0"/>
                                          </p:stCondLst>
                                        </p:cTn>
                                        <p:tgtEl>
                                          <p:spTgt spid="262160"/>
                                        </p:tgtEl>
                                        <p:attrNameLst>
                                          <p:attrName>style.visibility</p:attrName>
                                        </p:attrNameLst>
                                      </p:cBhvr>
                                      <p:to>
                                        <p:strVal val="visible"/>
                                      </p:to>
                                    </p:set>
                                    <p:anim calcmode="lin" valueType="num">
                                      <p:cBhvr additive="base">
                                        <p:cTn id="15" dur="500" fill="hold"/>
                                        <p:tgtEl>
                                          <p:spTgt spid="262160"/>
                                        </p:tgtEl>
                                        <p:attrNameLst>
                                          <p:attrName>ppt_x</p:attrName>
                                        </p:attrNameLst>
                                      </p:cBhvr>
                                      <p:tavLst>
                                        <p:tav tm="0">
                                          <p:val>
                                            <p:strVal val="#ppt_x"/>
                                          </p:val>
                                        </p:tav>
                                        <p:tav tm="100000">
                                          <p:val>
                                            <p:strVal val="#ppt_x"/>
                                          </p:val>
                                        </p:tav>
                                      </p:tavLst>
                                    </p:anim>
                                    <p:anim calcmode="lin" valueType="num">
                                      <p:cBhvr additive="base">
                                        <p:cTn id="16" dur="500" fill="hold"/>
                                        <p:tgtEl>
                                          <p:spTgt spid="262160"/>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262159"/>
                                        </p:tgtEl>
                                        <p:attrNameLst>
                                          <p:attrName>style.visibility</p:attrName>
                                        </p:attrNameLst>
                                      </p:cBhvr>
                                      <p:to>
                                        <p:strVal val="visible"/>
                                      </p:to>
                                    </p:set>
                                    <p:anim calcmode="lin" valueType="num">
                                      <p:cBhvr additive="base">
                                        <p:cTn id="19" dur="500" fill="hold"/>
                                        <p:tgtEl>
                                          <p:spTgt spid="262159"/>
                                        </p:tgtEl>
                                        <p:attrNameLst>
                                          <p:attrName>ppt_x</p:attrName>
                                        </p:attrNameLst>
                                      </p:cBhvr>
                                      <p:tavLst>
                                        <p:tav tm="0">
                                          <p:val>
                                            <p:strVal val="#ppt_x"/>
                                          </p:val>
                                        </p:tav>
                                        <p:tav tm="100000">
                                          <p:val>
                                            <p:strVal val="#ppt_x"/>
                                          </p:val>
                                        </p:tav>
                                      </p:tavLst>
                                    </p:anim>
                                    <p:anim calcmode="lin" valueType="num">
                                      <p:cBhvr additive="base">
                                        <p:cTn id="20" dur="500" fill="hold"/>
                                        <p:tgtEl>
                                          <p:spTgt spid="262159"/>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262158"/>
                                        </p:tgtEl>
                                        <p:attrNameLst>
                                          <p:attrName>style.visibility</p:attrName>
                                        </p:attrNameLst>
                                      </p:cBhvr>
                                      <p:to>
                                        <p:strVal val="visible"/>
                                      </p:to>
                                    </p:set>
                                    <p:anim calcmode="lin" valueType="num">
                                      <p:cBhvr additive="base">
                                        <p:cTn id="23" dur="500" fill="hold"/>
                                        <p:tgtEl>
                                          <p:spTgt spid="262158"/>
                                        </p:tgtEl>
                                        <p:attrNameLst>
                                          <p:attrName>ppt_x</p:attrName>
                                        </p:attrNameLst>
                                      </p:cBhvr>
                                      <p:tavLst>
                                        <p:tav tm="0">
                                          <p:val>
                                            <p:strVal val="#ppt_x"/>
                                          </p:val>
                                        </p:tav>
                                        <p:tav tm="100000">
                                          <p:val>
                                            <p:strVal val="#ppt_x"/>
                                          </p:val>
                                        </p:tav>
                                      </p:tavLst>
                                    </p:anim>
                                    <p:anim calcmode="lin" valueType="num">
                                      <p:cBhvr additive="base">
                                        <p:cTn id="24" dur="500" fill="hold"/>
                                        <p:tgtEl>
                                          <p:spTgt spid="262158"/>
                                        </p:tgtEl>
                                        <p:attrNameLst>
                                          <p:attrName>ppt_y</p:attrName>
                                        </p:attrNameLst>
                                      </p:cBhvr>
                                      <p:tavLst>
                                        <p:tav tm="0">
                                          <p:val>
                                            <p:strVal val="0-#ppt_h/2"/>
                                          </p:val>
                                        </p:tav>
                                        <p:tav tm="100000">
                                          <p:val>
                                            <p:strVal val="#ppt_y"/>
                                          </p:val>
                                        </p:tav>
                                      </p:tavLst>
                                    </p:anim>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26216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62146">
                                            <p:txEl>
                                              <p:pRg st="6" end="6"/>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62146">
                                            <p:txEl>
                                              <p:pRg st="7" end="7"/>
                                            </p:txEl>
                                          </p:spTgt>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nodeType="afterEffect">
                                  <p:stCondLst>
                                    <p:cond delay="0"/>
                                  </p:stCondLst>
                                  <p:childTnLst>
                                    <p:set>
                                      <p:cBhvr>
                                        <p:cTn id="36" dur="1" fill="hold">
                                          <p:stCondLst>
                                            <p:cond delay="0"/>
                                          </p:stCondLst>
                                        </p:cTn>
                                        <p:tgtEl>
                                          <p:spTgt spid="26216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58" grpId="0" animBg="1"/>
      <p:bldP spid="262159" grpId="0" animBg="1"/>
      <p:bldP spid="262160" grpId="0" animBg="1"/>
      <p:bldP spid="3"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6" name="Rectangle 4"/>
          <p:cNvSpPr>
            <a:spLocks noChangeArrowheads="1"/>
          </p:cNvSpPr>
          <p:nvPr/>
        </p:nvSpPr>
        <p:spPr bwMode="auto">
          <a:xfrm>
            <a:off x="827405" y="1196975"/>
            <a:ext cx="6523355" cy="4900930"/>
          </a:xfrm>
          <a:prstGeom prst="rect">
            <a:avLst/>
          </a:prstGeom>
          <a:solidFill>
            <a:schemeClr val="tx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lstStyle/>
          <a:p>
            <a:pPr algn="r"/>
            <a:r>
              <a:rPr kumimoji="1" lang="en-US" altLang="zh-CN" sz="2400" b="1">
                <a:solidFill>
                  <a:srgbClr val="CC0000"/>
                </a:solidFill>
              </a:rPr>
              <a:t>Splitting operation</a:t>
            </a:r>
            <a:endParaRPr kumimoji="1" lang="en-US" altLang="zh-CN" sz="2400" b="1">
              <a:solidFill>
                <a:srgbClr val="CC0000"/>
              </a:solidFill>
            </a:endParaRPr>
          </a:p>
          <a:p>
            <a:pPr algn="r"/>
            <a:r>
              <a:rPr lang="en-US" altLang="zh-CN" sz="2400">
                <a:solidFill>
                  <a:srgbClr val="CC0000"/>
                </a:solidFill>
              </a:rPr>
              <a:t>Insert 139</a:t>
            </a:r>
            <a:endParaRPr lang="en-US" altLang="zh-CN" sz="2400">
              <a:solidFill>
                <a:srgbClr val="CC0000"/>
              </a:solidFill>
            </a:endParaRPr>
          </a:p>
        </p:txBody>
      </p:sp>
      <p:pic>
        <p:nvPicPr>
          <p:cNvPr id="207877"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87450" y="1273175"/>
            <a:ext cx="3246120" cy="1093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8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569210"/>
            <a:ext cx="4039235" cy="1038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8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405" y="3957955"/>
            <a:ext cx="5114925" cy="2150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912" name="Rectangle 16"/>
          <p:cNvSpPr>
            <a:spLocks noChangeArrowheads="1"/>
          </p:cNvSpPr>
          <p:nvPr/>
        </p:nvSpPr>
        <p:spPr bwMode="auto">
          <a:xfrm>
            <a:off x="152400" y="152400"/>
            <a:ext cx="8643938"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r>
              <a:rPr kumimoji="1" lang="en-US" altLang="zh-CN" sz="3200">
                <a:solidFill>
                  <a:srgbClr val="FFFF00"/>
                </a:solidFill>
                <a:ea typeface="仿宋_GB2312" pitchFamily="49" charset="-122"/>
              </a:rPr>
              <a:t>Example 1: Setup of a B-Tree (m=3)</a:t>
            </a:r>
            <a:endParaRPr kumimoji="1" lang="en-US" altLang="zh-CN" sz="3200">
              <a:solidFill>
                <a:srgbClr val="FFFF00"/>
              </a:solidFill>
              <a:ea typeface="楷体_GB2312" pitchFamily="49" charset="-122"/>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912" name="Rectangle 16"/>
          <p:cNvSpPr>
            <a:spLocks noChangeArrowheads="1"/>
          </p:cNvSpPr>
          <p:nvPr/>
        </p:nvSpPr>
        <p:spPr bwMode="auto">
          <a:xfrm>
            <a:off x="152400" y="152400"/>
            <a:ext cx="8643938"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a:solidFill>
                  <a:srgbClr val="FFFF00"/>
                </a:solidFill>
                <a:ea typeface="仿宋_GB2312" pitchFamily="49" charset="-122"/>
              </a:rPr>
              <a:t>Example 2: Setup of a B-Tree (m=3)</a:t>
            </a:r>
            <a:endParaRPr kumimoji="1" lang="en-US" altLang="zh-CN" sz="3200">
              <a:solidFill>
                <a:srgbClr val="FFFF00"/>
              </a:solidFill>
              <a:ea typeface="楷体_GB2312" pitchFamily="49" charset="-122"/>
            </a:endParaRPr>
          </a:p>
        </p:txBody>
      </p:sp>
      <p:sp>
        <p:nvSpPr>
          <p:cNvPr id="208914" name="Rectangle 18"/>
          <p:cNvSpPr>
            <a:spLocks noChangeArrowheads="1"/>
          </p:cNvSpPr>
          <p:nvPr/>
        </p:nvSpPr>
        <p:spPr bwMode="auto">
          <a:xfrm>
            <a:off x="468313" y="981075"/>
            <a:ext cx="8280400" cy="5616575"/>
          </a:xfrm>
          <a:prstGeom prst="rect">
            <a:avLst/>
          </a:prstGeom>
          <a:solidFill>
            <a:srgbClr val="FFFFFF"/>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08923" name="Text Box 27"/>
          <p:cNvSpPr txBox="1">
            <a:spLocks noChangeArrowheads="1"/>
          </p:cNvSpPr>
          <p:nvPr/>
        </p:nvSpPr>
        <p:spPr bwMode="auto">
          <a:xfrm>
            <a:off x="541338" y="1068388"/>
            <a:ext cx="4535487" cy="48895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600" b="1">
                <a:solidFill>
                  <a:srgbClr val="CC0000"/>
                </a:solidFill>
              </a:rPr>
              <a:t>53, 75, 139, 49, 145, 36, 101</a:t>
            </a:r>
            <a:endParaRPr kumimoji="1" lang="en-US" altLang="zh-CN" sz="2600" b="1">
              <a:solidFill>
                <a:srgbClr val="CC0000"/>
              </a:solidFill>
            </a:endParaRPr>
          </a:p>
        </p:txBody>
      </p:sp>
      <p:grpSp>
        <p:nvGrpSpPr>
          <p:cNvPr id="208940" name="Group 44"/>
          <p:cNvGrpSpPr/>
          <p:nvPr/>
        </p:nvGrpSpPr>
        <p:grpSpPr bwMode="auto">
          <a:xfrm>
            <a:off x="468313" y="1628775"/>
            <a:ext cx="8137525" cy="2570163"/>
            <a:chOff x="295" y="663"/>
            <a:chExt cx="5126" cy="1619"/>
          </a:xfrm>
        </p:grpSpPr>
        <p:pic>
          <p:nvPicPr>
            <p:cNvPr id="208915" name="Picture 19"/>
            <p:cNvPicPr>
              <a:picLocks noChangeAspect="1" noChangeArrowheads="1"/>
            </p:cNvPicPr>
            <p:nvPr/>
          </p:nvPicPr>
          <p:blipFill>
            <a:blip r:embed="rId1">
              <a:extLst>
                <a:ext uri="{28A0092B-C50C-407E-A947-70E740481C1C}">
                  <a14:useLocalDpi xmlns:a14="http://schemas.microsoft.com/office/drawing/2010/main" val="0"/>
                </a:ext>
              </a:extLst>
            </a:blip>
            <a:srcRect l="1704" r="2286"/>
            <a:stretch>
              <a:fillRect/>
            </a:stretch>
          </p:blipFill>
          <p:spPr bwMode="auto">
            <a:xfrm>
              <a:off x="295" y="663"/>
              <a:ext cx="5126" cy="1619"/>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8918" name="Rectangle 22"/>
            <p:cNvSpPr>
              <a:spLocks noChangeArrowheads="1"/>
            </p:cNvSpPr>
            <p:nvPr/>
          </p:nvSpPr>
          <p:spPr bwMode="auto">
            <a:xfrm>
              <a:off x="622" y="736"/>
              <a:ext cx="372" cy="214"/>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19" name="Rectangle 23"/>
            <p:cNvSpPr>
              <a:spLocks noChangeArrowheads="1"/>
            </p:cNvSpPr>
            <p:nvPr/>
          </p:nvSpPr>
          <p:spPr bwMode="auto">
            <a:xfrm>
              <a:off x="2173" y="745"/>
              <a:ext cx="372" cy="214"/>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20" name="Rectangle 24"/>
            <p:cNvSpPr>
              <a:spLocks noChangeArrowheads="1"/>
            </p:cNvSpPr>
            <p:nvPr/>
          </p:nvSpPr>
          <p:spPr bwMode="auto">
            <a:xfrm>
              <a:off x="4169" y="718"/>
              <a:ext cx="372" cy="214"/>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26" name="Text Box 30"/>
            <p:cNvSpPr txBox="1">
              <a:spLocks noChangeArrowheads="1"/>
            </p:cNvSpPr>
            <p:nvPr/>
          </p:nvSpPr>
          <p:spPr bwMode="auto">
            <a:xfrm>
              <a:off x="401" y="951"/>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solidFill>
                    <a:srgbClr val="CC0000"/>
                  </a:solidFill>
                </a:rPr>
                <a:t>1</a:t>
              </a:r>
              <a:endParaRPr lang="en-US" altLang="zh-CN" sz="1600" b="1">
                <a:solidFill>
                  <a:srgbClr val="CC0000"/>
                </a:solidFill>
              </a:endParaRPr>
            </a:p>
          </p:txBody>
        </p:sp>
        <p:sp>
          <p:nvSpPr>
            <p:cNvPr id="208927" name="Text Box 31"/>
            <p:cNvSpPr txBox="1">
              <a:spLocks noChangeArrowheads="1"/>
            </p:cNvSpPr>
            <p:nvPr/>
          </p:nvSpPr>
          <p:spPr bwMode="auto">
            <a:xfrm>
              <a:off x="1831" y="981"/>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solidFill>
                    <a:srgbClr val="CC0000"/>
                  </a:solidFill>
                </a:rPr>
                <a:t>2</a:t>
              </a:r>
              <a:endParaRPr lang="en-US" altLang="zh-CN" sz="1600" b="1">
                <a:solidFill>
                  <a:srgbClr val="CC0000"/>
                </a:solidFill>
              </a:endParaRPr>
            </a:p>
          </p:txBody>
        </p:sp>
        <p:sp>
          <p:nvSpPr>
            <p:cNvPr id="208928" name="Text Box 32"/>
            <p:cNvSpPr txBox="1">
              <a:spLocks noChangeArrowheads="1"/>
            </p:cNvSpPr>
            <p:nvPr/>
          </p:nvSpPr>
          <p:spPr bwMode="auto">
            <a:xfrm>
              <a:off x="3651" y="1616"/>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solidFill>
                    <a:srgbClr val="CC0000"/>
                  </a:solidFill>
                </a:rPr>
                <a:t>1</a:t>
              </a:r>
              <a:endParaRPr lang="en-US" altLang="zh-CN" sz="1600" b="1">
                <a:solidFill>
                  <a:srgbClr val="CC0000"/>
                </a:solidFill>
              </a:endParaRPr>
            </a:p>
          </p:txBody>
        </p:sp>
        <p:sp>
          <p:nvSpPr>
            <p:cNvPr id="208929" name="Text Box 33"/>
            <p:cNvSpPr txBox="1">
              <a:spLocks noChangeArrowheads="1"/>
            </p:cNvSpPr>
            <p:nvPr/>
          </p:nvSpPr>
          <p:spPr bwMode="auto">
            <a:xfrm>
              <a:off x="4604" y="1616"/>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solidFill>
                    <a:srgbClr val="CC0000"/>
                  </a:solidFill>
                </a:rPr>
                <a:t>1</a:t>
              </a:r>
              <a:endParaRPr lang="en-US" altLang="zh-CN" sz="1600" b="1">
                <a:solidFill>
                  <a:srgbClr val="CC0000"/>
                </a:solidFill>
              </a:endParaRPr>
            </a:p>
          </p:txBody>
        </p:sp>
        <p:sp>
          <p:nvSpPr>
            <p:cNvPr id="208930" name="Text Box 34"/>
            <p:cNvSpPr txBox="1">
              <a:spLocks noChangeArrowheads="1"/>
            </p:cNvSpPr>
            <p:nvPr/>
          </p:nvSpPr>
          <p:spPr bwMode="auto">
            <a:xfrm>
              <a:off x="4059" y="935"/>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solidFill>
                    <a:srgbClr val="CC0000"/>
                  </a:solidFill>
                </a:rPr>
                <a:t>1</a:t>
              </a:r>
              <a:endParaRPr lang="en-US" altLang="zh-CN" sz="1600" b="1">
                <a:solidFill>
                  <a:srgbClr val="CC0000"/>
                </a:solidFill>
              </a:endParaRPr>
            </a:p>
          </p:txBody>
        </p:sp>
      </p:grpSp>
      <p:grpSp>
        <p:nvGrpSpPr>
          <p:cNvPr id="208938" name="Group 42"/>
          <p:cNvGrpSpPr/>
          <p:nvPr/>
        </p:nvGrpSpPr>
        <p:grpSpPr bwMode="auto">
          <a:xfrm>
            <a:off x="468313" y="4040188"/>
            <a:ext cx="3738562" cy="2557462"/>
            <a:chOff x="295" y="2318"/>
            <a:chExt cx="2355" cy="1611"/>
          </a:xfrm>
        </p:grpSpPr>
        <p:pic>
          <p:nvPicPr>
            <p:cNvPr id="208916"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 y="2318"/>
              <a:ext cx="2355" cy="161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8922" name="Rectangle 26"/>
            <p:cNvSpPr>
              <a:spLocks noChangeArrowheads="1"/>
            </p:cNvSpPr>
            <p:nvPr/>
          </p:nvSpPr>
          <p:spPr bwMode="auto">
            <a:xfrm>
              <a:off x="1003" y="2368"/>
              <a:ext cx="335" cy="214"/>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31" name="Text Box 35"/>
            <p:cNvSpPr txBox="1">
              <a:spLocks noChangeArrowheads="1"/>
            </p:cNvSpPr>
            <p:nvPr/>
          </p:nvSpPr>
          <p:spPr bwMode="auto">
            <a:xfrm>
              <a:off x="930" y="2614"/>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solidFill>
                    <a:srgbClr val="CC0000"/>
                  </a:solidFill>
                </a:rPr>
                <a:t>1</a:t>
              </a:r>
              <a:endParaRPr lang="en-US" altLang="zh-CN" sz="1600" b="1">
                <a:solidFill>
                  <a:srgbClr val="CC0000"/>
                </a:solidFill>
              </a:endParaRPr>
            </a:p>
          </p:txBody>
        </p:sp>
        <p:sp>
          <p:nvSpPr>
            <p:cNvPr id="208932" name="Text Box 36"/>
            <p:cNvSpPr txBox="1">
              <a:spLocks noChangeArrowheads="1"/>
            </p:cNvSpPr>
            <p:nvPr/>
          </p:nvSpPr>
          <p:spPr bwMode="auto">
            <a:xfrm>
              <a:off x="385" y="3249"/>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solidFill>
                    <a:srgbClr val="CC0000"/>
                  </a:solidFill>
                </a:rPr>
                <a:t>2</a:t>
              </a:r>
              <a:endParaRPr lang="en-US" altLang="zh-CN" sz="1600" b="1">
                <a:solidFill>
                  <a:srgbClr val="CC0000"/>
                </a:solidFill>
              </a:endParaRPr>
            </a:p>
          </p:txBody>
        </p:sp>
        <p:sp>
          <p:nvSpPr>
            <p:cNvPr id="208933" name="Text Box 37"/>
            <p:cNvSpPr txBox="1">
              <a:spLocks noChangeArrowheads="1"/>
            </p:cNvSpPr>
            <p:nvPr/>
          </p:nvSpPr>
          <p:spPr bwMode="auto">
            <a:xfrm>
              <a:off x="1506" y="3249"/>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solidFill>
                    <a:srgbClr val="CC0000"/>
                  </a:solidFill>
                </a:rPr>
                <a:t>2</a:t>
              </a:r>
              <a:endParaRPr lang="en-US" altLang="zh-CN" sz="1600" b="1">
                <a:solidFill>
                  <a:srgbClr val="CC0000"/>
                </a:solidFill>
              </a:endParaRPr>
            </a:p>
          </p:txBody>
        </p:sp>
      </p:grpSp>
      <p:grpSp>
        <p:nvGrpSpPr>
          <p:cNvPr id="208939" name="Group 43"/>
          <p:cNvGrpSpPr/>
          <p:nvPr/>
        </p:nvGrpSpPr>
        <p:grpSpPr bwMode="auto">
          <a:xfrm>
            <a:off x="4572000" y="3986213"/>
            <a:ext cx="4140200" cy="2611437"/>
            <a:chOff x="2880" y="2302"/>
            <a:chExt cx="2608" cy="1645"/>
          </a:xfrm>
        </p:grpSpPr>
        <p:pic>
          <p:nvPicPr>
            <p:cNvPr id="208917"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0" y="2302"/>
              <a:ext cx="2608" cy="164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8921" name="Rectangle 25"/>
            <p:cNvSpPr>
              <a:spLocks noChangeArrowheads="1"/>
            </p:cNvSpPr>
            <p:nvPr/>
          </p:nvSpPr>
          <p:spPr bwMode="auto">
            <a:xfrm>
              <a:off x="3977" y="2350"/>
              <a:ext cx="303" cy="214"/>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34" name="Text Box 38"/>
            <p:cNvSpPr txBox="1">
              <a:spLocks noChangeArrowheads="1"/>
            </p:cNvSpPr>
            <p:nvPr/>
          </p:nvSpPr>
          <p:spPr bwMode="auto">
            <a:xfrm>
              <a:off x="3016" y="3218"/>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solidFill>
                    <a:srgbClr val="CC0000"/>
                  </a:solidFill>
                </a:rPr>
                <a:t>1</a:t>
              </a:r>
              <a:endParaRPr lang="en-US" altLang="zh-CN" sz="1600" b="1">
                <a:solidFill>
                  <a:srgbClr val="CC0000"/>
                </a:solidFill>
              </a:endParaRPr>
            </a:p>
          </p:txBody>
        </p:sp>
        <p:sp>
          <p:nvSpPr>
            <p:cNvPr id="208935" name="Text Box 39"/>
            <p:cNvSpPr txBox="1">
              <a:spLocks noChangeArrowheads="1"/>
            </p:cNvSpPr>
            <p:nvPr/>
          </p:nvSpPr>
          <p:spPr bwMode="auto">
            <a:xfrm>
              <a:off x="3696" y="3218"/>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solidFill>
                    <a:srgbClr val="CC0000"/>
                  </a:solidFill>
                </a:rPr>
                <a:t>1</a:t>
              </a:r>
              <a:endParaRPr lang="en-US" altLang="zh-CN" sz="1600" b="1">
                <a:solidFill>
                  <a:srgbClr val="CC0000"/>
                </a:solidFill>
              </a:endParaRPr>
            </a:p>
          </p:txBody>
        </p:sp>
        <p:sp>
          <p:nvSpPr>
            <p:cNvPr id="208936" name="Text Box 40"/>
            <p:cNvSpPr txBox="1">
              <a:spLocks noChangeArrowheads="1"/>
            </p:cNvSpPr>
            <p:nvPr/>
          </p:nvSpPr>
          <p:spPr bwMode="auto">
            <a:xfrm>
              <a:off x="4371" y="3203"/>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solidFill>
                    <a:srgbClr val="CC0000"/>
                  </a:solidFill>
                </a:rPr>
                <a:t>2</a:t>
              </a:r>
              <a:endParaRPr lang="en-US" altLang="zh-CN" sz="1600" b="1">
                <a:solidFill>
                  <a:srgbClr val="CC0000"/>
                </a:solidFill>
              </a:endParaRPr>
            </a:p>
          </p:txBody>
        </p:sp>
        <p:sp>
          <p:nvSpPr>
            <p:cNvPr id="208937" name="Text Box 41"/>
            <p:cNvSpPr txBox="1">
              <a:spLocks noChangeArrowheads="1"/>
            </p:cNvSpPr>
            <p:nvPr/>
          </p:nvSpPr>
          <p:spPr bwMode="auto">
            <a:xfrm>
              <a:off x="3606" y="2568"/>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solidFill>
                    <a:srgbClr val="CC0000"/>
                  </a:solidFill>
                </a:rPr>
                <a:t>2</a:t>
              </a:r>
              <a:endParaRPr lang="en-US" altLang="zh-CN" sz="1600" b="1">
                <a:solidFill>
                  <a:srgbClr val="CC0000"/>
                </a:solidFill>
              </a:endParaRPr>
            </a:p>
          </p:txBody>
        </p:sp>
      </p:gr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33" name="Rectangle 13"/>
          <p:cNvSpPr>
            <a:spLocks noChangeArrowheads="1"/>
          </p:cNvSpPr>
          <p:nvPr/>
        </p:nvSpPr>
        <p:spPr bwMode="auto">
          <a:xfrm>
            <a:off x="468313" y="981075"/>
            <a:ext cx="8280400" cy="5327650"/>
          </a:xfrm>
          <a:prstGeom prst="rect">
            <a:avLst/>
          </a:prstGeom>
          <a:solidFill>
            <a:srgbClr val="FFFFFF"/>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nvGrpSpPr>
          <p:cNvPr id="209934" name="Group 14"/>
          <p:cNvGrpSpPr/>
          <p:nvPr/>
        </p:nvGrpSpPr>
        <p:grpSpPr bwMode="auto">
          <a:xfrm>
            <a:off x="900113" y="1963738"/>
            <a:ext cx="4692650" cy="3265487"/>
            <a:chOff x="423" y="602"/>
            <a:chExt cx="2956" cy="2057"/>
          </a:xfrm>
        </p:grpSpPr>
        <p:pic>
          <p:nvPicPr>
            <p:cNvPr id="20992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3" y="602"/>
              <a:ext cx="2956" cy="2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sp>
          <p:nvSpPr>
            <p:cNvPr id="209926" name="Text Box 6"/>
            <p:cNvSpPr txBox="1">
              <a:spLocks noChangeArrowheads="1"/>
            </p:cNvSpPr>
            <p:nvPr/>
          </p:nvSpPr>
          <p:spPr bwMode="auto">
            <a:xfrm>
              <a:off x="431" y="2069"/>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solidFill>
                    <a:srgbClr val="CC0000"/>
                  </a:solidFill>
                </a:rPr>
                <a:t>1</a:t>
              </a:r>
              <a:endParaRPr lang="en-US" altLang="zh-CN" sz="1600" b="1">
                <a:solidFill>
                  <a:srgbClr val="CC0000"/>
                </a:solidFill>
              </a:endParaRPr>
            </a:p>
          </p:txBody>
        </p:sp>
        <p:sp>
          <p:nvSpPr>
            <p:cNvPr id="209927" name="Text Box 7"/>
            <p:cNvSpPr txBox="1">
              <a:spLocks noChangeArrowheads="1"/>
            </p:cNvSpPr>
            <p:nvPr/>
          </p:nvSpPr>
          <p:spPr bwMode="auto">
            <a:xfrm>
              <a:off x="1202" y="2069"/>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solidFill>
                    <a:srgbClr val="CC0000"/>
                  </a:solidFill>
                </a:rPr>
                <a:t>1</a:t>
              </a:r>
              <a:endParaRPr lang="en-US" altLang="zh-CN" sz="1600" b="1">
                <a:solidFill>
                  <a:srgbClr val="CC0000"/>
                </a:solidFill>
              </a:endParaRPr>
            </a:p>
          </p:txBody>
        </p:sp>
        <p:sp>
          <p:nvSpPr>
            <p:cNvPr id="209928" name="Text Box 8"/>
            <p:cNvSpPr txBox="1">
              <a:spLocks noChangeArrowheads="1"/>
            </p:cNvSpPr>
            <p:nvPr/>
          </p:nvSpPr>
          <p:spPr bwMode="auto">
            <a:xfrm>
              <a:off x="1967" y="2069"/>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solidFill>
                    <a:srgbClr val="CC0000"/>
                  </a:solidFill>
                </a:rPr>
                <a:t>1</a:t>
              </a:r>
              <a:endParaRPr lang="en-US" altLang="zh-CN" sz="1600" b="1">
                <a:solidFill>
                  <a:srgbClr val="CC0000"/>
                </a:solidFill>
              </a:endParaRPr>
            </a:p>
          </p:txBody>
        </p:sp>
        <p:sp>
          <p:nvSpPr>
            <p:cNvPr id="209929" name="Text Box 9"/>
            <p:cNvSpPr txBox="1">
              <a:spLocks noChangeArrowheads="1"/>
            </p:cNvSpPr>
            <p:nvPr/>
          </p:nvSpPr>
          <p:spPr bwMode="auto">
            <a:xfrm>
              <a:off x="2738" y="2069"/>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solidFill>
                    <a:srgbClr val="CC0000"/>
                  </a:solidFill>
                </a:rPr>
                <a:t>1</a:t>
              </a:r>
              <a:endParaRPr lang="en-US" altLang="zh-CN" sz="1600" b="1">
                <a:solidFill>
                  <a:srgbClr val="CC0000"/>
                </a:solidFill>
              </a:endParaRPr>
            </a:p>
          </p:txBody>
        </p:sp>
        <p:sp>
          <p:nvSpPr>
            <p:cNvPr id="209930" name="Text Box 10"/>
            <p:cNvSpPr txBox="1">
              <a:spLocks noChangeArrowheads="1"/>
            </p:cNvSpPr>
            <p:nvPr/>
          </p:nvSpPr>
          <p:spPr bwMode="auto">
            <a:xfrm>
              <a:off x="697" y="1442"/>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solidFill>
                    <a:srgbClr val="CC0000"/>
                  </a:solidFill>
                </a:rPr>
                <a:t>1</a:t>
              </a:r>
              <a:endParaRPr lang="en-US" altLang="zh-CN" sz="1600" b="1">
                <a:solidFill>
                  <a:srgbClr val="CC0000"/>
                </a:solidFill>
              </a:endParaRPr>
            </a:p>
          </p:txBody>
        </p:sp>
        <p:sp>
          <p:nvSpPr>
            <p:cNvPr id="209931" name="Text Box 11"/>
            <p:cNvSpPr txBox="1">
              <a:spLocks noChangeArrowheads="1"/>
            </p:cNvSpPr>
            <p:nvPr/>
          </p:nvSpPr>
          <p:spPr bwMode="auto">
            <a:xfrm>
              <a:off x="2245" y="1442"/>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solidFill>
                    <a:srgbClr val="CC0000"/>
                  </a:solidFill>
                </a:rPr>
                <a:t>1</a:t>
              </a:r>
              <a:endParaRPr lang="en-US" altLang="zh-CN" sz="1600" b="1">
                <a:solidFill>
                  <a:srgbClr val="CC0000"/>
                </a:solidFill>
              </a:endParaRPr>
            </a:p>
          </p:txBody>
        </p:sp>
        <p:sp>
          <p:nvSpPr>
            <p:cNvPr id="209932" name="Text Box 12"/>
            <p:cNvSpPr txBox="1">
              <a:spLocks noChangeArrowheads="1"/>
            </p:cNvSpPr>
            <p:nvPr/>
          </p:nvSpPr>
          <p:spPr bwMode="auto">
            <a:xfrm>
              <a:off x="1474" y="835"/>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solidFill>
                    <a:srgbClr val="CC0000"/>
                  </a:solidFill>
                </a:rPr>
                <a:t>1</a:t>
              </a:r>
              <a:endParaRPr lang="en-US" altLang="zh-CN" sz="1600" b="1">
                <a:solidFill>
                  <a:srgbClr val="CC0000"/>
                </a:solidFill>
              </a:endParaRPr>
            </a:p>
          </p:txBody>
        </p:sp>
      </p:grpSp>
      <p:sp>
        <p:nvSpPr>
          <p:cNvPr id="209935" name="Text Box 15"/>
          <p:cNvSpPr txBox="1">
            <a:spLocks noChangeArrowheads="1"/>
          </p:cNvSpPr>
          <p:nvPr/>
        </p:nvSpPr>
        <p:spPr bwMode="auto">
          <a:xfrm>
            <a:off x="541338" y="1052513"/>
            <a:ext cx="7416800" cy="48895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600" b="1">
                <a:solidFill>
                  <a:srgbClr val="CC0000"/>
                </a:solidFill>
              </a:rPr>
              <a:t>53, 75, 139, 49, 145, 36, 101</a:t>
            </a:r>
            <a:endParaRPr kumimoji="1" lang="en-US" altLang="zh-CN" sz="2600" b="1">
              <a:solidFill>
                <a:srgbClr val="CC0000"/>
              </a:solidFill>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PP_MARK_KEY" val="0537d937-7809-4886-98c6-bb21fe679563"/>
  <p:tag name="COMMONDATA" val="eyJoZGlkIjoiYThjMmYxNzI0M2JkMjA5NGM4NDQ2ZGE2YjNlMTQ0NjEifQ=="/>
</p:tagLst>
</file>

<file path=ppt/theme/theme1.xml><?xml version="1.0" encoding="utf-8"?>
<a:theme xmlns:a="http://schemas.openxmlformats.org/drawingml/2006/main" name="Orbit">
  <a:themeElements>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fontScheme name="Orbit">
      <a:majorFont>
        <a:latin typeface="Arial"/>
        <a:ea typeface="幼圆"/>
        <a:cs typeface="Arial"/>
      </a:majorFont>
      <a:minorFont>
        <a:latin typeface="Arial"/>
        <a:ea typeface="幼圆"/>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Orbit</Template>
  <TotalTime>0</TotalTime>
  <Words>35727</Words>
  <Application>WPS 演示</Application>
  <PresentationFormat>全屏显示(4:3)</PresentationFormat>
  <Paragraphs>3205</Paragraphs>
  <Slides>186</Slides>
  <Notes>6</Notes>
  <HiddenSlides>24</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56</vt:i4>
      </vt:variant>
      <vt:variant>
        <vt:lpstr>幻灯片标题</vt:lpstr>
      </vt:variant>
      <vt:variant>
        <vt:i4>186</vt:i4>
      </vt:variant>
    </vt:vector>
  </HeadingPairs>
  <TitlesOfParts>
    <vt:vector size="265" baseType="lpstr">
      <vt:lpstr>Arial</vt:lpstr>
      <vt:lpstr>宋体</vt:lpstr>
      <vt:lpstr>Wingdings</vt:lpstr>
      <vt:lpstr>幼圆</vt:lpstr>
      <vt:lpstr>华文新魏</vt:lpstr>
      <vt:lpstr>Impact</vt:lpstr>
      <vt:lpstr>华文行楷</vt:lpstr>
      <vt:lpstr>黑体</vt:lpstr>
      <vt:lpstr>Times New Roman</vt:lpstr>
      <vt:lpstr>Wingdings</vt:lpstr>
      <vt:lpstr>微软雅黑</vt:lpstr>
      <vt:lpstr>Arial Unicode MS</vt:lpstr>
      <vt:lpstr>Calibri</vt:lpstr>
      <vt:lpstr>Symbol</vt:lpstr>
      <vt:lpstr>仿宋_GB2312</vt:lpstr>
      <vt:lpstr>仿宋</vt:lpstr>
      <vt:lpstr>楷体_GB2312</vt:lpstr>
      <vt:lpstr>新宋体</vt:lpstr>
      <vt:lpstr>MS Hei</vt:lpstr>
      <vt:lpstr>Times New Roman</vt:lpstr>
      <vt:lpstr>隶书</vt:lpstr>
      <vt:lpstr>Arial</vt:lpstr>
      <vt:lpstr>Orbit</vt:lpstr>
      <vt:lpstr>Equation.DSMT4</vt:lpstr>
      <vt:lpstr>Word.Picture.8</vt:lpstr>
      <vt:lpstr>Equation.DSMT4</vt:lpstr>
      <vt:lpstr>Equation.DSMT4</vt:lpstr>
      <vt:lpstr>Equation.DSMT4</vt:lpstr>
      <vt:lpstr>Word.Picture.8</vt:lpstr>
      <vt:lpstr>Word.Picture.8</vt:lpstr>
      <vt:lpstr>Equation.DSMT4</vt:lpstr>
      <vt:lpstr>Photoshop.Image.6</vt:lpstr>
      <vt:lpstr>Photoshop.Image.6</vt:lpstr>
      <vt:lpstr>Photoshop.Image.6</vt:lpstr>
      <vt:lpstr>Equation.3</vt:lpstr>
      <vt:lpstr>Photoshop.Image.6</vt:lpstr>
      <vt:lpstr>Photoshop.Image.6</vt:lpstr>
      <vt:lpstr>Photoshop.Image.6</vt:lpstr>
      <vt:lpstr>Photoshop.Image.6</vt:lpstr>
      <vt:lpstr>Photoshop.Image.6</vt:lpstr>
      <vt:lpstr>Photoshop.Image.6</vt:lpstr>
      <vt:lpstr>Photoshop.Image.6</vt:lpstr>
      <vt:lpstr>Photoshop.Image.6</vt:lpstr>
      <vt:lpstr>Photoshop.Image.6</vt:lpstr>
      <vt:lpstr>Photoshop.Image.6</vt:lpstr>
      <vt:lpstr>Equation.DSMT4</vt:lpstr>
      <vt:lpstr>Photoshop.Image.6</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Equation.3</vt:lpstr>
      <vt:lpstr>Equation.3</vt:lpstr>
      <vt:lpstr>Equation.3</vt:lpstr>
      <vt:lpstr>Photoshop.Image.6</vt:lpstr>
      <vt:lpstr>Word.Picture.8</vt:lpstr>
      <vt:lpstr>Word.Picture.8</vt:lpstr>
      <vt:lpstr>Equation.3</vt:lpstr>
      <vt:lpstr>Equation.3</vt:lpstr>
      <vt:lpstr>Equation.3</vt:lpstr>
      <vt:lpstr>Equation.3</vt:lpstr>
      <vt:lpstr>Word.Picture.8</vt:lpstr>
      <vt:lpstr>Word.Picture.8</vt:lpstr>
      <vt:lpstr>Word.Picture.8</vt:lpstr>
      <vt:lpstr>Equation.3</vt:lpstr>
      <vt:lpstr>Equation.3</vt:lpstr>
      <vt:lpstr>Equation.3</vt:lpstr>
      <vt:lpstr>Equation.3</vt:lpstr>
      <vt:lpstr>Equation.3</vt:lpstr>
      <vt:lpstr>Equation.DSMT4</vt:lpstr>
      <vt:lpstr>Word.Picture.8</vt:lpstr>
      <vt:lpstr>Word.Picture.8</vt:lpstr>
      <vt:lpstr>Word.Picture.8</vt:lpstr>
      <vt:lpstr>Chapter 08 Searching 第八章  查找</vt:lpstr>
      <vt:lpstr>本章学习的线索</vt:lpstr>
      <vt:lpstr>Contents</vt:lpstr>
      <vt:lpstr>8.1 Definition</vt:lpstr>
      <vt:lpstr>PowerPoint 演示文稿</vt:lpstr>
      <vt:lpstr>Contents</vt:lpstr>
      <vt:lpstr>8.2 Static searching table</vt:lpstr>
      <vt:lpstr>PowerPoint 演示文稿</vt:lpstr>
      <vt:lpstr>PowerPoint 演示文稿</vt:lpstr>
      <vt:lpstr>PowerPoint 演示文稿</vt:lpstr>
      <vt:lpstr>PowerPoint 演示文稿</vt:lpstr>
      <vt:lpstr>方法2：Dichotomy (Binary) searching 二分(折半)查找法</vt:lpstr>
      <vt:lpstr>PowerPoint 演示文稿</vt:lpstr>
      <vt:lpstr>PowerPoint 演示文稿</vt:lpstr>
      <vt:lpstr>PowerPoint 演示文稿</vt:lpstr>
      <vt:lpstr>Question?</vt:lpstr>
      <vt:lpstr>其他查找方法</vt:lpstr>
      <vt:lpstr>PowerPoint 演示文稿</vt:lpstr>
      <vt:lpstr>m-searching Tree</vt:lpstr>
      <vt:lpstr>Static m-searching Tree</vt:lpstr>
      <vt:lpstr>PowerPoint 演示文稿</vt:lpstr>
      <vt:lpstr>PowerPoint 演示文稿</vt:lpstr>
      <vt:lpstr>Contents</vt:lpstr>
      <vt:lpstr>PowerPoint 演示文稿</vt:lpstr>
      <vt:lpstr>Dynamic searching table</vt:lpstr>
      <vt:lpstr>Binary searching tree</vt:lpstr>
      <vt:lpstr>PowerPoint 演示文稿</vt:lpstr>
      <vt:lpstr>PowerPoint 演示文稿</vt:lpstr>
      <vt:lpstr>PowerPoint 演示文稿</vt:lpstr>
      <vt:lpstr>PowerPoint 演示文稿</vt:lpstr>
      <vt:lpstr>PowerPoint 演示文稿</vt:lpstr>
      <vt:lpstr>PowerPoint 演示文稿</vt:lpstr>
      <vt:lpstr>Example 1</vt:lpstr>
      <vt:lpstr>PowerPoint 演示文稿</vt:lpstr>
      <vt:lpstr>PowerPoint 演示文稿</vt:lpstr>
      <vt:lpstr>PowerPoint 演示文稿</vt:lpstr>
      <vt:lpstr>Analysis</vt:lpstr>
      <vt:lpstr>Problem</vt:lpstr>
      <vt:lpstr>Quiz</vt:lpstr>
      <vt:lpstr>Quiz</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Dynamic searching table</vt:lpstr>
      <vt:lpstr>8.4 平衡二叉树</vt:lpstr>
      <vt:lpstr>8.4 平衡二叉树</vt:lpstr>
      <vt:lpstr>四种基本情况</vt:lpstr>
      <vt:lpstr>PowerPoint 演示文稿</vt:lpstr>
      <vt:lpstr>A. 单向右旋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平衡二叉树查找的分析</vt:lpstr>
      <vt:lpstr>Quiz</vt:lpstr>
      <vt:lpstr>BST</vt:lpstr>
      <vt:lpstr>PowerPoint 演示文稿</vt:lpstr>
      <vt:lpstr>PowerPoint 演示文稿</vt:lpstr>
      <vt:lpstr>PowerPoint 演示文稿</vt:lpstr>
      <vt:lpstr>PowerPoint 演示文稿</vt:lpstr>
      <vt:lpstr>AVL tree</vt:lpstr>
      <vt:lpstr>Binary Decision Tree</vt:lpstr>
      <vt:lpstr>Dynamic searching table</vt:lpstr>
      <vt:lpstr>**8.5 B树和B＋树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Quick Review</vt:lpstr>
      <vt:lpstr>PowerPoint 演示文稿</vt:lpstr>
      <vt:lpstr>PowerPoint 演示文稿</vt:lpstr>
      <vt:lpstr>B+树的搜索</vt:lpstr>
      <vt:lpstr>B+树的插入和删除</vt:lpstr>
      <vt:lpstr>Contents</vt:lpstr>
      <vt:lpstr>8.6 哈希表(Hash Table)</vt:lpstr>
      <vt:lpstr>PowerPoint 演示文稿</vt:lpstr>
      <vt:lpstr>PowerPoint 演示文稿</vt:lpstr>
      <vt:lpstr>PowerPoint 演示文稿</vt:lpstr>
      <vt:lpstr>8.6 哈希表(Hash Table)</vt:lpstr>
      <vt:lpstr>PowerPoint 演示文稿</vt:lpstr>
      <vt:lpstr>PowerPoint 演示文稿</vt:lpstr>
      <vt:lpstr>例子(1)</vt:lpstr>
      <vt:lpstr>例子(2)</vt:lpstr>
      <vt:lpstr>PowerPoint 演示文稿</vt:lpstr>
      <vt:lpstr>8.6 哈希表(Hash Table)</vt:lpstr>
      <vt:lpstr>PowerPoint 演示文稿</vt:lpstr>
      <vt:lpstr>PowerPoint 演示文稿</vt:lpstr>
      <vt:lpstr>PowerPoint 演示文稿</vt:lpstr>
      <vt:lpstr>例子(1)</vt:lpstr>
      <vt:lpstr>PowerPoint 演示文稿</vt:lpstr>
      <vt:lpstr>PowerPoint 演示文稿</vt:lpstr>
      <vt:lpstr>例子(2)</vt:lpstr>
      <vt:lpstr>PowerPoint 演示文稿</vt:lpstr>
      <vt:lpstr>PowerPoint 演示文稿</vt:lpstr>
      <vt:lpstr>例子(3)</vt:lpstr>
      <vt:lpstr>PowerPoint 演示文稿</vt:lpstr>
      <vt:lpstr>PowerPoint 演示文稿</vt:lpstr>
      <vt:lpstr>PowerPoint 演示文稿</vt:lpstr>
      <vt:lpstr>8.6 哈希表(Hash Table)</vt:lpstr>
      <vt:lpstr>PowerPoint 演示文稿</vt:lpstr>
      <vt:lpstr>PowerPoint 演示文稿</vt:lpstr>
      <vt:lpstr>PowerPoint 演示文稿</vt:lpstr>
      <vt:lpstr>PowerPoint 演示文稿</vt:lpstr>
      <vt:lpstr>结	论</vt:lpstr>
      <vt:lpstr>练习</vt:lpstr>
      <vt:lpstr>Contents</vt:lpstr>
      <vt:lpstr>8.7 字典的各种表示的比较 </vt:lpstr>
      <vt:lpstr>PowerPoint 演示文稿</vt:lpstr>
      <vt:lpstr>键树(Trie Tree)</vt:lpstr>
      <vt:lpstr>Splay树</vt:lpstr>
      <vt:lpstr>Assignments (7)</vt:lpstr>
      <vt:lpstr>Assignments (7)</vt:lpstr>
      <vt:lpstr>上机实习</vt:lpstr>
      <vt:lpstr>小	结</vt:lpstr>
      <vt:lpstr>PowerPoint 演示文稿</vt:lpstr>
      <vt:lpstr>PowerPoint 演示文稿</vt:lpstr>
      <vt:lpstr>最佳二叉排序树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近似最优查找树</vt:lpstr>
      <vt:lpstr>PowerPoint 演示文稿</vt:lpstr>
      <vt:lpstr>PowerPoint 演示文稿</vt:lpstr>
      <vt:lpstr>PowerPoint 演示文稿</vt:lpstr>
      <vt:lpstr>PowerPoint 演示文稿</vt:lpstr>
      <vt:lpstr>PowerPoint 演示文稿</vt:lpstr>
      <vt:lpstr>PowerPoint 演示文稿</vt:lpstr>
    </vt:vector>
  </TitlesOfParts>
  <Company>Nwpu1105</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 字典与检索</dc:title>
  <dc:creator>QWang</dc:creator>
  <cp:lastModifiedBy>刘佳琪</cp:lastModifiedBy>
  <cp:revision>856</cp:revision>
  <dcterms:created xsi:type="dcterms:W3CDTF">2003-02-19T03:14:00Z</dcterms:created>
  <dcterms:modified xsi:type="dcterms:W3CDTF">2023-05-24T02:23:42Z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745286253D844BF89D4A5B01DF3E33D3</vt:lpwstr>
  </property>
</Properties>
</file>